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65"/>
  </p:notesMasterIdLst>
  <p:handoutMasterIdLst>
    <p:handoutMasterId r:id="rId66"/>
  </p:handoutMasterIdLst>
  <p:sldIdLst>
    <p:sldId id="627" r:id="rId4"/>
    <p:sldId id="636" r:id="rId5"/>
    <p:sldId id="656" r:id="rId6"/>
    <p:sldId id="625" r:id="rId7"/>
    <p:sldId id="657" r:id="rId8"/>
    <p:sldId id="658" r:id="rId9"/>
    <p:sldId id="659" r:id="rId10"/>
    <p:sldId id="660" r:id="rId11"/>
    <p:sldId id="661" r:id="rId12"/>
    <p:sldId id="662" r:id="rId13"/>
    <p:sldId id="663" r:id="rId14"/>
    <p:sldId id="664" r:id="rId15"/>
    <p:sldId id="665" r:id="rId16"/>
    <p:sldId id="666" r:id="rId17"/>
    <p:sldId id="667" r:id="rId18"/>
    <p:sldId id="668" r:id="rId19"/>
    <p:sldId id="637" r:id="rId20"/>
    <p:sldId id="638" r:id="rId21"/>
    <p:sldId id="639" r:id="rId22"/>
    <p:sldId id="640" r:id="rId23"/>
    <p:sldId id="641" r:id="rId24"/>
    <p:sldId id="669" r:id="rId25"/>
    <p:sldId id="642" r:id="rId26"/>
    <p:sldId id="643" r:id="rId27"/>
    <p:sldId id="644" r:id="rId28"/>
    <p:sldId id="645" r:id="rId29"/>
    <p:sldId id="646" r:id="rId30"/>
    <p:sldId id="647" r:id="rId31"/>
    <p:sldId id="648" r:id="rId32"/>
    <p:sldId id="649" r:id="rId33"/>
    <p:sldId id="670" r:id="rId34"/>
    <p:sldId id="650" r:id="rId35"/>
    <p:sldId id="671" r:id="rId36"/>
    <p:sldId id="672" r:id="rId37"/>
    <p:sldId id="673" r:id="rId38"/>
    <p:sldId id="674" r:id="rId39"/>
    <p:sldId id="675" r:id="rId40"/>
    <p:sldId id="676" r:id="rId41"/>
    <p:sldId id="677" r:id="rId42"/>
    <p:sldId id="678" r:id="rId43"/>
    <p:sldId id="679" r:id="rId44"/>
    <p:sldId id="651" r:id="rId45"/>
    <p:sldId id="652" r:id="rId46"/>
    <p:sldId id="653" r:id="rId47"/>
    <p:sldId id="680" r:id="rId48"/>
    <p:sldId id="654" r:id="rId49"/>
    <p:sldId id="681" r:id="rId50"/>
    <p:sldId id="655" r:id="rId51"/>
    <p:sldId id="682" r:id="rId52"/>
    <p:sldId id="683" r:id="rId53"/>
    <p:sldId id="684" r:id="rId54"/>
    <p:sldId id="685" r:id="rId55"/>
    <p:sldId id="686" r:id="rId56"/>
    <p:sldId id="687" r:id="rId57"/>
    <p:sldId id="688" r:id="rId58"/>
    <p:sldId id="689" r:id="rId59"/>
    <p:sldId id="690" r:id="rId60"/>
    <p:sldId id="691" r:id="rId61"/>
    <p:sldId id="692" r:id="rId62"/>
    <p:sldId id="621" r:id="rId63"/>
    <p:sldId id="626" r:id="rId64"/>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8620" autoAdjust="0"/>
  </p:normalViewPr>
  <p:slideViewPr>
    <p:cSldViewPr>
      <p:cViewPr varScale="1">
        <p:scale>
          <a:sx n="72" d="100"/>
          <a:sy n="72" d="100"/>
        </p:scale>
        <p:origin x="1709"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obrazu slajdu 1">
            <a:extLst>
              <a:ext uri="{FF2B5EF4-FFF2-40B4-BE49-F238E27FC236}">
                <a16:creationId xmlns:a16="http://schemas.microsoft.com/office/drawing/2014/main" id="{86D3152F-1308-423F-8F49-6CDFD42C242D}"/>
              </a:ext>
            </a:extLst>
          </p:cNvPr>
          <p:cNvSpPr>
            <a:spLocks noGrp="1" noRot="1" noChangeAspect="1" noChangeArrowheads="1" noTextEdit="1"/>
          </p:cNvSpPr>
          <p:nvPr>
            <p:ph type="sldImg"/>
          </p:nvPr>
        </p:nvSpPr>
        <p:spPr>
          <a:ln/>
        </p:spPr>
      </p:sp>
      <p:sp>
        <p:nvSpPr>
          <p:cNvPr id="10243" name="Symbol zastępczy notatek 2">
            <a:extLst>
              <a:ext uri="{FF2B5EF4-FFF2-40B4-BE49-F238E27FC236}">
                <a16:creationId xmlns:a16="http://schemas.microsoft.com/office/drawing/2014/main" id="{E4E74899-A0E2-4B16-9ADB-C8B887F157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l-PL"/>
          </a:p>
          <a:p>
            <a:pPr eaLnBrk="1" hangingPunct="1"/>
            <a:r>
              <a:rPr lang="en-US" altLang="pl-PL"/>
              <a:t>International Classification of Disability and Health describes the functioning of man, related to his health problems. Furthermore, the classification of ICF with regard to disability shows the relationship between the individual and the environment in which it operates.</a:t>
            </a:r>
          </a:p>
          <a:p>
            <a:pPr eaLnBrk="1" hangingPunct="1"/>
            <a:endParaRPr lang="pl-PL" altLang="pl-PL"/>
          </a:p>
        </p:txBody>
      </p:sp>
      <p:sp>
        <p:nvSpPr>
          <p:cNvPr id="10244" name="Symbol zastępczy numeru slajdu 3">
            <a:extLst>
              <a:ext uri="{FF2B5EF4-FFF2-40B4-BE49-F238E27FC236}">
                <a16:creationId xmlns:a16="http://schemas.microsoft.com/office/drawing/2014/main" id="{59879906-106C-44B0-AA38-D36A47EE24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581FC66-CC86-416C-AA48-7A6AA8EB03BE}" type="slidenum">
              <a:rPr lang="pl-PL" altLang="pl-PL" sz="1200" b="0">
                <a:solidFill>
                  <a:schemeClr val="tx1"/>
                </a:solidFill>
                <a:latin typeface="Gill Sans" charset="0"/>
              </a:rPr>
              <a:pPr/>
              <a:t>2</a:t>
            </a:fld>
            <a:endParaRPr lang="pl-PL" altLang="pl-PL" sz="1200" b="0">
              <a:solidFill>
                <a:schemeClr val="tx1"/>
              </a:solidFill>
              <a:latin typeface="Gill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a:extLst>
              <a:ext uri="{FF2B5EF4-FFF2-40B4-BE49-F238E27FC236}">
                <a16:creationId xmlns:a16="http://schemas.microsoft.com/office/drawing/2014/main" id="{E133AB21-099E-4EA8-9C3B-2A1541843392}"/>
              </a:ext>
            </a:extLst>
          </p:cNvPr>
          <p:cNvSpPr>
            <a:spLocks noGrp="1" noRot="1" noChangeAspect="1" noTextEdit="1"/>
          </p:cNvSpPr>
          <p:nvPr>
            <p:ph type="sldImg"/>
          </p:nvPr>
        </p:nvSpPr>
        <p:spPr>
          <a:ln/>
        </p:spPr>
      </p:sp>
      <p:sp>
        <p:nvSpPr>
          <p:cNvPr id="28675" name="Symbol zastępczy notatek 2">
            <a:extLst>
              <a:ext uri="{FF2B5EF4-FFF2-40B4-BE49-F238E27FC236}">
                <a16:creationId xmlns:a16="http://schemas.microsoft.com/office/drawing/2014/main" id="{A60A7113-0283-42D6-B84B-3D8AE65E2A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Activity and performance concern the issue of how to perform an activity in a standardized environment and their capabilities. And the identified difference between the qualifiers is the basis for actions aimed at improving the situation</a:t>
            </a:r>
            <a:r>
              <a:rPr lang="pl-PL" altLang="pl-PL"/>
              <a:t>.</a:t>
            </a:r>
          </a:p>
        </p:txBody>
      </p:sp>
      <p:sp>
        <p:nvSpPr>
          <p:cNvPr id="28676" name="Symbol zastępczy numeru slajdu 3">
            <a:extLst>
              <a:ext uri="{FF2B5EF4-FFF2-40B4-BE49-F238E27FC236}">
                <a16:creationId xmlns:a16="http://schemas.microsoft.com/office/drawing/2014/main" id="{18842A77-8AA0-494C-9A2B-7364091382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E856CC4-C2B6-4391-B707-815ECD8F171A}" type="slidenum">
              <a:rPr lang="pl-PL" altLang="pl-PL" sz="1200" b="0">
                <a:solidFill>
                  <a:schemeClr val="tx1"/>
                </a:solidFill>
                <a:latin typeface="Gill Sans" charset="0"/>
              </a:rPr>
              <a:pPr/>
              <a:t>11</a:t>
            </a:fld>
            <a:endParaRPr lang="pl-PL" altLang="pl-PL" sz="1200" b="0">
              <a:solidFill>
                <a:schemeClr val="tx1"/>
              </a:solidFill>
              <a:latin typeface="Gill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obrazu slajdu 1">
            <a:extLst>
              <a:ext uri="{FF2B5EF4-FFF2-40B4-BE49-F238E27FC236}">
                <a16:creationId xmlns:a16="http://schemas.microsoft.com/office/drawing/2014/main" id="{77DFBDED-4A5E-4935-A14D-8CD85F9AF9B4}"/>
              </a:ext>
            </a:extLst>
          </p:cNvPr>
          <p:cNvSpPr>
            <a:spLocks noGrp="1" noRot="1" noChangeAspect="1" noTextEdit="1"/>
          </p:cNvSpPr>
          <p:nvPr>
            <p:ph type="sldImg"/>
          </p:nvPr>
        </p:nvSpPr>
        <p:spPr>
          <a:ln/>
        </p:spPr>
      </p:sp>
      <p:sp>
        <p:nvSpPr>
          <p:cNvPr id="30723" name="Symbol zastępczy notatek 2">
            <a:extLst>
              <a:ext uri="{FF2B5EF4-FFF2-40B4-BE49-F238E27FC236}">
                <a16:creationId xmlns:a16="http://schemas.microsoft.com/office/drawing/2014/main" id="{4B466124-E0E0-4391-B13D-1213AFA13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It should be noted that personal factors are not classified in the ICF due to the discernible social and cultural diversity.</a:t>
            </a:r>
            <a:endParaRPr lang="pl-PL" altLang="pl-PL"/>
          </a:p>
        </p:txBody>
      </p:sp>
      <p:sp>
        <p:nvSpPr>
          <p:cNvPr id="30724" name="Symbol zastępczy numeru slajdu 3">
            <a:extLst>
              <a:ext uri="{FF2B5EF4-FFF2-40B4-BE49-F238E27FC236}">
                <a16:creationId xmlns:a16="http://schemas.microsoft.com/office/drawing/2014/main" id="{32C6E306-1C89-4C07-8252-649981B0E5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D050183-47B0-4275-B616-782584F51CC6}" type="slidenum">
              <a:rPr lang="pl-PL" altLang="pl-PL" sz="1200" b="0">
                <a:solidFill>
                  <a:schemeClr val="tx1"/>
                </a:solidFill>
                <a:latin typeface="Gill Sans" charset="0"/>
              </a:rPr>
              <a:pPr/>
              <a:t>12</a:t>
            </a:fld>
            <a:endParaRPr lang="pl-PL" altLang="pl-PL" sz="1200" b="0">
              <a:solidFill>
                <a:schemeClr val="tx1"/>
              </a:solidFill>
              <a:latin typeface="Gill San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a:extLst>
              <a:ext uri="{FF2B5EF4-FFF2-40B4-BE49-F238E27FC236}">
                <a16:creationId xmlns:a16="http://schemas.microsoft.com/office/drawing/2014/main" id="{E178352F-104B-4B59-8DD8-52E91DCEA770}"/>
              </a:ext>
            </a:extLst>
          </p:cNvPr>
          <p:cNvSpPr>
            <a:spLocks noGrp="1" noRot="1" noChangeAspect="1" noTextEdit="1"/>
          </p:cNvSpPr>
          <p:nvPr>
            <p:ph type="sldImg"/>
          </p:nvPr>
        </p:nvSpPr>
        <p:spPr>
          <a:ln/>
        </p:spPr>
      </p:sp>
      <p:sp>
        <p:nvSpPr>
          <p:cNvPr id="32771" name="Symbol zastępczy notatek 2">
            <a:extLst>
              <a:ext uri="{FF2B5EF4-FFF2-40B4-BE49-F238E27FC236}">
                <a16:creationId xmlns:a16="http://schemas.microsoft.com/office/drawing/2014/main" id="{519A47D1-0E11-442E-9A41-F4986F6B0F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first environmental factor qualifier is used to determine the range of positive environmental aspects. It can be encoded individually and in general.</a:t>
            </a:r>
            <a:endParaRPr lang="pl-PL" altLang="pl-PL"/>
          </a:p>
        </p:txBody>
      </p:sp>
      <p:sp>
        <p:nvSpPr>
          <p:cNvPr id="32772" name="Symbol zastępczy numeru slajdu 3">
            <a:extLst>
              <a:ext uri="{FF2B5EF4-FFF2-40B4-BE49-F238E27FC236}">
                <a16:creationId xmlns:a16="http://schemas.microsoft.com/office/drawing/2014/main" id="{529579B4-8A6E-4DC9-97FD-6D2E6F6C96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B1F3E40-B6AA-447A-BC0F-88371DDBB0E4}" type="slidenum">
              <a:rPr lang="pl-PL" altLang="pl-PL" sz="1200" b="0">
                <a:solidFill>
                  <a:schemeClr val="tx1"/>
                </a:solidFill>
                <a:latin typeface="Gill Sans" charset="0"/>
              </a:rPr>
              <a:pPr/>
              <a:t>13</a:t>
            </a:fld>
            <a:endParaRPr lang="pl-PL" altLang="pl-PL" sz="1200" b="0">
              <a:solidFill>
                <a:schemeClr val="tx1"/>
              </a:solidFill>
              <a:latin typeface="Gill San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obrazu slajdu 1">
            <a:extLst>
              <a:ext uri="{FF2B5EF4-FFF2-40B4-BE49-F238E27FC236}">
                <a16:creationId xmlns:a16="http://schemas.microsoft.com/office/drawing/2014/main" id="{79F3FB1A-5909-4CBD-A889-6B3ED7574AAD}"/>
              </a:ext>
            </a:extLst>
          </p:cNvPr>
          <p:cNvSpPr>
            <a:spLocks noGrp="1" noRot="1" noChangeAspect="1" noTextEdit="1"/>
          </p:cNvSpPr>
          <p:nvPr>
            <p:ph type="sldImg"/>
          </p:nvPr>
        </p:nvSpPr>
        <p:spPr>
          <a:ln/>
        </p:spPr>
      </p:sp>
      <p:sp>
        <p:nvSpPr>
          <p:cNvPr id="34819" name="Symbol zastępczy notatek 2">
            <a:extLst>
              <a:ext uri="{FF2B5EF4-FFF2-40B4-BE49-F238E27FC236}">
                <a16:creationId xmlns:a16="http://schemas.microsoft.com/office/drawing/2014/main" id="{D435EA6F-4096-4444-99ED-DF3724DD33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34820" name="Symbol zastępczy numeru slajdu 3">
            <a:extLst>
              <a:ext uri="{FF2B5EF4-FFF2-40B4-BE49-F238E27FC236}">
                <a16:creationId xmlns:a16="http://schemas.microsoft.com/office/drawing/2014/main" id="{15A7A008-F005-4584-B16D-3631A19319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063709F-E95D-4D0E-8CF4-D4BEFFA4FF10}" type="slidenum">
              <a:rPr lang="pl-PL" altLang="pl-PL" sz="1200" b="0">
                <a:solidFill>
                  <a:schemeClr val="tx1"/>
                </a:solidFill>
                <a:latin typeface="Gill Sans" charset="0"/>
              </a:rPr>
              <a:pPr/>
              <a:t>14</a:t>
            </a:fld>
            <a:endParaRPr lang="pl-PL" altLang="pl-PL" sz="1200" b="0">
              <a:solidFill>
                <a:schemeClr val="tx1"/>
              </a:solidFill>
              <a:latin typeface="Gill San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a:extLst>
              <a:ext uri="{FF2B5EF4-FFF2-40B4-BE49-F238E27FC236}">
                <a16:creationId xmlns:a16="http://schemas.microsoft.com/office/drawing/2014/main" id="{BBCB0E5C-BB0D-4211-BF89-05387729F410}"/>
              </a:ext>
            </a:extLst>
          </p:cNvPr>
          <p:cNvSpPr>
            <a:spLocks noGrp="1" noRot="1" noChangeAspect="1" noTextEdit="1"/>
          </p:cNvSpPr>
          <p:nvPr>
            <p:ph type="sldImg"/>
          </p:nvPr>
        </p:nvSpPr>
        <p:spPr>
          <a:ln/>
        </p:spPr>
      </p:sp>
      <p:sp>
        <p:nvSpPr>
          <p:cNvPr id="36867" name="Symbol zastępczy notatek 2">
            <a:extLst>
              <a:ext uri="{FF2B5EF4-FFF2-40B4-BE49-F238E27FC236}">
                <a16:creationId xmlns:a16="http://schemas.microsoft.com/office/drawing/2014/main" id="{D4A3A856-AE3C-4E37-8CC6-36C37C1BF4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first task is done in groups. Each group will answer two questions: First: please define and discuss the objectives of the ICF classification, and the second why should ICF be used to describe human health?</a:t>
            </a:r>
            <a:endParaRPr lang="pl-PL" altLang="pl-PL"/>
          </a:p>
        </p:txBody>
      </p:sp>
      <p:sp>
        <p:nvSpPr>
          <p:cNvPr id="36868" name="Symbol zastępczy numeru slajdu 3">
            <a:extLst>
              <a:ext uri="{FF2B5EF4-FFF2-40B4-BE49-F238E27FC236}">
                <a16:creationId xmlns:a16="http://schemas.microsoft.com/office/drawing/2014/main" id="{72CB9466-7BA4-439B-ADEA-F4D331159C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AB719BF-F6AB-43F7-8E99-766099C98DC2}" type="slidenum">
              <a:rPr lang="pl-PL" altLang="pl-PL" sz="1200" b="0">
                <a:solidFill>
                  <a:schemeClr val="tx1"/>
                </a:solidFill>
                <a:latin typeface="Gill Sans" charset="0"/>
              </a:rPr>
              <a:pPr/>
              <a:t>15</a:t>
            </a:fld>
            <a:endParaRPr lang="pl-PL" altLang="pl-PL" sz="1200" b="0">
              <a:solidFill>
                <a:schemeClr val="tx1"/>
              </a:solidFill>
              <a:latin typeface="Gill San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a:extLst>
              <a:ext uri="{FF2B5EF4-FFF2-40B4-BE49-F238E27FC236}">
                <a16:creationId xmlns:a16="http://schemas.microsoft.com/office/drawing/2014/main" id="{9EAD3105-9F54-4C48-A76A-D1326130586E}"/>
              </a:ext>
            </a:extLst>
          </p:cNvPr>
          <p:cNvSpPr>
            <a:spLocks noGrp="1" noRot="1" noChangeAspect="1" noTextEdit="1"/>
          </p:cNvSpPr>
          <p:nvPr>
            <p:ph type="sldImg"/>
          </p:nvPr>
        </p:nvSpPr>
        <p:spPr>
          <a:ln/>
        </p:spPr>
      </p:sp>
      <p:sp>
        <p:nvSpPr>
          <p:cNvPr id="39939" name="Symbol zastępczy notatek 2">
            <a:extLst>
              <a:ext uri="{FF2B5EF4-FFF2-40B4-BE49-F238E27FC236}">
                <a16:creationId xmlns:a16="http://schemas.microsoft.com/office/drawing/2014/main" id="{E8C02E1C-6EBE-4BB5-A392-CD24376060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From an ICF perspective, it can be said that this is an interactive and evolutionary process and provides a multidimensional approach to classifying functioning and disability. ICF can be seen as language, but the form of its use depends on users, their creativity and scientific orientation</a:t>
            </a:r>
            <a:r>
              <a:rPr lang="pl-PL" altLang="pl-PL"/>
              <a:t>.</a:t>
            </a:r>
          </a:p>
        </p:txBody>
      </p:sp>
      <p:sp>
        <p:nvSpPr>
          <p:cNvPr id="39940" name="Symbol zastępczy numeru slajdu 3">
            <a:extLst>
              <a:ext uri="{FF2B5EF4-FFF2-40B4-BE49-F238E27FC236}">
                <a16:creationId xmlns:a16="http://schemas.microsoft.com/office/drawing/2014/main" id="{04BF52EA-6EA3-4B40-9F21-A16BC1E1E8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CF791F5-1D0D-4DEC-A594-7D1CC2732ED5}" type="slidenum">
              <a:rPr lang="pl-PL" altLang="pl-PL" sz="1200" b="0">
                <a:solidFill>
                  <a:schemeClr val="tx1"/>
                </a:solidFill>
                <a:latin typeface="Gill Sans" charset="0"/>
              </a:rPr>
              <a:pPr/>
              <a:t>17</a:t>
            </a:fld>
            <a:endParaRPr lang="pl-PL" altLang="pl-PL" sz="1200" b="0">
              <a:solidFill>
                <a:schemeClr val="tx1"/>
              </a:solidFill>
              <a:latin typeface="Gill San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a:extLst>
              <a:ext uri="{FF2B5EF4-FFF2-40B4-BE49-F238E27FC236}">
                <a16:creationId xmlns:a16="http://schemas.microsoft.com/office/drawing/2014/main" id="{007F0DE8-114D-4C91-9203-020D83AB39DE}"/>
              </a:ext>
            </a:extLst>
          </p:cNvPr>
          <p:cNvSpPr>
            <a:spLocks noGrp="1" noRot="1" noChangeAspect="1" noTextEdit="1"/>
          </p:cNvSpPr>
          <p:nvPr>
            <p:ph type="sldImg"/>
          </p:nvPr>
        </p:nvSpPr>
        <p:spPr>
          <a:ln/>
        </p:spPr>
      </p:sp>
      <p:sp>
        <p:nvSpPr>
          <p:cNvPr id="41987" name="Symbol zastępczy notatek 2">
            <a:extLst>
              <a:ext uri="{FF2B5EF4-FFF2-40B4-BE49-F238E27FC236}">
                <a16:creationId xmlns:a16="http://schemas.microsoft.com/office/drawing/2014/main" id="{C25948E9-693B-426A-80FB-D16CC7A003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When analysing the components of the graph, it is noted that the functioning of an individual in a specific field is perceived as an interaction or a complex relationship between health and contextual factors (i.e. environmental and personal factors). There is a dynamic interaction between these factors: interventions at one level can potentially modify other related elements.</a:t>
            </a:r>
            <a:endParaRPr lang="pl-PL" altLang="pl-PL"/>
          </a:p>
        </p:txBody>
      </p:sp>
      <p:sp>
        <p:nvSpPr>
          <p:cNvPr id="41988" name="Symbol zastępczy numeru slajdu 3">
            <a:extLst>
              <a:ext uri="{FF2B5EF4-FFF2-40B4-BE49-F238E27FC236}">
                <a16:creationId xmlns:a16="http://schemas.microsoft.com/office/drawing/2014/main" id="{8968BBAE-6D47-470A-878B-E9D1237466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AE57927-809E-4189-A154-E4DC241BA45A}" type="slidenum">
              <a:rPr lang="pl-PL" altLang="pl-PL" sz="1200" b="0">
                <a:solidFill>
                  <a:schemeClr val="tx1"/>
                </a:solidFill>
                <a:latin typeface="Gill Sans" charset="0"/>
              </a:rPr>
              <a:pPr/>
              <a:t>18</a:t>
            </a:fld>
            <a:endParaRPr lang="pl-PL" altLang="pl-PL" sz="1200" b="0">
              <a:solidFill>
                <a:schemeClr val="tx1"/>
              </a:solidFill>
              <a:latin typeface="Gill San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a:extLst>
              <a:ext uri="{FF2B5EF4-FFF2-40B4-BE49-F238E27FC236}">
                <a16:creationId xmlns:a16="http://schemas.microsoft.com/office/drawing/2014/main" id="{97B2B1C9-45FC-44AB-8DF3-11C0FBF9E208}"/>
              </a:ext>
            </a:extLst>
          </p:cNvPr>
          <p:cNvSpPr>
            <a:spLocks noGrp="1" noRot="1" noChangeAspect="1" noTextEdit="1"/>
          </p:cNvSpPr>
          <p:nvPr>
            <p:ph type="sldImg"/>
          </p:nvPr>
        </p:nvSpPr>
        <p:spPr>
          <a:ln/>
        </p:spPr>
      </p:sp>
      <p:sp>
        <p:nvSpPr>
          <p:cNvPr id="44035" name="Symbol zastępczy notatek 2">
            <a:extLst>
              <a:ext uri="{FF2B5EF4-FFF2-40B4-BE49-F238E27FC236}">
                <a16:creationId xmlns:a16="http://schemas.microsoft.com/office/drawing/2014/main" id="{6ADC38E2-9E32-4092-9BE1-12E85BBDFB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An important aspect of the ICF model is to see different conditions of human functioning.  One of them is the medical model. It is precisely this model that sees disability as a human problem, but also support in recovering health. </a:t>
            </a:r>
            <a:endParaRPr lang="pl-PL" altLang="pl-PL"/>
          </a:p>
        </p:txBody>
      </p:sp>
      <p:sp>
        <p:nvSpPr>
          <p:cNvPr id="44036" name="Symbol zastępczy numeru slajdu 3">
            <a:extLst>
              <a:ext uri="{FF2B5EF4-FFF2-40B4-BE49-F238E27FC236}">
                <a16:creationId xmlns:a16="http://schemas.microsoft.com/office/drawing/2014/main" id="{4319B541-7656-487A-9392-F0C00BD441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27154FF-9FC2-4727-9D15-9BC75C159ED8}" type="slidenum">
              <a:rPr lang="pl-PL" altLang="pl-PL" sz="1200" b="0">
                <a:solidFill>
                  <a:schemeClr val="tx1"/>
                </a:solidFill>
                <a:latin typeface="Gill Sans" charset="0"/>
              </a:rPr>
              <a:pPr/>
              <a:t>19</a:t>
            </a:fld>
            <a:endParaRPr lang="pl-PL" altLang="pl-PL" sz="1200" b="0">
              <a:solidFill>
                <a:schemeClr val="tx1"/>
              </a:solidFill>
              <a:latin typeface="Gill San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a:extLst>
              <a:ext uri="{FF2B5EF4-FFF2-40B4-BE49-F238E27FC236}">
                <a16:creationId xmlns:a16="http://schemas.microsoft.com/office/drawing/2014/main" id="{8E52A4B2-3692-471D-9C69-A7D782BF992C}"/>
              </a:ext>
            </a:extLst>
          </p:cNvPr>
          <p:cNvSpPr>
            <a:spLocks noGrp="1" noRot="1" noChangeAspect="1" noTextEdit="1"/>
          </p:cNvSpPr>
          <p:nvPr>
            <p:ph type="sldImg"/>
          </p:nvPr>
        </p:nvSpPr>
        <p:spPr>
          <a:ln/>
        </p:spPr>
      </p:sp>
      <p:sp>
        <p:nvSpPr>
          <p:cNvPr id="46083" name="Symbol zastępczy notatek 2">
            <a:extLst>
              <a:ext uri="{FF2B5EF4-FFF2-40B4-BE49-F238E27FC236}">
                <a16:creationId xmlns:a16="http://schemas.microsoft.com/office/drawing/2014/main" id="{BE11135F-FC38-4F8E-8DDA-381E646C1D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social model of disability, on the other hand, points out that lack of fitness is not a feature of the individual, but rather a complex set of states, many of which result from the social environment. It is this environment that becomes responsible for the full participation of people with disabilities in all areas of social life.</a:t>
            </a:r>
            <a:endParaRPr lang="pl-PL" altLang="pl-PL"/>
          </a:p>
        </p:txBody>
      </p:sp>
      <p:sp>
        <p:nvSpPr>
          <p:cNvPr id="46084" name="Symbol zastępczy numeru slajdu 3">
            <a:extLst>
              <a:ext uri="{FF2B5EF4-FFF2-40B4-BE49-F238E27FC236}">
                <a16:creationId xmlns:a16="http://schemas.microsoft.com/office/drawing/2014/main" id="{85164669-DD46-43B0-8696-1B04123EC1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3F2B94-8A0B-48D9-BBAC-6A8865DCDB86}" type="slidenum">
              <a:rPr lang="pl-PL" altLang="pl-PL" sz="1200" b="0">
                <a:solidFill>
                  <a:schemeClr val="tx1"/>
                </a:solidFill>
                <a:latin typeface="Gill Sans" charset="0"/>
              </a:rPr>
              <a:pPr/>
              <a:t>20</a:t>
            </a:fld>
            <a:endParaRPr lang="pl-PL" altLang="pl-PL" sz="1200" b="0">
              <a:solidFill>
                <a:schemeClr val="tx1"/>
              </a:solidFill>
              <a:latin typeface="Gill San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a:extLst>
              <a:ext uri="{FF2B5EF4-FFF2-40B4-BE49-F238E27FC236}">
                <a16:creationId xmlns:a16="http://schemas.microsoft.com/office/drawing/2014/main" id="{5E2D4539-A882-4FD6-91AE-5E85E403964E}"/>
              </a:ext>
            </a:extLst>
          </p:cNvPr>
          <p:cNvSpPr>
            <a:spLocks noGrp="1" noRot="1" noChangeAspect="1" noTextEdit="1"/>
          </p:cNvSpPr>
          <p:nvPr>
            <p:ph type="sldImg"/>
          </p:nvPr>
        </p:nvSpPr>
        <p:spPr>
          <a:ln/>
        </p:spPr>
      </p:sp>
      <p:sp>
        <p:nvSpPr>
          <p:cNvPr id="48131" name="Symbol zastępczy notatek 2">
            <a:extLst>
              <a:ext uri="{FF2B5EF4-FFF2-40B4-BE49-F238E27FC236}">
                <a16:creationId xmlns:a16="http://schemas.microsoft.com/office/drawing/2014/main" id="{8F04EB93-5863-4D81-BBEA-50AE48A36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International Classification of Functioning, Disability and Health is based on a combination of these two models. This new approach, defined as biopsychosocial, allows the integration of many dimensions of human functioning.</a:t>
            </a:r>
            <a:endParaRPr lang="pl-PL" altLang="pl-PL"/>
          </a:p>
        </p:txBody>
      </p:sp>
      <p:sp>
        <p:nvSpPr>
          <p:cNvPr id="48132" name="Symbol zastępczy numeru slajdu 3">
            <a:extLst>
              <a:ext uri="{FF2B5EF4-FFF2-40B4-BE49-F238E27FC236}">
                <a16:creationId xmlns:a16="http://schemas.microsoft.com/office/drawing/2014/main" id="{8A1A86CD-26B2-4EBF-8A5D-18B175A9BD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2BB4FD2-E9A3-45A6-8389-B43B66626C1B}" type="slidenum">
              <a:rPr lang="pl-PL" altLang="pl-PL" sz="1200" b="0">
                <a:solidFill>
                  <a:schemeClr val="tx1"/>
                </a:solidFill>
                <a:latin typeface="Gill Sans" charset="0"/>
              </a:rPr>
              <a:pPr/>
              <a:t>21</a:t>
            </a:fld>
            <a:endParaRPr lang="pl-PL" altLang="pl-PL" sz="1200" b="0">
              <a:solidFill>
                <a:schemeClr val="tx1"/>
              </a:solidFill>
              <a:latin typeface="Gill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a:extLst>
              <a:ext uri="{FF2B5EF4-FFF2-40B4-BE49-F238E27FC236}">
                <a16:creationId xmlns:a16="http://schemas.microsoft.com/office/drawing/2014/main" id="{9BFE6D95-CA3B-4125-A6BD-968BC48CE750}"/>
              </a:ext>
            </a:extLst>
          </p:cNvPr>
          <p:cNvSpPr>
            <a:spLocks noGrp="1" noRot="1" noChangeAspect="1" noChangeArrowheads="1" noTextEdit="1"/>
          </p:cNvSpPr>
          <p:nvPr>
            <p:ph type="sldImg"/>
          </p:nvPr>
        </p:nvSpPr>
        <p:spPr>
          <a:ln/>
        </p:spPr>
      </p:sp>
      <p:sp>
        <p:nvSpPr>
          <p:cNvPr id="12291" name="Symbol zastępczy notatek 2">
            <a:extLst>
              <a:ext uri="{FF2B5EF4-FFF2-40B4-BE49-F238E27FC236}">
                <a16:creationId xmlns:a16="http://schemas.microsoft.com/office/drawing/2014/main" id="{2C3CA0BB-7D7D-4958-BAA3-4D4668FEFD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a:t>The first seven terms define body functions and structures, impairment or changes in body function or structure, human activity, which should be understood as completing a task, but also participation and activity restrictions.</a:t>
            </a:r>
            <a:endParaRPr lang="pl-PL" altLang="pl-PL"/>
          </a:p>
        </p:txBody>
      </p:sp>
      <p:sp>
        <p:nvSpPr>
          <p:cNvPr id="12292" name="Symbol zastępczy numeru slajdu 3">
            <a:extLst>
              <a:ext uri="{FF2B5EF4-FFF2-40B4-BE49-F238E27FC236}">
                <a16:creationId xmlns:a16="http://schemas.microsoft.com/office/drawing/2014/main" id="{8D00A8D6-D941-4900-A088-C87961783D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1058E99-0CED-48AA-92E7-452871F4DC30}" type="slidenum">
              <a:rPr lang="pl-PL" altLang="pl-PL" sz="1200" b="0">
                <a:solidFill>
                  <a:schemeClr val="tx1"/>
                </a:solidFill>
                <a:latin typeface="Gill Sans" charset="0"/>
              </a:rPr>
              <a:pPr/>
              <a:t>3</a:t>
            </a:fld>
            <a:endParaRPr lang="pl-PL" altLang="pl-PL" sz="1200" b="0">
              <a:solidFill>
                <a:schemeClr val="tx1"/>
              </a:solidFill>
              <a:latin typeface="Gill San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a:extLst>
              <a:ext uri="{FF2B5EF4-FFF2-40B4-BE49-F238E27FC236}">
                <a16:creationId xmlns:a16="http://schemas.microsoft.com/office/drawing/2014/main" id="{0239E9A6-5EF4-4FA5-9560-9869A3F6E40E}"/>
              </a:ext>
            </a:extLst>
          </p:cNvPr>
          <p:cNvSpPr>
            <a:spLocks noGrp="1" noRot="1" noChangeAspect="1" noTextEdit="1"/>
          </p:cNvSpPr>
          <p:nvPr>
            <p:ph type="sldImg"/>
          </p:nvPr>
        </p:nvSpPr>
        <p:spPr>
          <a:ln/>
        </p:spPr>
      </p:sp>
      <p:sp>
        <p:nvSpPr>
          <p:cNvPr id="50179" name="Symbol zastępczy notatek 2">
            <a:extLst>
              <a:ext uri="{FF2B5EF4-FFF2-40B4-BE49-F238E27FC236}">
                <a16:creationId xmlns:a16="http://schemas.microsoft.com/office/drawing/2014/main" id="{955FF47E-2DF5-43B1-9573-9F1D98A8A5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sz="1000"/>
              <a:t>The bio-psycho-social model of functioning and disability has become the basis for finding a proper and understandable way around the world to describe the functioning of people with disabilities. The ICF developed a common framework for describing human health problems as an inclusive model of functioning and disability</a:t>
            </a:r>
          </a:p>
        </p:txBody>
      </p:sp>
      <p:sp>
        <p:nvSpPr>
          <p:cNvPr id="50180" name="Symbol zastępczy numeru slajdu 3">
            <a:extLst>
              <a:ext uri="{FF2B5EF4-FFF2-40B4-BE49-F238E27FC236}">
                <a16:creationId xmlns:a16="http://schemas.microsoft.com/office/drawing/2014/main" id="{945783A1-BE96-4739-B1E9-4120BF4632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0CC28D7-EBAC-421C-8E4A-35BFAA4351CC}" type="slidenum">
              <a:rPr lang="pl-PL" altLang="pl-PL" sz="1200" b="0">
                <a:solidFill>
                  <a:schemeClr val="tx1"/>
                </a:solidFill>
                <a:latin typeface="Gill Sans" charset="0"/>
              </a:rPr>
              <a:pPr/>
              <a:t>22</a:t>
            </a:fld>
            <a:endParaRPr lang="pl-PL" altLang="pl-PL" sz="1200" b="0">
              <a:solidFill>
                <a:schemeClr val="tx1"/>
              </a:solidFill>
              <a:latin typeface="Gill San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obrazu slajdu 1">
            <a:extLst>
              <a:ext uri="{FF2B5EF4-FFF2-40B4-BE49-F238E27FC236}">
                <a16:creationId xmlns:a16="http://schemas.microsoft.com/office/drawing/2014/main" id="{778B76B6-DA14-46EB-A30E-E554DFA4609E}"/>
              </a:ext>
            </a:extLst>
          </p:cNvPr>
          <p:cNvSpPr>
            <a:spLocks noGrp="1" noRot="1" noChangeAspect="1" noTextEdit="1"/>
          </p:cNvSpPr>
          <p:nvPr>
            <p:ph type="sldImg"/>
          </p:nvPr>
        </p:nvSpPr>
        <p:spPr>
          <a:ln/>
        </p:spPr>
      </p:sp>
      <p:sp>
        <p:nvSpPr>
          <p:cNvPr id="52227" name="Symbol zastępczy notatek 2">
            <a:extLst>
              <a:ext uri="{FF2B5EF4-FFF2-40B4-BE49-F238E27FC236}">
                <a16:creationId xmlns:a16="http://schemas.microsoft.com/office/drawing/2014/main" id="{D1BD1DC3-CFCF-4E2F-99A6-1BC8E4E1C9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ICF defines many health-related terms. They describe the essential characteristics of each discipline, including exclusion factors. Definitions contain commonly used checkpoints to assess all that you can encode.</a:t>
            </a:r>
          </a:p>
          <a:p>
            <a:endParaRPr lang="en-US" altLang="pl-PL"/>
          </a:p>
        </p:txBody>
      </p:sp>
      <p:sp>
        <p:nvSpPr>
          <p:cNvPr id="52228" name="Symbol zastępczy numeru slajdu 3">
            <a:extLst>
              <a:ext uri="{FF2B5EF4-FFF2-40B4-BE49-F238E27FC236}">
                <a16:creationId xmlns:a16="http://schemas.microsoft.com/office/drawing/2014/main" id="{DEAD1D71-7575-4419-889B-84F7B07A8A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063F0F5-86B2-499D-8B0E-AB0203E06F28}" type="slidenum">
              <a:rPr lang="pl-PL" altLang="pl-PL" sz="1200" b="0">
                <a:solidFill>
                  <a:schemeClr val="tx1"/>
                </a:solidFill>
                <a:latin typeface="Gill Sans" charset="0"/>
              </a:rPr>
              <a:pPr/>
              <a:t>23</a:t>
            </a:fld>
            <a:endParaRPr lang="pl-PL" altLang="pl-PL" sz="1200" b="0">
              <a:solidFill>
                <a:schemeClr val="tx1"/>
              </a:solidFill>
              <a:latin typeface="Gill San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a:extLst>
              <a:ext uri="{FF2B5EF4-FFF2-40B4-BE49-F238E27FC236}">
                <a16:creationId xmlns:a16="http://schemas.microsoft.com/office/drawing/2014/main" id="{B4B4CD5B-C97A-4AF3-B3DC-B51B89794E27}"/>
              </a:ext>
            </a:extLst>
          </p:cNvPr>
          <p:cNvSpPr>
            <a:spLocks noGrp="1" noRot="1" noChangeAspect="1" noTextEdit="1"/>
          </p:cNvSpPr>
          <p:nvPr>
            <p:ph type="sldImg"/>
          </p:nvPr>
        </p:nvSpPr>
        <p:spPr>
          <a:ln/>
        </p:spPr>
      </p:sp>
      <p:sp>
        <p:nvSpPr>
          <p:cNvPr id="54275" name="Symbol zastępczy notatek 2">
            <a:extLst>
              <a:ext uri="{FF2B5EF4-FFF2-40B4-BE49-F238E27FC236}">
                <a16:creationId xmlns:a16="http://schemas.microsoft.com/office/drawing/2014/main" id="{159087E3-9012-41CB-BED1-7D4638251C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ICF classification has a hierarchical layout.  The first part is Functioning and Disability and contains two ingredients. The functions of the human body are code b, and body structures code p. The second part of the classification is formed by contextual factors, consisting of environmental factors with e and personal codes not yet classified in the ICF.</a:t>
            </a:r>
            <a:endParaRPr lang="pl-PL" altLang="pl-PL"/>
          </a:p>
        </p:txBody>
      </p:sp>
      <p:sp>
        <p:nvSpPr>
          <p:cNvPr id="54276" name="Symbol zastępczy numeru slajdu 3">
            <a:extLst>
              <a:ext uri="{FF2B5EF4-FFF2-40B4-BE49-F238E27FC236}">
                <a16:creationId xmlns:a16="http://schemas.microsoft.com/office/drawing/2014/main" id="{4CCA944A-4ABD-4717-8D34-9A3D66653D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E9A98CE-229A-4B26-B463-D30E1F444942}" type="slidenum">
              <a:rPr lang="pl-PL" altLang="pl-PL" sz="1200" b="0">
                <a:solidFill>
                  <a:schemeClr val="tx1"/>
                </a:solidFill>
                <a:latin typeface="Gill Sans" charset="0"/>
              </a:rPr>
              <a:pPr/>
              <a:t>24</a:t>
            </a:fld>
            <a:endParaRPr lang="pl-PL" altLang="pl-PL" sz="1200" b="0">
              <a:solidFill>
                <a:schemeClr val="tx1"/>
              </a:solidFill>
              <a:latin typeface="Gill San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a:extLst>
              <a:ext uri="{FF2B5EF4-FFF2-40B4-BE49-F238E27FC236}">
                <a16:creationId xmlns:a16="http://schemas.microsoft.com/office/drawing/2014/main" id="{218F1FC5-5B9E-47CE-8F7B-F1DC64E8A3AA}"/>
              </a:ext>
            </a:extLst>
          </p:cNvPr>
          <p:cNvSpPr>
            <a:spLocks noGrp="1" noRot="1" noChangeAspect="1" noTextEdit="1"/>
          </p:cNvSpPr>
          <p:nvPr>
            <p:ph type="sldImg"/>
          </p:nvPr>
        </p:nvSpPr>
        <p:spPr>
          <a:ln/>
        </p:spPr>
      </p:sp>
      <p:sp>
        <p:nvSpPr>
          <p:cNvPr id="56323" name="Symbol zastępczy notatek 2">
            <a:extLst>
              <a:ext uri="{FF2B5EF4-FFF2-40B4-BE49-F238E27FC236}">
                <a16:creationId xmlns:a16="http://schemas.microsoft.com/office/drawing/2014/main" id="{7B7BA5CF-DEBA-4D3E-BA32-BE36BA5998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Classification of ICF is formed from two parts – the first is "Functioning and disability", the second describes the so-called. "Contextual factors.</a:t>
            </a:r>
          </a:p>
          <a:p>
            <a:endParaRPr lang="en-US" altLang="pl-PL"/>
          </a:p>
        </p:txBody>
      </p:sp>
      <p:sp>
        <p:nvSpPr>
          <p:cNvPr id="56324" name="Symbol zastępczy numeru slajdu 3">
            <a:extLst>
              <a:ext uri="{FF2B5EF4-FFF2-40B4-BE49-F238E27FC236}">
                <a16:creationId xmlns:a16="http://schemas.microsoft.com/office/drawing/2014/main" id="{C3B4EC58-64A1-430B-972C-861E724A60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634ED6D-88E7-49C3-8C61-19B9BB0E8C9D}" type="slidenum">
              <a:rPr lang="pl-PL" altLang="pl-PL" sz="1200" b="0">
                <a:solidFill>
                  <a:schemeClr val="tx1"/>
                </a:solidFill>
                <a:latin typeface="Gill Sans" charset="0"/>
              </a:rPr>
              <a:pPr/>
              <a:t>25</a:t>
            </a:fld>
            <a:endParaRPr lang="pl-PL" altLang="pl-PL" sz="1200" b="0">
              <a:solidFill>
                <a:schemeClr val="tx1"/>
              </a:solidFill>
              <a:latin typeface="Gill San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a:extLst>
              <a:ext uri="{FF2B5EF4-FFF2-40B4-BE49-F238E27FC236}">
                <a16:creationId xmlns:a16="http://schemas.microsoft.com/office/drawing/2014/main" id="{5CCE5BFC-2A10-4AE3-8251-FDFCDA26FEAE}"/>
              </a:ext>
            </a:extLst>
          </p:cNvPr>
          <p:cNvSpPr>
            <a:spLocks noGrp="1" noRot="1" noChangeAspect="1" noTextEdit="1"/>
          </p:cNvSpPr>
          <p:nvPr>
            <p:ph type="sldImg"/>
          </p:nvPr>
        </p:nvSpPr>
        <p:spPr>
          <a:ln/>
        </p:spPr>
      </p:sp>
      <p:sp>
        <p:nvSpPr>
          <p:cNvPr id="58371" name="Symbol zastępczy notatek 2">
            <a:extLst>
              <a:ext uri="{FF2B5EF4-FFF2-40B4-BE49-F238E27FC236}">
                <a16:creationId xmlns:a16="http://schemas.microsoft.com/office/drawing/2014/main" id="{108D463A-A485-4456-87F1-AABC7CB50B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Referring to the basic division, each chapter was divided into eight parts. In turn, the different parts of structures and functions correspond to each other and are created according to the systems of the human body.</a:t>
            </a:r>
            <a:endParaRPr lang="pl-PL" altLang="pl-PL"/>
          </a:p>
        </p:txBody>
      </p:sp>
      <p:sp>
        <p:nvSpPr>
          <p:cNvPr id="58372" name="Symbol zastępczy numeru slajdu 3">
            <a:extLst>
              <a:ext uri="{FF2B5EF4-FFF2-40B4-BE49-F238E27FC236}">
                <a16:creationId xmlns:a16="http://schemas.microsoft.com/office/drawing/2014/main" id="{77DABE98-5ED5-4806-A67E-FF7B9C45AD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58E2769-8931-4E5C-AF43-4E51BF86D738}" type="slidenum">
              <a:rPr lang="pl-PL" altLang="pl-PL" sz="1200" b="0">
                <a:solidFill>
                  <a:schemeClr val="tx1"/>
                </a:solidFill>
                <a:latin typeface="Gill Sans" charset="0"/>
              </a:rPr>
              <a:pPr/>
              <a:t>26</a:t>
            </a:fld>
            <a:endParaRPr lang="pl-PL" altLang="pl-PL" sz="1200" b="0">
              <a:solidFill>
                <a:schemeClr val="tx1"/>
              </a:solidFill>
              <a:latin typeface="Gill San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a:extLst>
              <a:ext uri="{FF2B5EF4-FFF2-40B4-BE49-F238E27FC236}">
                <a16:creationId xmlns:a16="http://schemas.microsoft.com/office/drawing/2014/main" id="{E3D848D0-597D-4D65-A559-B49E7AE16247}"/>
              </a:ext>
            </a:extLst>
          </p:cNvPr>
          <p:cNvSpPr>
            <a:spLocks noGrp="1" noRot="1" noChangeAspect="1" noTextEdit="1"/>
          </p:cNvSpPr>
          <p:nvPr>
            <p:ph type="sldImg"/>
          </p:nvPr>
        </p:nvSpPr>
        <p:spPr>
          <a:ln/>
        </p:spPr>
      </p:sp>
      <p:sp>
        <p:nvSpPr>
          <p:cNvPr id="60419" name="Symbol zastępczy notatek 2">
            <a:extLst>
              <a:ext uri="{FF2B5EF4-FFF2-40B4-BE49-F238E27FC236}">
                <a16:creationId xmlns:a16="http://schemas.microsoft.com/office/drawing/2014/main" id="{5D711500-3DD3-491A-9CD5-D5234BFC0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Coding of human functioning and disability according to ICF is created in relation to a fairly simple principle. Each group ("Body Functions" and "Body Structures") have been assigned with appropriate letter code markings, while anatomical elements have subsequent numerical designations. </a:t>
            </a:r>
            <a:endParaRPr lang="pl-PL" altLang="pl-PL"/>
          </a:p>
        </p:txBody>
      </p:sp>
      <p:sp>
        <p:nvSpPr>
          <p:cNvPr id="60420" name="Symbol zastępczy numeru slajdu 3">
            <a:extLst>
              <a:ext uri="{FF2B5EF4-FFF2-40B4-BE49-F238E27FC236}">
                <a16:creationId xmlns:a16="http://schemas.microsoft.com/office/drawing/2014/main" id="{5A69B0F2-11FC-496F-8677-E452F001BE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1935F763-625C-430A-9B6B-F1A2FED02534}" type="slidenum">
              <a:rPr lang="pl-PL" altLang="pl-PL" sz="1200" b="0">
                <a:solidFill>
                  <a:schemeClr val="tx1"/>
                </a:solidFill>
                <a:latin typeface="Gill Sans" charset="0"/>
              </a:rPr>
              <a:pPr/>
              <a:t>27</a:t>
            </a:fld>
            <a:endParaRPr lang="pl-PL" altLang="pl-PL" sz="1200" b="0">
              <a:solidFill>
                <a:schemeClr val="tx1"/>
              </a:solidFill>
              <a:latin typeface="Gill San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a:extLst>
              <a:ext uri="{FF2B5EF4-FFF2-40B4-BE49-F238E27FC236}">
                <a16:creationId xmlns:a16="http://schemas.microsoft.com/office/drawing/2014/main" id="{0177BCEB-AFD6-4532-B8DC-126E0EB1AEE5}"/>
              </a:ext>
            </a:extLst>
          </p:cNvPr>
          <p:cNvSpPr>
            <a:spLocks noGrp="1" noRot="1" noChangeAspect="1" noTextEdit="1"/>
          </p:cNvSpPr>
          <p:nvPr>
            <p:ph type="sldImg"/>
          </p:nvPr>
        </p:nvSpPr>
        <p:spPr>
          <a:ln/>
        </p:spPr>
      </p:sp>
      <p:sp>
        <p:nvSpPr>
          <p:cNvPr id="62467" name="Symbol zastępczy notatek 2">
            <a:extLst>
              <a:ext uri="{FF2B5EF4-FFF2-40B4-BE49-F238E27FC236}">
                <a16:creationId xmlns:a16="http://schemas.microsoft.com/office/drawing/2014/main" id="{F381B87D-B5DA-4B54-A665-7B7C19BA2E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Activity and Participation, which include performing simple activities known as self-service (basic daily activities such as personal hygiene, dressing, preparing and eating meals, and anything related to movement of the body, also with the help of appropriate equipment).</a:t>
            </a:r>
            <a:endParaRPr lang="pl-PL" altLang="pl-PL"/>
          </a:p>
        </p:txBody>
      </p:sp>
      <p:sp>
        <p:nvSpPr>
          <p:cNvPr id="62468" name="Symbol zastępczy numeru slajdu 3">
            <a:extLst>
              <a:ext uri="{FF2B5EF4-FFF2-40B4-BE49-F238E27FC236}">
                <a16:creationId xmlns:a16="http://schemas.microsoft.com/office/drawing/2014/main" id="{C3491D5E-E071-4136-A9B1-6E89F094AC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82C6870-5EDF-4A9A-880B-CC3956AC3CB0}" type="slidenum">
              <a:rPr lang="pl-PL" altLang="pl-PL" sz="1200" b="0">
                <a:solidFill>
                  <a:schemeClr val="tx1"/>
                </a:solidFill>
                <a:latin typeface="Gill Sans" charset="0"/>
              </a:rPr>
              <a:pPr/>
              <a:t>28</a:t>
            </a:fld>
            <a:endParaRPr lang="pl-PL" altLang="pl-PL" sz="1200" b="0">
              <a:solidFill>
                <a:schemeClr val="tx1"/>
              </a:solidFill>
              <a:latin typeface="Gill San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a:extLst>
              <a:ext uri="{FF2B5EF4-FFF2-40B4-BE49-F238E27FC236}">
                <a16:creationId xmlns:a16="http://schemas.microsoft.com/office/drawing/2014/main" id="{F596059B-CD50-42C3-B5AC-48118BBAF2B2}"/>
              </a:ext>
            </a:extLst>
          </p:cNvPr>
          <p:cNvSpPr>
            <a:spLocks noGrp="1" noRot="1" noChangeAspect="1" noTextEdit="1"/>
          </p:cNvSpPr>
          <p:nvPr>
            <p:ph type="sldImg"/>
          </p:nvPr>
        </p:nvSpPr>
        <p:spPr>
          <a:ln/>
        </p:spPr>
      </p:sp>
      <p:sp>
        <p:nvSpPr>
          <p:cNvPr id="64515" name="Symbol zastępczy notatek 2">
            <a:extLst>
              <a:ext uri="{FF2B5EF4-FFF2-40B4-BE49-F238E27FC236}">
                <a16:creationId xmlns:a16="http://schemas.microsoft.com/office/drawing/2014/main" id="{B5B67AB1-1D97-43F8-86A6-18D48854B0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Contextual factor is the second part of the ICF classification, which describes in its entirety the environment in which a person lives. Figure  illustrates which groups of contextual factors have found a place in the ICF classification</a:t>
            </a:r>
            <a:r>
              <a:rPr lang="pl-PL" altLang="pl-PL"/>
              <a:t>.</a:t>
            </a:r>
          </a:p>
        </p:txBody>
      </p:sp>
      <p:sp>
        <p:nvSpPr>
          <p:cNvPr id="64516" name="Symbol zastępczy numeru slajdu 3">
            <a:extLst>
              <a:ext uri="{FF2B5EF4-FFF2-40B4-BE49-F238E27FC236}">
                <a16:creationId xmlns:a16="http://schemas.microsoft.com/office/drawing/2014/main" id="{1FEF8F6E-1E8F-4902-9193-D89CF06D3A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E3A93CE-57BD-4D37-BA93-5EA9FC88F768}" type="slidenum">
              <a:rPr lang="pl-PL" altLang="pl-PL" sz="1200" b="0">
                <a:solidFill>
                  <a:schemeClr val="tx1"/>
                </a:solidFill>
                <a:latin typeface="Gill Sans" charset="0"/>
              </a:rPr>
              <a:pPr/>
              <a:t>29</a:t>
            </a:fld>
            <a:endParaRPr lang="pl-PL" altLang="pl-PL" sz="1200" b="0">
              <a:solidFill>
                <a:schemeClr val="tx1"/>
              </a:solidFill>
              <a:latin typeface="Gill San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obrazu slajdu 1">
            <a:extLst>
              <a:ext uri="{FF2B5EF4-FFF2-40B4-BE49-F238E27FC236}">
                <a16:creationId xmlns:a16="http://schemas.microsoft.com/office/drawing/2014/main" id="{C797E278-36C4-48DC-9BCC-B0329F8070A0}"/>
              </a:ext>
            </a:extLst>
          </p:cNvPr>
          <p:cNvSpPr>
            <a:spLocks noGrp="1" noRot="1" noChangeAspect="1" noTextEdit="1"/>
          </p:cNvSpPr>
          <p:nvPr>
            <p:ph type="sldImg"/>
          </p:nvPr>
        </p:nvSpPr>
        <p:spPr>
          <a:ln/>
        </p:spPr>
      </p:sp>
      <p:sp>
        <p:nvSpPr>
          <p:cNvPr id="66563" name="Symbol zastępczy notatek 2">
            <a:extLst>
              <a:ext uri="{FF2B5EF4-FFF2-40B4-BE49-F238E27FC236}">
                <a16:creationId xmlns:a16="http://schemas.microsoft.com/office/drawing/2014/main" id="{C9E260D4-923B-40B0-824C-A43997EC28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ICF categories are "nested" so that wider categories contain more specific subcategories (for example, Chapter 4 in part, activity and participation on the topic to move includes separate categories such as state, sitting, walking, moving items etc.).</a:t>
            </a:r>
            <a:endParaRPr lang="pl-PL" altLang="pl-PL"/>
          </a:p>
        </p:txBody>
      </p:sp>
      <p:sp>
        <p:nvSpPr>
          <p:cNvPr id="66564" name="Symbol zastępczy numeru slajdu 3">
            <a:extLst>
              <a:ext uri="{FF2B5EF4-FFF2-40B4-BE49-F238E27FC236}">
                <a16:creationId xmlns:a16="http://schemas.microsoft.com/office/drawing/2014/main" id="{4F9EF076-023E-449A-8173-CDF6198D4E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40F031A-A783-48F8-8A77-137516169E6C}" type="slidenum">
              <a:rPr lang="pl-PL" altLang="pl-PL" sz="1200" b="0">
                <a:solidFill>
                  <a:schemeClr val="tx1"/>
                </a:solidFill>
                <a:latin typeface="Gill Sans" charset="0"/>
              </a:rPr>
              <a:pPr/>
              <a:t>30</a:t>
            </a:fld>
            <a:endParaRPr lang="pl-PL" altLang="pl-PL" sz="1200" b="0">
              <a:solidFill>
                <a:schemeClr val="tx1"/>
              </a:solidFill>
              <a:latin typeface="Gill San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obrazu slajdu 1">
            <a:extLst>
              <a:ext uri="{FF2B5EF4-FFF2-40B4-BE49-F238E27FC236}">
                <a16:creationId xmlns:a16="http://schemas.microsoft.com/office/drawing/2014/main" id="{2A59F34E-6E7B-4402-B1CE-34515B6B8B4A}"/>
              </a:ext>
            </a:extLst>
          </p:cNvPr>
          <p:cNvSpPr>
            <a:spLocks noGrp="1" noRot="1" noChangeAspect="1" noTextEdit="1"/>
          </p:cNvSpPr>
          <p:nvPr>
            <p:ph type="sldImg"/>
          </p:nvPr>
        </p:nvSpPr>
        <p:spPr>
          <a:ln/>
        </p:spPr>
      </p:sp>
      <p:sp>
        <p:nvSpPr>
          <p:cNvPr id="69635" name="Symbol zastępczy notatek 2">
            <a:extLst>
              <a:ext uri="{FF2B5EF4-FFF2-40B4-BE49-F238E27FC236}">
                <a16:creationId xmlns:a16="http://schemas.microsoft.com/office/drawing/2014/main" id="{FEC4565B-35C9-409C-B59A-6442784E9C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ICF codes can be considered complete when they appear together with a qualifier indicating the level of health. The code layout consists of a prefix, a code number, and an ICF qualifier, as shown on the slide.</a:t>
            </a:r>
            <a:endParaRPr lang="pl-PL" altLang="pl-PL"/>
          </a:p>
        </p:txBody>
      </p:sp>
      <p:sp>
        <p:nvSpPr>
          <p:cNvPr id="69636" name="Symbol zastępczy numeru slajdu 3">
            <a:extLst>
              <a:ext uri="{FF2B5EF4-FFF2-40B4-BE49-F238E27FC236}">
                <a16:creationId xmlns:a16="http://schemas.microsoft.com/office/drawing/2014/main" id="{980E2859-F242-4ED8-83C4-697AC37376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16515627-D47D-481C-9914-82898EF2D7C9}" type="slidenum">
              <a:rPr lang="pl-PL" altLang="pl-PL" sz="1200" b="0">
                <a:solidFill>
                  <a:schemeClr val="tx1"/>
                </a:solidFill>
                <a:latin typeface="Gill Sans" charset="0"/>
              </a:rPr>
              <a:pPr/>
              <a:t>32</a:t>
            </a:fld>
            <a:endParaRPr lang="pl-PL" altLang="pl-PL" sz="1200" b="0">
              <a:solidFill>
                <a:schemeClr val="tx1"/>
              </a:solidFill>
              <a:latin typeface="Gill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a:extLst>
              <a:ext uri="{FF2B5EF4-FFF2-40B4-BE49-F238E27FC236}">
                <a16:creationId xmlns:a16="http://schemas.microsoft.com/office/drawing/2014/main" id="{7EABBD52-7E16-49C9-84A2-E21E6C5CD23A}"/>
              </a:ext>
            </a:extLst>
          </p:cNvPr>
          <p:cNvSpPr>
            <a:spLocks noGrp="1" noRot="1" noChangeAspect="1" noTextEdit="1"/>
          </p:cNvSpPr>
          <p:nvPr>
            <p:ph type="sldImg"/>
          </p:nvPr>
        </p:nvSpPr>
        <p:spPr>
          <a:ln/>
        </p:spPr>
      </p:sp>
      <p:sp>
        <p:nvSpPr>
          <p:cNvPr id="14339" name="Symbol zastępczy notatek 2">
            <a:extLst>
              <a:ext uri="{FF2B5EF4-FFF2-40B4-BE49-F238E27FC236}">
                <a16:creationId xmlns:a16="http://schemas.microsoft.com/office/drawing/2014/main" id="{143EE4CF-2878-4EB2-AA2C-825A179632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Another part of the selected conceptes concerns contextual factors classified in ICF, personal, environmental and health and health. The last deadline covers health-related areas.</a:t>
            </a:r>
            <a:endParaRPr lang="pl-PL" altLang="pl-PL"/>
          </a:p>
        </p:txBody>
      </p:sp>
      <p:sp>
        <p:nvSpPr>
          <p:cNvPr id="14340" name="Symbol zastępczy numeru slajdu 3">
            <a:extLst>
              <a:ext uri="{FF2B5EF4-FFF2-40B4-BE49-F238E27FC236}">
                <a16:creationId xmlns:a16="http://schemas.microsoft.com/office/drawing/2014/main" id="{4497A2AD-E9B1-42EF-821B-4FEE745C98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5CC5F76B-6C1E-469F-B2DF-B6988C68335D}" type="slidenum">
              <a:rPr lang="pl-PL" altLang="pl-PL" sz="1200" b="0">
                <a:solidFill>
                  <a:schemeClr val="tx1"/>
                </a:solidFill>
                <a:latin typeface="Gill Sans" charset="0"/>
              </a:rPr>
              <a:pPr/>
              <a:t>4</a:t>
            </a:fld>
            <a:endParaRPr lang="pl-PL" altLang="pl-PL" sz="1200" b="0">
              <a:solidFill>
                <a:schemeClr val="tx1"/>
              </a:solidFill>
              <a:latin typeface="Gill San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obrazu slajdu 1">
            <a:extLst>
              <a:ext uri="{FF2B5EF4-FFF2-40B4-BE49-F238E27FC236}">
                <a16:creationId xmlns:a16="http://schemas.microsoft.com/office/drawing/2014/main" id="{19A24BA5-0BD5-4159-858C-F1FC518083E2}"/>
              </a:ext>
            </a:extLst>
          </p:cNvPr>
          <p:cNvSpPr>
            <a:spLocks noGrp="1" noRot="1" noChangeAspect="1" noTextEdit="1"/>
          </p:cNvSpPr>
          <p:nvPr>
            <p:ph type="sldImg"/>
          </p:nvPr>
        </p:nvSpPr>
        <p:spPr>
          <a:ln/>
        </p:spPr>
      </p:sp>
      <p:sp>
        <p:nvSpPr>
          <p:cNvPr id="71683" name="Symbol zastępczy notatek 2">
            <a:extLst>
              <a:ext uri="{FF2B5EF4-FFF2-40B4-BE49-F238E27FC236}">
                <a16:creationId xmlns:a16="http://schemas.microsoft.com/office/drawing/2014/main" id="{1175A9BE-EA53-4D19-BA24-2290DA780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W In case of coding "no problem" or "total problem„, the measurement has </a:t>
            </a:r>
          </a:p>
          <a:p>
            <a:r>
              <a:rPr lang="en-US" altLang="pl-PL"/>
              <a:t>a margin of error of up to 5%.</a:t>
            </a:r>
          </a:p>
          <a:p>
            <a:r>
              <a:rPr lang="en-US" altLang="pl-PL"/>
              <a:t>While the assessment of "moderate problem" goes back to the middle of the scale, determining the full difficulty. </a:t>
            </a:r>
            <a:endParaRPr lang="pl-PL" altLang="pl-PL"/>
          </a:p>
        </p:txBody>
      </p:sp>
      <p:sp>
        <p:nvSpPr>
          <p:cNvPr id="71684" name="Symbol zastępczy numeru slajdu 3">
            <a:extLst>
              <a:ext uri="{FF2B5EF4-FFF2-40B4-BE49-F238E27FC236}">
                <a16:creationId xmlns:a16="http://schemas.microsoft.com/office/drawing/2014/main" id="{DA3123D7-CDE4-40F4-A8CB-52C96D6B56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20C803-6D77-4601-BCB5-C7A16C385B15}" type="slidenum">
              <a:rPr lang="pl-PL" altLang="pl-PL" sz="1200" b="0">
                <a:solidFill>
                  <a:schemeClr val="tx1"/>
                </a:solidFill>
                <a:latin typeface="Gill Sans" charset="0"/>
              </a:rPr>
              <a:pPr/>
              <a:t>33</a:t>
            </a:fld>
            <a:endParaRPr lang="pl-PL" altLang="pl-PL" sz="1200" b="0">
              <a:solidFill>
                <a:schemeClr val="tx1"/>
              </a:solidFill>
              <a:latin typeface="Gill San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a:extLst>
              <a:ext uri="{FF2B5EF4-FFF2-40B4-BE49-F238E27FC236}">
                <a16:creationId xmlns:a16="http://schemas.microsoft.com/office/drawing/2014/main" id="{BB76E8C3-917A-4672-AB14-DD276A2BED16}"/>
              </a:ext>
            </a:extLst>
          </p:cNvPr>
          <p:cNvSpPr>
            <a:spLocks noGrp="1" noRot="1" noChangeAspect="1" noTextEdit="1"/>
          </p:cNvSpPr>
          <p:nvPr>
            <p:ph type="sldImg"/>
          </p:nvPr>
        </p:nvSpPr>
        <p:spPr>
          <a:ln/>
        </p:spPr>
      </p:sp>
      <p:sp>
        <p:nvSpPr>
          <p:cNvPr id="73731" name="Symbol zastępczy notatek 2">
            <a:extLst>
              <a:ext uri="{FF2B5EF4-FFF2-40B4-BE49-F238E27FC236}">
                <a16:creationId xmlns:a16="http://schemas.microsoft.com/office/drawing/2014/main" id="{20A08A35-D450-447A-9A12-3CBE060910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Wide interest intervals shall be taken into account in those cases where scaled assessment tools or other meters are available for the quantitative determination of impairment of body function.</a:t>
            </a:r>
            <a:endParaRPr lang="pl-PL" altLang="pl-PL"/>
          </a:p>
        </p:txBody>
      </p:sp>
      <p:sp>
        <p:nvSpPr>
          <p:cNvPr id="73732" name="Symbol zastępczy numeru slajdu 3">
            <a:extLst>
              <a:ext uri="{FF2B5EF4-FFF2-40B4-BE49-F238E27FC236}">
                <a16:creationId xmlns:a16="http://schemas.microsoft.com/office/drawing/2014/main" id="{7E1D159A-7E33-4F55-A476-8E5910E7FF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7B994AF-8155-448C-A53C-E8C226AB7D6C}" type="slidenum">
              <a:rPr lang="pl-PL" altLang="pl-PL" sz="1200" b="0">
                <a:solidFill>
                  <a:schemeClr val="tx1"/>
                </a:solidFill>
                <a:latin typeface="Gill Sans" charset="0"/>
              </a:rPr>
              <a:pPr/>
              <a:t>34</a:t>
            </a:fld>
            <a:endParaRPr lang="pl-PL" altLang="pl-PL" sz="1200" b="0">
              <a:solidFill>
                <a:schemeClr val="tx1"/>
              </a:solidFill>
              <a:latin typeface="Gill San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a:extLst>
              <a:ext uri="{FF2B5EF4-FFF2-40B4-BE49-F238E27FC236}">
                <a16:creationId xmlns:a16="http://schemas.microsoft.com/office/drawing/2014/main" id="{E4616A0A-F971-4057-AEE7-40E69178259C}"/>
              </a:ext>
            </a:extLst>
          </p:cNvPr>
          <p:cNvSpPr>
            <a:spLocks noGrp="1" noRot="1" noChangeAspect="1" noTextEdit="1"/>
          </p:cNvSpPr>
          <p:nvPr>
            <p:ph type="sldImg"/>
          </p:nvPr>
        </p:nvSpPr>
        <p:spPr>
          <a:ln/>
        </p:spPr>
      </p:sp>
      <p:sp>
        <p:nvSpPr>
          <p:cNvPr id="75779" name="Symbol zastępczy notatek 2">
            <a:extLst>
              <a:ext uri="{FF2B5EF4-FFF2-40B4-BE49-F238E27FC236}">
                <a16:creationId xmlns:a16="http://schemas.microsoft.com/office/drawing/2014/main" id="{A0303047-37F4-40EE-87E4-AD636C02CB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It should be emphasized that the maximum number of codes per patient is 34 at 1-digit level. In real-world applications ICF set from 3 to 18 codes may be sufficient to describe the case of accuracy to the second level (three digits). </a:t>
            </a:r>
            <a:endParaRPr lang="pl-PL" altLang="pl-PL"/>
          </a:p>
        </p:txBody>
      </p:sp>
      <p:sp>
        <p:nvSpPr>
          <p:cNvPr id="75780" name="Symbol zastępczy numeru slajdu 3">
            <a:extLst>
              <a:ext uri="{FF2B5EF4-FFF2-40B4-BE49-F238E27FC236}">
                <a16:creationId xmlns:a16="http://schemas.microsoft.com/office/drawing/2014/main" id="{4B2C776F-D6A7-4BA9-8D6D-572C101724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4B7ACD2-A49B-4620-A473-0CD1E8E2147E}" type="slidenum">
              <a:rPr lang="pl-PL" altLang="pl-PL" sz="1200" b="0">
                <a:solidFill>
                  <a:schemeClr val="tx1"/>
                </a:solidFill>
                <a:latin typeface="Gill Sans" charset="0"/>
              </a:rPr>
              <a:pPr/>
              <a:t>35</a:t>
            </a:fld>
            <a:endParaRPr lang="pl-PL" altLang="pl-PL" sz="1200" b="0">
              <a:solidFill>
                <a:schemeClr val="tx1"/>
              </a:solidFill>
              <a:latin typeface="Gill San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ymbol zastępczy obrazu slajdu 1">
            <a:extLst>
              <a:ext uri="{FF2B5EF4-FFF2-40B4-BE49-F238E27FC236}">
                <a16:creationId xmlns:a16="http://schemas.microsoft.com/office/drawing/2014/main" id="{E7D99451-C4A2-47B9-9DEB-D2282529D525}"/>
              </a:ext>
            </a:extLst>
          </p:cNvPr>
          <p:cNvSpPr>
            <a:spLocks noGrp="1" noRot="1" noChangeAspect="1" noTextEdit="1"/>
          </p:cNvSpPr>
          <p:nvPr>
            <p:ph type="sldImg"/>
          </p:nvPr>
        </p:nvSpPr>
        <p:spPr>
          <a:ln/>
        </p:spPr>
      </p:sp>
      <p:sp>
        <p:nvSpPr>
          <p:cNvPr id="77827" name="Symbol zastępczy notatek 2">
            <a:extLst>
              <a:ext uri="{FF2B5EF4-FFF2-40B4-BE49-F238E27FC236}">
                <a16:creationId xmlns:a16="http://schemas.microsoft.com/office/drawing/2014/main" id="{10746397-F6D1-476C-AC6D-D8F3030B78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first table shows the body functions and the description of the first qualifier with an example</a:t>
            </a:r>
            <a:endParaRPr lang="pl-PL" altLang="pl-PL"/>
          </a:p>
        </p:txBody>
      </p:sp>
      <p:sp>
        <p:nvSpPr>
          <p:cNvPr id="77828" name="Symbol zastępczy numeru slajdu 3">
            <a:extLst>
              <a:ext uri="{FF2B5EF4-FFF2-40B4-BE49-F238E27FC236}">
                <a16:creationId xmlns:a16="http://schemas.microsoft.com/office/drawing/2014/main" id="{7B3DC5D4-00C9-41E6-BD25-F1959FD682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536B5C0B-C3AE-455C-B192-55493D507C00}" type="slidenum">
              <a:rPr lang="pl-PL" altLang="pl-PL" sz="1200" b="0">
                <a:solidFill>
                  <a:schemeClr val="tx1"/>
                </a:solidFill>
                <a:latin typeface="Gill Sans" charset="0"/>
              </a:rPr>
              <a:pPr/>
              <a:t>36</a:t>
            </a:fld>
            <a:endParaRPr lang="pl-PL" altLang="pl-PL" sz="1200" b="0">
              <a:solidFill>
                <a:schemeClr val="tx1"/>
              </a:solidFill>
              <a:latin typeface="Gill San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ymbol zastępczy obrazu slajdu 1">
            <a:extLst>
              <a:ext uri="{FF2B5EF4-FFF2-40B4-BE49-F238E27FC236}">
                <a16:creationId xmlns:a16="http://schemas.microsoft.com/office/drawing/2014/main" id="{30A16FE7-111D-417A-9CF8-3B7933FF0E33}"/>
              </a:ext>
            </a:extLst>
          </p:cNvPr>
          <p:cNvSpPr>
            <a:spLocks noGrp="1" noRot="1" noChangeAspect="1" noTextEdit="1"/>
          </p:cNvSpPr>
          <p:nvPr>
            <p:ph type="sldImg"/>
          </p:nvPr>
        </p:nvSpPr>
        <p:spPr>
          <a:ln/>
        </p:spPr>
      </p:sp>
      <p:sp>
        <p:nvSpPr>
          <p:cNvPr id="79875" name="Symbol zastępczy notatek 2">
            <a:extLst>
              <a:ext uri="{FF2B5EF4-FFF2-40B4-BE49-F238E27FC236}">
                <a16:creationId xmlns:a16="http://schemas.microsoft.com/office/drawing/2014/main" id="{D4F007A1-0DAE-4BFB-AC0E-B1DEE6FE13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Table two concerns the structure of the body, taking into account the first and second qualifiers with examples</a:t>
            </a:r>
            <a:endParaRPr lang="pl-PL" altLang="pl-PL"/>
          </a:p>
        </p:txBody>
      </p:sp>
      <p:sp>
        <p:nvSpPr>
          <p:cNvPr id="79876" name="Symbol zastępczy numeru slajdu 3">
            <a:extLst>
              <a:ext uri="{FF2B5EF4-FFF2-40B4-BE49-F238E27FC236}">
                <a16:creationId xmlns:a16="http://schemas.microsoft.com/office/drawing/2014/main" id="{28EFD332-FF89-42E9-95C4-5735DC59A6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010CD4E-EB66-4F97-8367-61E8AECAE796}" type="slidenum">
              <a:rPr lang="pl-PL" altLang="pl-PL" sz="1200" b="0">
                <a:solidFill>
                  <a:schemeClr val="tx1"/>
                </a:solidFill>
                <a:latin typeface="Gill Sans" charset="0"/>
              </a:rPr>
              <a:pPr/>
              <a:t>37</a:t>
            </a:fld>
            <a:endParaRPr lang="pl-PL" altLang="pl-PL" sz="1200" b="0">
              <a:solidFill>
                <a:schemeClr val="tx1"/>
              </a:solidFill>
              <a:latin typeface="Gill San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ymbol zastępczy obrazu slajdu 1">
            <a:extLst>
              <a:ext uri="{FF2B5EF4-FFF2-40B4-BE49-F238E27FC236}">
                <a16:creationId xmlns:a16="http://schemas.microsoft.com/office/drawing/2014/main" id="{1DBC8428-F5FA-4B7C-BD50-380477EA3F85}"/>
              </a:ext>
            </a:extLst>
          </p:cNvPr>
          <p:cNvSpPr>
            <a:spLocks noGrp="1" noRot="1" noChangeAspect="1" noTextEdit="1"/>
          </p:cNvSpPr>
          <p:nvPr>
            <p:ph type="sldImg"/>
          </p:nvPr>
        </p:nvSpPr>
        <p:spPr>
          <a:ln/>
        </p:spPr>
      </p:sp>
      <p:sp>
        <p:nvSpPr>
          <p:cNvPr id="81923" name="Symbol zastępczy notatek 2">
            <a:extLst>
              <a:ext uri="{FF2B5EF4-FFF2-40B4-BE49-F238E27FC236}">
                <a16:creationId xmlns:a16="http://schemas.microsoft.com/office/drawing/2014/main" id="{F06E90A3-BF99-41D9-9C2B-BC1E8D2E03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next table specifies the activity and participation for the first and second qualifier with description </a:t>
            </a:r>
            <a:endParaRPr lang="pl-PL" altLang="pl-PL"/>
          </a:p>
        </p:txBody>
      </p:sp>
      <p:sp>
        <p:nvSpPr>
          <p:cNvPr id="81924" name="Symbol zastępczy numeru slajdu 3">
            <a:extLst>
              <a:ext uri="{FF2B5EF4-FFF2-40B4-BE49-F238E27FC236}">
                <a16:creationId xmlns:a16="http://schemas.microsoft.com/office/drawing/2014/main" id="{A8E035BC-0035-4D84-B673-C0551C65DF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D3A93B8-4367-4CB5-BFD1-5D6A06020083}" type="slidenum">
              <a:rPr lang="pl-PL" altLang="pl-PL" sz="1200" b="0">
                <a:solidFill>
                  <a:schemeClr val="tx1"/>
                </a:solidFill>
                <a:latin typeface="Gill Sans" charset="0"/>
              </a:rPr>
              <a:pPr/>
              <a:t>38</a:t>
            </a:fld>
            <a:endParaRPr lang="pl-PL" altLang="pl-PL" sz="1200" b="0">
              <a:solidFill>
                <a:schemeClr val="tx1"/>
              </a:solidFill>
              <a:latin typeface="Gill San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ymbol zastępczy obrazu slajdu 1">
            <a:extLst>
              <a:ext uri="{FF2B5EF4-FFF2-40B4-BE49-F238E27FC236}">
                <a16:creationId xmlns:a16="http://schemas.microsoft.com/office/drawing/2014/main" id="{C715488C-A0F6-4302-8715-EC9DECCF3542}"/>
              </a:ext>
            </a:extLst>
          </p:cNvPr>
          <p:cNvSpPr>
            <a:spLocks noGrp="1" noRot="1" noChangeAspect="1" noTextEdit="1"/>
          </p:cNvSpPr>
          <p:nvPr>
            <p:ph type="sldImg"/>
          </p:nvPr>
        </p:nvSpPr>
        <p:spPr>
          <a:ln/>
        </p:spPr>
      </p:sp>
      <p:sp>
        <p:nvSpPr>
          <p:cNvPr id="83971" name="Symbol zastępczy notatek 2">
            <a:extLst>
              <a:ext uri="{FF2B5EF4-FFF2-40B4-BE49-F238E27FC236}">
                <a16:creationId xmlns:a16="http://schemas.microsoft.com/office/drawing/2014/main" id="{BD06F140-EAB9-415C-866E-06A49FC456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last table presented is about environmental factors, but contains only one qualifier</a:t>
            </a:r>
            <a:endParaRPr lang="pl-PL" altLang="pl-PL"/>
          </a:p>
        </p:txBody>
      </p:sp>
      <p:sp>
        <p:nvSpPr>
          <p:cNvPr id="83972" name="Symbol zastępczy numeru slajdu 3">
            <a:extLst>
              <a:ext uri="{FF2B5EF4-FFF2-40B4-BE49-F238E27FC236}">
                <a16:creationId xmlns:a16="http://schemas.microsoft.com/office/drawing/2014/main" id="{20392A4D-E5EA-4BE8-9DC7-B5B3DE1A45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428B511-DF0F-47E4-9D37-95D5A4A6EEF8}" type="slidenum">
              <a:rPr lang="pl-PL" altLang="pl-PL" sz="1200" b="0">
                <a:solidFill>
                  <a:schemeClr val="tx1"/>
                </a:solidFill>
                <a:latin typeface="Gill Sans" charset="0"/>
              </a:rPr>
              <a:pPr/>
              <a:t>39</a:t>
            </a:fld>
            <a:endParaRPr lang="pl-PL" altLang="pl-PL" sz="1200" b="0">
              <a:solidFill>
                <a:schemeClr val="tx1"/>
              </a:solidFill>
              <a:latin typeface="Gill San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ymbol zastępczy obrazu slajdu 1">
            <a:extLst>
              <a:ext uri="{FF2B5EF4-FFF2-40B4-BE49-F238E27FC236}">
                <a16:creationId xmlns:a16="http://schemas.microsoft.com/office/drawing/2014/main" id="{B856E7E5-EB0D-47D1-AEA6-5119301DDBBA}"/>
              </a:ext>
            </a:extLst>
          </p:cNvPr>
          <p:cNvSpPr>
            <a:spLocks noGrp="1" noRot="1" noChangeAspect="1" noTextEdit="1"/>
          </p:cNvSpPr>
          <p:nvPr>
            <p:ph type="sldImg"/>
          </p:nvPr>
        </p:nvSpPr>
        <p:spPr>
          <a:ln/>
        </p:spPr>
      </p:sp>
      <p:sp>
        <p:nvSpPr>
          <p:cNvPr id="86019" name="Symbol zastępczy notatek 2">
            <a:extLst>
              <a:ext uri="{FF2B5EF4-FFF2-40B4-BE49-F238E27FC236}">
                <a16:creationId xmlns:a16="http://schemas.microsoft.com/office/drawing/2014/main" id="{C799A534-E954-4B69-B6F2-C5EB198FCA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Examples of indications of mental function, sensory and pain organs, voice and speech that can be identified in the ICF manual</a:t>
            </a:r>
            <a:endParaRPr lang="pl-PL" altLang="pl-PL"/>
          </a:p>
        </p:txBody>
      </p:sp>
      <p:sp>
        <p:nvSpPr>
          <p:cNvPr id="86020" name="Symbol zastępczy numeru slajdu 3">
            <a:extLst>
              <a:ext uri="{FF2B5EF4-FFF2-40B4-BE49-F238E27FC236}">
                <a16:creationId xmlns:a16="http://schemas.microsoft.com/office/drawing/2014/main" id="{1057D53F-9CCC-4B94-BAA5-4A736237C0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CAEBFEB-CB78-4170-93FE-BFA8A80BB5B5}" type="slidenum">
              <a:rPr lang="pl-PL" altLang="pl-PL" sz="1200" b="0">
                <a:solidFill>
                  <a:schemeClr val="tx1"/>
                </a:solidFill>
                <a:latin typeface="Gill Sans" charset="0"/>
              </a:rPr>
              <a:pPr/>
              <a:t>40</a:t>
            </a:fld>
            <a:endParaRPr lang="pl-PL" altLang="pl-PL" sz="1200" b="0">
              <a:solidFill>
                <a:schemeClr val="tx1"/>
              </a:solidFill>
              <a:latin typeface="Gill San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a:extLst>
              <a:ext uri="{FF2B5EF4-FFF2-40B4-BE49-F238E27FC236}">
                <a16:creationId xmlns:a16="http://schemas.microsoft.com/office/drawing/2014/main" id="{B41CAB95-0A36-4D65-B40D-65546BB5E61D}"/>
              </a:ext>
            </a:extLst>
          </p:cNvPr>
          <p:cNvSpPr>
            <a:spLocks noGrp="1" noRot="1" noChangeAspect="1" noTextEdit="1"/>
          </p:cNvSpPr>
          <p:nvPr>
            <p:ph type="sldImg"/>
          </p:nvPr>
        </p:nvSpPr>
        <p:spPr>
          <a:ln/>
        </p:spPr>
      </p:sp>
      <p:sp>
        <p:nvSpPr>
          <p:cNvPr id="88067" name="Symbol zastępczy notatek 2">
            <a:extLst>
              <a:ext uri="{FF2B5EF4-FFF2-40B4-BE49-F238E27FC236}">
                <a16:creationId xmlns:a16="http://schemas.microsoft.com/office/drawing/2014/main" id="{19A04FC8-BD07-4359-8361-AD780ABBC6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Q</a:t>
            </a:r>
            <a:r>
              <a:rPr lang="en-US" altLang="pl-PL"/>
              <a:t>ualifiers, which are numerical codes, describe the scope of functioning or the level of human disability and the extent to which the environment facilitates or restricts them</a:t>
            </a:r>
            <a:r>
              <a:rPr lang="pl-PL" altLang="pl-PL"/>
              <a:t>. </a:t>
            </a:r>
            <a:r>
              <a:rPr lang="en-US" altLang="pl-PL"/>
              <a:t>They are a common language for comparing people's health in the country and even in the world</a:t>
            </a:r>
            <a:r>
              <a:rPr lang="pl-PL" altLang="pl-PL"/>
              <a:t>.</a:t>
            </a:r>
          </a:p>
        </p:txBody>
      </p:sp>
      <p:sp>
        <p:nvSpPr>
          <p:cNvPr id="88068" name="Symbol zastępczy numeru slajdu 3">
            <a:extLst>
              <a:ext uri="{FF2B5EF4-FFF2-40B4-BE49-F238E27FC236}">
                <a16:creationId xmlns:a16="http://schemas.microsoft.com/office/drawing/2014/main" id="{E04DCED3-0279-4D66-8D75-E0CEDA1FB7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3B67775-2E61-4029-B996-D4AE87BF5B38}" type="slidenum">
              <a:rPr lang="pl-PL" altLang="pl-PL" sz="1200" b="0">
                <a:solidFill>
                  <a:schemeClr val="tx1"/>
                </a:solidFill>
                <a:latin typeface="Gill Sans" charset="0"/>
              </a:rPr>
              <a:pPr/>
              <a:t>41</a:t>
            </a:fld>
            <a:endParaRPr lang="pl-PL" altLang="pl-PL" sz="1200" b="0">
              <a:solidFill>
                <a:schemeClr val="tx1"/>
              </a:solidFill>
              <a:latin typeface="Gill San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obrazu slajdu 1">
            <a:extLst>
              <a:ext uri="{FF2B5EF4-FFF2-40B4-BE49-F238E27FC236}">
                <a16:creationId xmlns:a16="http://schemas.microsoft.com/office/drawing/2014/main" id="{86588EF3-9C6B-4CAA-B809-AB6AB6EA9E09}"/>
              </a:ext>
            </a:extLst>
          </p:cNvPr>
          <p:cNvSpPr>
            <a:spLocks noGrp="1" noRot="1" noChangeAspect="1" noTextEdit="1"/>
          </p:cNvSpPr>
          <p:nvPr>
            <p:ph type="sldImg"/>
          </p:nvPr>
        </p:nvSpPr>
        <p:spPr>
          <a:ln/>
        </p:spPr>
      </p:sp>
      <p:sp>
        <p:nvSpPr>
          <p:cNvPr id="90115" name="Symbol zastępczy notatek 2">
            <a:extLst>
              <a:ext uri="{FF2B5EF4-FFF2-40B4-BE49-F238E27FC236}">
                <a16:creationId xmlns:a16="http://schemas.microsoft.com/office/drawing/2014/main" id="{7087B0BE-EACC-463A-803B-D3A0E4B3F6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areas that make up the body's functions and structures relate to two basic and integral description structures of the body focused on its functioning and anatomical structure. The functions of the human body refer to the physiological and psychological processes of individual body structures. Whereas body structures include the anatomical structure of the body </a:t>
            </a:r>
            <a:endParaRPr lang="pl-PL" altLang="pl-PL"/>
          </a:p>
        </p:txBody>
      </p:sp>
      <p:sp>
        <p:nvSpPr>
          <p:cNvPr id="90116" name="Symbol zastępczy numeru slajdu 3">
            <a:extLst>
              <a:ext uri="{FF2B5EF4-FFF2-40B4-BE49-F238E27FC236}">
                <a16:creationId xmlns:a16="http://schemas.microsoft.com/office/drawing/2014/main" id="{880C2975-1884-4B8F-9E06-9E9BA1ACA6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2E658F8-924A-4CA4-92E5-A19901C7E60A}" type="slidenum">
              <a:rPr lang="pl-PL" altLang="pl-PL" sz="1200" b="0">
                <a:solidFill>
                  <a:schemeClr val="tx1"/>
                </a:solidFill>
                <a:latin typeface="Gill Sans" charset="0"/>
              </a:rPr>
              <a:pPr/>
              <a:t>42</a:t>
            </a:fld>
            <a:endParaRPr lang="pl-PL" altLang="pl-PL" sz="1200" b="0">
              <a:solidFill>
                <a:schemeClr val="tx1"/>
              </a:solidFill>
              <a:latin typeface="Gill San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a:extLst>
              <a:ext uri="{FF2B5EF4-FFF2-40B4-BE49-F238E27FC236}">
                <a16:creationId xmlns:a16="http://schemas.microsoft.com/office/drawing/2014/main" id="{4D627EC2-FD55-41E7-85B2-131FE49EDB2A}"/>
              </a:ext>
            </a:extLst>
          </p:cNvPr>
          <p:cNvSpPr>
            <a:spLocks noGrp="1" noRot="1" noChangeAspect="1" noTextEdit="1"/>
          </p:cNvSpPr>
          <p:nvPr>
            <p:ph type="sldImg"/>
          </p:nvPr>
        </p:nvSpPr>
        <p:spPr>
          <a:ln/>
        </p:spPr>
      </p:sp>
      <p:sp>
        <p:nvSpPr>
          <p:cNvPr id="16387" name="Symbol zastępczy notatek 2">
            <a:extLst>
              <a:ext uri="{FF2B5EF4-FFF2-40B4-BE49-F238E27FC236}">
                <a16:creationId xmlns:a16="http://schemas.microsoft.com/office/drawing/2014/main" id="{3DD600E1-9E30-42C2-A8E7-C6C6F33D01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ICF terminology also refers to the medical condition, human functioning including body functions, structure and activity and participation. When discussing these concepts, the term disability, which concerns disorders, business restrictions and restrictions on participation, deserves attention.</a:t>
            </a:r>
            <a:endParaRPr lang="pl-PL" altLang="pl-PL"/>
          </a:p>
        </p:txBody>
      </p:sp>
      <p:sp>
        <p:nvSpPr>
          <p:cNvPr id="16388" name="Symbol zastępczy numeru slajdu 3">
            <a:extLst>
              <a:ext uri="{FF2B5EF4-FFF2-40B4-BE49-F238E27FC236}">
                <a16:creationId xmlns:a16="http://schemas.microsoft.com/office/drawing/2014/main" id="{DB993E3A-39CB-4440-9D52-8BDCAC8FE9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AB6FB603-556B-4459-8A06-55DA0AE02635}" type="slidenum">
              <a:rPr lang="pl-PL" altLang="pl-PL" sz="1200" b="0">
                <a:solidFill>
                  <a:schemeClr val="tx1"/>
                </a:solidFill>
                <a:latin typeface="Gill Sans" charset="0"/>
              </a:rPr>
              <a:pPr/>
              <a:t>5</a:t>
            </a:fld>
            <a:endParaRPr lang="pl-PL" altLang="pl-PL" sz="1200" b="0">
              <a:solidFill>
                <a:schemeClr val="tx1"/>
              </a:solidFill>
              <a:latin typeface="Gill San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obrazu slajdu 1">
            <a:extLst>
              <a:ext uri="{FF2B5EF4-FFF2-40B4-BE49-F238E27FC236}">
                <a16:creationId xmlns:a16="http://schemas.microsoft.com/office/drawing/2014/main" id="{E631A664-90B9-46BE-8C5C-B4A0C0F33A92}"/>
              </a:ext>
            </a:extLst>
          </p:cNvPr>
          <p:cNvSpPr>
            <a:spLocks noGrp="1" noRot="1" noChangeAspect="1" noTextEdit="1"/>
          </p:cNvSpPr>
          <p:nvPr>
            <p:ph type="sldImg"/>
          </p:nvPr>
        </p:nvSpPr>
        <p:spPr>
          <a:ln/>
        </p:spPr>
      </p:sp>
      <p:sp>
        <p:nvSpPr>
          <p:cNvPr id="92163" name="Symbol zastępczy notatek 2">
            <a:extLst>
              <a:ext uri="{FF2B5EF4-FFF2-40B4-BE49-F238E27FC236}">
                <a16:creationId xmlns:a16="http://schemas.microsoft.com/office/drawing/2014/main" id="{065FB017-B729-4C5A-B288-71BFC88D9F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structure and functions of the body affect the human ability to function in a particular physical and social environment, but it is also important to take into account the direct impact of this environment on human functioning</a:t>
            </a:r>
            <a:r>
              <a:rPr lang="pl-PL" altLang="pl-PL"/>
              <a:t>. </a:t>
            </a:r>
            <a:r>
              <a:rPr lang="en-US" altLang="pl-PL"/>
              <a:t>The next slide contains qualifiers for this case</a:t>
            </a:r>
            <a:endParaRPr lang="pl-PL" altLang="pl-PL"/>
          </a:p>
        </p:txBody>
      </p:sp>
      <p:sp>
        <p:nvSpPr>
          <p:cNvPr id="92164" name="Symbol zastępczy numeru slajdu 3">
            <a:extLst>
              <a:ext uri="{FF2B5EF4-FFF2-40B4-BE49-F238E27FC236}">
                <a16:creationId xmlns:a16="http://schemas.microsoft.com/office/drawing/2014/main" id="{555130DD-DF03-4DE9-B72F-37DBA09D87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040A19EB-C355-4CEA-A825-CEA3855CB783}" type="slidenum">
              <a:rPr lang="pl-PL" altLang="pl-PL" sz="1200" b="0">
                <a:solidFill>
                  <a:schemeClr val="tx1"/>
                </a:solidFill>
                <a:latin typeface="Gill Sans" charset="0"/>
              </a:rPr>
              <a:pPr/>
              <a:t>43</a:t>
            </a:fld>
            <a:endParaRPr lang="pl-PL" altLang="pl-PL" sz="1200" b="0">
              <a:solidFill>
                <a:schemeClr val="tx1"/>
              </a:solidFill>
              <a:latin typeface="Gill San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obrazu slajdu 1">
            <a:extLst>
              <a:ext uri="{FF2B5EF4-FFF2-40B4-BE49-F238E27FC236}">
                <a16:creationId xmlns:a16="http://schemas.microsoft.com/office/drawing/2014/main" id="{1C632F03-D543-4747-8220-645B94B739D8}"/>
              </a:ext>
            </a:extLst>
          </p:cNvPr>
          <p:cNvSpPr>
            <a:spLocks noGrp="1" noRot="1" noChangeAspect="1" noTextEdit="1"/>
          </p:cNvSpPr>
          <p:nvPr>
            <p:ph type="sldImg"/>
          </p:nvPr>
        </p:nvSpPr>
        <p:spPr>
          <a:ln/>
        </p:spPr>
      </p:sp>
      <p:sp>
        <p:nvSpPr>
          <p:cNvPr id="94211" name="Symbol zastępczy notatek 2">
            <a:extLst>
              <a:ext uri="{FF2B5EF4-FFF2-40B4-BE49-F238E27FC236}">
                <a16:creationId xmlns:a16="http://schemas.microsoft.com/office/drawing/2014/main" id="{EE219F2B-F92A-4845-B632-06474BC24E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ICF qualifier indicators for body structure - anatomical limitation/hand structure</a:t>
            </a:r>
            <a:r>
              <a:rPr lang="pl-PL" altLang="pl-PL"/>
              <a:t>.</a:t>
            </a:r>
          </a:p>
        </p:txBody>
      </p:sp>
      <p:sp>
        <p:nvSpPr>
          <p:cNvPr id="94212" name="Symbol zastępczy numeru slajdu 3">
            <a:extLst>
              <a:ext uri="{FF2B5EF4-FFF2-40B4-BE49-F238E27FC236}">
                <a16:creationId xmlns:a16="http://schemas.microsoft.com/office/drawing/2014/main" id="{104FA8A5-15FF-446A-99DC-8DDEA4E1AC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DC56F83A-0F16-444D-AD91-F50FEA69D26B}" type="slidenum">
              <a:rPr lang="pl-PL" altLang="pl-PL" sz="1200" b="0">
                <a:solidFill>
                  <a:schemeClr val="tx1"/>
                </a:solidFill>
                <a:latin typeface="Gill Sans" charset="0"/>
              </a:rPr>
              <a:pPr/>
              <a:t>44</a:t>
            </a:fld>
            <a:endParaRPr lang="pl-PL" altLang="pl-PL" sz="1200" b="0">
              <a:solidFill>
                <a:schemeClr val="tx1"/>
              </a:solidFill>
              <a:latin typeface="Gill San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obrazu slajdu 1">
            <a:extLst>
              <a:ext uri="{FF2B5EF4-FFF2-40B4-BE49-F238E27FC236}">
                <a16:creationId xmlns:a16="http://schemas.microsoft.com/office/drawing/2014/main" id="{83A9BCEA-4ED4-479E-AD53-F85D2030C832}"/>
              </a:ext>
            </a:extLst>
          </p:cNvPr>
          <p:cNvSpPr>
            <a:spLocks noGrp="1" noRot="1" noChangeAspect="1" noTextEdit="1"/>
          </p:cNvSpPr>
          <p:nvPr>
            <p:ph type="sldImg"/>
          </p:nvPr>
        </p:nvSpPr>
        <p:spPr>
          <a:ln/>
        </p:spPr>
      </p:sp>
      <p:sp>
        <p:nvSpPr>
          <p:cNvPr id="96259" name="Symbol zastępczy notatek 2">
            <a:extLst>
              <a:ext uri="{FF2B5EF4-FFF2-40B4-BE49-F238E27FC236}">
                <a16:creationId xmlns:a16="http://schemas.microsoft.com/office/drawing/2014/main" id="{F346E879-0907-4E10-84CD-EBFFE06257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All ingredients classified in ICF (Body Functions, Body Structure, Activity and Participation, and Environmental Factors) are quantified using the same overall scale.</a:t>
            </a:r>
            <a:endParaRPr lang="pl-PL" altLang="pl-PL"/>
          </a:p>
        </p:txBody>
      </p:sp>
      <p:sp>
        <p:nvSpPr>
          <p:cNvPr id="96260" name="Symbol zastępczy numeru slajdu 3">
            <a:extLst>
              <a:ext uri="{FF2B5EF4-FFF2-40B4-BE49-F238E27FC236}">
                <a16:creationId xmlns:a16="http://schemas.microsoft.com/office/drawing/2014/main" id="{35CAA84C-DD8A-4227-8446-9FC6208C15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EEF6797-BC6F-4EA1-9F91-3356D6C785FF}" type="slidenum">
              <a:rPr lang="pl-PL" altLang="pl-PL" sz="1200" b="0">
                <a:solidFill>
                  <a:schemeClr val="tx1"/>
                </a:solidFill>
                <a:latin typeface="Gill Sans" charset="0"/>
              </a:rPr>
              <a:pPr/>
              <a:t>45</a:t>
            </a:fld>
            <a:endParaRPr lang="pl-PL" altLang="pl-PL" sz="1200" b="0">
              <a:solidFill>
                <a:schemeClr val="tx1"/>
              </a:solidFill>
              <a:latin typeface="Gill San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ymbol zastępczy obrazu slajdu 1">
            <a:extLst>
              <a:ext uri="{FF2B5EF4-FFF2-40B4-BE49-F238E27FC236}">
                <a16:creationId xmlns:a16="http://schemas.microsoft.com/office/drawing/2014/main" id="{C1014B0B-9093-4A07-8179-D343113D6B7C}"/>
              </a:ext>
            </a:extLst>
          </p:cNvPr>
          <p:cNvSpPr>
            <a:spLocks noGrp="1" noRot="1" noChangeAspect="1" noTextEdit="1"/>
          </p:cNvSpPr>
          <p:nvPr>
            <p:ph type="sldImg"/>
          </p:nvPr>
        </p:nvSpPr>
        <p:spPr>
          <a:ln/>
        </p:spPr>
      </p:sp>
      <p:sp>
        <p:nvSpPr>
          <p:cNvPr id="99331" name="Symbol zastępczy notatek 2">
            <a:extLst>
              <a:ext uri="{FF2B5EF4-FFF2-40B4-BE49-F238E27FC236}">
                <a16:creationId xmlns:a16="http://schemas.microsoft.com/office/drawing/2014/main" id="{B59455A0-2903-4443-9DDE-E3E69DE66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Please do the exercise</a:t>
            </a:r>
          </a:p>
        </p:txBody>
      </p:sp>
      <p:sp>
        <p:nvSpPr>
          <p:cNvPr id="99332" name="Symbol zastępczy numeru slajdu 3">
            <a:extLst>
              <a:ext uri="{FF2B5EF4-FFF2-40B4-BE49-F238E27FC236}">
                <a16:creationId xmlns:a16="http://schemas.microsoft.com/office/drawing/2014/main" id="{FD3CE6E4-C820-4454-817A-ED9200B625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5958031-F4B4-4537-9EE4-BAB4DABBCA5A}" type="slidenum">
              <a:rPr lang="pl-PL" altLang="pl-PL" sz="1200" b="0">
                <a:solidFill>
                  <a:schemeClr val="tx1"/>
                </a:solidFill>
                <a:latin typeface="Gill Sans" charset="0"/>
              </a:rPr>
              <a:pPr/>
              <a:t>47</a:t>
            </a:fld>
            <a:endParaRPr lang="pl-PL" altLang="pl-PL" sz="1200" b="0">
              <a:solidFill>
                <a:schemeClr val="tx1"/>
              </a:solidFill>
              <a:latin typeface="Gill San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ymbol zastępczy obrazu slajdu 1">
            <a:extLst>
              <a:ext uri="{FF2B5EF4-FFF2-40B4-BE49-F238E27FC236}">
                <a16:creationId xmlns:a16="http://schemas.microsoft.com/office/drawing/2014/main" id="{27AD6F08-5C44-4E19-A8F6-0F2A191E8B82}"/>
              </a:ext>
            </a:extLst>
          </p:cNvPr>
          <p:cNvSpPr>
            <a:spLocks noGrp="1" noRot="1" noChangeAspect="1" noTextEdit="1"/>
          </p:cNvSpPr>
          <p:nvPr>
            <p:ph type="sldImg"/>
          </p:nvPr>
        </p:nvSpPr>
        <p:spPr>
          <a:ln/>
        </p:spPr>
      </p:sp>
      <p:sp>
        <p:nvSpPr>
          <p:cNvPr id="101379" name="Symbol zastępczy notatek 2">
            <a:extLst>
              <a:ext uri="{FF2B5EF4-FFF2-40B4-BE49-F238E27FC236}">
                <a16:creationId xmlns:a16="http://schemas.microsoft.com/office/drawing/2014/main" id="{7F25A9D9-C31C-43ED-9D82-4D3C1A7C96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Exercise</a:t>
            </a:r>
          </a:p>
        </p:txBody>
      </p:sp>
      <p:sp>
        <p:nvSpPr>
          <p:cNvPr id="101380" name="Symbol zastępczy numeru slajdu 3">
            <a:extLst>
              <a:ext uri="{FF2B5EF4-FFF2-40B4-BE49-F238E27FC236}">
                <a16:creationId xmlns:a16="http://schemas.microsoft.com/office/drawing/2014/main" id="{54B17AAB-E249-4D75-8B34-F1EC6866AD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9A019AD-4018-4128-BCF1-D934A2B3615B}" type="slidenum">
              <a:rPr lang="pl-PL" altLang="pl-PL" sz="1200" b="0">
                <a:solidFill>
                  <a:schemeClr val="tx1"/>
                </a:solidFill>
                <a:latin typeface="Gill Sans" charset="0"/>
              </a:rPr>
              <a:pPr/>
              <a:t>48</a:t>
            </a:fld>
            <a:endParaRPr lang="pl-PL" altLang="pl-PL" sz="1200" b="0">
              <a:solidFill>
                <a:schemeClr val="tx1"/>
              </a:solidFill>
              <a:latin typeface="Gill San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ymbol zastępczy obrazu slajdu 1">
            <a:extLst>
              <a:ext uri="{FF2B5EF4-FFF2-40B4-BE49-F238E27FC236}">
                <a16:creationId xmlns:a16="http://schemas.microsoft.com/office/drawing/2014/main" id="{001AB3EB-041E-4051-B31E-6ECF0F9D80F0}"/>
              </a:ext>
            </a:extLst>
          </p:cNvPr>
          <p:cNvSpPr>
            <a:spLocks noGrp="1" noRot="1" noChangeAspect="1" noTextEdit="1"/>
          </p:cNvSpPr>
          <p:nvPr>
            <p:ph type="sldImg"/>
          </p:nvPr>
        </p:nvSpPr>
        <p:spPr>
          <a:ln/>
        </p:spPr>
      </p:sp>
      <p:sp>
        <p:nvSpPr>
          <p:cNvPr id="103427" name="Symbol zastępczy notatek 2">
            <a:extLst>
              <a:ext uri="{FF2B5EF4-FFF2-40B4-BE49-F238E27FC236}">
                <a16:creationId xmlns:a16="http://schemas.microsoft.com/office/drawing/2014/main" id="{A5DE49A2-78BA-43DB-B0CE-01BF894393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Eating/ Eating meals</a:t>
            </a:r>
          </a:p>
          <a:p>
            <a:r>
              <a:rPr lang="en-US" altLang="pl-PL"/>
              <a:t>Carrying out the coordinated task and actions of eating food that has been served, bringing it to the mouth and consuming it in culturally acceptable ways, cutting or breaking food into pieces, opening bottles and cans, using eating implements, having meals, feasting or dining</a:t>
            </a:r>
            <a:endParaRPr lang="pl-PL" altLang="pl-PL"/>
          </a:p>
        </p:txBody>
      </p:sp>
      <p:sp>
        <p:nvSpPr>
          <p:cNvPr id="103428" name="Symbol zastępczy numeru slajdu 3">
            <a:extLst>
              <a:ext uri="{FF2B5EF4-FFF2-40B4-BE49-F238E27FC236}">
                <a16:creationId xmlns:a16="http://schemas.microsoft.com/office/drawing/2014/main" id="{38EBF88E-3A8C-49A4-8D47-7B4C95D5A6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C19C962F-0670-446F-AA60-35DCF7674DFC}" type="slidenum">
              <a:rPr lang="pl-PL" altLang="pl-PL" sz="1200" b="0">
                <a:solidFill>
                  <a:schemeClr val="tx1"/>
                </a:solidFill>
                <a:latin typeface="Gill Sans" charset="0"/>
              </a:rPr>
              <a:pPr/>
              <a:t>49</a:t>
            </a:fld>
            <a:endParaRPr lang="pl-PL" altLang="pl-PL" sz="1200" b="0">
              <a:solidFill>
                <a:schemeClr val="tx1"/>
              </a:solidFill>
              <a:latin typeface="Gill San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ymbol zastępczy obrazu slajdu 1">
            <a:extLst>
              <a:ext uri="{FF2B5EF4-FFF2-40B4-BE49-F238E27FC236}">
                <a16:creationId xmlns:a16="http://schemas.microsoft.com/office/drawing/2014/main" id="{FB357C55-F639-4171-84A0-ED9483EAEBBC}"/>
              </a:ext>
            </a:extLst>
          </p:cNvPr>
          <p:cNvSpPr>
            <a:spLocks noGrp="1" noRot="1" noChangeAspect="1" noTextEdit="1"/>
          </p:cNvSpPr>
          <p:nvPr>
            <p:ph type="sldImg"/>
          </p:nvPr>
        </p:nvSpPr>
        <p:spPr>
          <a:ln/>
        </p:spPr>
      </p:sp>
      <p:sp>
        <p:nvSpPr>
          <p:cNvPr id="105475" name="Symbol zastępczy notatek 2">
            <a:extLst>
              <a:ext uri="{FF2B5EF4-FFF2-40B4-BE49-F238E27FC236}">
                <a16:creationId xmlns:a16="http://schemas.microsoft.com/office/drawing/2014/main" id="{A0CEA369-F597-4763-8E1E-2647E3733F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Please do the task</a:t>
            </a:r>
          </a:p>
        </p:txBody>
      </p:sp>
      <p:sp>
        <p:nvSpPr>
          <p:cNvPr id="105476" name="Symbol zastępczy numeru slajdu 3">
            <a:extLst>
              <a:ext uri="{FF2B5EF4-FFF2-40B4-BE49-F238E27FC236}">
                <a16:creationId xmlns:a16="http://schemas.microsoft.com/office/drawing/2014/main" id="{D95DDC9A-A700-44D9-9F32-76A48C6B2E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8B4540FC-213E-421E-BCF6-DBE631AC097D}" type="slidenum">
              <a:rPr lang="pl-PL" altLang="pl-PL" sz="1200" b="0">
                <a:solidFill>
                  <a:schemeClr val="tx1"/>
                </a:solidFill>
                <a:latin typeface="Gill Sans" charset="0"/>
              </a:rPr>
              <a:pPr/>
              <a:t>50</a:t>
            </a:fld>
            <a:endParaRPr lang="pl-PL" altLang="pl-PL" sz="1200" b="0">
              <a:solidFill>
                <a:schemeClr val="tx1"/>
              </a:solidFill>
              <a:latin typeface="Gill San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obrazu slajdu 1">
            <a:extLst>
              <a:ext uri="{FF2B5EF4-FFF2-40B4-BE49-F238E27FC236}">
                <a16:creationId xmlns:a16="http://schemas.microsoft.com/office/drawing/2014/main" id="{EA911761-3C13-43E5-8501-84EA17BA7B33}"/>
              </a:ext>
            </a:extLst>
          </p:cNvPr>
          <p:cNvSpPr>
            <a:spLocks noGrp="1" noRot="1" noChangeAspect="1" noTextEdit="1"/>
          </p:cNvSpPr>
          <p:nvPr>
            <p:ph type="sldImg"/>
          </p:nvPr>
        </p:nvSpPr>
        <p:spPr>
          <a:ln/>
        </p:spPr>
      </p:sp>
      <p:sp>
        <p:nvSpPr>
          <p:cNvPr id="108547" name="Symbol zastępczy notatek 2">
            <a:extLst>
              <a:ext uri="{FF2B5EF4-FFF2-40B4-BE49-F238E27FC236}">
                <a16:creationId xmlns:a16="http://schemas.microsoft.com/office/drawing/2014/main" id="{935D2DA3-2C9C-4371-896D-EAC0605D2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The correct code is d550.23</a:t>
            </a:r>
          </a:p>
        </p:txBody>
      </p:sp>
      <p:sp>
        <p:nvSpPr>
          <p:cNvPr id="108548" name="Symbol zastępczy numeru slajdu 3">
            <a:extLst>
              <a:ext uri="{FF2B5EF4-FFF2-40B4-BE49-F238E27FC236}">
                <a16:creationId xmlns:a16="http://schemas.microsoft.com/office/drawing/2014/main" id="{CC683A21-3CE4-4272-96E4-B5B9C138CE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9F5F6F37-7B39-413E-9D6D-7D12627114E1}" type="slidenum">
              <a:rPr lang="pl-PL" altLang="pl-PL" sz="1200" b="0">
                <a:solidFill>
                  <a:schemeClr val="tx1"/>
                </a:solidFill>
                <a:latin typeface="Gill Sans" charset="0"/>
              </a:rPr>
              <a:pPr/>
              <a:t>52</a:t>
            </a:fld>
            <a:endParaRPr lang="pl-PL" altLang="pl-PL" sz="1200" b="0">
              <a:solidFill>
                <a:schemeClr val="tx1"/>
              </a:solidFill>
              <a:latin typeface="Gill San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ymbol zastępczy obrazu slajdu 1">
            <a:extLst>
              <a:ext uri="{FF2B5EF4-FFF2-40B4-BE49-F238E27FC236}">
                <a16:creationId xmlns:a16="http://schemas.microsoft.com/office/drawing/2014/main" id="{B1C8D09F-058B-4AE3-82A5-6BD13A394C22}"/>
              </a:ext>
            </a:extLst>
          </p:cNvPr>
          <p:cNvSpPr>
            <a:spLocks noGrp="1" noRot="1" noChangeAspect="1" noTextEdit="1"/>
          </p:cNvSpPr>
          <p:nvPr>
            <p:ph type="sldImg"/>
          </p:nvPr>
        </p:nvSpPr>
        <p:spPr>
          <a:ln/>
        </p:spPr>
      </p:sp>
      <p:sp>
        <p:nvSpPr>
          <p:cNvPr id="111619" name="Symbol zastępczy notatek 2">
            <a:extLst>
              <a:ext uri="{FF2B5EF4-FFF2-40B4-BE49-F238E27FC236}">
                <a16:creationId xmlns:a16="http://schemas.microsoft.com/office/drawing/2014/main" id="{3686CCF6-8A55-4EE4-8EE9-F7ADC3F5E7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a:t>The correct code is E310+04</a:t>
            </a:r>
          </a:p>
        </p:txBody>
      </p:sp>
      <p:sp>
        <p:nvSpPr>
          <p:cNvPr id="111620" name="Symbol zastępczy numeru slajdu 3">
            <a:extLst>
              <a:ext uri="{FF2B5EF4-FFF2-40B4-BE49-F238E27FC236}">
                <a16:creationId xmlns:a16="http://schemas.microsoft.com/office/drawing/2014/main" id="{E129AF1F-A61D-4C25-8C49-F14C19B6AE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7579C76D-3B66-4521-9B27-2AC516053AAB}" type="slidenum">
              <a:rPr lang="pl-PL" altLang="pl-PL" sz="1200" b="0">
                <a:solidFill>
                  <a:schemeClr val="tx1"/>
                </a:solidFill>
                <a:latin typeface="Gill Sans" charset="0"/>
              </a:rPr>
              <a:pPr/>
              <a:t>54</a:t>
            </a:fld>
            <a:endParaRPr lang="pl-PL" altLang="pl-PL" sz="1200" b="0">
              <a:solidFill>
                <a:schemeClr val="tx1"/>
              </a:solidFill>
              <a:latin typeface="Gill San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ymbol zastępczy obrazu slajdu 1">
            <a:extLst>
              <a:ext uri="{FF2B5EF4-FFF2-40B4-BE49-F238E27FC236}">
                <a16:creationId xmlns:a16="http://schemas.microsoft.com/office/drawing/2014/main" id="{871B0B44-11BF-45FA-B841-D8DD46EC571C}"/>
              </a:ext>
            </a:extLst>
          </p:cNvPr>
          <p:cNvSpPr>
            <a:spLocks noGrp="1" noRot="1" noChangeAspect="1" noTextEdit="1"/>
          </p:cNvSpPr>
          <p:nvPr>
            <p:ph type="sldImg"/>
          </p:nvPr>
        </p:nvSpPr>
        <p:spPr>
          <a:ln/>
        </p:spPr>
      </p:sp>
      <p:sp>
        <p:nvSpPr>
          <p:cNvPr id="113667" name="Symbol zastępczy notatek 2">
            <a:extLst>
              <a:ext uri="{FF2B5EF4-FFF2-40B4-BE49-F238E27FC236}">
                <a16:creationId xmlns:a16="http://schemas.microsoft.com/office/drawing/2014/main" id="{92AF3460-F83E-4BB9-90EF-999058447F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Classification allows you to look at man complementarily by establishing a standard and unified language in the health description and the conditions associated with it. </a:t>
            </a:r>
            <a:endParaRPr lang="pl-PL" altLang="pl-PL"/>
          </a:p>
        </p:txBody>
      </p:sp>
      <p:sp>
        <p:nvSpPr>
          <p:cNvPr id="113668" name="Symbol zastępczy numeru slajdu 3">
            <a:extLst>
              <a:ext uri="{FF2B5EF4-FFF2-40B4-BE49-F238E27FC236}">
                <a16:creationId xmlns:a16="http://schemas.microsoft.com/office/drawing/2014/main" id="{01F5A3E8-10B0-4632-B255-BCC177F01B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6DA6F23-BA9D-4948-989F-13A031472987}" type="slidenum">
              <a:rPr lang="pl-PL" altLang="pl-PL" sz="1200" b="0">
                <a:solidFill>
                  <a:schemeClr val="tx1"/>
                </a:solidFill>
                <a:latin typeface="Gill Sans" charset="0"/>
              </a:rPr>
              <a:pPr/>
              <a:t>55</a:t>
            </a:fld>
            <a:endParaRPr lang="pl-PL" altLang="pl-PL" sz="1200" b="0">
              <a:solidFill>
                <a:schemeClr val="tx1"/>
              </a:solidFill>
              <a:latin typeface="Gill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obrazu slajdu 1">
            <a:extLst>
              <a:ext uri="{FF2B5EF4-FFF2-40B4-BE49-F238E27FC236}">
                <a16:creationId xmlns:a16="http://schemas.microsoft.com/office/drawing/2014/main" id="{C082B6B4-71A9-4407-9601-3189F09EFBF7}"/>
              </a:ext>
            </a:extLst>
          </p:cNvPr>
          <p:cNvSpPr>
            <a:spLocks noGrp="1" noRot="1" noChangeAspect="1" noTextEdit="1"/>
          </p:cNvSpPr>
          <p:nvPr>
            <p:ph type="sldImg"/>
          </p:nvPr>
        </p:nvSpPr>
        <p:spPr>
          <a:ln/>
        </p:spPr>
      </p:sp>
      <p:sp>
        <p:nvSpPr>
          <p:cNvPr id="18435" name="Symbol zastępczy notatek 2">
            <a:extLst>
              <a:ext uri="{FF2B5EF4-FFF2-40B4-BE49-F238E27FC236}">
                <a16:creationId xmlns:a16="http://schemas.microsoft.com/office/drawing/2014/main" id="{D21B6B21-D81F-4017-BA23-8C0A50D2BB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basic concepts of ICF are also facilitations which, through their presence or lack thereof, improve the functioning and reduce human disability. Barriers indicating restrictions on human activity are also a very important term. Important concepts are also: skills regarding the functioning of man at the highest and possible level and execution.</a:t>
            </a:r>
            <a:endParaRPr lang="pl-PL" altLang="pl-PL"/>
          </a:p>
        </p:txBody>
      </p:sp>
      <p:sp>
        <p:nvSpPr>
          <p:cNvPr id="18436" name="Symbol zastępczy numeru slajdu 3">
            <a:extLst>
              <a:ext uri="{FF2B5EF4-FFF2-40B4-BE49-F238E27FC236}">
                <a16:creationId xmlns:a16="http://schemas.microsoft.com/office/drawing/2014/main" id="{B72AEED1-50CE-49D7-90E6-5418FA9CE1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4ABD135-DC90-4523-BBC7-ED5C51B55B73}" type="slidenum">
              <a:rPr lang="pl-PL" altLang="pl-PL" sz="1200" b="0">
                <a:solidFill>
                  <a:schemeClr val="tx1"/>
                </a:solidFill>
                <a:latin typeface="Gill Sans" charset="0"/>
              </a:rPr>
              <a:pPr/>
              <a:t>6</a:t>
            </a:fld>
            <a:endParaRPr lang="pl-PL" altLang="pl-PL" sz="1200" b="0">
              <a:solidFill>
                <a:schemeClr val="tx1"/>
              </a:solidFill>
              <a:latin typeface="Gill San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ymbol zastępczy obrazu slajdu 1">
            <a:extLst>
              <a:ext uri="{FF2B5EF4-FFF2-40B4-BE49-F238E27FC236}">
                <a16:creationId xmlns:a16="http://schemas.microsoft.com/office/drawing/2014/main" id="{31C3B671-18CE-46DD-A456-D49F43CF76A2}"/>
              </a:ext>
            </a:extLst>
          </p:cNvPr>
          <p:cNvSpPr>
            <a:spLocks noGrp="1" noRot="1" noChangeAspect="1" noTextEdit="1"/>
          </p:cNvSpPr>
          <p:nvPr>
            <p:ph type="sldImg"/>
          </p:nvPr>
        </p:nvSpPr>
        <p:spPr>
          <a:ln/>
        </p:spPr>
      </p:sp>
      <p:sp>
        <p:nvSpPr>
          <p:cNvPr id="115715" name="Symbol zastępczy notatek 2">
            <a:extLst>
              <a:ext uri="{FF2B5EF4-FFF2-40B4-BE49-F238E27FC236}">
                <a16:creationId xmlns:a16="http://schemas.microsoft.com/office/drawing/2014/main" id="{F340904C-1CB6-4142-8C8E-0672233742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specified page address will redirect you to the Publication of the ICF</a:t>
            </a:r>
            <a:endParaRPr lang="pl-PL" altLang="pl-PL"/>
          </a:p>
        </p:txBody>
      </p:sp>
      <p:sp>
        <p:nvSpPr>
          <p:cNvPr id="115716" name="Symbol zastępczy numeru slajdu 3">
            <a:extLst>
              <a:ext uri="{FF2B5EF4-FFF2-40B4-BE49-F238E27FC236}">
                <a16:creationId xmlns:a16="http://schemas.microsoft.com/office/drawing/2014/main" id="{058BE3F0-9307-4521-B157-6E9EFDCBE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AFD8601-F7A9-42B8-84A8-21090C80AF3C}" type="slidenum">
              <a:rPr lang="pl-PL" altLang="pl-PL" sz="1200" b="0">
                <a:solidFill>
                  <a:schemeClr val="tx1"/>
                </a:solidFill>
                <a:latin typeface="Gill Sans" charset="0"/>
              </a:rPr>
              <a:pPr/>
              <a:t>56</a:t>
            </a:fld>
            <a:endParaRPr lang="pl-PL" altLang="pl-PL" sz="1200" b="0">
              <a:solidFill>
                <a:schemeClr val="tx1"/>
              </a:solidFill>
              <a:latin typeface="Gill San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ymbol zastępczy obrazu slajdu 1">
            <a:extLst>
              <a:ext uri="{FF2B5EF4-FFF2-40B4-BE49-F238E27FC236}">
                <a16:creationId xmlns:a16="http://schemas.microsoft.com/office/drawing/2014/main" id="{53652CCB-025D-4A2D-BEFE-5BDCECC68F41}"/>
              </a:ext>
            </a:extLst>
          </p:cNvPr>
          <p:cNvSpPr>
            <a:spLocks noGrp="1" noRot="1" noChangeAspect="1" noTextEdit="1"/>
          </p:cNvSpPr>
          <p:nvPr>
            <p:ph type="sldImg"/>
          </p:nvPr>
        </p:nvSpPr>
        <p:spPr>
          <a:ln/>
        </p:spPr>
      </p:sp>
      <p:sp>
        <p:nvSpPr>
          <p:cNvPr id="117763" name="Symbol zastępczy notatek 2">
            <a:extLst>
              <a:ext uri="{FF2B5EF4-FFF2-40B4-BE49-F238E27FC236}">
                <a16:creationId xmlns:a16="http://schemas.microsoft.com/office/drawing/2014/main" id="{731714AA-D097-4026-B90E-C3C9E6A92F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address of the website will redirect you to the developed individual cases</a:t>
            </a:r>
            <a:endParaRPr lang="pl-PL" altLang="pl-PL"/>
          </a:p>
        </p:txBody>
      </p:sp>
      <p:sp>
        <p:nvSpPr>
          <p:cNvPr id="117764" name="Symbol zastępczy numeru slajdu 3">
            <a:extLst>
              <a:ext uri="{FF2B5EF4-FFF2-40B4-BE49-F238E27FC236}">
                <a16:creationId xmlns:a16="http://schemas.microsoft.com/office/drawing/2014/main" id="{57AF28CE-B136-4637-AFE4-20F6B8703D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2D81C3-560B-4CAF-9BD6-5B0444B98E7C}" type="slidenum">
              <a:rPr lang="pl-PL" altLang="pl-PL" sz="1200" b="0">
                <a:solidFill>
                  <a:schemeClr val="tx1"/>
                </a:solidFill>
                <a:latin typeface="Gill Sans" charset="0"/>
              </a:rPr>
              <a:pPr/>
              <a:t>57</a:t>
            </a:fld>
            <a:endParaRPr lang="pl-PL" altLang="pl-PL" sz="1200" b="0">
              <a:solidFill>
                <a:schemeClr val="tx1"/>
              </a:solidFill>
              <a:latin typeface="Gill San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ymbol zastępczy obrazu slajdu 1">
            <a:extLst>
              <a:ext uri="{FF2B5EF4-FFF2-40B4-BE49-F238E27FC236}">
                <a16:creationId xmlns:a16="http://schemas.microsoft.com/office/drawing/2014/main" id="{122AEAB1-1EF7-4E57-95D9-704373CB5C0C}"/>
              </a:ext>
            </a:extLst>
          </p:cNvPr>
          <p:cNvSpPr>
            <a:spLocks noGrp="1" noRot="1" noChangeAspect="1" noTextEdit="1"/>
          </p:cNvSpPr>
          <p:nvPr>
            <p:ph type="sldImg"/>
          </p:nvPr>
        </p:nvSpPr>
        <p:spPr>
          <a:ln/>
        </p:spPr>
      </p:sp>
      <p:sp>
        <p:nvSpPr>
          <p:cNvPr id="119811" name="Symbol zastępczy notatek 2">
            <a:extLst>
              <a:ext uri="{FF2B5EF4-FFF2-40B4-BE49-F238E27FC236}">
                <a16:creationId xmlns:a16="http://schemas.microsoft.com/office/drawing/2014/main" id="{99EFA6A2-58AE-47BA-8E16-543AB71FFE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given page address will redirect to animated films</a:t>
            </a:r>
            <a:endParaRPr lang="pl-PL" altLang="pl-PL"/>
          </a:p>
        </p:txBody>
      </p:sp>
      <p:sp>
        <p:nvSpPr>
          <p:cNvPr id="119812" name="Symbol zastępczy numeru slajdu 3">
            <a:extLst>
              <a:ext uri="{FF2B5EF4-FFF2-40B4-BE49-F238E27FC236}">
                <a16:creationId xmlns:a16="http://schemas.microsoft.com/office/drawing/2014/main" id="{FC7D21FF-2EBB-4FFA-9224-7351D15763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1966D23-5FF7-4926-BAB9-954071895AF6}" type="slidenum">
              <a:rPr lang="pl-PL" altLang="pl-PL" sz="1200" b="0">
                <a:solidFill>
                  <a:schemeClr val="tx1"/>
                </a:solidFill>
                <a:latin typeface="Gill Sans" charset="0"/>
              </a:rPr>
              <a:pPr/>
              <a:t>58</a:t>
            </a:fld>
            <a:endParaRPr lang="pl-PL" altLang="pl-PL" sz="1200" b="0">
              <a:solidFill>
                <a:schemeClr val="tx1"/>
              </a:solidFill>
              <a:latin typeface="Gill San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ymbol zastępczy obrazu slajdu 1">
            <a:extLst>
              <a:ext uri="{FF2B5EF4-FFF2-40B4-BE49-F238E27FC236}">
                <a16:creationId xmlns:a16="http://schemas.microsoft.com/office/drawing/2014/main" id="{20D7EF30-39F7-42CE-8F29-0A72AC3F66CF}"/>
              </a:ext>
            </a:extLst>
          </p:cNvPr>
          <p:cNvSpPr>
            <a:spLocks noGrp="1" noRot="1" noChangeAspect="1" noChangeArrowheads="1" noTextEdit="1"/>
          </p:cNvSpPr>
          <p:nvPr>
            <p:ph type="sldImg"/>
          </p:nvPr>
        </p:nvSpPr>
        <p:spPr>
          <a:ln/>
        </p:spPr>
      </p:sp>
      <p:sp>
        <p:nvSpPr>
          <p:cNvPr id="122883" name="Symbol zastępczy notatek 2">
            <a:extLst>
              <a:ext uri="{FF2B5EF4-FFF2-40B4-BE49-F238E27FC236}">
                <a16:creationId xmlns:a16="http://schemas.microsoft.com/office/drawing/2014/main" id="{5CADD61B-F294-4CAB-A8EE-F717CC4884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22884" name="Symbol zastępczy numeru slajdu 3">
            <a:extLst>
              <a:ext uri="{FF2B5EF4-FFF2-40B4-BE49-F238E27FC236}">
                <a16:creationId xmlns:a16="http://schemas.microsoft.com/office/drawing/2014/main" id="{18E003B5-F9C6-4C7C-A508-E2DB9D7614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4B92F5C-A5D4-41DE-A631-F293B8B37308}" type="slidenum">
              <a:rPr lang="pl-PL" altLang="pl-PL" sz="1200" b="0">
                <a:solidFill>
                  <a:schemeClr val="tx1"/>
                </a:solidFill>
                <a:latin typeface="Gill Sans" charset="0"/>
              </a:rPr>
              <a:pPr/>
              <a:t>60</a:t>
            </a:fld>
            <a:endParaRPr lang="pl-PL" altLang="pl-PL" sz="1200" b="0">
              <a:solidFill>
                <a:schemeClr val="tx1"/>
              </a:solidFill>
              <a:latin typeface="Gill 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a:extLst>
              <a:ext uri="{FF2B5EF4-FFF2-40B4-BE49-F238E27FC236}">
                <a16:creationId xmlns:a16="http://schemas.microsoft.com/office/drawing/2014/main" id="{FF995949-9F1F-48D5-A039-89FBA14934D7}"/>
              </a:ext>
            </a:extLst>
          </p:cNvPr>
          <p:cNvSpPr>
            <a:spLocks noGrp="1" noRot="1" noChangeAspect="1" noChangeArrowheads="1" noTextEdit="1"/>
          </p:cNvSpPr>
          <p:nvPr>
            <p:ph type="sldImg"/>
          </p:nvPr>
        </p:nvSpPr>
        <p:spPr>
          <a:ln/>
        </p:spPr>
      </p:sp>
      <p:sp>
        <p:nvSpPr>
          <p:cNvPr id="20483" name="Symbol zastępczy notatek 2">
            <a:extLst>
              <a:ext uri="{FF2B5EF4-FFF2-40B4-BE49-F238E27FC236}">
                <a16:creationId xmlns:a16="http://schemas.microsoft.com/office/drawing/2014/main" id="{5E82DCAE-CCF0-49F9-9168-2D23C949AB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a:t>When discussing the objectives and characteristics of ICF, it is worth noting that in addition to the scientific basis for the study of health issues, the most important condition is the establishment of a common language of this description in order to improve communication between different users. ICF allows you to compare data from different countries and encode health information systems</a:t>
            </a:r>
            <a:endParaRPr lang="pl-PL" altLang="pl-PL"/>
          </a:p>
        </p:txBody>
      </p:sp>
      <p:sp>
        <p:nvSpPr>
          <p:cNvPr id="20484" name="Symbol zastępczy numeru slajdu 3">
            <a:extLst>
              <a:ext uri="{FF2B5EF4-FFF2-40B4-BE49-F238E27FC236}">
                <a16:creationId xmlns:a16="http://schemas.microsoft.com/office/drawing/2014/main" id="{B1264493-CD65-4D4E-9CAB-8892F8B563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132C293-B23C-4EE2-BDAD-57FE133B4005}" type="slidenum">
              <a:rPr lang="pl-PL" altLang="pl-PL" sz="1200" b="0">
                <a:solidFill>
                  <a:schemeClr val="tx1"/>
                </a:solidFill>
                <a:latin typeface="Gill Sans" charset="0"/>
              </a:rPr>
              <a:pPr/>
              <a:t>7</a:t>
            </a:fld>
            <a:endParaRPr lang="pl-PL" altLang="pl-PL" sz="1200" b="0">
              <a:solidFill>
                <a:schemeClr val="tx1"/>
              </a:solidFill>
              <a:latin typeface="Gill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obrazu slajdu 1">
            <a:extLst>
              <a:ext uri="{FF2B5EF4-FFF2-40B4-BE49-F238E27FC236}">
                <a16:creationId xmlns:a16="http://schemas.microsoft.com/office/drawing/2014/main" id="{AEC907B7-22AE-4CB0-92AB-87BC91B5C7C3}"/>
              </a:ext>
            </a:extLst>
          </p:cNvPr>
          <p:cNvSpPr>
            <a:spLocks noGrp="1" noRot="1" noChangeAspect="1" noTextEdit="1"/>
          </p:cNvSpPr>
          <p:nvPr>
            <p:ph type="sldImg"/>
          </p:nvPr>
        </p:nvSpPr>
        <p:spPr>
          <a:ln/>
        </p:spPr>
      </p:sp>
      <p:sp>
        <p:nvSpPr>
          <p:cNvPr id="22531" name="Symbol zastępczy notatek 2">
            <a:extLst>
              <a:ext uri="{FF2B5EF4-FFF2-40B4-BE49-F238E27FC236}">
                <a16:creationId xmlns:a16="http://schemas.microsoft.com/office/drawing/2014/main" id="{0E2CB8B2-7444-413B-828E-90D252E57F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The Classification of ICF defines in particular the scope of its activities, describing the categories and dependencies between them</a:t>
            </a:r>
            <a:endParaRPr lang="pl-PL" altLang="pl-PL"/>
          </a:p>
        </p:txBody>
      </p:sp>
      <p:sp>
        <p:nvSpPr>
          <p:cNvPr id="22532" name="Symbol zastępczy numeru slajdu 3">
            <a:extLst>
              <a:ext uri="{FF2B5EF4-FFF2-40B4-BE49-F238E27FC236}">
                <a16:creationId xmlns:a16="http://schemas.microsoft.com/office/drawing/2014/main" id="{EF7E9357-2F0F-4E48-B36F-DC2BBC4150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34980F12-126E-417D-8197-BCE7D5428790}" type="slidenum">
              <a:rPr lang="pl-PL" altLang="pl-PL" sz="1200" b="0">
                <a:solidFill>
                  <a:schemeClr val="tx1"/>
                </a:solidFill>
                <a:latin typeface="Gill Sans" charset="0"/>
              </a:rPr>
              <a:pPr/>
              <a:t>8</a:t>
            </a:fld>
            <a:endParaRPr lang="pl-PL" altLang="pl-PL" sz="1200" b="0">
              <a:solidFill>
                <a:schemeClr val="tx1"/>
              </a:solidFill>
              <a:latin typeface="Gill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obrazu slajdu 1">
            <a:extLst>
              <a:ext uri="{FF2B5EF4-FFF2-40B4-BE49-F238E27FC236}">
                <a16:creationId xmlns:a16="http://schemas.microsoft.com/office/drawing/2014/main" id="{5186FE65-9484-473D-8B5C-1C752CF622D4}"/>
              </a:ext>
            </a:extLst>
          </p:cNvPr>
          <p:cNvSpPr>
            <a:spLocks noGrp="1" noRot="1" noChangeAspect="1" noTextEdit="1"/>
          </p:cNvSpPr>
          <p:nvPr>
            <p:ph type="sldImg"/>
          </p:nvPr>
        </p:nvSpPr>
        <p:spPr>
          <a:ln/>
        </p:spPr>
      </p:sp>
      <p:sp>
        <p:nvSpPr>
          <p:cNvPr id="24579" name="Symbol zastępczy notatek 2">
            <a:extLst>
              <a:ext uri="{FF2B5EF4-FFF2-40B4-BE49-F238E27FC236}">
                <a16:creationId xmlns:a16="http://schemas.microsoft.com/office/drawing/2014/main" id="{4E5EF739-A1D9-4967-AA42-F528FC8270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ICF classification categories consist of two parts. The first relates to functioning and disability. It consists of functions and structures of the body and activity and participation. The second part, on the other hand, discusses contextual factors, which include environmental and personal factors.</a:t>
            </a:r>
            <a:endParaRPr lang="pl-PL" altLang="pl-PL"/>
          </a:p>
        </p:txBody>
      </p:sp>
      <p:sp>
        <p:nvSpPr>
          <p:cNvPr id="24580" name="Symbol zastępczy numeru slajdu 3">
            <a:extLst>
              <a:ext uri="{FF2B5EF4-FFF2-40B4-BE49-F238E27FC236}">
                <a16:creationId xmlns:a16="http://schemas.microsoft.com/office/drawing/2014/main" id="{239293CF-1047-47D6-A2BE-1B7149352E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2BC6B46A-F2E7-4E04-942E-92786C726C78}" type="slidenum">
              <a:rPr lang="pl-PL" altLang="pl-PL" sz="1200" b="0">
                <a:solidFill>
                  <a:schemeClr val="tx1"/>
                </a:solidFill>
                <a:latin typeface="Gill Sans" charset="0"/>
              </a:rPr>
              <a:pPr/>
              <a:t>9</a:t>
            </a:fld>
            <a:endParaRPr lang="pl-PL" altLang="pl-PL" sz="1200" b="0">
              <a:solidFill>
                <a:schemeClr val="tx1"/>
              </a:solidFill>
              <a:latin typeface="Gill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obrazu slajdu 1">
            <a:extLst>
              <a:ext uri="{FF2B5EF4-FFF2-40B4-BE49-F238E27FC236}">
                <a16:creationId xmlns:a16="http://schemas.microsoft.com/office/drawing/2014/main" id="{AB8C49CE-4E11-49FD-8D34-5527D0ACE4AC}"/>
              </a:ext>
            </a:extLst>
          </p:cNvPr>
          <p:cNvSpPr>
            <a:spLocks noGrp="1" noRot="1" noChangeAspect="1" noTextEdit="1"/>
          </p:cNvSpPr>
          <p:nvPr>
            <p:ph type="sldImg"/>
          </p:nvPr>
        </p:nvSpPr>
        <p:spPr>
          <a:ln/>
        </p:spPr>
      </p:sp>
      <p:sp>
        <p:nvSpPr>
          <p:cNvPr id="26627" name="Symbol zastępczy notatek 2">
            <a:extLst>
              <a:ext uri="{FF2B5EF4-FFF2-40B4-BE49-F238E27FC236}">
                <a16:creationId xmlns:a16="http://schemas.microsoft.com/office/drawing/2014/main" id="{5E6CF101-E8A3-4ABE-B12A-308132D784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a:t>In general, one of the factors of classification of ICF includes the functioning of body systems (actions) and the other structure (structure) of the body. The second component points to the full range of areas of action from both the point of view of the individual and the public.</a:t>
            </a:r>
            <a:endParaRPr lang="pl-PL" altLang="pl-PL"/>
          </a:p>
        </p:txBody>
      </p:sp>
      <p:sp>
        <p:nvSpPr>
          <p:cNvPr id="26628" name="Symbol zastępczy numeru slajdu 3">
            <a:extLst>
              <a:ext uri="{FF2B5EF4-FFF2-40B4-BE49-F238E27FC236}">
                <a16:creationId xmlns:a16="http://schemas.microsoft.com/office/drawing/2014/main" id="{A68975AB-9842-46CE-BB75-4E63BA9DF2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6A7DD2F7-AF1D-4C22-A922-0314074B4062}" type="slidenum">
              <a:rPr lang="pl-PL" altLang="pl-PL" sz="1200" b="0">
                <a:solidFill>
                  <a:schemeClr val="tx1"/>
                </a:solidFill>
                <a:latin typeface="Gill Sans" charset="0"/>
              </a:rPr>
              <a:pPr/>
              <a:t>10</a:t>
            </a:fld>
            <a:endParaRPr lang="pl-PL" altLang="pl-PL" sz="1200" b="0">
              <a:solidFill>
                <a:schemeClr val="tx1"/>
              </a:solidFill>
              <a:latin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967627666"/>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18" Type="http://schemas.openxmlformats.org/officeDocument/2006/relationships/image" Target="../media/image12.gi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1.png"/><Relationship Id="rId2" Type="http://schemas.openxmlformats.org/officeDocument/2006/relationships/slideLayout" Target="../slideLayouts/slideLayout4.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7.png"/><Relationship Id="rId10" Type="http://schemas.openxmlformats.org/officeDocument/2006/relationships/slideLayout" Target="../slideLayouts/slideLayout12.xml"/><Relationship Id="rId19"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7" r:id="rId12"/>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www.who.int/classifications/drafticfpracticalmanual.pdf"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55.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www.who.int/classifications/drafticfpracticalmanual.pdf"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hyperlink" Target="https://www.icf-casestudies.org/" TargetMode="External"/><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Iwfn6NutlZM"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 Id="rId5" Type="http://schemas.openxmlformats.org/officeDocument/2006/relationships/image" Target="../media/image61.png"/><Relationship Id="rId4" Type="http://schemas.openxmlformats.org/officeDocument/2006/relationships/hyperlink" Target="https://www.youtube.com/watch?v=Vj7cF63egGU"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40871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MODULE: EVALUATION: CONCEPT AND METHODOLOGY </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Didactic Unit A: CLASSIFICATION OF ACTIVITIES AND FUNCTIONS ACCORDING TO THE ICF SUT </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4F4CFF-4BF3-4CB7-9A29-D963C738BF32}"/>
              </a:ext>
            </a:extLst>
          </p:cNvPr>
          <p:cNvSpPr txBox="1">
            <a:spLocks/>
          </p:cNvSpPr>
          <p:nvPr/>
        </p:nvSpPr>
        <p:spPr>
          <a:xfrm>
            <a:off x="250825" y="1038225"/>
            <a:ext cx="8642350"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Classification</a:t>
            </a:r>
            <a:r>
              <a:rPr lang="pl-PL" kern="0" dirty="0"/>
              <a:t> ICF-</a:t>
            </a:r>
            <a:r>
              <a:rPr lang="pl-PL" kern="0" dirty="0" err="1"/>
              <a:t>justification</a:t>
            </a:r>
            <a:br>
              <a:rPr lang="pl-PL" kern="0" dirty="0"/>
            </a:br>
            <a:endParaRPr lang="pl-PL" kern="0" dirty="0"/>
          </a:p>
        </p:txBody>
      </p:sp>
      <p:sp>
        <p:nvSpPr>
          <p:cNvPr id="4" name="Symbol zastępczy zawartości 2">
            <a:extLst>
              <a:ext uri="{FF2B5EF4-FFF2-40B4-BE49-F238E27FC236}">
                <a16:creationId xmlns:a16="http://schemas.microsoft.com/office/drawing/2014/main" id="{7B42C2E3-ACDA-48D2-A212-D7D16B7E40A5}"/>
              </a:ext>
            </a:extLst>
          </p:cNvPr>
          <p:cNvSpPr txBox="1">
            <a:spLocks/>
          </p:cNvSpPr>
          <p:nvPr/>
        </p:nvSpPr>
        <p:spPr>
          <a:xfrm>
            <a:off x="250825" y="1557338"/>
            <a:ext cx="8642350" cy="4351337"/>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err="1"/>
              <a:t>Each</a:t>
            </a:r>
            <a:r>
              <a:rPr lang="pl-PL" sz="2000" b="0" kern="0" dirty="0"/>
              <a:t> of the </a:t>
            </a:r>
            <a:r>
              <a:rPr lang="pl-PL" sz="2000" b="0" kern="0" dirty="0" err="1"/>
              <a:t>presented</a:t>
            </a:r>
            <a:r>
              <a:rPr lang="pl-PL" sz="2000" b="0" kern="0" dirty="0"/>
              <a:t> </a:t>
            </a:r>
            <a:r>
              <a:rPr lang="pl-PL" sz="2000" b="0" kern="0" dirty="0" err="1"/>
              <a:t>parts</a:t>
            </a:r>
            <a:r>
              <a:rPr lang="pl-PL" sz="2000" b="0" kern="0" dirty="0"/>
              <a:t> </a:t>
            </a:r>
            <a:r>
              <a:rPr lang="pl-PL" sz="2000" b="0" kern="0" dirty="0" err="1"/>
              <a:t>has</a:t>
            </a:r>
            <a:r>
              <a:rPr lang="pl-PL" sz="2000" b="0" kern="0" dirty="0"/>
              <a:t> </a:t>
            </a:r>
            <a:r>
              <a:rPr lang="pl-PL" sz="2000" b="0" kern="0" dirty="0" err="1"/>
              <a:t>two</a:t>
            </a:r>
            <a:r>
              <a:rPr lang="pl-PL" sz="2000" b="0" kern="0" dirty="0"/>
              <a:t> </a:t>
            </a:r>
            <a:r>
              <a:rPr lang="pl-PL" sz="2000" b="0" kern="0" dirty="0" err="1"/>
              <a:t>components</a:t>
            </a:r>
            <a:r>
              <a:rPr lang="pl-PL" sz="2000" b="0" kern="0" dirty="0"/>
              <a:t>. For the first part of the </a:t>
            </a:r>
            <a:r>
              <a:rPr lang="es-ES" sz="2000" b="0" kern="0" dirty="0">
                <a:solidFill>
                  <a:srgbClr val="00B050"/>
                </a:solidFill>
              </a:rPr>
              <a:t>“</a:t>
            </a:r>
            <a:r>
              <a:rPr lang="pl-PL" sz="2000" b="0" kern="0" dirty="0">
                <a:solidFill>
                  <a:srgbClr val="00B050"/>
                </a:solidFill>
              </a:rPr>
              <a:t>Functions and structure of the body" </a:t>
            </a:r>
            <a:r>
              <a:rPr lang="pl-PL" sz="2000" b="0" kern="0" dirty="0"/>
              <a:t>and </a:t>
            </a:r>
            <a:r>
              <a:rPr lang="es-ES" sz="2000" b="0" kern="0" dirty="0">
                <a:solidFill>
                  <a:srgbClr val="00B050"/>
                </a:solidFill>
              </a:rPr>
              <a:t>“</a:t>
            </a:r>
            <a:r>
              <a:rPr lang="pl-PL" sz="2000" b="0" kern="0" dirty="0">
                <a:solidFill>
                  <a:srgbClr val="00B050"/>
                </a:solidFill>
              </a:rPr>
              <a:t>Activity and participation". </a:t>
            </a:r>
            <a:r>
              <a:rPr lang="pl-PL" sz="2000" b="0" u="sng" kern="0" dirty="0"/>
              <a:t>The </a:t>
            </a:r>
            <a:r>
              <a:rPr lang="pl-PL" sz="2000" b="0" u="sng" kern="0" dirty="0" err="1"/>
              <a:t>first</a:t>
            </a:r>
            <a:r>
              <a:rPr lang="pl-PL" sz="2000" b="0" u="sng" kern="0" dirty="0"/>
              <a:t> component </a:t>
            </a:r>
            <a:r>
              <a:rPr lang="pl-PL" sz="2000" b="0" kern="0" dirty="0"/>
              <a:t>of the </a:t>
            </a:r>
            <a:r>
              <a:rPr lang="pl-PL" sz="2000" b="0" kern="0" dirty="0" err="1"/>
              <a:t>human</a:t>
            </a:r>
            <a:r>
              <a:rPr lang="pl-PL" sz="2000" b="0" kern="0" dirty="0"/>
              <a:t> body </a:t>
            </a:r>
            <a:r>
              <a:rPr lang="pl-PL" sz="2000" b="0" kern="0" dirty="0" err="1"/>
              <a:t>contains</a:t>
            </a:r>
            <a:r>
              <a:rPr lang="pl-PL" sz="2000" b="0" kern="0" dirty="0"/>
              <a:t> </a:t>
            </a:r>
            <a:r>
              <a:rPr lang="pl-PL" sz="2000" b="0" kern="0" dirty="0" err="1"/>
              <a:t>two</a:t>
            </a:r>
            <a:r>
              <a:rPr lang="pl-PL" sz="2000" b="0" kern="0" dirty="0"/>
              <a:t> </a:t>
            </a:r>
            <a:r>
              <a:rPr lang="pl-PL" sz="2000" b="0" kern="0" dirty="0" err="1"/>
              <a:t>classifications</a:t>
            </a:r>
            <a:r>
              <a:rPr lang="pl-PL" sz="2000" b="0" kern="0" dirty="0"/>
              <a:t>, </a:t>
            </a:r>
            <a:br>
              <a:rPr lang="pl-PL" sz="2000" b="0" kern="0" dirty="0"/>
            </a:br>
            <a:r>
              <a:rPr lang="pl-PL" sz="2000" b="0" kern="0" dirty="0"/>
              <a:t>one </a:t>
            </a:r>
            <a:r>
              <a:rPr lang="pl-PL" sz="2000" b="0" kern="0" dirty="0" err="1"/>
              <a:t>includes</a:t>
            </a:r>
            <a:r>
              <a:rPr lang="pl-PL" sz="2000" b="0" kern="0" dirty="0"/>
              <a:t> the </a:t>
            </a:r>
            <a:r>
              <a:rPr lang="pl-PL" sz="2000" b="0" kern="0" dirty="0" err="1"/>
              <a:t>functioning</a:t>
            </a:r>
            <a:r>
              <a:rPr lang="pl-PL" sz="2000" b="0" kern="0" dirty="0"/>
              <a:t> of body </a:t>
            </a:r>
            <a:r>
              <a:rPr lang="pl-PL" sz="2000" b="0" kern="0" dirty="0" err="1"/>
              <a:t>systems</a:t>
            </a:r>
            <a:r>
              <a:rPr lang="pl-PL" sz="2000" b="0" kern="0" dirty="0"/>
              <a:t> (</a:t>
            </a:r>
            <a:r>
              <a:rPr lang="pl-PL" sz="2000" b="0" kern="0" dirty="0" err="1"/>
              <a:t>actions</a:t>
            </a:r>
            <a:r>
              <a:rPr lang="pl-PL" sz="2000" b="0" kern="0" dirty="0"/>
              <a:t>), and the </a:t>
            </a:r>
            <a:r>
              <a:rPr lang="pl-PL" sz="2000" b="0" kern="0" dirty="0" err="1"/>
              <a:t>second</a:t>
            </a:r>
            <a:r>
              <a:rPr lang="pl-PL" sz="2000" b="0" kern="0" dirty="0"/>
              <a:t> </a:t>
            </a:r>
            <a:r>
              <a:rPr lang="pl-PL" sz="2000" b="0" kern="0" dirty="0" err="1"/>
              <a:t>structure</a:t>
            </a:r>
            <a:r>
              <a:rPr lang="pl-PL" sz="2000" b="0" kern="0" dirty="0"/>
              <a:t> (</a:t>
            </a:r>
            <a:r>
              <a:rPr lang="pl-PL" sz="2000" b="0" kern="0" dirty="0" err="1"/>
              <a:t>construction</a:t>
            </a:r>
            <a:r>
              <a:rPr lang="pl-PL" sz="2000" b="0" kern="0" dirty="0"/>
              <a:t>) of the body. </a:t>
            </a:r>
            <a:r>
              <a:rPr lang="pl-PL" sz="2000" b="0" u="sng" kern="0" dirty="0"/>
              <a:t>The </a:t>
            </a:r>
            <a:r>
              <a:rPr lang="pl-PL" sz="2000" b="0" u="sng" kern="0" dirty="0" err="1"/>
              <a:t>second</a:t>
            </a:r>
            <a:r>
              <a:rPr lang="pl-PL" sz="2000" b="0" u="sng" kern="0" dirty="0"/>
              <a:t> component</a:t>
            </a:r>
            <a:r>
              <a:rPr lang="pl-PL" sz="2000" b="0" kern="0" dirty="0"/>
              <a:t> </a:t>
            </a:r>
            <a:r>
              <a:rPr lang="pl-PL" sz="2000" b="0" kern="0" dirty="0" err="1"/>
              <a:t>includes</a:t>
            </a:r>
            <a:r>
              <a:rPr lang="pl-PL" sz="2000" b="0" kern="0" dirty="0"/>
              <a:t> </a:t>
            </a:r>
            <a:br>
              <a:rPr lang="pl-PL" sz="2000" b="0" kern="0" dirty="0"/>
            </a:br>
            <a:r>
              <a:rPr lang="pl-PL" sz="2000" b="0" kern="0" dirty="0"/>
              <a:t>a </a:t>
            </a:r>
            <a:r>
              <a:rPr lang="pl-PL" sz="2000" b="0" kern="0" dirty="0" err="1"/>
              <a:t>full</a:t>
            </a:r>
            <a:r>
              <a:rPr lang="pl-PL" sz="2000" b="0" kern="0" dirty="0"/>
              <a:t> </a:t>
            </a:r>
            <a:r>
              <a:rPr lang="pl-PL" sz="2000" b="0" kern="0" dirty="0" err="1"/>
              <a:t>range</a:t>
            </a:r>
            <a:r>
              <a:rPr lang="pl-PL" sz="2000" b="0" kern="0" dirty="0"/>
              <a:t> of </a:t>
            </a:r>
            <a:r>
              <a:rPr lang="pl-PL" sz="2000" b="0" kern="0" dirty="0" err="1"/>
              <a:t>areas</a:t>
            </a:r>
            <a:r>
              <a:rPr lang="pl-PL" sz="2000" b="0" kern="0" dirty="0"/>
              <a:t> </a:t>
            </a:r>
            <a:r>
              <a:rPr lang="pl-PL" sz="2000" b="0" kern="0" dirty="0" err="1"/>
              <a:t>concerning</a:t>
            </a:r>
            <a:r>
              <a:rPr lang="pl-PL" sz="2000" b="0" kern="0" dirty="0"/>
              <a:t> the </a:t>
            </a:r>
            <a:r>
              <a:rPr lang="pl-PL" sz="2000" b="0" kern="0" dirty="0" err="1"/>
              <a:t>operation</a:t>
            </a:r>
            <a:r>
              <a:rPr lang="pl-PL" sz="2000" b="0" kern="0" dirty="0"/>
              <a:t> </a:t>
            </a:r>
            <a:r>
              <a:rPr lang="pl-PL" sz="2000" b="0" kern="0" dirty="0" err="1"/>
              <a:t>both</a:t>
            </a:r>
            <a:r>
              <a:rPr lang="pl-PL" sz="2000" b="0" kern="0" dirty="0"/>
              <a:t> from the </a:t>
            </a:r>
            <a:r>
              <a:rPr lang="pl-PL" sz="2000" b="0" kern="0" dirty="0" err="1"/>
              <a:t>perspective</a:t>
            </a:r>
            <a:r>
              <a:rPr lang="pl-PL" sz="2000" b="0" kern="0" dirty="0"/>
              <a:t> of the </a:t>
            </a:r>
            <a:r>
              <a:rPr lang="pl-PL" sz="2000" b="0" kern="0" dirty="0" err="1"/>
              <a:t>individual</a:t>
            </a:r>
            <a:r>
              <a:rPr lang="pl-PL" sz="2000" b="0" kern="0" dirty="0"/>
              <a:t> and the </a:t>
            </a:r>
            <a:r>
              <a:rPr lang="pl-PL" sz="2000" b="0" kern="0" dirty="0" err="1"/>
              <a:t>society</a:t>
            </a:r>
            <a:r>
              <a:rPr lang="pl-PL" sz="2000" b="0" kern="0" dirty="0"/>
              <a:t>. </a:t>
            </a:r>
          </a:p>
          <a:p>
            <a:pPr>
              <a:lnSpc>
                <a:spcPct val="150000"/>
              </a:lnSpc>
              <a:spcBef>
                <a:spcPts val="0"/>
              </a:spcBef>
              <a:defRPr/>
            </a:pPr>
            <a:endParaRPr lang="pl-PL" sz="2000" b="0" kern="0" dirty="0"/>
          </a:p>
          <a:p>
            <a:pPr>
              <a:defRPr/>
            </a:pPr>
            <a:endParaRPr lang="pl-PL" b="0" kern="0" dirty="0"/>
          </a:p>
        </p:txBody>
      </p:sp>
      <p:pic>
        <p:nvPicPr>
          <p:cNvPr id="25604" name="Picture 2">
            <a:extLst>
              <a:ext uri="{FF2B5EF4-FFF2-40B4-BE49-F238E27FC236}">
                <a16:creationId xmlns:a16="http://schemas.microsoft.com/office/drawing/2014/main" id="{69F9D65B-928B-4B6A-9D72-A6F280172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348163"/>
            <a:ext cx="1368425" cy="142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A95F37-B312-4160-958A-A9853C20CA76}"/>
              </a:ext>
            </a:extLst>
          </p:cNvPr>
          <p:cNvSpPr txBox="1">
            <a:spLocks/>
          </p:cNvSpPr>
          <p:nvPr/>
        </p:nvSpPr>
        <p:spPr>
          <a:xfrm>
            <a:off x="107950" y="1052513"/>
            <a:ext cx="8785225" cy="541337"/>
          </a:xfrm>
          <a:prstGeom prst="rect">
            <a:avLst/>
          </a:prstGeom>
        </p:spPr>
        <p:txBody>
          <a:bodyPr>
            <a:normAutofit fontScale="25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 </a:t>
            </a:r>
            <a:br>
              <a:rPr lang="pl-PL" kern="0" dirty="0"/>
            </a:br>
            <a:r>
              <a:rPr lang="pl-PL" sz="9600" kern="0" dirty="0" err="1"/>
              <a:t>Classification</a:t>
            </a:r>
            <a:r>
              <a:rPr lang="pl-PL" sz="9600" kern="0" dirty="0"/>
              <a:t> ICF-</a:t>
            </a:r>
            <a:r>
              <a:rPr lang="pl-PL" sz="9600" kern="0" dirty="0" err="1"/>
              <a:t>justification</a:t>
            </a:r>
            <a:br>
              <a:rPr lang="pl-PL" sz="9600" kern="0" dirty="0"/>
            </a:br>
            <a:endParaRPr lang="pl-PL" sz="9600" kern="0" dirty="0"/>
          </a:p>
        </p:txBody>
      </p:sp>
      <p:sp>
        <p:nvSpPr>
          <p:cNvPr id="3" name="Symbol zastępczy zawartości 2">
            <a:extLst>
              <a:ext uri="{FF2B5EF4-FFF2-40B4-BE49-F238E27FC236}">
                <a16:creationId xmlns:a16="http://schemas.microsoft.com/office/drawing/2014/main" id="{90F00201-0BA9-4A61-93CA-C53C056A5A5D}"/>
              </a:ext>
            </a:extLst>
          </p:cNvPr>
          <p:cNvSpPr txBox="1">
            <a:spLocks/>
          </p:cNvSpPr>
          <p:nvPr/>
        </p:nvSpPr>
        <p:spPr>
          <a:xfrm>
            <a:off x="250825" y="1773238"/>
            <a:ext cx="8642350" cy="3959225"/>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marL="530225" indent="-342900">
              <a:lnSpc>
                <a:spcPct val="150000"/>
              </a:lnSpc>
              <a:spcBef>
                <a:spcPts val="0"/>
              </a:spcBef>
              <a:buFont typeface="Arial" pitchFamily="34" charset="0"/>
              <a:buChar char="•"/>
              <a:defRPr/>
            </a:pPr>
            <a:r>
              <a:rPr sz="2000" b="0" kern="0" dirty="0"/>
              <a:t>These areas are related to such qualifiers as </a:t>
            </a:r>
            <a:r>
              <a:rPr sz="2000" b="0" u="sng" kern="0" dirty="0"/>
              <a:t>ability and execution</a:t>
            </a:r>
            <a:r>
              <a:rPr sz="2000" b="0" kern="0" dirty="0"/>
              <a:t>. The capacity is the highest possible way to perform the activity in the </a:t>
            </a:r>
            <a:r>
              <a:rPr sz="2000" b="0" kern="0" dirty="0" err="1"/>
              <a:t>standardised</a:t>
            </a:r>
            <a:r>
              <a:rPr sz="2000" b="0" kern="0" dirty="0"/>
              <a:t> environment. While the implementation defines the capabilities of the activities by the people in the (current) environment. </a:t>
            </a:r>
          </a:p>
          <a:p>
            <a:pPr marL="530225" indent="-342900">
              <a:lnSpc>
                <a:spcPct val="150000"/>
              </a:lnSpc>
              <a:spcBef>
                <a:spcPts val="0"/>
              </a:spcBef>
              <a:buFont typeface="Arial" pitchFamily="34" charset="0"/>
              <a:buChar char="•"/>
              <a:defRPr/>
            </a:pPr>
            <a:r>
              <a:rPr sz="2000" b="0" kern="0" dirty="0"/>
              <a:t>The difference between capacity and implementation illustrates the limitations posed by taking the steps in the current environment, and provides the basis for actions to improve the situation.</a:t>
            </a:r>
          </a:p>
          <a:p>
            <a:pPr>
              <a:defRPr/>
            </a:pPr>
            <a:endParaRPr b="0" kern="0" dirty="0"/>
          </a:p>
          <a:p>
            <a:pPr>
              <a:defRPr/>
            </a:pPr>
            <a:endParaRPr b="0" kern="0" dirty="0"/>
          </a:p>
        </p:txBody>
      </p:sp>
      <p:pic>
        <p:nvPicPr>
          <p:cNvPr id="27652" name="Picture 2">
            <a:extLst>
              <a:ext uri="{FF2B5EF4-FFF2-40B4-BE49-F238E27FC236}">
                <a16:creationId xmlns:a16="http://schemas.microsoft.com/office/drawing/2014/main" id="{F4CC357B-86FF-4F82-A041-63213D778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4775200"/>
            <a:ext cx="1693862" cy="95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7C8A0F-D2E1-4332-9DC0-22D5329F1CB0}"/>
              </a:ext>
            </a:extLst>
          </p:cNvPr>
          <p:cNvSpPr txBox="1">
            <a:spLocks/>
          </p:cNvSpPr>
          <p:nvPr/>
        </p:nvSpPr>
        <p:spPr>
          <a:xfrm>
            <a:off x="107950" y="900113"/>
            <a:ext cx="8928100" cy="584200"/>
          </a:xfrm>
          <a:prstGeom prst="rect">
            <a:avLst/>
          </a:prstGeom>
        </p:spPr>
        <p:txBody>
          <a:bodyPr>
            <a:normAutofit fontScale="25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br>
              <a:rPr lang="pl-PL" kern="0" dirty="0"/>
            </a:br>
            <a:r>
              <a:rPr lang="pl-PL" sz="9600" kern="0" dirty="0" err="1"/>
              <a:t>Classification</a:t>
            </a:r>
            <a:r>
              <a:rPr lang="pl-PL" sz="9600" kern="0" dirty="0"/>
              <a:t> ICF-</a:t>
            </a:r>
            <a:r>
              <a:rPr lang="pl-PL" sz="9600" kern="0" dirty="0" err="1"/>
              <a:t>justification</a:t>
            </a:r>
            <a:br>
              <a:rPr lang="pl-PL" sz="9600" kern="0" dirty="0"/>
            </a:br>
            <a:endParaRPr lang="pl-PL" sz="9600" kern="0" dirty="0"/>
          </a:p>
        </p:txBody>
      </p:sp>
      <p:sp>
        <p:nvSpPr>
          <p:cNvPr id="3" name="Symbol zastępczy zawartości 2">
            <a:extLst>
              <a:ext uri="{FF2B5EF4-FFF2-40B4-BE49-F238E27FC236}">
                <a16:creationId xmlns:a16="http://schemas.microsoft.com/office/drawing/2014/main" id="{6B3DC84B-5EAF-4CF0-A529-A6193C95503A}"/>
              </a:ext>
            </a:extLst>
          </p:cNvPr>
          <p:cNvSpPr txBox="1">
            <a:spLocks/>
          </p:cNvSpPr>
          <p:nvPr/>
        </p:nvSpPr>
        <p:spPr>
          <a:xfrm>
            <a:off x="107950" y="1844675"/>
            <a:ext cx="8928100" cy="4332288"/>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a:t>In the second part of the first component there are </a:t>
            </a:r>
            <a:r>
              <a:rPr lang="pl-PL" sz="2000" b="0" kern="0" dirty="0">
                <a:solidFill>
                  <a:srgbClr val="00B050"/>
                </a:solidFill>
              </a:rPr>
              <a:t>"environmental factors", </a:t>
            </a:r>
            <a:r>
              <a:rPr lang="pl-PL" sz="2000" b="0" kern="0" dirty="0"/>
              <a:t>and the second</a:t>
            </a:r>
            <a:r>
              <a:rPr lang="pl-PL" sz="2000" b="0" kern="0" dirty="0">
                <a:solidFill>
                  <a:srgbClr val="00B050"/>
                </a:solidFill>
              </a:rPr>
              <a:t> "personal factors". </a:t>
            </a:r>
            <a:r>
              <a:rPr lang="pl-PL" sz="2000" b="0" kern="0" dirty="0"/>
              <a:t>Personal factors are not classified in ICF due to related social and cultural diversity. </a:t>
            </a:r>
            <a:r>
              <a:rPr lang="pl-PL" sz="2000" b="0" kern="0" dirty="0" err="1"/>
              <a:t>They</a:t>
            </a:r>
            <a:r>
              <a:rPr lang="pl-PL" sz="2000" b="0" kern="0" dirty="0"/>
              <a:t> </a:t>
            </a:r>
            <a:r>
              <a:rPr lang="pl-PL" sz="2000" b="0" kern="0" dirty="0" err="1"/>
              <a:t>include</a:t>
            </a:r>
            <a:r>
              <a:rPr lang="pl-PL" sz="2000" b="0" kern="0" dirty="0"/>
              <a:t>: </a:t>
            </a:r>
            <a:r>
              <a:rPr lang="pl-PL" sz="2000" b="0" kern="0" dirty="0" err="1"/>
              <a:t>gender</a:t>
            </a:r>
            <a:r>
              <a:rPr lang="pl-PL" sz="2000" b="0" kern="0" dirty="0"/>
              <a:t>, race, </a:t>
            </a:r>
            <a:r>
              <a:rPr lang="pl-PL" sz="2000" b="0" kern="0" dirty="0" err="1"/>
              <a:t>age</a:t>
            </a:r>
            <a:r>
              <a:rPr lang="pl-PL" sz="2000" b="0" kern="0" dirty="0"/>
              <a:t>, </a:t>
            </a:r>
            <a:r>
              <a:rPr lang="pl-PL" sz="2000" b="0" kern="0" dirty="0" err="1"/>
              <a:t>physical</a:t>
            </a:r>
            <a:r>
              <a:rPr lang="pl-PL" sz="2000" b="0" kern="0" dirty="0"/>
              <a:t> fitness, </a:t>
            </a:r>
            <a:r>
              <a:rPr lang="pl-PL" sz="2000" b="0" kern="0" dirty="0" err="1"/>
              <a:t>lifestyle</a:t>
            </a:r>
            <a:r>
              <a:rPr lang="pl-PL" sz="2000" b="0" kern="0" dirty="0"/>
              <a:t>, </a:t>
            </a:r>
            <a:r>
              <a:rPr lang="pl-PL" sz="2000" b="0" kern="0" dirty="0" err="1"/>
              <a:t>habits</a:t>
            </a:r>
            <a:r>
              <a:rPr lang="pl-PL" sz="2000" b="0" kern="0" dirty="0"/>
              <a:t>, </a:t>
            </a:r>
            <a:r>
              <a:rPr lang="pl-PL" sz="2000" b="0" kern="0" dirty="0" err="1"/>
              <a:t>way</a:t>
            </a:r>
            <a:r>
              <a:rPr lang="pl-PL" sz="2000" b="0" kern="0" dirty="0"/>
              <a:t> of </a:t>
            </a:r>
            <a:r>
              <a:rPr lang="pl-PL" sz="2000" b="0" kern="0" dirty="0" err="1"/>
              <a:t>dealing</a:t>
            </a:r>
            <a:r>
              <a:rPr lang="pl-PL" sz="2000" b="0" kern="0" dirty="0"/>
              <a:t> with the </a:t>
            </a:r>
            <a:r>
              <a:rPr lang="pl-PL" sz="2000" b="0" kern="0" dirty="0" err="1"/>
              <a:t>difficulties</a:t>
            </a:r>
            <a:r>
              <a:rPr lang="pl-PL" sz="2000" b="0" kern="0" dirty="0"/>
              <a:t>. </a:t>
            </a:r>
            <a:r>
              <a:rPr lang="pl-PL" sz="2000" b="0" kern="0" dirty="0" err="1"/>
              <a:t>If</a:t>
            </a:r>
            <a:r>
              <a:rPr lang="pl-PL" sz="2000" b="0" kern="0" dirty="0"/>
              <a:t> </a:t>
            </a:r>
            <a:r>
              <a:rPr lang="pl-PL" sz="2000" b="0" kern="0" dirty="0" err="1"/>
              <a:t>necessary</a:t>
            </a:r>
            <a:r>
              <a:rPr lang="pl-PL" sz="2000" b="0" kern="0" dirty="0"/>
              <a:t>, </a:t>
            </a:r>
            <a:r>
              <a:rPr lang="pl-PL" sz="2000" b="0" kern="0" dirty="0" err="1"/>
              <a:t>an</a:t>
            </a:r>
            <a:r>
              <a:rPr lang="pl-PL" sz="2000" b="0" kern="0" dirty="0"/>
              <a:t> </a:t>
            </a:r>
            <a:r>
              <a:rPr lang="pl-PL" sz="2000" b="0" kern="0" dirty="0" err="1"/>
              <a:t>assessment</a:t>
            </a:r>
            <a:r>
              <a:rPr lang="pl-PL" sz="2000" b="0" kern="0" dirty="0"/>
              <a:t> of </a:t>
            </a:r>
            <a:r>
              <a:rPr lang="pl-PL" sz="2000" b="0" kern="0" dirty="0" err="1"/>
              <a:t>their</a:t>
            </a:r>
            <a:r>
              <a:rPr lang="pl-PL" sz="2000" b="0" kern="0" dirty="0"/>
              <a:t> </a:t>
            </a:r>
            <a:r>
              <a:rPr lang="pl-PL" sz="2000" b="0" kern="0" dirty="0" err="1"/>
              <a:t>impact</a:t>
            </a:r>
            <a:r>
              <a:rPr lang="pl-PL" sz="2000" b="0" kern="0" dirty="0"/>
              <a:t> on the field of </a:t>
            </a:r>
            <a:r>
              <a:rPr lang="pl-PL" sz="2000" b="0" kern="0" dirty="0" err="1"/>
              <a:t>operation</a:t>
            </a:r>
            <a:r>
              <a:rPr lang="pl-PL" sz="2000" b="0" kern="0" dirty="0"/>
              <a:t> </a:t>
            </a:r>
            <a:r>
              <a:rPr lang="pl-PL" sz="2000" b="0" kern="0" dirty="0" err="1"/>
              <a:t>is</a:t>
            </a:r>
            <a:r>
              <a:rPr lang="pl-PL" sz="2000" b="0" kern="0" dirty="0"/>
              <a:t> </a:t>
            </a:r>
            <a:r>
              <a:rPr lang="pl-PL" sz="2000" b="0" kern="0" dirty="0" err="1"/>
              <a:t>left</a:t>
            </a:r>
            <a:r>
              <a:rPr lang="pl-PL" sz="2000" b="0" kern="0" dirty="0"/>
              <a:t> to the </a:t>
            </a:r>
            <a:r>
              <a:rPr lang="pl-PL" sz="2000" b="0" kern="0" dirty="0" err="1"/>
              <a:t>user</a:t>
            </a:r>
            <a:r>
              <a:rPr lang="pl-PL" sz="2000" b="0" kern="0" dirty="0"/>
              <a:t>.</a:t>
            </a:r>
          </a:p>
          <a:p>
            <a:pPr>
              <a:lnSpc>
                <a:spcPct val="150000"/>
              </a:lnSpc>
              <a:spcBef>
                <a:spcPts val="0"/>
              </a:spcBef>
              <a:defRPr/>
            </a:pPr>
            <a:endParaRPr lang="pl-PL" b="0" kern="0" dirty="0"/>
          </a:p>
          <a:p>
            <a:pPr>
              <a:lnSpc>
                <a:spcPct val="150000"/>
              </a:lnSpc>
              <a:spcBef>
                <a:spcPts val="0"/>
              </a:spcBef>
              <a:defRPr/>
            </a:pPr>
            <a:endParaRPr lang="pl-PL" b="0" kern="0" dirty="0"/>
          </a:p>
          <a:p>
            <a:pPr>
              <a:lnSpc>
                <a:spcPct val="150000"/>
              </a:lnSpc>
              <a:spcBef>
                <a:spcPts val="0"/>
              </a:spcBef>
              <a:defRPr/>
            </a:pPr>
            <a:endParaRPr lang="pl-PL" b="0" kern="0" dirty="0"/>
          </a:p>
          <a:p>
            <a:pPr>
              <a:defRPr/>
            </a:pPr>
            <a:endParaRPr lang="pl-PL" b="0" kern="0" dirty="0"/>
          </a:p>
        </p:txBody>
      </p:sp>
      <p:pic>
        <p:nvPicPr>
          <p:cNvPr id="29700" name="Picture 2">
            <a:extLst>
              <a:ext uri="{FF2B5EF4-FFF2-40B4-BE49-F238E27FC236}">
                <a16:creationId xmlns:a16="http://schemas.microsoft.com/office/drawing/2014/main" id="{500F30E4-E8A6-43FC-8545-FD5DBEFBB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4173538"/>
            <a:ext cx="1152525" cy="165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BA0579-7783-4BD2-B6F2-B3B4502171F2}"/>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Classification</a:t>
            </a:r>
            <a:r>
              <a:rPr lang="pl-PL" kern="0" dirty="0"/>
              <a:t> ICF-</a:t>
            </a:r>
            <a:r>
              <a:rPr lang="pl-PL" kern="0" dirty="0" err="1"/>
              <a:t>justification</a:t>
            </a:r>
            <a:endParaRPr lang="pl-PL" kern="0" dirty="0"/>
          </a:p>
        </p:txBody>
      </p:sp>
      <p:sp>
        <p:nvSpPr>
          <p:cNvPr id="3" name="Symbol zastępczy zawartości 2">
            <a:extLst>
              <a:ext uri="{FF2B5EF4-FFF2-40B4-BE49-F238E27FC236}">
                <a16:creationId xmlns:a16="http://schemas.microsoft.com/office/drawing/2014/main" id="{37ED4F60-B859-48D6-B999-252227566222}"/>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kern="0" dirty="0"/>
              <a:t>In the </a:t>
            </a:r>
            <a:r>
              <a:rPr lang="pl-PL" sz="2000" b="0" kern="0" dirty="0" err="1"/>
              <a:t>case</a:t>
            </a:r>
            <a:r>
              <a:rPr lang="pl-PL" sz="2000" b="0" kern="0" dirty="0"/>
              <a:t> of </a:t>
            </a:r>
            <a:r>
              <a:rPr lang="pl-PL" sz="2000" b="0" kern="0" dirty="0" err="1"/>
              <a:t>environmental</a:t>
            </a:r>
            <a:r>
              <a:rPr lang="pl-PL" sz="2000" b="0" kern="0" dirty="0"/>
              <a:t> </a:t>
            </a:r>
            <a:r>
              <a:rPr lang="pl-PL" sz="2000" b="0" kern="0" dirty="0" err="1"/>
              <a:t>factors</a:t>
            </a:r>
            <a:r>
              <a:rPr lang="pl-PL" sz="2000" b="0" kern="0" dirty="0"/>
              <a:t>, the </a:t>
            </a:r>
            <a:r>
              <a:rPr lang="pl-PL" sz="2000" b="0" kern="0" dirty="0" err="1"/>
              <a:t>first</a:t>
            </a:r>
            <a:r>
              <a:rPr lang="pl-PL" sz="2000" b="0" kern="0" dirty="0"/>
              <a:t> </a:t>
            </a:r>
            <a:r>
              <a:rPr lang="pl-PL" sz="2000" b="0" kern="0" dirty="0" err="1"/>
              <a:t>qualifier</a:t>
            </a:r>
            <a:r>
              <a:rPr lang="pl-PL" sz="2000" b="0" kern="0" dirty="0"/>
              <a:t> </a:t>
            </a:r>
            <a:r>
              <a:rPr lang="pl-PL" sz="2000" b="0" kern="0" dirty="0" err="1"/>
              <a:t>may</a:t>
            </a:r>
            <a:r>
              <a:rPr lang="pl-PL" sz="2000" b="0" kern="0" dirty="0"/>
              <a:t> be </a:t>
            </a:r>
            <a:r>
              <a:rPr lang="pl-PL" sz="2000" b="0" kern="0" dirty="0" err="1"/>
              <a:t>used</a:t>
            </a:r>
            <a:r>
              <a:rPr lang="pl-PL" sz="2000" b="0" kern="0" dirty="0"/>
              <a:t> </a:t>
            </a:r>
            <a:r>
              <a:rPr lang="pl-PL" sz="2000" b="0" kern="0" dirty="0" err="1"/>
              <a:t>both</a:t>
            </a:r>
            <a:r>
              <a:rPr lang="pl-PL" sz="2000" b="0" kern="0" dirty="0"/>
              <a:t> to </a:t>
            </a:r>
            <a:r>
              <a:rPr lang="pl-PL" sz="2000" b="0" kern="0" dirty="0" err="1"/>
              <a:t>determine</a:t>
            </a:r>
            <a:r>
              <a:rPr lang="pl-PL" sz="2000" b="0" kern="0" dirty="0"/>
              <a:t> the </a:t>
            </a:r>
            <a:r>
              <a:rPr lang="pl-PL" sz="2000" b="0" kern="0" dirty="0" err="1"/>
              <a:t>scope</a:t>
            </a:r>
            <a:r>
              <a:rPr lang="pl-PL" sz="2000" b="0" kern="0" dirty="0"/>
              <a:t> of </a:t>
            </a:r>
            <a:r>
              <a:rPr lang="pl-PL" sz="2000" b="0" kern="0" dirty="0" err="1"/>
              <a:t>positive</a:t>
            </a:r>
            <a:r>
              <a:rPr lang="pl-PL" sz="2000" b="0" kern="0" dirty="0"/>
              <a:t> </a:t>
            </a:r>
            <a:r>
              <a:rPr lang="pl-PL" sz="2000" b="0" kern="0" dirty="0" err="1"/>
              <a:t>environmental</a:t>
            </a:r>
            <a:r>
              <a:rPr lang="pl-PL" sz="2000" b="0" kern="0" dirty="0"/>
              <a:t> </a:t>
            </a:r>
            <a:r>
              <a:rPr lang="pl-PL" sz="2000" b="0" kern="0" dirty="0" err="1"/>
              <a:t>aspects</a:t>
            </a:r>
            <a:r>
              <a:rPr lang="pl-PL" sz="2000" b="0" kern="0" dirty="0"/>
              <a:t>, i.e. </a:t>
            </a:r>
            <a:r>
              <a:rPr lang="pl-PL" sz="2000" b="0" kern="0" dirty="0" err="1"/>
              <a:t>facilitations</a:t>
            </a:r>
            <a:r>
              <a:rPr lang="pl-PL" sz="2000" b="0" kern="0" dirty="0"/>
              <a:t>, and to </a:t>
            </a:r>
            <a:r>
              <a:rPr lang="pl-PL" sz="2000" b="0" kern="0" dirty="0" err="1"/>
              <a:t>determine</a:t>
            </a:r>
            <a:r>
              <a:rPr lang="pl-PL" sz="2000" b="0" kern="0" dirty="0"/>
              <a:t> the </a:t>
            </a:r>
            <a:r>
              <a:rPr lang="pl-PL" sz="2000" b="0" kern="0" dirty="0" err="1"/>
              <a:t>scope</a:t>
            </a:r>
            <a:r>
              <a:rPr lang="pl-PL" sz="2000" b="0" kern="0" dirty="0"/>
              <a:t> of </a:t>
            </a:r>
            <a:r>
              <a:rPr lang="pl-PL" sz="2000" b="0" kern="0" dirty="0" err="1"/>
              <a:t>negative</a:t>
            </a:r>
            <a:r>
              <a:rPr lang="pl-PL" sz="2000" b="0" kern="0" dirty="0"/>
              <a:t> </a:t>
            </a:r>
            <a:r>
              <a:rPr lang="pl-PL" sz="2000" b="0" kern="0" dirty="0" err="1"/>
              <a:t>effects</a:t>
            </a:r>
            <a:r>
              <a:rPr lang="pl-PL" sz="2000" b="0" kern="0" dirty="0"/>
              <a:t>, i.e. </a:t>
            </a:r>
            <a:r>
              <a:rPr lang="pl-PL" sz="2000" b="0" kern="0" dirty="0" err="1"/>
              <a:t>barriers</a:t>
            </a:r>
            <a:r>
              <a:rPr lang="pl-PL" sz="2000" b="0" kern="0" dirty="0"/>
              <a:t>.</a:t>
            </a:r>
          </a:p>
          <a:p>
            <a:pPr>
              <a:lnSpc>
                <a:spcPct val="150000"/>
              </a:lnSpc>
              <a:spcBef>
                <a:spcPts val="0"/>
              </a:spcBef>
              <a:defRPr/>
            </a:pPr>
            <a:r>
              <a:rPr lang="pl-PL" sz="2000" b="0" kern="0" dirty="0" err="1"/>
              <a:t>Environmental</a:t>
            </a:r>
            <a:r>
              <a:rPr lang="pl-PL" sz="2000" b="0" kern="0" dirty="0"/>
              <a:t> </a:t>
            </a:r>
            <a:r>
              <a:rPr lang="pl-PL" sz="2000" b="0" kern="0" dirty="0" err="1"/>
              <a:t>factors</a:t>
            </a:r>
            <a:r>
              <a:rPr lang="pl-PL" sz="2000" b="0" kern="0" dirty="0"/>
              <a:t> </a:t>
            </a:r>
            <a:r>
              <a:rPr lang="pl-PL" sz="2000" b="0" kern="0" dirty="0" err="1"/>
              <a:t>can</a:t>
            </a:r>
            <a:r>
              <a:rPr lang="pl-PL" sz="2000" b="0" kern="0" dirty="0"/>
              <a:t> be </a:t>
            </a:r>
            <a:r>
              <a:rPr lang="pl-PL" sz="2000" b="0" kern="0" dirty="0" err="1"/>
              <a:t>encoded</a:t>
            </a:r>
            <a:r>
              <a:rPr lang="pl-PL" sz="2000" b="0" kern="0" dirty="0"/>
              <a:t> (a) with </a:t>
            </a:r>
            <a:r>
              <a:rPr lang="pl-PL" sz="2000" b="0" kern="0" dirty="0" err="1"/>
              <a:t>respect</a:t>
            </a:r>
            <a:r>
              <a:rPr lang="pl-PL" sz="2000" b="0" kern="0" dirty="0"/>
              <a:t> to </a:t>
            </a:r>
            <a:r>
              <a:rPr lang="pl-PL" sz="2000" b="0" kern="0" dirty="0" err="1"/>
              <a:t>each</a:t>
            </a:r>
            <a:r>
              <a:rPr lang="pl-PL" sz="2000" b="0" kern="0" dirty="0"/>
              <a:t> design </a:t>
            </a:r>
            <a:r>
              <a:rPr lang="pl-PL" sz="2000" b="0" kern="0" dirty="0" err="1"/>
              <a:t>individually</a:t>
            </a:r>
            <a:r>
              <a:rPr lang="pl-PL" sz="2000" b="0" kern="0" dirty="0"/>
              <a:t> </a:t>
            </a:r>
            <a:r>
              <a:rPr lang="pl-PL" sz="2000" b="0" kern="0" dirty="0" err="1"/>
              <a:t>or</a:t>
            </a:r>
            <a:r>
              <a:rPr lang="pl-PL" sz="2000" b="0" kern="0" dirty="0"/>
              <a:t> (b) in </a:t>
            </a:r>
            <a:r>
              <a:rPr lang="pl-PL" sz="2000" b="0" kern="0" dirty="0" err="1"/>
              <a:t>general</a:t>
            </a:r>
            <a:r>
              <a:rPr lang="pl-PL" sz="2000" b="0" kern="0" dirty="0"/>
              <a:t>, </a:t>
            </a:r>
            <a:r>
              <a:rPr lang="pl-PL" sz="2000" b="0" kern="0" dirty="0" err="1"/>
              <a:t>without</a:t>
            </a:r>
            <a:r>
              <a:rPr lang="pl-PL" sz="2000" b="0" kern="0" dirty="0"/>
              <a:t> </a:t>
            </a:r>
            <a:r>
              <a:rPr lang="pl-PL" sz="2000" b="0" kern="0" dirty="0" err="1"/>
              <a:t>reference</a:t>
            </a:r>
            <a:r>
              <a:rPr lang="pl-PL" sz="2000" b="0" kern="0" dirty="0"/>
              <a:t> to a </a:t>
            </a:r>
            <a:r>
              <a:rPr lang="pl-PL" sz="2000" b="0" kern="0" dirty="0" err="1"/>
              <a:t>specific</a:t>
            </a:r>
            <a:r>
              <a:rPr lang="pl-PL" sz="2000" b="0" kern="0" dirty="0"/>
              <a:t> design. </a:t>
            </a:r>
            <a:r>
              <a:rPr lang="pl-PL" sz="2000" b="0" kern="0" dirty="0" err="1"/>
              <a:t>Preferce</a:t>
            </a:r>
            <a:r>
              <a:rPr lang="pl-PL" sz="2000" b="0" kern="0" dirty="0"/>
              <a:t> for the </a:t>
            </a:r>
            <a:r>
              <a:rPr lang="pl-PL" sz="2000" b="0" kern="0" dirty="0" err="1"/>
              <a:t>first</a:t>
            </a:r>
            <a:r>
              <a:rPr lang="pl-PL" sz="2000" b="0" kern="0" dirty="0"/>
              <a:t> </a:t>
            </a:r>
            <a:r>
              <a:rPr lang="pl-PL" sz="2000" b="0" kern="0" dirty="0" err="1"/>
              <a:t>option</a:t>
            </a:r>
            <a:r>
              <a:rPr lang="pl-PL" sz="2000" b="0" kern="0" dirty="0"/>
              <a:t>, as </a:t>
            </a:r>
            <a:r>
              <a:rPr lang="pl-PL" sz="2000" b="0" kern="0" dirty="0" err="1"/>
              <a:t>indicating</a:t>
            </a:r>
            <a:r>
              <a:rPr lang="pl-PL" sz="2000" b="0" kern="0" dirty="0"/>
              <a:t> </a:t>
            </a:r>
            <a:r>
              <a:rPr lang="pl-PL" sz="2000" b="0" kern="0" dirty="0" err="1"/>
              <a:t>better</a:t>
            </a:r>
            <a:r>
              <a:rPr lang="pl-PL" sz="2000" b="0" kern="0" dirty="0"/>
              <a:t> the </a:t>
            </a:r>
            <a:r>
              <a:rPr lang="pl-PL" sz="2000" b="0" kern="0" dirty="0" err="1"/>
              <a:t>effect</a:t>
            </a:r>
            <a:r>
              <a:rPr lang="pl-PL" sz="2000" b="0" kern="0" dirty="0"/>
              <a:t> of the </a:t>
            </a:r>
            <a:r>
              <a:rPr lang="pl-PL" sz="2000" b="0" kern="0" dirty="0" err="1"/>
              <a:t>factor</a:t>
            </a:r>
            <a:r>
              <a:rPr lang="pl-PL" sz="2000" b="0" kern="0" dirty="0"/>
              <a:t>.</a:t>
            </a:r>
          </a:p>
          <a:p>
            <a:pPr>
              <a:lnSpc>
                <a:spcPct val="150000"/>
              </a:lnSpc>
              <a:spcBef>
                <a:spcPts val="0"/>
              </a:spcBef>
              <a:defRPr/>
            </a:pPr>
            <a:endParaRPr lang="pl-PL" sz="2000" b="0" kern="0" dirty="0"/>
          </a:p>
          <a:p>
            <a:pPr>
              <a:defRPr/>
            </a:pPr>
            <a:endParaRPr lang="pl-PL" b="0" kern="0" dirty="0"/>
          </a:p>
        </p:txBody>
      </p:sp>
      <p:pic>
        <p:nvPicPr>
          <p:cNvPr id="31748" name="Picture 2">
            <a:extLst>
              <a:ext uri="{FF2B5EF4-FFF2-40B4-BE49-F238E27FC236}">
                <a16:creationId xmlns:a16="http://schemas.microsoft.com/office/drawing/2014/main" id="{F624B25F-BC7D-461A-AF9B-9C8AF19A8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150" y="4437063"/>
            <a:ext cx="1189038" cy="15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F43425-6B0A-4A5F-829F-3B3BBBA103E4}"/>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a:t>
            </a:r>
          </a:p>
          <a:p>
            <a:pPr>
              <a:defRPr/>
            </a:pPr>
            <a:endParaRPr lang="pl-PL" kern="0" dirty="0"/>
          </a:p>
        </p:txBody>
      </p:sp>
      <p:pic>
        <p:nvPicPr>
          <p:cNvPr id="33795" name="Picture 2">
            <a:extLst>
              <a:ext uri="{FF2B5EF4-FFF2-40B4-BE49-F238E27FC236}">
                <a16:creationId xmlns:a16="http://schemas.microsoft.com/office/drawing/2014/main" id="{07E08889-71AB-49B1-BB05-1C9B70B24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19891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3934CE-B2F2-4A6D-837C-E480C507E5B6}"/>
              </a:ext>
            </a:extLst>
          </p:cNvPr>
          <p:cNvSpPr txBox="1">
            <a:spLocks/>
          </p:cNvSpPr>
          <p:nvPr/>
        </p:nvSpPr>
        <p:spPr>
          <a:xfrm>
            <a:off x="107950" y="965200"/>
            <a:ext cx="8785225" cy="95091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a:t>
            </a:r>
          </a:p>
          <a:p>
            <a:pPr>
              <a:defRPr/>
            </a:pPr>
            <a:r>
              <a:rPr lang="pl-PL" kern="0" dirty="0" err="1"/>
              <a:t>Problematic</a:t>
            </a:r>
            <a:r>
              <a:rPr lang="pl-PL" kern="0" dirty="0"/>
              <a:t> </a:t>
            </a:r>
            <a:r>
              <a:rPr lang="pl-PL" kern="0" dirty="0" err="1"/>
              <a:t>questions</a:t>
            </a:r>
            <a:endParaRPr lang="pl-PL" kern="0" dirty="0"/>
          </a:p>
          <a:p>
            <a:pPr>
              <a:defRPr/>
            </a:pPr>
            <a:endParaRPr lang="pl-PL" kern="0" dirty="0"/>
          </a:p>
        </p:txBody>
      </p:sp>
      <p:sp>
        <p:nvSpPr>
          <p:cNvPr id="3" name="Symbol zastępczy zawartości 2">
            <a:extLst>
              <a:ext uri="{FF2B5EF4-FFF2-40B4-BE49-F238E27FC236}">
                <a16:creationId xmlns:a16="http://schemas.microsoft.com/office/drawing/2014/main" id="{A27423A1-DDFB-4E18-B3D8-0ABCAB73B6DD}"/>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kern="0" dirty="0"/>
          </a:p>
          <a:p>
            <a:pPr>
              <a:lnSpc>
                <a:spcPct val="150000"/>
              </a:lnSpc>
              <a:spcBef>
                <a:spcPts val="0"/>
              </a:spcBef>
              <a:defRPr/>
            </a:pPr>
            <a:r>
              <a:rPr sz="2000" kern="0" dirty="0"/>
              <a:t>The first task we do in groups</a:t>
            </a:r>
            <a:endParaRPr lang="pl-PL" sz="2000" kern="0" dirty="0"/>
          </a:p>
          <a:p>
            <a:pPr>
              <a:lnSpc>
                <a:spcPct val="150000"/>
              </a:lnSpc>
              <a:spcBef>
                <a:spcPts val="0"/>
              </a:spcBef>
              <a:defRPr/>
            </a:pPr>
            <a:r>
              <a:rPr sz="2000" b="0" kern="0" dirty="0"/>
              <a:t>Each group will answer two  questions about:</a:t>
            </a:r>
            <a:endParaRPr lang="pl-PL" sz="2000" b="0" kern="0" dirty="0"/>
          </a:p>
          <a:p>
            <a:pPr marL="530225" indent="-342900">
              <a:lnSpc>
                <a:spcPct val="150000"/>
              </a:lnSpc>
              <a:spcBef>
                <a:spcPts val="0"/>
              </a:spcBef>
              <a:buFontTx/>
              <a:buChar char="-"/>
              <a:defRPr/>
            </a:pPr>
            <a:r>
              <a:rPr sz="2000" b="0" kern="0" dirty="0"/>
              <a:t>identifying and discussing the objectives of the Classification of ICF</a:t>
            </a:r>
            <a:endParaRPr lang="pl-PL" sz="2000" b="0" kern="0" dirty="0"/>
          </a:p>
          <a:p>
            <a:pPr marL="530225" indent="-342900">
              <a:lnSpc>
                <a:spcPct val="150000"/>
              </a:lnSpc>
              <a:spcBef>
                <a:spcPts val="0"/>
              </a:spcBef>
              <a:buFontTx/>
              <a:buChar char="-"/>
              <a:defRPr/>
            </a:pPr>
            <a:r>
              <a:rPr sz="2000" b="0" kern="0" dirty="0"/>
              <a:t>why use ICF classification to describe human health</a:t>
            </a:r>
            <a:r>
              <a:rPr lang="pl-PL" sz="2000" b="0" kern="0" dirty="0"/>
              <a:t>?</a:t>
            </a:r>
          </a:p>
          <a:p>
            <a:pPr>
              <a:lnSpc>
                <a:spcPct val="150000"/>
              </a:lnSpc>
              <a:spcBef>
                <a:spcPts val="0"/>
              </a:spcBef>
              <a:defRPr/>
            </a:pPr>
            <a:r>
              <a:rPr sz="2000" kern="0" dirty="0"/>
              <a:t>The answer is given by a representative of the group</a:t>
            </a:r>
            <a:endParaRPr lang="pl-PL" sz="2000" kern="0" dirty="0"/>
          </a:p>
        </p:txBody>
      </p:sp>
      <p:pic>
        <p:nvPicPr>
          <p:cNvPr id="35844" name="Picture 2">
            <a:extLst>
              <a:ext uri="{FF2B5EF4-FFF2-40B4-BE49-F238E27FC236}">
                <a16:creationId xmlns:a16="http://schemas.microsoft.com/office/drawing/2014/main" id="{BFBB7C5D-41AD-44F4-AC69-AB725769D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300" y="3614738"/>
            <a:ext cx="20478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EDB23AB5-867E-467F-B306-F80BB7900D63}"/>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kern="0" dirty="0"/>
          </a:p>
          <a:p>
            <a:pPr algn="ctr">
              <a:lnSpc>
                <a:spcPct val="150000"/>
              </a:lnSpc>
              <a:spcBef>
                <a:spcPts val="0"/>
              </a:spcBef>
              <a:defRPr/>
            </a:pPr>
            <a:r>
              <a:rPr sz="3200" kern="0" dirty="0">
                <a:solidFill>
                  <a:srgbClr val="0070C0"/>
                </a:solidFill>
              </a:rPr>
              <a:t>Model ICF</a:t>
            </a:r>
            <a:endParaRPr lang="pl-PL" sz="3200" kern="0" dirty="0">
              <a:solidFill>
                <a:srgbClr val="0070C0"/>
              </a:solidFill>
            </a:endParaRPr>
          </a:p>
        </p:txBody>
      </p:sp>
      <p:pic>
        <p:nvPicPr>
          <p:cNvPr id="37891" name="Picture 2">
            <a:extLst>
              <a:ext uri="{FF2B5EF4-FFF2-40B4-BE49-F238E27FC236}">
                <a16:creationId xmlns:a16="http://schemas.microsoft.com/office/drawing/2014/main" id="{0DABDFA8-9008-47C5-A2A3-C98CD3598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916F2C-445C-48E9-86B8-37B466B840FC}"/>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Model ICF</a:t>
            </a:r>
          </a:p>
          <a:p>
            <a:pPr>
              <a:defRPr/>
            </a:pPr>
            <a:endParaRPr lang="pl-PL" kern="0" dirty="0"/>
          </a:p>
        </p:txBody>
      </p:sp>
      <p:sp>
        <p:nvSpPr>
          <p:cNvPr id="3" name="Symbol zastępczy zawartości 2">
            <a:extLst>
              <a:ext uri="{FF2B5EF4-FFF2-40B4-BE49-F238E27FC236}">
                <a16:creationId xmlns:a16="http://schemas.microsoft.com/office/drawing/2014/main" id="{93AFE6A8-4737-4775-9716-693AFB7C7A7B}"/>
              </a:ext>
            </a:extLst>
          </p:cNvPr>
          <p:cNvSpPr txBox="1">
            <a:spLocks/>
          </p:cNvSpPr>
          <p:nvPr/>
        </p:nvSpPr>
        <p:spPr>
          <a:xfrm>
            <a:off x="107950" y="1566863"/>
            <a:ext cx="8785225" cy="4094162"/>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kern="0" dirty="0"/>
          </a:p>
          <a:p>
            <a:pPr>
              <a:lnSpc>
                <a:spcPct val="150000"/>
              </a:lnSpc>
              <a:spcBef>
                <a:spcPts val="0"/>
              </a:spcBef>
              <a:defRPr/>
            </a:pPr>
            <a:r>
              <a:rPr lang="en-GB" sz="2000" b="0" dirty="0"/>
              <a:t>ICF provides a multidimensional approach to classifying functioning and disability as an interactive and evolutionary process. It provides "structural modules" to users who want to create models and explore different aspects of this process. In this sense, ICF can be seen as language: texts that can be created with it depend on users, their creativity and scientific orientation. The following diagram can be helpful in understanding the current meaning of the relationship between the individual components: [</a:t>
            </a:r>
            <a:r>
              <a:rPr lang="pl-PL" sz="2000" b="0" dirty="0"/>
              <a:t>2</a:t>
            </a:r>
            <a:r>
              <a:rPr lang="en-GB" sz="2000" b="0" dirty="0"/>
              <a:t>]</a:t>
            </a:r>
            <a:endParaRPr lang="pl-PL" sz="2000" b="0" dirty="0"/>
          </a:p>
          <a:p>
            <a:pPr>
              <a:lnSpc>
                <a:spcPct val="150000"/>
              </a:lnSpc>
              <a:spcBef>
                <a:spcPts val="0"/>
              </a:spcBef>
              <a:defRPr/>
            </a:pPr>
            <a:endParaRPr lang="pl-PL" sz="2000" kern="0" dirty="0"/>
          </a:p>
        </p:txBody>
      </p:sp>
    </p:spTree>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2FD6C2-521C-49CF-9F15-C9CB53D6ED95}"/>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Model ICF</a:t>
            </a:r>
          </a:p>
          <a:p>
            <a:pPr>
              <a:defRPr/>
            </a:pPr>
            <a:endParaRPr lang="pl-PL" kern="0" dirty="0"/>
          </a:p>
        </p:txBody>
      </p:sp>
      <p:pic>
        <p:nvPicPr>
          <p:cNvPr id="40963" name="Symbol zastępczy zawartości 3">
            <a:extLst>
              <a:ext uri="{FF2B5EF4-FFF2-40B4-BE49-F238E27FC236}">
                <a16:creationId xmlns:a16="http://schemas.microsoft.com/office/drawing/2014/main" id="{2A314500-37E7-44D6-97FA-6127F4EAFF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8220075"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3C7AAD-3490-4158-A2B8-3D179A6018A8}"/>
              </a:ext>
            </a:extLst>
          </p:cNvPr>
          <p:cNvSpPr txBox="1">
            <a:spLocks/>
          </p:cNvSpPr>
          <p:nvPr/>
        </p:nvSpPr>
        <p:spPr>
          <a:xfrm>
            <a:off x="179388" y="1096963"/>
            <a:ext cx="8785225" cy="603250"/>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Medical</a:t>
            </a:r>
            <a:r>
              <a:rPr lang="pl-PL" kern="0" dirty="0"/>
              <a:t> model and </a:t>
            </a:r>
            <a:r>
              <a:rPr lang="pl-PL" kern="0" dirty="0" err="1"/>
              <a:t>disability</a:t>
            </a:r>
            <a:endParaRPr lang="pl-PL" kern="0" dirty="0"/>
          </a:p>
        </p:txBody>
      </p:sp>
      <p:sp>
        <p:nvSpPr>
          <p:cNvPr id="3" name="Symbol zastępczy zawartości 2">
            <a:extLst>
              <a:ext uri="{FF2B5EF4-FFF2-40B4-BE49-F238E27FC236}">
                <a16:creationId xmlns:a16="http://schemas.microsoft.com/office/drawing/2014/main" id="{493A145C-7C13-4C45-8795-13B0BEA3EFE9}"/>
              </a:ext>
            </a:extLst>
          </p:cNvPr>
          <p:cNvSpPr txBox="1">
            <a:spLocks/>
          </p:cNvSpPr>
          <p:nvPr/>
        </p:nvSpPr>
        <p:spPr>
          <a:xfrm>
            <a:off x="323850" y="1700213"/>
            <a:ext cx="8640763" cy="4033837"/>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sz="2000" b="0" kern="0" dirty="0"/>
              <a:t>The medical model perceives disability as a personal problem, directly caused by illness, injury or other medical condition, requiring medical care in the form of individual treatment provided by professionally prepared persons.</a:t>
            </a:r>
          </a:p>
          <a:p>
            <a:pPr>
              <a:defRPr/>
            </a:pPr>
            <a:r>
              <a:rPr sz="2000" b="0" kern="0" dirty="0"/>
              <a:t> The aim of disability management is to heal or adapt the individual and change his or her </a:t>
            </a:r>
            <a:r>
              <a:rPr lang="es-ES" sz="2000" b="0" kern="0" dirty="0" err="1"/>
              <a:t>behavior</a:t>
            </a:r>
            <a:r>
              <a:rPr sz="2000" b="0" kern="0" dirty="0"/>
              <a:t>.</a:t>
            </a:r>
          </a:p>
          <a:p>
            <a:pPr>
              <a:defRPr/>
            </a:pPr>
            <a:r>
              <a:rPr sz="2000" b="0" kern="0" dirty="0"/>
              <a:t>Medical care is seen as a key issue and at policy level, the main response is to modify or reform health care policies.</a:t>
            </a:r>
          </a:p>
        </p:txBody>
      </p:sp>
      <p:pic>
        <p:nvPicPr>
          <p:cNvPr id="43012" name="Picture 2" descr="Znalezione obrazy dla zapytania: model ICF">
            <a:extLst>
              <a:ext uri="{FF2B5EF4-FFF2-40B4-BE49-F238E27FC236}">
                <a16:creationId xmlns:a16="http://schemas.microsoft.com/office/drawing/2014/main" id="{D4B6736C-DC1B-48C9-BCC9-3AFB3905F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63" y="4365625"/>
            <a:ext cx="15255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0FD2F6-2B01-424B-BF89-63B6EB85BF5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19" name="Rectangle 2">
            <a:extLst>
              <a:ext uri="{FF2B5EF4-FFF2-40B4-BE49-F238E27FC236}">
                <a16:creationId xmlns:a16="http://schemas.microsoft.com/office/drawing/2014/main" id="{F8B151C8-1099-4B9D-B630-B1759FB7DC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0" name="Rectangle 2">
            <a:extLst>
              <a:ext uri="{FF2B5EF4-FFF2-40B4-BE49-F238E27FC236}">
                <a16:creationId xmlns:a16="http://schemas.microsoft.com/office/drawing/2014/main" id="{AFE23F2B-A6D0-4507-AF4A-0659BD568B0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1" name="Rectangle 2">
            <a:extLst>
              <a:ext uri="{FF2B5EF4-FFF2-40B4-BE49-F238E27FC236}">
                <a16:creationId xmlns:a16="http://schemas.microsoft.com/office/drawing/2014/main" id="{0FB1CBDA-7848-4B18-A16F-E7B53804B34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222" name="Rectangle 4">
            <a:extLst>
              <a:ext uri="{FF2B5EF4-FFF2-40B4-BE49-F238E27FC236}">
                <a16:creationId xmlns:a16="http://schemas.microsoft.com/office/drawing/2014/main" id="{CC552AAD-301C-4E35-858D-F7C57290E2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4D33ECEF-B745-4DE5-8EB0-F4925E18A3E7}"/>
              </a:ext>
            </a:extLst>
          </p:cNvPr>
          <p:cNvSpPr/>
          <p:nvPr/>
        </p:nvSpPr>
        <p:spPr>
          <a:xfrm>
            <a:off x="323850" y="981075"/>
            <a:ext cx="8135938" cy="523875"/>
          </a:xfrm>
          <a:prstGeom prst="rect">
            <a:avLst/>
          </a:prstGeom>
        </p:spPr>
        <p:txBody>
          <a:bodyPr>
            <a:spAutoFit/>
          </a:bodyPr>
          <a:lstStyle/>
          <a:p>
            <a:pPr algn="ctr">
              <a:defRPr/>
            </a:pPr>
            <a:r>
              <a:rPr lang="pl-PL" sz="2800" dirty="0">
                <a:solidFill>
                  <a:schemeClr val="accent2">
                    <a:lumMod val="75000"/>
                  </a:schemeClr>
                </a:solidFill>
              </a:rPr>
              <a:t>I</a:t>
            </a:r>
            <a:r>
              <a:rPr lang="en-US" sz="2800" dirty="0" err="1">
                <a:solidFill>
                  <a:schemeClr val="accent2">
                    <a:lumMod val="75000"/>
                  </a:schemeClr>
                </a:solidFill>
              </a:rPr>
              <a:t>ntroduction</a:t>
            </a:r>
            <a:endParaRPr lang="en-US" sz="2800" dirty="0">
              <a:solidFill>
                <a:schemeClr val="accent2">
                  <a:lumMod val="75000"/>
                </a:schemeClr>
              </a:solidFill>
            </a:endParaRPr>
          </a:p>
        </p:txBody>
      </p:sp>
      <p:sp>
        <p:nvSpPr>
          <p:cNvPr id="4" name="Prostokąt 3">
            <a:extLst>
              <a:ext uri="{FF2B5EF4-FFF2-40B4-BE49-F238E27FC236}">
                <a16:creationId xmlns:a16="http://schemas.microsoft.com/office/drawing/2014/main" id="{461C9DA6-8445-43C3-8771-3861BF77B2B6}"/>
              </a:ext>
            </a:extLst>
          </p:cNvPr>
          <p:cNvSpPr/>
          <p:nvPr/>
        </p:nvSpPr>
        <p:spPr>
          <a:xfrm>
            <a:off x="323850" y="1517650"/>
            <a:ext cx="8640763" cy="2986088"/>
          </a:xfrm>
          <a:prstGeom prst="rect">
            <a:avLst/>
          </a:prstGeom>
        </p:spPr>
        <p:txBody>
          <a:bodyPr>
            <a:spAutoFit/>
          </a:bodyPr>
          <a:lstStyle/>
          <a:p>
            <a:pPr>
              <a:defRPr/>
            </a:pPr>
            <a:r>
              <a:rPr lang="en-US" sz="2000" b="0" dirty="0">
                <a:solidFill>
                  <a:schemeClr val="accent2">
                    <a:lumMod val="75000"/>
                  </a:schemeClr>
                </a:solidFill>
              </a:rPr>
              <a:t>The terminology of the International Classification of Disability and Health (ICF) makes it possible to describe the functioning of a person in conjunction with his health problems. It is not the classification of people, but their functioning referred to the human body, human activity as individuals and their participation in society. It does not treat disability and health as merely </a:t>
            </a:r>
            <a:r>
              <a:rPr lang="en-US" sz="2000" b="0" dirty="0" err="1">
                <a:solidFill>
                  <a:schemeClr val="accent2">
                    <a:lumMod val="75000"/>
                  </a:schemeClr>
                </a:solidFill>
              </a:rPr>
              <a:t>characterising</a:t>
            </a:r>
            <a:r>
              <a:rPr lang="en-US" sz="2000" b="0" dirty="0">
                <a:solidFill>
                  <a:schemeClr val="accent2">
                    <a:lumMod val="75000"/>
                  </a:schemeClr>
                </a:solidFill>
              </a:rPr>
              <a:t> (or reducing the functioning of the individual), but also takes into account the relationship between the individual and the environment in which it operates [1].</a:t>
            </a:r>
          </a:p>
          <a:p>
            <a:pPr>
              <a:defRPr/>
            </a:pPr>
            <a:endParaRPr lang="pl-PL" sz="2800" b="0" dirty="0">
              <a:solidFill>
                <a:schemeClr val="accent2">
                  <a:lumMod val="75000"/>
                </a:schemeClr>
              </a:solidFill>
            </a:endParaRPr>
          </a:p>
        </p:txBody>
      </p:sp>
      <p:pic>
        <p:nvPicPr>
          <p:cNvPr id="9225" name="Picture 9">
            <a:extLst>
              <a:ext uri="{FF2B5EF4-FFF2-40B4-BE49-F238E27FC236}">
                <a16:creationId xmlns:a16="http://schemas.microsoft.com/office/drawing/2014/main" id="{E4B621F4-B60D-4F58-A94F-C262A0C62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357" y="4076700"/>
            <a:ext cx="1114425" cy="167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a:extLst>
              <a:ext uri="{FF2B5EF4-FFF2-40B4-BE49-F238E27FC236}">
                <a16:creationId xmlns:a16="http://schemas.microsoft.com/office/drawing/2014/main" id="{ECAAD460-6A7A-45A0-A958-0DCD0CC51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581" y="4132711"/>
            <a:ext cx="1260475"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a:extLst>
              <a:ext uri="{FF2B5EF4-FFF2-40B4-BE49-F238E27FC236}">
                <a16:creationId xmlns:a16="http://schemas.microsoft.com/office/drawing/2014/main" id="{59F1CF09-9ED1-4CC0-9DEC-F69BB2DF3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113213"/>
            <a:ext cx="1217613" cy="164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FB62B7-7368-4CAA-8330-D04A2FBA9AA9}"/>
              </a:ext>
            </a:extLst>
          </p:cNvPr>
          <p:cNvSpPr txBox="1">
            <a:spLocks/>
          </p:cNvSpPr>
          <p:nvPr/>
        </p:nvSpPr>
        <p:spPr>
          <a:xfrm>
            <a:off x="179388" y="992188"/>
            <a:ext cx="8713787" cy="625475"/>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Social</a:t>
            </a:r>
            <a:r>
              <a:rPr lang="pl-PL" kern="0" dirty="0"/>
              <a:t> model and </a:t>
            </a:r>
            <a:r>
              <a:rPr lang="pl-PL" kern="0" dirty="0" err="1"/>
              <a:t>disability</a:t>
            </a:r>
            <a:endParaRPr lang="pl-PL" kern="0" dirty="0"/>
          </a:p>
        </p:txBody>
      </p:sp>
      <p:sp>
        <p:nvSpPr>
          <p:cNvPr id="3" name="Symbol zastępczy zawartości 2">
            <a:extLst>
              <a:ext uri="{FF2B5EF4-FFF2-40B4-BE49-F238E27FC236}">
                <a16:creationId xmlns:a16="http://schemas.microsoft.com/office/drawing/2014/main" id="{F6FA6722-D180-426B-B1EC-C005ED4E5483}"/>
              </a:ext>
            </a:extLst>
          </p:cNvPr>
          <p:cNvSpPr txBox="1">
            <a:spLocks/>
          </p:cNvSpPr>
          <p:nvPr/>
        </p:nvSpPr>
        <p:spPr>
          <a:xfrm>
            <a:off x="179388" y="1484313"/>
            <a:ext cx="8713787" cy="4249737"/>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sz="2000" b="0" kern="0" dirty="0"/>
              <a:t>The social model of disability, in turn, sees the issue as a problem created by people and basically as the issue of full social integration.</a:t>
            </a:r>
          </a:p>
          <a:p>
            <a:pPr>
              <a:lnSpc>
                <a:spcPct val="150000"/>
              </a:lnSpc>
              <a:spcBef>
                <a:spcPts val="0"/>
              </a:spcBef>
              <a:defRPr/>
            </a:pPr>
            <a:r>
              <a:rPr sz="2000" b="0" kern="0" dirty="0"/>
              <a:t>Disability is not a feature of the unit, but rather a complex set of states, many of which are a result of the social environment.</a:t>
            </a:r>
          </a:p>
          <a:p>
            <a:pPr>
              <a:lnSpc>
                <a:spcPct val="150000"/>
              </a:lnSpc>
              <a:spcBef>
                <a:spcPts val="0"/>
              </a:spcBef>
              <a:defRPr/>
            </a:pPr>
            <a:r>
              <a:rPr sz="2000" b="0" kern="0" dirty="0"/>
              <a:t>Therefore, the procedure requires social action, and the society as </a:t>
            </a:r>
            <a:br>
              <a:rPr lang="pl-PL" sz="2000" b="0" kern="0" dirty="0"/>
            </a:br>
            <a:r>
              <a:rPr sz="2000" b="0" kern="0" dirty="0"/>
              <a:t>a whole with its collective responsibility to modify the environment necessary for the full participation of the people with disabilities in all areas of life social.</a:t>
            </a:r>
          </a:p>
        </p:txBody>
      </p:sp>
      <p:sp>
        <p:nvSpPr>
          <p:cNvPr id="45060" name="AutoShape 2" descr="Znalezione obrazy dla zapytania: społeczny model niepełnosprawności">
            <a:extLst>
              <a:ext uri="{FF2B5EF4-FFF2-40B4-BE49-F238E27FC236}">
                <a16:creationId xmlns:a16="http://schemas.microsoft.com/office/drawing/2014/main" id="{9EC42EB6-4D7D-4260-B2AA-09C9CEB4FBBA}"/>
              </a:ext>
            </a:extLst>
          </p:cNvPr>
          <p:cNvSpPr>
            <a:spLocks noChangeAspect="1" noChangeArrowheads="1"/>
          </p:cNvSpPr>
          <p:nvPr/>
        </p:nvSpPr>
        <p:spPr bwMode="auto">
          <a:xfrm>
            <a:off x="127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45061" name="Picture 3">
            <a:extLst>
              <a:ext uri="{FF2B5EF4-FFF2-40B4-BE49-F238E27FC236}">
                <a16:creationId xmlns:a16="http://schemas.microsoft.com/office/drawing/2014/main" id="{75043145-D2F5-4F2F-97DD-CC4F0386C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662488"/>
            <a:ext cx="1216025"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A0A674-697B-4249-BDDC-0F9BFBE46405}"/>
              </a:ext>
            </a:extLst>
          </p:cNvPr>
          <p:cNvSpPr txBox="1">
            <a:spLocks/>
          </p:cNvSpPr>
          <p:nvPr/>
        </p:nvSpPr>
        <p:spPr>
          <a:xfrm>
            <a:off x="0" y="981075"/>
            <a:ext cx="8893175" cy="49371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Medical</a:t>
            </a:r>
            <a:r>
              <a:rPr lang="pl-PL" kern="0" dirty="0"/>
              <a:t> and </a:t>
            </a:r>
            <a:r>
              <a:rPr lang="pl-PL" kern="0" dirty="0" err="1"/>
              <a:t>social</a:t>
            </a:r>
            <a:r>
              <a:rPr lang="pl-PL" kern="0" dirty="0"/>
              <a:t> model in the ICF</a:t>
            </a:r>
          </a:p>
        </p:txBody>
      </p:sp>
      <p:sp>
        <p:nvSpPr>
          <p:cNvPr id="3" name="Symbol zastępczy zawartości 2">
            <a:extLst>
              <a:ext uri="{FF2B5EF4-FFF2-40B4-BE49-F238E27FC236}">
                <a16:creationId xmlns:a16="http://schemas.microsoft.com/office/drawing/2014/main" id="{E25927A2-D22C-433E-BDE0-06061A61C8F8}"/>
              </a:ext>
            </a:extLst>
          </p:cNvPr>
          <p:cNvSpPr txBox="1">
            <a:spLocks/>
          </p:cNvSpPr>
          <p:nvPr/>
        </p:nvSpPr>
        <p:spPr>
          <a:xfrm>
            <a:off x="419100" y="1452563"/>
            <a:ext cx="8054975" cy="4703762"/>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sz="2000" b="0" kern="0" dirty="0"/>
              <a:t>ICF is based on a combination of these two extreme models. </a:t>
            </a:r>
          </a:p>
          <a:p>
            <a:pPr>
              <a:lnSpc>
                <a:spcPct val="150000"/>
              </a:lnSpc>
              <a:spcBef>
                <a:spcPts val="0"/>
              </a:spcBef>
              <a:defRPr/>
            </a:pPr>
            <a:r>
              <a:rPr sz="2000" b="0" kern="0" dirty="0"/>
              <a:t>A 'biopsychosocial' approach is used to capture the integration of different dimensions of functioning. </a:t>
            </a:r>
          </a:p>
          <a:p>
            <a:pPr>
              <a:lnSpc>
                <a:spcPct val="150000"/>
              </a:lnSpc>
              <a:spcBef>
                <a:spcPts val="0"/>
              </a:spcBef>
              <a:defRPr/>
            </a:pPr>
            <a:r>
              <a:rPr sz="2000" b="0" kern="0" dirty="0"/>
              <a:t>The objective of ICF is, therefore, to produce a synthesis that provides a coherent picture of various dimensions of health at biological, individual and social levels.</a:t>
            </a:r>
          </a:p>
          <a:p>
            <a:pPr>
              <a:defRPr/>
            </a:pPr>
            <a:endParaRPr b="0" kern="0" dirty="0"/>
          </a:p>
          <a:p>
            <a:pPr>
              <a:defRPr/>
            </a:pPr>
            <a:endParaRPr b="0" kern="0" dirty="0"/>
          </a:p>
          <a:p>
            <a:pPr>
              <a:defRPr/>
            </a:pPr>
            <a:endParaRPr b="0" kern="0" dirty="0"/>
          </a:p>
        </p:txBody>
      </p:sp>
      <p:pic>
        <p:nvPicPr>
          <p:cNvPr id="47108" name="Picture 2">
            <a:extLst>
              <a:ext uri="{FF2B5EF4-FFF2-40B4-BE49-F238E27FC236}">
                <a16:creationId xmlns:a16="http://schemas.microsoft.com/office/drawing/2014/main" id="{D5E29F00-2F5F-45A6-88A0-77844AA3D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933825"/>
            <a:ext cx="1670050"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4B255-534D-43FA-991C-565E89FDA302}"/>
              </a:ext>
            </a:extLst>
          </p:cNvPr>
          <p:cNvSpPr txBox="1">
            <a:spLocks/>
          </p:cNvSpPr>
          <p:nvPr/>
        </p:nvSpPr>
        <p:spPr>
          <a:xfrm>
            <a:off x="179388" y="992188"/>
            <a:ext cx="8713787" cy="625475"/>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B</a:t>
            </a:r>
            <a:r>
              <a:rPr lang="en-US" kern="0" dirty="0" err="1"/>
              <a:t>io</a:t>
            </a:r>
            <a:r>
              <a:rPr lang="en-US" kern="0" dirty="0"/>
              <a:t>-psycho-social model of functioning and disability</a:t>
            </a:r>
            <a:endParaRPr lang="pl-PL" kern="0" dirty="0"/>
          </a:p>
        </p:txBody>
      </p:sp>
      <p:sp>
        <p:nvSpPr>
          <p:cNvPr id="3" name="Symbol zastępczy zawartości 2">
            <a:extLst>
              <a:ext uri="{FF2B5EF4-FFF2-40B4-BE49-F238E27FC236}">
                <a16:creationId xmlns:a16="http://schemas.microsoft.com/office/drawing/2014/main" id="{CBB0E081-66EB-4FAB-9763-3421EE97D389}"/>
              </a:ext>
            </a:extLst>
          </p:cNvPr>
          <p:cNvSpPr txBox="1">
            <a:spLocks/>
          </p:cNvSpPr>
          <p:nvPr/>
        </p:nvSpPr>
        <p:spPr>
          <a:xfrm>
            <a:off x="179388" y="1452563"/>
            <a:ext cx="8569325" cy="4703762"/>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n-GB" sz="2000" b="0" dirty="0"/>
              <a:t>Finding the right description, understandable worldwide, of how people with disabilities function seems to be crucial in the light of an ageing population, globalisation and the growing need for healthcare and social systems. The WHO responded to this need. ICF is often described as an inclusive bio-psycho-social model of functioning and disability. This classification provides a standard language and a common framework for describing human health and health problems [</a:t>
            </a:r>
            <a:r>
              <a:rPr lang="pl-PL" sz="2000" b="0" dirty="0"/>
              <a:t>3]</a:t>
            </a:r>
            <a:endParaRPr sz="2000" b="0" kern="0" dirty="0"/>
          </a:p>
          <a:p>
            <a:pPr>
              <a:defRPr/>
            </a:pPr>
            <a:endParaRPr sz="2000" b="0" kern="0" dirty="0"/>
          </a:p>
        </p:txBody>
      </p:sp>
      <p:pic>
        <p:nvPicPr>
          <p:cNvPr id="49156" name="Picture 2">
            <a:extLst>
              <a:ext uri="{FF2B5EF4-FFF2-40B4-BE49-F238E27FC236}">
                <a16:creationId xmlns:a16="http://schemas.microsoft.com/office/drawing/2014/main" id="{2A542BCA-B688-4E44-AC38-548F709D6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4581525"/>
            <a:ext cx="2466975" cy="135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522D0F-7A24-46AF-AE7F-095A97F0A2C0}"/>
              </a:ext>
            </a:extLst>
          </p:cNvPr>
          <p:cNvSpPr txBox="1">
            <a:spLocks/>
          </p:cNvSpPr>
          <p:nvPr/>
        </p:nvSpPr>
        <p:spPr>
          <a:xfrm>
            <a:off x="77788" y="1095375"/>
            <a:ext cx="9036050" cy="663575"/>
          </a:xfrm>
          <a:prstGeom prst="rect">
            <a:avLst/>
          </a:prstGeom>
        </p:spPr>
        <p:txBody>
          <a:bodyPr>
            <a:normAutofit/>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kern="0" dirty="0"/>
              <a:t>The structural characteristics of the ICF classification</a:t>
            </a:r>
            <a:endParaRPr lang="pl-PL" kern="0" dirty="0"/>
          </a:p>
        </p:txBody>
      </p:sp>
      <p:sp>
        <p:nvSpPr>
          <p:cNvPr id="3" name="Symbol zastępczy zawartości 2">
            <a:extLst>
              <a:ext uri="{FF2B5EF4-FFF2-40B4-BE49-F238E27FC236}">
                <a16:creationId xmlns:a16="http://schemas.microsoft.com/office/drawing/2014/main" id="{2F344AF5-7486-43FC-B8C1-241365663FF0}"/>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sz="2000" b="0" kern="0" dirty="0"/>
              <a:t>ICF provides a standard, operational definitions of health and health-related areas in contrast to the popular definition of health.</a:t>
            </a:r>
          </a:p>
          <a:p>
            <a:pPr>
              <a:lnSpc>
                <a:spcPct val="150000"/>
              </a:lnSpc>
              <a:spcBef>
                <a:spcPts val="0"/>
              </a:spcBef>
              <a:defRPr/>
            </a:pPr>
            <a:r>
              <a:rPr sz="2000" b="0" kern="0" dirty="0"/>
              <a:t>These definitions describe the essential characteristics of each discipline (e.g., quality, properties, and relationships) and shall contain information about the area it includes and excludes.</a:t>
            </a:r>
          </a:p>
          <a:p>
            <a:pPr>
              <a:lnSpc>
                <a:spcPct val="150000"/>
              </a:lnSpc>
              <a:spcBef>
                <a:spcPts val="0"/>
              </a:spcBef>
              <a:defRPr/>
            </a:pPr>
            <a:r>
              <a:rPr sz="2000" b="0" kern="0" dirty="0"/>
              <a:t>Definitions contain commonly used checkpoints to assess all that you can encode.</a:t>
            </a:r>
          </a:p>
          <a:p>
            <a:pPr>
              <a:defRPr/>
            </a:pPr>
            <a:endParaRPr sz="2000" b="0" kern="0" dirty="0"/>
          </a:p>
        </p:txBody>
      </p:sp>
    </p:spTree>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7CD0F-3EF0-4829-948A-6C84C92F9B12}"/>
              </a:ext>
            </a:extLst>
          </p:cNvPr>
          <p:cNvSpPr txBox="1">
            <a:spLocks/>
          </p:cNvSpPr>
          <p:nvPr/>
        </p:nvSpPr>
        <p:spPr>
          <a:xfrm>
            <a:off x="323850" y="908050"/>
            <a:ext cx="8640763" cy="725488"/>
          </a:xfrm>
          <a:prstGeom prst="rect">
            <a:avLst/>
          </a:prstGeom>
        </p:spPr>
        <p:txBody>
          <a:bodyPr>
            <a:normAutofit fontScale="90000" lnSpcReduction="1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The </a:t>
            </a:r>
            <a:r>
              <a:rPr lang="pl-PL" kern="0" dirty="0" err="1"/>
              <a:t>structural</a:t>
            </a:r>
            <a:r>
              <a:rPr lang="pl-PL" kern="0" dirty="0"/>
              <a:t> </a:t>
            </a:r>
            <a:r>
              <a:rPr lang="pl-PL" kern="0" dirty="0" err="1"/>
              <a:t>characteristics</a:t>
            </a:r>
            <a:r>
              <a:rPr lang="pl-PL" kern="0" dirty="0"/>
              <a:t> of the ICF </a:t>
            </a:r>
            <a:r>
              <a:rPr lang="pl-PL" kern="0" dirty="0" err="1"/>
              <a:t>classification</a:t>
            </a:r>
            <a:br>
              <a:rPr lang="pl-PL" kern="0" dirty="0"/>
            </a:br>
            <a:endParaRPr lang="pl-PL" kern="0" dirty="0"/>
          </a:p>
        </p:txBody>
      </p:sp>
      <p:sp>
        <p:nvSpPr>
          <p:cNvPr id="3" name="Symbol zastępczy zawartości 2">
            <a:extLst>
              <a:ext uri="{FF2B5EF4-FFF2-40B4-BE49-F238E27FC236}">
                <a16:creationId xmlns:a16="http://schemas.microsoft.com/office/drawing/2014/main" id="{77E79960-210C-457E-BD86-85EC42939BC6}"/>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spcBef>
                <a:spcPts val="0"/>
              </a:spcBef>
              <a:defRPr/>
            </a:pPr>
            <a:r>
              <a:rPr lang="en-GB" sz="2000" dirty="0"/>
              <a:t>The ICF classification is organized hierarchically. It consists of two parts consisting of two components:</a:t>
            </a:r>
            <a:endParaRPr lang="pl-PL" sz="2000" dirty="0"/>
          </a:p>
          <a:p>
            <a:pPr>
              <a:lnSpc>
                <a:spcPct val="150000"/>
              </a:lnSpc>
              <a:spcBef>
                <a:spcPts val="0"/>
              </a:spcBef>
              <a:defRPr/>
            </a:pPr>
            <a:r>
              <a:rPr sz="2000" kern="0" dirty="0"/>
              <a:t>1) Functioning and disability</a:t>
            </a:r>
            <a:r>
              <a:rPr sz="2000" b="0" kern="0" dirty="0"/>
              <a:t>:</a:t>
            </a:r>
          </a:p>
          <a:p>
            <a:pPr>
              <a:lnSpc>
                <a:spcPct val="150000"/>
              </a:lnSpc>
              <a:spcBef>
                <a:spcPts val="0"/>
              </a:spcBef>
              <a:defRPr/>
            </a:pPr>
            <a:r>
              <a:rPr sz="2000" b="0" kern="0" dirty="0"/>
              <a:t>a) Human body functions (code b) and Human body structures (coded s),</a:t>
            </a:r>
          </a:p>
          <a:p>
            <a:pPr>
              <a:lnSpc>
                <a:spcPct val="150000"/>
              </a:lnSpc>
              <a:spcBef>
                <a:spcPts val="0"/>
              </a:spcBef>
              <a:defRPr/>
            </a:pPr>
            <a:r>
              <a:rPr sz="2000" b="0" kern="0" dirty="0"/>
              <a:t>b) Activity and participation (coded d).</a:t>
            </a:r>
          </a:p>
          <a:p>
            <a:pPr>
              <a:lnSpc>
                <a:spcPct val="150000"/>
              </a:lnSpc>
              <a:spcBef>
                <a:spcPts val="0"/>
              </a:spcBef>
              <a:defRPr/>
            </a:pPr>
            <a:r>
              <a:rPr sz="2000" kern="0" dirty="0"/>
              <a:t>2) Contextual factors:</a:t>
            </a:r>
          </a:p>
          <a:p>
            <a:pPr>
              <a:lnSpc>
                <a:spcPct val="150000"/>
              </a:lnSpc>
              <a:spcBef>
                <a:spcPts val="0"/>
              </a:spcBef>
              <a:defRPr/>
            </a:pPr>
            <a:r>
              <a:rPr sz="2000" b="0" kern="0" dirty="0"/>
              <a:t>a) Environmental factors (code e),</a:t>
            </a:r>
          </a:p>
          <a:p>
            <a:pPr>
              <a:lnSpc>
                <a:spcPct val="150000"/>
              </a:lnSpc>
              <a:spcBef>
                <a:spcPts val="0"/>
              </a:spcBef>
              <a:defRPr/>
            </a:pPr>
            <a:r>
              <a:rPr sz="2000" b="0" kern="0" dirty="0"/>
              <a:t>b) Personal factors – not yet classified in ICF [</a:t>
            </a:r>
            <a:r>
              <a:rPr lang="pl-PL" sz="2000" b="0" kern="0" dirty="0"/>
              <a:t>4</a:t>
            </a:r>
            <a:r>
              <a:rPr sz="2000" b="0" kern="0" dirty="0"/>
              <a:t>,</a:t>
            </a:r>
            <a:r>
              <a:rPr lang="pl-PL" sz="2000" b="0" kern="0" dirty="0"/>
              <a:t>2</a:t>
            </a:r>
            <a:r>
              <a:rPr sz="2000" b="0" kern="0" dirty="0"/>
              <a:t>,</a:t>
            </a:r>
            <a:r>
              <a:rPr lang="pl-PL" sz="2000" b="0" kern="0" dirty="0"/>
              <a:t>3</a:t>
            </a:r>
            <a:r>
              <a:rPr sz="2000" b="0" kern="0" dirty="0"/>
              <a:t>].</a:t>
            </a:r>
          </a:p>
          <a:p>
            <a:pPr>
              <a:lnSpc>
                <a:spcPct val="150000"/>
              </a:lnSpc>
              <a:spcBef>
                <a:spcPts val="0"/>
              </a:spcBef>
              <a:defRPr/>
            </a:pPr>
            <a:endParaRPr sz="2000" b="0" kern="0" dirty="0"/>
          </a:p>
        </p:txBody>
      </p:sp>
    </p:spTree>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EC4DC6-D9CD-43DA-A892-9CD0E033B3A0}"/>
              </a:ext>
            </a:extLst>
          </p:cNvPr>
          <p:cNvSpPr txBox="1">
            <a:spLocks/>
          </p:cNvSpPr>
          <p:nvPr/>
        </p:nvSpPr>
        <p:spPr>
          <a:xfrm>
            <a:off x="323850" y="908050"/>
            <a:ext cx="8640763" cy="57626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General structure of ICF</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4D8E2204-981A-4C65-84FF-DFC21A0DDD2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spcBef>
                <a:spcPts val="0"/>
              </a:spcBef>
              <a:defRPr/>
            </a:pPr>
            <a:r>
              <a:rPr lang="en-GB" sz="2000" b="0" dirty="0"/>
              <a:t>.</a:t>
            </a:r>
            <a:endParaRPr lang="pl-PL" sz="2000" b="0" dirty="0"/>
          </a:p>
          <a:p>
            <a:pPr>
              <a:spcBef>
                <a:spcPts val="0"/>
              </a:spcBef>
              <a:defRPr/>
            </a:pPr>
            <a:endParaRPr sz="2000" b="0" kern="0" dirty="0"/>
          </a:p>
        </p:txBody>
      </p:sp>
      <p:pic>
        <p:nvPicPr>
          <p:cNvPr id="55300" name="Obraz 4">
            <a:extLst>
              <a:ext uri="{FF2B5EF4-FFF2-40B4-BE49-F238E27FC236}">
                <a16:creationId xmlns:a16="http://schemas.microsoft.com/office/drawing/2014/main" id="{EC9BD9C1-C132-42D0-B6C6-2F379ACC5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313"/>
            <a:ext cx="7777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092F95-4468-451E-8967-8E7946398D17}"/>
              </a:ext>
            </a:extLst>
          </p:cNvPr>
          <p:cNvSpPr txBox="1">
            <a:spLocks/>
          </p:cNvSpPr>
          <p:nvPr/>
        </p:nvSpPr>
        <p:spPr>
          <a:xfrm>
            <a:off x="323850" y="908050"/>
            <a:ext cx="8640763" cy="57626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Body functions</a:t>
            </a:r>
            <a:br>
              <a:rPr lang="pl-PL" sz="2000" kern="0" dirty="0"/>
            </a:br>
            <a:endParaRPr lang="pl-PL" sz="2000" kern="0" dirty="0"/>
          </a:p>
        </p:txBody>
      </p:sp>
      <p:pic>
        <p:nvPicPr>
          <p:cNvPr id="57347" name="Obraz 2">
            <a:extLst>
              <a:ext uri="{FF2B5EF4-FFF2-40B4-BE49-F238E27FC236}">
                <a16:creationId xmlns:a16="http://schemas.microsoft.com/office/drawing/2014/main" id="{E0F1D2A5-BD7B-43F2-8D8E-5270FD460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01763"/>
            <a:ext cx="727392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DA621E-0EB7-42EF-8642-BC248EEB04D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Body </a:t>
            </a:r>
            <a:r>
              <a:rPr lang="pl-PL" sz="2000" dirty="0" err="1"/>
              <a:t>structure</a:t>
            </a:r>
            <a:r>
              <a:rPr lang="pl-PL" sz="2000" dirty="0"/>
              <a:t> </a:t>
            </a:r>
            <a:br>
              <a:rPr lang="pl-PL" sz="2000" kern="0" dirty="0"/>
            </a:br>
            <a:endParaRPr lang="pl-PL" sz="2000" kern="0" dirty="0"/>
          </a:p>
        </p:txBody>
      </p:sp>
      <p:pic>
        <p:nvPicPr>
          <p:cNvPr id="59395" name="Obraz 2">
            <a:extLst>
              <a:ext uri="{FF2B5EF4-FFF2-40B4-BE49-F238E27FC236}">
                <a16:creationId xmlns:a16="http://schemas.microsoft.com/office/drawing/2014/main" id="{437C0190-B38A-4A0B-A251-B5692A200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79200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BD246D-489C-4158-99CC-9A3E2CE2EFFC}"/>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Activity and participation in the structure of ICF </a:t>
            </a:r>
            <a:endParaRPr lang="pl-PL" sz="2000" dirty="0"/>
          </a:p>
          <a:p>
            <a:pPr>
              <a:defRPr/>
            </a:pPr>
            <a:endParaRPr lang="pl-PL" sz="2000" dirty="0"/>
          </a:p>
          <a:p>
            <a:pPr>
              <a:defRPr/>
            </a:pPr>
            <a:r>
              <a:rPr lang="pl-PL" sz="2000" dirty="0"/>
              <a:t> </a:t>
            </a:r>
            <a:br>
              <a:rPr lang="pl-PL" sz="2000" kern="0" dirty="0"/>
            </a:br>
            <a:endParaRPr lang="pl-PL" sz="2000" kern="0" dirty="0"/>
          </a:p>
        </p:txBody>
      </p:sp>
      <p:pic>
        <p:nvPicPr>
          <p:cNvPr id="61443" name="Obraz 9">
            <a:extLst>
              <a:ext uri="{FF2B5EF4-FFF2-40B4-BE49-F238E27FC236}">
                <a16:creationId xmlns:a16="http://schemas.microsoft.com/office/drawing/2014/main" id="{B467C863-BA70-43BB-9C94-CA5E644D6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31913"/>
            <a:ext cx="66262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484329-6029-44F0-9AD7-EF6F29B16568}"/>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Contextual factors by ICF Classification</a:t>
            </a:r>
            <a:endParaRPr lang="pl-PL" sz="2000" dirty="0"/>
          </a:p>
          <a:p>
            <a:pPr>
              <a:defRPr/>
            </a:pPr>
            <a:endParaRPr lang="pl-PL" sz="2000" dirty="0"/>
          </a:p>
          <a:p>
            <a:pPr>
              <a:defRPr/>
            </a:pPr>
            <a:r>
              <a:rPr lang="pl-PL" sz="2000" dirty="0"/>
              <a:t> </a:t>
            </a:r>
            <a:br>
              <a:rPr lang="pl-PL" sz="2000" kern="0" dirty="0"/>
            </a:br>
            <a:endParaRPr lang="pl-PL" sz="2000" kern="0" dirty="0"/>
          </a:p>
        </p:txBody>
      </p:sp>
      <p:pic>
        <p:nvPicPr>
          <p:cNvPr id="63491" name="Obraz 2">
            <a:extLst>
              <a:ext uri="{FF2B5EF4-FFF2-40B4-BE49-F238E27FC236}">
                <a16:creationId xmlns:a16="http://schemas.microsoft.com/office/drawing/2014/main" id="{0FAE3533-21ED-4617-84EB-30F1AAA66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58900"/>
            <a:ext cx="74168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AD72A46-2FA5-4BF7-A502-C5710E49805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7" name="Rectangle 2">
            <a:extLst>
              <a:ext uri="{FF2B5EF4-FFF2-40B4-BE49-F238E27FC236}">
                <a16:creationId xmlns:a16="http://schemas.microsoft.com/office/drawing/2014/main" id="{754895F4-E7FF-454A-B3C2-7DB0FEC03D7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8" name="Rectangle 2">
            <a:extLst>
              <a:ext uri="{FF2B5EF4-FFF2-40B4-BE49-F238E27FC236}">
                <a16:creationId xmlns:a16="http://schemas.microsoft.com/office/drawing/2014/main" id="{EBA17B46-DEBD-46F6-999E-72859C9E97D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69" name="Rectangle 2">
            <a:extLst>
              <a:ext uri="{FF2B5EF4-FFF2-40B4-BE49-F238E27FC236}">
                <a16:creationId xmlns:a16="http://schemas.microsoft.com/office/drawing/2014/main" id="{0F729376-BFE2-43FD-B67F-6E45CBF745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270" name="Rectangle 4">
            <a:extLst>
              <a:ext uri="{FF2B5EF4-FFF2-40B4-BE49-F238E27FC236}">
                <a16:creationId xmlns:a16="http://schemas.microsoft.com/office/drawing/2014/main" id="{272374BB-47C7-46C1-89D3-116CEB5668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238249-2099-43FD-B1D6-3D7CCA9B1937}"/>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Basic terminology ICF</a:t>
            </a:r>
            <a:endParaRPr lang="en-US" sz="2800" b="0" dirty="0">
              <a:solidFill>
                <a:schemeClr val="accent2">
                  <a:lumMod val="75000"/>
                </a:schemeClr>
              </a:solidFill>
            </a:endParaRPr>
          </a:p>
        </p:txBody>
      </p:sp>
      <p:sp>
        <p:nvSpPr>
          <p:cNvPr id="4" name="Prostokąt 3">
            <a:extLst>
              <a:ext uri="{FF2B5EF4-FFF2-40B4-BE49-F238E27FC236}">
                <a16:creationId xmlns:a16="http://schemas.microsoft.com/office/drawing/2014/main" id="{995A74FD-78B7-400C-B96D-2D18B3DDC216}"/>
              </a:ext>
            </a:extLst>
          </p:cNvPr>
          <p:cNvSpPr/>
          <p:nvPr/>
        </p:nvSpPr>
        <p:spPr>
          <a:xfrm>
            <a:off x="323850" y="1517650"/>
            <a:ext cx="8640763" cy="4832350"/>
          </a:xfrm>
          <a:prstGeom prst="rect">
            <a:avLst/>
          </a:prstGeom>
        </p:spPr>
        <p:txBody>
          <a:bodyPr>
            <a:spAutoFit/>
          </a:bodyPr>
          <a:lstStyle/>
          <a:p>
            <a:pPr>
              <a:defRPr/>
            </a:pPr>
            <a:r>
              <a:rPr lang="en-US" sz="2000" b="0" dirty="0">
                <a:solidFill>
                  <a:schemeClr val="accent2">
                    <a:lumMod val="75000"/>
                  </a:schemeClr>
                </a:solidFill>
              </a:rPr>
              <a:t>From the ICF perspective, one can distinguish basic terminology / definition approaches:</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Functions of the human body </a:t>
            </a:r>
            <a:r>
              <a:rPr lang="en-US" sz="2000" b="0" dirty="0">
                <a:solidFill>
                  <a:schemeClr val="accent2">
                    <a:lumMod val="75000"/>
                  </a:schemeClr>
                </a:solidFill>
              </a:rPr>
              <a:t>(including mental functions) are physiological processes of individual body systems.</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The structures of the human body </a:t>
            </a:r>
            <a:r>
              <a:rPr lang="en-US" sz="2000" b="0" dirty="0">
                <a:solidFill>
                  <a:schemeClr val="accent2">
                    <a:lumMod val="75000"/>
                  </a:schemeClr>
                </a:solidFill>
              </a:rPr>
              <a:t>are its anatomical parts such as organs, limbs and their components.</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Impairments</a:t>
            </a:r>
            <a:r>
              <a:rPr lang="en-US" sz="2000" b="0" dirty="0">
                <a:solidFill>
                  <a:schemeClr val="accent2">
                    <a:lumMod val="75000"/>
                  </a:schemeClr>
                </a:solidFill>
              </a:rPr>
              <a:t> are changes in function or structure of the body, such as loss or significant deviation from the normal state.</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Activity is a person's </a:t>
            </a:r>
            <a:r>
              <a:rPr lang="en-US" sz="2000" b="0" dirty="0">
                <a:solidFill>
                  <a:schemeClr val="accent2">
                    <a:lumMod val="75000"/>
                  </a:schemeClr>
                </a:solidFill>
              </a:rPr>
              <a:t>execution of a task or taking action.</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Participation</a:t>
            </a:r>
            <a:r>
              <a:rPr lang="en-US" sz="2000" b="0" dirty="0">
                <a:solidFill>
                  <a:schemeClr val="accent2">
                    <a:lumMod val="75000"/>
                  </a:schemeClr>
                </a:solidFill>
              </a:rPr>
              <a:t> is the involvement of a person in certain life situations.</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Activity restrictions </a:t>
            </a:r>
            <a:r>
              <a:rPr lang="en-US" sz="2000" b="0" dirty="0">
                <a:solidFill>
                  <a:schemeClr val="accent2">
                    <a:lumMod val="75000"/>
                  </a:schemeClr>
                </a:solidFill>
              </a:rPr>
              <a:t>are the difficulties a person may have in taking action.</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Restrictions on participation </a:t>
            </a:r>
            <a:r>
              <a:rPr lang="en-US" sz="2000" b="0" dirty="0">
                <a:solidFill>
                  <a:schemeClr val="accent2">
                    <a:lumMod val="75000"/>
                  </a:schemeClr>
                </a:solidFill>
              </a:rPr>
              <a:t>are problems that make it difficult for a person to engage in life situations [</a:t>
            </a:r>
            <a:r>
              <a:rPr lang="pl-PL" sz="2000" b="0" dirty="0">
                <a:solidFill>
                  <a:schemeClr val="accent2">
                    <a:lumMod val="75000"/>
                  </a:schemeClr>
                </a:solidFill>
              </a:rPr>
              <a:t>2</a:t>
            </a:r>
            <a:r>
              <a:rPr lang="en-US" sz="2000" b="0" dirty="0">
                <a:solidFill>
                  <a:schemeClr val="accent2">
                    <a:lumMod val="75000"/>
                  </a:schemeClr>
                </a:solidFill>
              </a:rPr>
              <a:t>].</a:t>
            </a:r>
          </a:p>
          <a:p>
            <a:pPr>
              <a:defRPr/>
            </a:pPr>
            <a:endParaRPr lang="pl-PL" sz="2800" b="0" dirty="0">
              <a:solidFill>
                <a:schemeClr val="accent2">
                  <a:lumMod val="75000"/>
                </a:schemeClr>
              </a:solidFill>
            </a:endParaRPr>
          </a:p>
        </p:txBody>
      </p:sp>
    </p:spTree>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DA000B-F5AA-4C49-A302-C445BBF1DA1B}"/>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The </a:t>
            </a:r>
            <a:r>
              <a:rPr lang="pl-PL" sz="2000" dirty="0" err="1"/>
              <a:t>structural</a:t>
            </a:r>
            <a:r>
              <a:rPr lang="pl-PL" sz="2000" dirty="0"/>
              <a:t> </a:t>
            </a:r>
            <a:r>
              <a:rPr lang="pl-PL" sz="2000" dirty="0" err="1"/>
              <a:t>characteristics</a:t>
            </a:r>
            <a:r>
              <a:rPr lang="pl-PL" sz="2000" dirty="0"/>
              <a:t> of the ICF </a:t>
            </a:r>
            <a:r>
              <a:rPr lang="pl-PL" sz="2000" dirty="0" err="1"/>
              <a:t>classification</a:t>
            </a:r>
            <a:endParaRPr lang="pl-PL" sz="2000" dirty="0"/>
          </a:p>
          <a:p>
            <a:pPr>
              <a:defRPr/>
            </a:pPr>
            <a:endParaRPr lang="pl-PL" sz="2000" dirty="0"/>
          </a:p>
          <a:p>
            <a:pPr>
              <a:defRPr/>
            </a:pPr>
            <a:r>
              <a:rPr lang="pl-PL" sz="2000" dirty="0"/>
              <a:t> </a:t>
            </a:r>
            <a:br>
              <a:rPr lang="pl-PL" sz="2000" kern="0" dirty="0"/>
            </a:br>
            <a:endParaRPr lang="pl-PL" sz="2000" kern="0" dirty="0"/>
          </a:p>
        </p:txBody>
      </p:sp>
      <p:sp>
        <p:nvSpPr>
          <p:cNvPr id="4" name="Symbol zastępczy zawartości 2">
            <a:extLst>
              <a:ext uri="{FF2B5EF4-FFF2-40B4-BE49-F238E27FC236}">
                <a16:creationId xmlns:a16="http://schemas.microsoft.com/office/drawing/2014/main" id="{24CF80DC-5739-4F45-BDE3-1F68063BF14E}"/>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2000" b="0" dirty="0"/>
              <a:t>ICF </a:t>
            </a:r>
            <a:r>
              <a:rPr lang="pl-PL" sz="2000" b="0" dirty="0" err="1"/>
              <a:t>categories</a:t>
            </a:r>
            <a:r>
              <a:rPr lang="pl-PL" sz="2000" b="0" dirty="0"/>
              <a:t> </a:t>
            </a:r>
            <a:r>
              <a:rPr lang="pl-PL" sz="2000" b="0" dirty="0" err="1"/>
              <a:t>are</a:t>
            </a:r>
            <a:r>
              <a:rPr lang="pl-PL" sz="2000" b="0" dirty="0"/>
              <a:t> "</a:t>
            </a:r>
            <a:r>
              <a:rPr lang="pl-PL" sz="2000" b="0" dirty="0" err="1"/>
              <a:t>nested</a:t>
            </a:r>
            <a:r>
              <a:rPr lang="pl-PL" sz="2000" b="0" dirty="0"/>
              <a:t>" </a:t>
            </a:r>
            <a:r>
              <a:rPr lang="pl-PL" sz="2000" b="0" dirty="0" err="1"/>
              <a:t>so</a:t>
            </a:r>
            <a:r>
              <a:rPr lang="pl-PL" sz="2000" b="0" dirty="0"/>
              <a:t> </a:t>
            </a:r>
            <a:r>
              <a:rPr lang="pl-PL" sz="2000" b="0" dirty="0" err="1"/>
              <a:t>that</a:t>
            </a:r>
            <a:r>
              <a:rPr lang="pl-PL" sz="2000" b="0" dirty="0"/>
              <a:t> </a:t>
            </a:r>
            <a:r>
              <a:rPr lang="pl-PL" sz="2000" b="0" dirty="0" err="1"/>
              <a:t>wider</a:t>
            </a:r>
            <a:r>
              <a:rPr lang="pl-PL" sz="2000" b="0" dirty="0"/>
              <a:t> </a:t>
            </a:r>
            <a:r>
              <a:rPr lang="pl-PL" sz="2000" b="0" dirty="0" err="1"/>
              <a:t>categories</a:t>
            </a:r>
            <a:r>
              <a:rPr lang="pl-PL" sz="2000" b="0" dirty="0"/>
              <a:t> </a:t>
            </a:r>
            <a:r>
              <a:rPr lang="pl-PL" sz="2000" b="0" dirty="0" err="1"/>
              <a:t>contain</a:t>
            </a:r>
            <a:r>
              <a:rPr lang="pl-PL" sz="2000" b="0" dirty="0"/>
              <a:t> </a:t>
            </a:r>
            <a:r>
              <a:rPr lang="pl-PL" sz="2000" b="0" dirty="0" err="1"/>
              <a:t>more</a:t>
            </a:r>
            <a:r>
              <a:rPr lang="pl-PL" sz="2000" b="0" dirty="0"/>
              <a:t> </a:t>
            </a:r>
            <a:r>
              <a:rPr lang="pl-PL" sz="2000" b="0" dirty="0" err="1"/>
              <a:t>specific</a:t>
            </a:r>
            <a:r>
              <a:rPr lang="pl-PL" sz="2000" b="0" dirty="0"/>
              <a:t> </a:t>
            </a:r>
            <a:r>
              <a:rPr lang="pl-PL" sz="2000" b="0" dirty="0" err="1"/>
              <a:t>subcategories</a:t>
            </a:r>
            <a:r>
              <a:rPr lang="pl-PL" sz="2000" b="0" dirty="0"/>
              <a:t> (for </a:t>
            </a:r>
            <a:r>
              <a:rPr lang="pl-PL" sz="2000" b="0" dirty="0" err="1"/>
              <a:t>example</a:t>
            </a:r>
            <a:r>
              <a:rPr lang="pl-PL" sz="2000" b="0" dirty="0"/>
              <a:t>, </a:t>
            </a:r>
            <a:r>
              <a:rPr lang="pl-PL" sz="2000" b="0" dirty="0" err="1"/>
              <a:t>Chapter</a:t>
            </a:r>
            <a:r>
              <a:rPr lang="pl-PL" sz="2000" b="0" dirty="0"/>
              <a:t> 4 in part, </a:t>
            </a:r>
            <a:r>
              <a:rPr lang="pl-PL" sz="2000" b="0" dirty="0" err="1"/>
              <a:t>activity</a:t>
            </a:r>
            <a:r>
              <a:rPr lang="pl-PL" sz="2000" b="0" dirty="0"/>
              <a:t> and </a:t>
            </a:r>
            <a:r>
              <a:rPr lang="pl-PL" sz="2000" b="0" dirty="0" err="1"/>
              <a:t>participation</a:t>
            </a:r>
            <a:r>
              <a:rPr lang="pl-PL" sz="2000" b="0" dirty="0"/>
              <a:t> on the </a:t>
            </a:r>
            <a:r>
              <a:rPr lang="pl-PL" sz="2000" b="0" dirty="0" err="1"/>
              <a:t>topic</a:t>
            </a:r>
            <a:r>
              <a:rPr lang="pl-PL" sz="2000" b="0" dirty="0"/>
              <a:t> to </a:t>
            </a:r>
            <a:r>
              <a:rPr lang="pl-PL" sz="2000" b="0" dirty="0" err="1"/>
              <a:t>move</a:t>
            </a:r>
            <a:r>
              <a:rPr lang="pl-PL" sz="2000" b="0" dirty="0"/>
              <a:t> </a:t>
            </a:r>
            <a:r>
              <a:rPr lang="pl-PL" sz="2000" b="0" dirty="0" err="1"/>
              <a:t>includes</a:t>
            </a:r>
            <a:r>
              <a:rPr lang="pl-PL" sz="2000" b="0" dirty="0"/>
              <a:t> </a:t>
            </a:r>
            <a:r>
              <a:rPr lang="pl-PL" sz="2000" b="0" dirty="0" err="1"/>
              <a:t>separate</a:t>
            </a:r>
            <a:r>
              <a:rPr lang="pl-PL" sz="2000" b="0" dirty="0"/>
              <a:t> </a:t>
            </a:r>
            <a:r>
              <a:rPr lang="pl-PL" sz="2000" b="0" dirty="0" err="1"/>
              <a:t>categories</a:t>
            </a:r>
            <a:r>
              <a:rPr lang="pl-PL" sz="2000" b="0" dirty="0"/>
              <a:t> </a:t>
            </a:r>
            <a:r>
              <a:rPr lang="pl-PL" sz="2000" b="0" dirty="0" err="1"/>
              <a:t>such</a:t>
            </a:r>
            <a:r>
              <a:rPr lang="pl-PL" sz="2000" b="0" dirty="0"/>
              <a:t> as </a:t>
            </a:r>
            <a:r>
              <a:rPr lang="pl-PL" sz="2000" b="0" dirty="0" err="1"/>
              <a:t>state</a:t>
            </a:r>
            <a:r>
              <a:rPr lang="pl-PL" sz="2000" b="0" dirty="0"/>
              <a:t>, </a:t>
            </a:r>
            <a:r>
              <a:rPr lang="pl-PL" sz="2000" b="0" dirty="0" err="1"/>
              <a:t>sitting</a:t>
            </a:r>
            <a:r>
              <a:rPr lang="pl-PL" sz="2000" b="0" dirty="0"/>
              <a:t>, </a:t>
            </a:r>
            <a:r>
              <a:rPr lang="pl-PL" sz="2000" b="0" dirty="0" err="1"/>
              <a:t>walking</a:t>
            </a:r>
            <a:r>
              <a:rPr lang="pl-PL" sz="2000" b="0" dirty="0"/>
              <a:t>, </a:t>
            </a:r>
            <a:r>
              <a:rPr lang="pl-PL" sz="2000" b="0" dirty="0" err="1"/>
              <a:t>moving</a:t>
            </a:r>
            <a:r>
              <a:rPr lang="pl-PL" sz="2000" b="0" dirty="0"/>
              <a:t> </a:t>
            </a:r>
            <a:r>
              <a:rPr lang="pl-PL" sz="2000" b="0" dirty="0" err="1"/>
              <a:t>items</a:t>
            </a:r>
            <a:r>
              <a:rPr lang="pl-PL" sz="2000" b="0" dirty="0"/>
              <a:t> etc.).</a:t>
            </a:r>
          </a:p>
          <a:p>
            <a:pPr>
              <a:lnSpc>
                <a:spcPct val="150000"/>
              </a:lnSpc>
              <a:spcBef>
                <a:spcPts val="0"/>
              </a:spcBef>
              <a:defRPr/>
            </a:pPr>
            <a:r>
              <a:rPr lang="pl-PL" sz="2000" b="0" dirty="0"/>
              <a:t>A s</a:t>
            </a:r>
            <a:r>
              <a:rPr sz="2000" b="0" dirty="0" err="1"/>
              <a:t>hort</a:t>
            </a:r>
            <a:r>
              <a:rPr sz="2000" b="0" dirty="0"/>
              <a:t> version (Simplified) classification has two levels, while the full version (detailed) includes four levels</a:t>
            </a:r>
            <a:endParaRPr sz="2000" b="0" kern="0" dirty="0"/>
          </a:p>
        </p:txBody>
      </p:sp>
      <p:pic>
        <p:nvPicPr>
          <p:cNvPr id="65540" name="Picture 2">
            <a:extLst>
              <a:ext uri="{FF2B5EF4-FFF2-40B4-BE49-F238E27FC236}">
                <a16:creationId xmlns:a16="http://schemas.microsoft.com/office/drawing/2014/main" id="{184EDA9B-4F30-4FDD-912C-04A105228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149725"/>
            <a:ext cx="1800225" cy="158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D8600FA0-38BE-49E5-8DEB-D0037E483BA6}"/>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pl-PL" sz="4000" b="0" dirty="0"/>
              <a:t>                  ICF - </a:t>
            </a:r>
            <a:r>
              <a:rPr lang="pl-PL" sz="4000" b="0" dirty="0" err="1"/>
              <a:t>coding</a:t>
            </a:r>
            <a:r>
              <a:rPr lang="pl-PL" sz="4000" b="0" dirty="0"/>
              <a:t> </a:t>
            </a:r>
            <a:endParaRPr sz="4000" b="0" kern="0" dirty="0"/>
          </a:p>
        </p:txBody>
      </p:sp>
      <p:pic>
        <p:nvPicPr>
          <p:cNvPr id="67587" name="Picture 3">
            <a:extLst>
              <a:ext uri="{FF2B5EF4-FFF2-40B4-BE49-F238E27FC236}">
                <a16:creationId xmlns:a16="http://schemas.microsoft.com/office/drawing/2014/main" id="{BFFA67BC-1A2E-426B-B3A7-98246B9C4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84538"/>
            <a:ext cx="22955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133FD3-4671-4D1C-A2B5-6E8C468D6C38}"/>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ICF qualifiers.</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9AC41A98-BB16-43CB-B89D-DD983BA3F483}"/>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lang="en-GB" sz="2000" b="0" dirty="0"/>
              <a:t>ICF codes are complete only if they appear together with a qualifier indicating the level of health (e.g. severity of the health problem). Qualifiers are in the form of one, two or more digits after the decimal point (or separator). The use of each code should be accompanied by at least one qualifier. Without qualifiers, the codes are not meaningful. </a:t>
            </a:r>
            <a:endParaRPr lang="pl-PL" sz="2000" b="0" dirty="0"/>
          </a:p>
          <a:p>
            <a:pPr>
              <a:lnSpc>
                <a:spcPct val="150000"/>
              </a:lnSpc>
              <a:spcBef>
                <a:spcPts val="0"/>
              </a:spcBef>
              <a:defRPr/>
            </a:pPr>
            <a:r>
              <a:rPr lang="en-GB" sz="2000" b="0" dirty="0"/>
              <a:t> </a:t>
            </a:r>
            <a:endParaRPr lang="pl-PL" sz="2000" b="0" dirty="0"/>
          </a:p>
          <a:p>
            <a:pPr>
              <a:lnSpc>
                <a:spcPct val="150000"/>
              </a:lnSpc>
              <a:spcBef>
                <a:spcPts val="0"/>
              </a:spcBef>
              <a:defRPr/>
            </a:pPr>
            <a:endParaRPr sz="2000" b="0" kern="0" dirty="0"/>
          </a:p>
        </p:txBody>
      </p:sp>
      <p:pic>
        <p:nvPicPr>
          <p:cNvPr id="68612" name="Picture 2">
            <a:extLst>
              <a:ext uri="{FF2B5EF4-FFF2-40B4-BE49-F238E27FC236}">
                <a16:creationId xmlns:a16="http://schemas.microsoft.com/office/drawing/2014/main" id="{06EA2F12-C800-4499-853F-1DB7AE53F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933825"/>
            <a:ext cx="4968875" cy="17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38488D-7ACC-4ED6-A1BB-A5121EEA4C5B}"/>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sz="2000" dirty="0"/>
              <a:t>The structural characteristics of the ICF classification</a:t>
            </a:r>
            <a:r>
              <a:rPr lang="en-GB" sz="2000" dirty="0"/>
              <a:t>.</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BD7D5FD6-6F14-4896-8ADF-16CC4AD1E52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sz="2000" b="0" dirty="0"/>
              <a:t>In case of coding "no problem" or "total problem„</a:t>
            </a:r>
            <a:r>
              <a:rPr lang="pl-PL" sz="2000" b="0" dirty="0"/>
              <a:t>,</a:t>
            </a:r>
            <a:r>
              <a:rPr sz="2000" b="0" dirty="0"/>
              <a:t> the measurement has </a:t>
            </a:r>
            <a:br>
              <a:rPr lang="pl-PL" sz="2000" b="0" dirty="0"/>
            </a:br>
            <a:r>
              <a:rPr sz="2000" b="0" dirty="0"/>
              <a:t>a margin of error of up to 5%</a:t>
            </a:r>
            <a:r>
              <a:rPr lang="pl-PL" sz="2000" b="0" dirty="0"/>
              <a:t>.</a:t>
            </a:r>
          </a:p>
          <a:p>
            <a:pPr>
              <a:lnSpc>
                <a:spcPct val="150000"/>
              </a:lnSpc>
              <a:spcBef>
                <a:spcPts val="0"/>
              </a:spcBef>
              <a:defRPr/>
            </a:pPr>
            <a:r>
              <a:rPr lang="pl-PL" sz="2000" b="0" dirty="0" err="1"/>
              <a:t>While</a:t>
            </a:r>
            <a:r>
              <a:rPr lang="pl-PL" sz="2000" b="0" dirty="0"/>
              <a:t> the </a:t>
            </a:r>
            <a:r>
              <a:rPr lang="pl-PL" sz="2000" b="0" dirty="0" err="1"/>
              <a:t>assessment</a:t>
            </a:r>
            <a:r>
              <a:rPr lang="pl-PL" sz="2000" b="0" dirty="0"/>
              <a:t> of "</a:t>
            </a:r>
            <a:r>
              <a:rPr lang="pl-PL" sz="2000" b="0" dirty="0" err="1"/>
              <a:t>moderate</a:t>
            </a:r>
            <a:r>
              <a:rPr lang="pl-PL" sz="2000" b="0" dirty="0"/>
              <a:t> problem" </a:t>
            </a:r>
            <a:r>
              <a:rPr lang="pl-PL" sz="2000" b="0" dirty="0" err="1"/>
              <a:t>goes</a:t>
            </a:r>
            <a:r>
              <a:rPr lang="pl-PL" sz="2000" b="0" dirty="0"/>
              <a:t> </a:t>
            </a:r>
            <a:r>
              <a:rPr lang="pl-PL" sz="2000" b="0" dirty="0" err="1"/>
              <a:t>back</a:t>
            </a:r>
            <a:r>
              <a:rPr lang="pl-PL" sz="2000" b="0" dirty="0"/>
              <a:t> to the </a:t>
            </a:r>
            <a:r>
              <a:rPr lang="pl-PL" sz="2000" b="0" dirty="0" err="1"/>
              <a:t>middle</a:t>
            </a:r>
            <a:r>
              <a:rPr lang="pl-PL" sz="2000" b="0" dirty="0"/>
              <a:t> of the </a:t>
            </a:r>
            <a:r>
              <a:rPr lang="pl-PL" sz="2000" b="0" dirty="0" err="1"/>
              <a:t>scale</a:t>
            </a:r>
            <a:r>
              <a:rPr lang="pl-PL" sz="2000" b="0" dirty="0"/>
              <a:t>, </a:t>
            </a:r>
            <a:r>
              <a:rPr lang="pl-PL" sz="2000" b="0" dirty="0" err="1"/>
              <a:t>determining</a:t>
            </a:r>
            <a:r>
              <a:rPr lang="pl-PL" sz="2000" b="0" dirty="0"/>
              <a:t> the </a:t>
            </a:r>
            <a:r>
              <a:rPr lang="pl-PL" sz="2000" b="0" dirty="0" err="1"/>
              <a:t>full</a:t>
            </a:r>
            <a:r>
              <a:rPr lang="pl-PL" sz="2000" b="0" dirty="0"/>
              <a:t> </a:t>
            </a:r>
            <a:r>
              <a:rPr lang="pl-PL" sz="2000" b="0" dirty="0" err="1"/>
              <a:t>difficulty</a:t>
            </a:r>
            <a:r>
              <a:rPr lang="pl-PL" sz="2000" b="0" dirty="0"/>
              <a:t>. </a:t>
            </a:r>
            <a:r>
              <a:rPr sz="2000" b="0" dirty="0"/>
              <a:t>Interest periods must </a:t>
            </a:r>
            <a:r>
              <a:rPr lang="pl-PL" sz="2000" b="0" dirty="0"/>
              <a:t>be </a:t>
            </a:r>
            <a:r>
              <a:rPr sz="2000" b="0" dirty="0"/>
              <a:t>scale</a:t>
            </a:r>
            <a:r>
              <a:rPr lang="pl-PL" sz="2000" b="0" dirty="0"/>
              <a:t>d</a:t>
            </a:r>
            <a:r>
              <a:rPr sz="2000" b="0" dirty="0"/>
              <a:t> in individual domains (areas) in relation to the standards of the population such as percentiles</a:t>
            </a:r>
            <a:r>
              <a:rPr lang="pl-PL" sz="2000" b="0" dirty="0"/>
              <a:t>.</a:t>
            </a:r>
          </a:p>
          <a:p>
            <a:pPr>
              <a:lnSpc>
                <a:spcPct val="150000"/>
              </a:lnSpc>
              <a:spcBef>
                <a:spcPts val="0"/>
              </a:spcBef>
              <a:defRPr/>
            </a:pPr>
            <a:r>
              <a:rPr lang="pl-PL" sz="2000" b="0" dirty="0"/>
              <a:t> </a:t>
            </a:r>
            <a:endParaRPr sz="2000" b="0" kern="0" dirty="0"/>
          </a:p>
        </p:txBody>
      </p:sp>
      <p:pic>
        <p:nvPicPr>
          <p:cNvPr id="70660" name="Picture 2">
            <a:extLst>
              <a:ext uri="{FF2B5EF4-FFF2-40B4-BE49-F238E27FC236}">
                <a16:creationId xmlns:a16="http://schemas.microsoft.com/office/drawing/2014/main" id="{35A62FB4-0C84-435F-A113-ADEDA4350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292600"/>
            <a:ext cx="1360488" cy="121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4675E-21E3-432F-8B3C-A982899C47A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sz="2000" dirty="0"/>
              <a:t>The structural characteristics of the ICF classification</a:t>
            </a:r>
            <a:r>
              <a:rPr lang="en-GB" sz="2000" dirty="0"/>
              <a:t>.</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3" name="Symbol zastępczy zawartości 2">
            <a:extLst>
              <a:ext uri="{FF2B5EF4-FFF2-40B4-BE49-F238E27FC236}">
                <a16:creationId xmlns:a16="http://schemas.microsoft.com/office/drawing/2014/main" id="{E114F364-719D-4346-A15C-B8B016FB789D}"/>
              </a:ext>
            </a:extLst>
          </p:cNvPr>
          <p:cNvSpPr txBox="1">
            <a:spLocks/>
          </p:cNvSpPr>
          <p:nvPr/>
        </p:nvSpPr>
        <p:spPr>
          <a:xfrm>
            <a:off x="323850" y="1628775"/>
            <a:ext cx="8640763" cy="3816350"/>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pl-PL" sz="2000" b="0" kern="0" dirty="0"/>
              <a:t>xxx.0 No problem                   (no, </a:t>
            </a:r>
            <a:r>
              <a:rPr lang="pl-PL" sz="2000" b="0" kern="0" dirty="0" err="1"/>
              <a:t>absent</a:t>
            </a:r>
            <a:r>
              <a:rPr lang="pl-PL" sz="2000" b="0" kern="0" dirty="0"/>
              <a:t>, </a:t>
            </a:r>
            <a:r>
              <a:rPr lang="pl-PL" sz="2000" b="0" kern="0" dirty="0" err="1"/>
              <a:t>irrelevant</a:t>
            </a:r>
            <a:r>
              <a:rPr lang="pl-PL" sz="2000" b="0" kern="0" dirty="0"/>
              <a:t>,...)             0-4 %</a:t>
            </a:r>
          </a:p>
          <a:p>
            <a:pPr>
              <a:defRPr/>
            </a:pPr>
            <a:r>
              <a:rPr lang="pl-PL" sz="2000" b="0" kern="0" dirty="0"/>
              <a:t>xxx.1 </a:t>
            </a:r>
            <a:r>
              <a:rPr lang="pl-PL" sz="2000" b="0" kern="0" dirty="0" err="1"/>
              <a:t>Slight</a:t>
            </a:r>
            <a:r>
              <a:rPr lang="pl-PL" sz="2000" b="0" kern="0" dirty="0"/>
              <a:t> problem              (small,…)                                        5-24 %</a:t>
            </a:r>
          </a:p>
          <a:p>
            <a:pPr>
              <a:defRPr/>
            </a:pPr>
            <a:r>
              <a:rPr lang="pl-PL" sz="2000" b="0" kern="0" dirty="0"/>
              <a:t>xxx.2 </a:t>
            </a:r>
            <a:r>
              <a:rPr lang="pl-PL" sz="2000" b="0" kern="0" dirty="0" err="1"/>
              <a:t>Moderate</a:t>
            </a:r>
            <a:r>
              <a:rPr lang="pl-PL" sz="2000" b="0" kern="0" dirty="0"/>
              <a:t> problem       (the </a:t>
            </a:r>
            <a:r>
              <a:rPr lang="pl-PL" sz="2000" b="0" kern="0" dirty="0" err="1"/>
              <a:t>average</a:t>
            </a:r>
            <a:r>
              <a:rPr lang="pl-PL" sz="2000" b="0" kern="0" dirty="0"/>
              <a:t>, </a:t>
            </a:r>
            <a:r>
              <a:rPr lang="pl-PL" sz="2000" b="0" kern="0" dirty="0" err="1"/>
              <a:t>disputes</a:t>
            </a:r>
            <a:r>
              <a:rPr lang="pl-PL" sz="2000" b="0" kern="0" dirty="0"/>
              <a:t>,…)          25-49 %</a:t>
            </a:r>
          </a:p>
          <a:p>
            <a:pPr>
              <a:defRPr/>
            </a:pPr>
            <a:r>
              <a:rPr lang="pl-PL" sz="2000" b="0" kern="0" dirty="0"/>
              <a:t>xxx.3 </a:t>
            </a:r>
            <a:r>
              <a:rPr lang="pl-PL" sz="2000" b="0" kern="0" dirty="0" err="1"/>
              <a:t>Significant</a:t>
            </a:r>
            <a:r>
              <a:rPr lang="pl-PL" sz="2000" b="0" kern="0" dirty="0"/>
              <a:t> problem     (</a:t>
            </a:r>
            <a:r>
              <a:rPr lang="pl-PL" sz="2000" b="0" kern="0" dirty="0" err="1"/>
              <a:t>great</a:t>
            </a:r>
            <a:r>
              <a:rPr lang="pl-PL" sz="2000" b="0" kern="0" dirty="0"/>
              <a:t>, </a:t>
            </a:r>
            <a:r>
              <a:rPr lang="pl-PL" sz="2000" b="0" kern="0" dirty="0" err="1"/>
              <a:t>strong</a:t>
            </a:r>
            <a:r>
              <a:rPr lang="pl-PL" sz="2000" b="0" kern="0" dirty="0"/>
              <a:t>,…)                          50-95 %</a:t>
            </a:r>
          </a:p>
          <a:p>
            <a:pPr>
              <a:defRPr/>
            </a:pPr>
            <a:r>
              <a:rPr lang="pl-PL" sz="2000" b="0" kern="0" dirty="0"/>
              <a:t>xxx.4 </a:t>
            </a:r>
            <a:r>
              <a:rPr lang="pl-PL" sz="2000" b="0" kern="0" dirty="0" err="1"/>
              <a:t>Extremely</a:t>
            </a:r>
            <a:r>
              <a:rPr lang="pl-PL" sz="2000" b="0" kern="0" dirty="0"/>
              <a:t> big problem   (</a:t>
            </a:r>
            <a:r>
              <a:rPr lang="pl-PL" sz="2000" b="0" kern="0" dirty="0" err="1"/>
              <a:t>complete</a:t>
            </a:r>
            <a:r>
              <a:rPr lang="pl-PL" sz="2000" b="0" kern="0" dirty="0"/>
              <a:t>,…)                             96-100 %</a:t>
            </a:r>
          </a:p>
          <a:p>
            <a:pPr>
              <a:defRPr/>
            </a:pPr>
            <a:r>
              <a:rPr lang="pl-PL" sz="2000" b="0" kern="0" dirty="0"/>
              <a:t>xxx.8 not </a:t>
            </a:r>
            <a:r>
              <a:rPr lang="pl-PL" sz="2000" b="0" kern="0" dirty="0" err="1"/>
              <a:t>specified</a:t>
            </a:r>
            <a:endParaRPr lang="pl-PL" sz="2000" b="0" kern="0" dirty="0"/>
          </a:p>
          <a:p>
            <a:pPr>
              <a:defRPr/>
            </a:pPr>
            <a:r>
              <a:rPr lang="pl-PL" sz="2000" b="0" kern="0" dirty="0"/>
              <a:t>xxx.9 not </a:t>
            </a:r>
            <a:r>
              <a:rPr lang="pl-PL" sz="2000" b="0" kern="0" dirty="0" err="1"/>
              <a:t>applicable</a:t>
            </a:r>
            <a:endParaRPr lang="pl-PL" sz="2000" b="0" kern="0" dirty="0"/>
          </a:p>
          <a:p>
            <a:pPr>
              <a:defRPr/>
            </a:pPr>
            <a:endParaRPr lang="pl-PL" b="0" kern="0" dirty="0"/>
          </a:p>
        </p:txBody>
      </p:sp>
      <p:pic>
        <p:nvPicPr>
          <p:cNvPr id="72708" name="Picture 2">
            <a:extLst>
              <a:ext uri="{FF2B5EF4-FFF2-40B4-BE49-F238E27FC236}">
                <a16:creationId xmlns:a16="http://schemas.microsoft.com/office/drawing/2014/main" id="{32723224-E0AC-4AD3-93DB-252C0AC81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437063"/>
            <a:ext cx="2708275" cy="133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FDB0BB-7970-4391-BC13-8D91E44DB3F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sz="2000" dirty="0"/>
              <a:t>The structural characteristics of the ICF classification</a:t>
            </a:r>
            <a:r>
              <a:rPr lang="en-GB" sz="2000" dirty="0"/>
              <a:t>.</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74755" name="Symbol zastępczy zawartości 2">
            <a:extLst>
              <a:ext uri="{FF2B5EF4-FFF2-40B4-BE49-F238E27FC236}">
                <a16:creationId xmlns:a16="http://schemas.microsoft.com/office/drawing/2014/main" id="{E5D2E0BD-5660-4475-91DF-98A0CC926F39}"/>
              </a:ext>
            </a:extLst>
          </p:cNvPr>
          <p:cNvSpPr txBox="1">
            <a:spLocks/>
          </p:cNvSpPr>
          <p:nvPr/>
        </p:nvSpPr>
        <p:spPr bwMode="auto">
          <a:xfrm>
            <a:off x="179388" y="1427163"/>
            <a:ext cx="87852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1000"/>
              </a:spcBef>
              <a:buFont typeface="Arial" panose="020B0604020202020204" pitchFamily="34" charset="0"/>
              <a:buChar char="•"/>
            </a:pPr>
            <a:r>
              <a:rPr lang="pl-PL" altLang="pl-PL" sz="2000" b="0">
                <a:solidFill>
                  <a:srgbClr val="000000"/>
                </a:solidFill>
                <a:latin typeface="Calibri" panose="020F0502020204030204" pitchFamily="34" charset="0"/>
              </a:rPr>
              <a:t>In the ICF health of a person and the items associated with it are determined through a series of codes that include both parts of the classification. Therefore, the maximum number of codes for one person is 34 on the 1-digit level (8 functions of the human body, 8 body structures, 9 for implementation and 9 for capacity).</a:t>
            </a:r>
          </a:p>
          <a:p>
            <a:pPr eaLnBrk="1" hangingPunct="1">
              <a:lnSpc>
                <a:spcPct val="90000"/>
              </a:lnSpc>
              <a:spcBef>
                <a:spcPts val="1000"/>
              </a:spcBef>
              <a:buFont typeface="Arial" panose="020B0604020202020204" pitchFamily="34" charset="0"/>
              <a:buChar char="•"/>
            </a:pPr>
            <a:r>
              <a:rPr lang="pl-PL" altLang="pl-PL" sz="2000" b="0">
                <a:solidFill>
                  <a:srgbClr val="000000"/>
                </a:solidFill>
                <a:latin typeface="Calibri" panose="020F0502020204030204" pitchFamily="34" charset="0"/>
              </a:rPr>
              <a:t>Similarly, the second level of the code is 362. For a more detailed classification, the code is 1424.</a:t>
            </a:r>
          </a:p>
          <a:p>
            <a:pPr eaLnBrk="1" hangingPunct="1">
              <a:lnSpc>
                <a:spcPct val="90000"/>
              </a:lnSpc>
              <a:spcBef>
                <a:spcPts val="1000"/>
              </a:spcBef>
              <a:buFont typeface="Arial" panose="020B0604020202020204" pitchFamily="34" charset="0"/>
              <a:buChar char="•"/>
            </a:pPr>
            <a:r>
              <a:rPr lang="pl-PL" altLang="pl-PL" sz="2000" b="0">
                <a:solidFill>
                  <a:srgbClr val="000000"/>
                </a:solidFill>
                <a:latin typeface="Calibri" panose="020F0502020204030204" pitchFamily="34" charset="0"/>
              </a:rPr>
              <a:t>In real-world applications ICF set from 3 to 18 codes may be sufficient to describe the case of accuracy to the second level (three digits). </a:t>
            </a:r>
          </a:p>
          <a:p>
            <a:pPr eaLnBrk="1" hangingPunct="1">
              <a:lnSpc>
                <a:spcPct val="90000"/>
              </a:lnSpc>
              <a:spcBef>
                <a:spcPts val="1000"/>
              </a:spcBef>
              <a:buFont typeface="Arial" panose="020B0604020202020204" pitchFamily="34" charset="0"/>
              <a:buChar char="•"/>
            </a:pPr>
            <a:endParaRPr lang="pl-PL" altLang="pl-PL" sz="2800" b="0">
              <a:solidFill>
                <a:srgbClr val="000000"/>
              </a:solidFill>
              <a:latin typeface="Calibri" panose="020F0502020204030204" pitchFamily="34" charset="0"/>
            </a:endParaRPr>
          </a:p>
        </p:txBody>
      </p:sp>
      <p:pic>
        <p:nvPicPr>
          <p:cNvPr id="74756" name="Picture 2">
            <a:extLst>
              <a:ext uri="{FF2B5EF4-FFF2-40B4-BE49-F238E27FC236}">
                <a16:creationId xmlns:a16="http://schemas.microsoft.com/office/drawing/2014/main" id="{BCED8FBE-8E0E-4004-AAB3-A5AD7AFF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005263"/>
            <a:ext cx="1184275" cy="178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F728C1-D96B-447B-9271-0584869F76AE}"/>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ICF </a:t>
            </a:r>
            <a:r>
              <a:rPr lang="pl-PL" sz="2000" dirty="0" err="1"/>
              <a:t>Qualifiers</a:t>
            </a:r>
            <a:r>
              <a:rPr lang="en-GB" sz="2000" dirty="0"/>
              <a:t>.</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76803" name="Symbol zastępczy zawartości 4">
            <a:extLst>
              <a:ext uri="{FF2B5EF4-FFF2-40B4-BE49-F238E27FC236}">
                <a16:creationId xmlns:a16="http://schemas.microsoft.com/office/drawing/2014/main" id="{CCBE86BA-BE20-4512-9298-72E6CADF08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1447800"/>
            <a:ext cx="8675688"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B262A4-4BB8-4227-A2E4-B8655713DE6E}"/>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ICF </a:t>
            </a:r>
            <a:r>
              <a:rPr lang="pl-PL" sz="2000" dirty="0" err="1"/>
              <a:t>Qualifiers</a:t>
            </a:r>
            <a:r>
              <a:rPr lang="en-GB" sz="2000" dirty="0"/>
              <a:t>.</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78851" name="Symbol zastępczy zawartości 3">
            <a:extLst>
              <a:ext uri="{FF2B5EF4-FFF2-40B4-BE49-F238E27FC236}">
                <a16:creationId xmlns:a16="http://schemas.microsoft.com/office/drawing/2014/main" id="{64C309B6-C6FB-4306-AF49-609795C73E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341438"/>
            <a:ext cx="837565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96422A-C04B-4DDA-B4D6-9B4D1B5DF700}"/>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ICF </a:t>
            </a:r>
            <a:r>
              <a:rPr lang="pl-PL" sz="2000" dirty="0" err="1"/>
              <a:t>Qualifiers</a:t>
            </a:r>
            <a:r>
              <a:rPr lang="en-GB" sz="2000" dirty="0"/>
              <a:t>.</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80899" name="Symbol zastępczy zawartości 3">
            <a:extLst>
              <a:ext uri="{FF2B5EF4-FFF2-40B4-BE49-F238E27FC236}">
                <a16:creationId xmlns:a16="http://schemas.microsoft.com/office/drawing/2014/main" id="{7AF0E09F-7148-4F94-B0FC-0D9FEE4846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27163"/>
            <a:ext cx="8545512"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BCF810-C3FF-4A29-9F1B-2F382A7158F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ICF </a:t>
            </a:r>
            <a:r>
              <a:rPr lang="pl-PL" sz="2000" dirty="0" err="1"/>
              <a:t>Qualifiers</a:t>
            </a:r>
            <a:r>
              <a:rPr lang="en-GB" sz="2000" dirty="0"/>
              <a:t>.</a:t>
            </a:r>
            <a:endParaRPr lang="pl-PL" sz="2000" dirty="0"/>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pic>
        <p:nvPicPr>
          <p:cNvPr id="82947" name="Symbol zastępczy zawartości 3">
            <a:extLst>
              <a:ext uri="{FF2B5EF4-FFF2-40B4-BE49-F238E27FC236}">
                <a16:creationId xmlns:a16="http://schemas.microsoft.com/office/drawing/2014/main" id="{46D673D5-D213-4DA0-A2A6-84D212FC85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427163"/>
            <a:ext cx="86741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48C756AC-E979-403E-A9DF-19E16DC0D3B1}"/>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Basic terminology ICF</a:t>
            </a:r>
            <a:endParaRPr lang="en-US" sz="2800" b="0" dirty="0">
              <a:solidFill>
                <a:schemeClr val="accent2">
                  <a:lumMod val="75000"/>
                </a:schemeClr>
              </a:solidFill>
            </a:endParaRPr>
          </a:p>
        </p:txBody>
      </p:sp>
      <p:sp>
        <p:nvSpPr>
          <p:cNvPr id="3" name="Prostokąt 2">
            <a:extLst>
              <a:ext uri="{FF2B5EF4-FFF2-40B4-BE49-F238E27FC236}">
                <a16:creationId xmlns:a16="http://schemas.microsoft.com/office/drawing/2014/main" id="{CB139345-8CC3-4B34-A753-F9A7DD2D7726}"/>
              </a:ext>
            </a:extLst>
          </p:cNvPr>
          <p:cNvSpPr/>
          <p:nvPr/>
        </p:nvSpPr>
        <p:spPr>
          <a:xfrm>
            <a:off x="323850" y="1517650"/>
            <a:ext cx="8640763" cy="4524375"/>
          </a:xfrm>
          <a:prstGeom prst="rect">
            <a:avLst/>
          </a:prstGeom>
        </p:spPr>
        <p:txBody>
          <a:bodyPr>
            <a:spAutoFit/>
          </a:bodyPr>
          <a:lstStyle/>
          <a:p>
            <a:pPr>
              <a:defRPr/>
            </a:pPr>
            <a:r>
              <a:rPr lang="en-US" sz="2000" b="0" dirty="0">
                <a:solidFill>
                  <a:schemeClr val="accent2">
                    <a:lumMod val="75000"/>
                  </a:schemeClr>
                </a:solidFill>
              </a:rPr>
              <a:t>.</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Contextual factors </a:t>
            </a:r>
            <a:r>
              <a:rPr lang="en-US" sz="2000" b="0" dirty="0">
                <a:solidFill>
                  <a:schemeClr val="accent2">
                    <a:lumMod val="75000"/>
                  </a:schemeClr>
                </a:solidFill>
              </a:rPr>
              <a:t>(arising from context): these are products that, taken together, are the full overall context of an individual's life, and includes the basis for disease diseases, are classified in ICF.</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Personal factors </a:t>
            </a:r>
            <a:r>
              <a:rPr lang="en-US" sz="2000" b="0" dirty="0">
                <a:solidFill>
                  <a:schemeClr val="accent2">
                    <a:lumMod val="75000"/>
                  </a:schemeClr>
                </a:solidFill>
              </a:rPr>
              <a:t>are a component of contextual factors, relate to an individual, and include characteristics such as age, gender, social status, life experiences [</a:t>
            </a:r>
            <a:r>
              <a:rPr lang="pl-PL" sz="2000" b="0" dirty="0">
                <a:solidFill>
                  <a:schemeClr val="accent2">
                    <a:lumMod val="75000"/>
                  </a:schemeClr>
                </a:solidFill>
              </a:rPr>
              <a:t>2</a:t>
            </a:r>
            <a:r>
              <a:rPr lang="en-US" sz="2000" b="0" dirty="0">
                <a:solidFill>
                  <a:schemeClr val="accent2">
                    <a:lumMod val="75000"/>
                  </a:schemeClr>
                </a:solidFill>
              </a:rPr>
              <a:t>].</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Environmental factors </a:t>
            </a:r>
            <a:r>
              <a:rPr lang="en-US" sz="2000" b="0" dirty="0">
                <a:solidFill>
                  <a:schemeClr val="accent2">
                    <a:lumMod val="75000"/>
                  </a:schemeClr>
                </a:solidFill>
              </a:rPr>
              <a:t>create a physical and social environment and </a:t>
            </a:r>
            <a:br>
              <a:rPr lang="pl-PL" sz="2000" b="0" dirty="0">
                <a:solidFill>
                  <a:schemeClr val="accent2">
                    <a:lumMod val="75000"/>
                  </a:schemeClr>
                </a:solidFill>
              </a:rPr>
            </a:br>
            <a:r>
              <a:rPr lang="en-US" sz="2000" b="0" dirty="0">
                <a:solidFill>
                  <a:schemeClr val="accent2">
                    <a:lumMod val="75000"/>
                  </a:schemeClr>
                </a:solidFill>
              </a:rPr>
              <a:t>a system of attitudes in which people live. [</a:t>
            </a:r>
            <a:r>
              <a:rPr lang="pl-PL" sz="2000" b="0" dirty="0">
                <a:solidFill>
                  <a:schemeClr val="accent2">
                    <a:lumMod val="75000"/>
                  </a:schemeClr>
                </a:solidFill>
              </a:rPr>
              <a:t>2</a:t>
            </a:r>
            <a:r>
              <a:rPr lang="en-US" sz="2000" b="0" dirty="0">
                <a:solidFill>
                  <a:schemeClr val="accent2">
                    <a:lumMod val="75000"/>
                  </a:schemeClr>
                </a:solidFill>
              </a:rPr>
              <a:t>].</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Health states and health domains </a:t>
            </a:r>
            <a:r>
              <a:rPr lang="en-US" sz="2000" b="0" dirty="0">
                <a:solidFill>
                  <a:schemeClr val="accent2">
                    <a:lumMod val="75000"/>
                  </a:schemeClr>
                </a:solidFill>
              </a:rPr>
              <a:t>- this is the level of functioning within </a:t>
            </a:r>
            <a:br>
              <a:rPr lang="pl-PL" sz="2000" b="0" dirty="0">
                <a:solidFill>
                  <a:schemeClr val="accent2">
                    <a:lumMod val="75000"/>
                  </a:schemeClr>
                </a:solidFill>
              </a:rPr>
            </a:br>
            <a:r>
              <a:rPr lang="en-US" sz="2000" b="0" dirty="0">
                <a:solidFill>
                  <a:schemeClr val="accent2">
                    <a:lumMod val="75000"/>
                  </a:schemeClr>
                </a:solidFill>
              </a:rPr>
              <a:t>a given health area at the ICF.</a:t>
            </a:r>
          </a:p>
          <a:p>
            <a:pPr>
              <a:defRPr/>
            </a:pPr>
            <a:r>
              <a:rPr lang="en-US" sz="2000" b="0" dirty="0">
                <a:solidFill>
                  <a:schemeClr val="accent2">
                    <a:lumMod val="75000"/>
                  </a:schemeClr>
                </a:solidFill>
              </a:rPr>
              <a:t>•</a:t>
            </a:r>
            <a:r>
              <a:rPr lang="pl-PL" sz="2000" b="0" dirty="0">
                <a:solidFill>
                  <a:schemeClr val="accent2">
                    <a:lumMod val="75000"/>
                  </a:schemeClr>
                </a:solidFill>
              </a:rPr>
              <a:t> </a:t>
            </a:r>
            <a:r>
              <a:rPr lang="en-US" sz="2000" dirty="0">
                <a:solidFill>
                  <a:schemeClr val="accent2">
                    <a:lumMod val="75000"/>
                  </a:schemeClr>
                </a:solidFill>
              </a:rPr>
              <a:t>Health-related states and health-related fields</a:t>
            </a:r>
            <a:r>
              <a:rPr lang="en-US" sz="2000" b="0" dirty="0">
                <a:solidFill>
                  <a:schemeClr val="accent2">
                    <a:lumMod val="75000"/>
                  </a:schemeClr>
                </a:solidFill>
              </a:rPr>
              <a:t>: The health-related condition is the level of functioning within a given area of health </a:t>
            </a:r>
            <a:r>
              <a:rPr lang="pl-PL" sz="2000" b="0" dirty="0">
                <a:solidFill>
                  <a:schemeClr val="accent2">
                    <a:lumMod val="75000"/>
                  </a:schemeClr>
                </a:solidFill>
              </a:rPr>
              <a:t>ICF</a:t>
            </a:r>
            <a:r>
              <a:rPr lang="en-US" sz="2000" b="0" dirty="0">
                <a:solidFill>
                  <a:schemeClr val="accent2">
                    <a:lumMod val="75000"/>
                  </a:schemeClr>
                </a:solidFill>
              </a:rPr>
              <a:t>.</a:t>
            </a:r>
          </a:p>
          <a:p>
            <a:pPr>
              <a:defRPr/>
            </a:pPr>
            <a:endParaRPr lang="pl-PL" sz="2800" b="0" dirty="0">
              <a:solidFill>
                <a:schemeClr val="accent2">
                  <a:lumMod val="75000"/>
                </a:schemeClr>
              </a:solidFill>
            </a:endParaRPr>
          </a:p>
        </p:txBody>
      </p:sp>
    </p:spTree>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316D6A-2CF0-41E9-B046-08F1E9CDDC59}"/>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 </a:t>
            </a:r>
            <a:r>
              <a:rPr lang="pl-PL" sz="2000" dirty="0" err="1"/>
              <a:t>Two-stage</a:t>
            </a:r>
            <a:r>
              <a:rPr lang="pl-PL" sz="2000" dirty="0"/>
              <a:t> </a:t>
            </a:r>
            <a:r>
              <a:rPr lang="pl-PL" sz="2000" dirty="0" err="1"/>
              <a:t>classification</a:t>
            </a:r>
            <a:r>
              <a:rPr lang="pl-PL" sz="2000" dirty="0"/>
              <a:t> ICF</a:t>
            </a:r>
          </a:p>
          <a:p>
            <a:pPr>
              <a:defRPr/>
            </a:pPr>
            <a:r>
              <a:rPr lang="pl-PL" sz="2000" dirty="0"/>
              <a:t> </a:t>
            </a:r>
          </a:p>
          <a:p>
            <a:pPr>
              <a:defRPr/>
            </a:pPr>
            <a:endParaRPr lang="pl-PL" sz="2000" dirty="0"/>
          </a:p>
          <a:p>
            <a:pPr>
              <a:defRPr/>
            </a:pPr>
            <a:r>
              <a:rPr lang="pl-PL" sz="2000" dirty="0"/>
              <a:t> </a:t>
            </a:r>
            <a:br>
              <a:rPr lang="pl-PL" sz="2000" kern="0" dirty="0"/>
            </a:br>
            <a:endParaRPr lang="pl-PL" sz="2000" kern="0" dirty="0"/>
          </a:p>
        </p:txBody>
      </p:sp>
      <p:sp>
        <p:nvSpPr>
          <p:cNvPr id="4" name="Symbol zastępczy zawartości 2">
            <a:extLst>
              <a:ext uri="{FF2B5EF4-FFF2-40B4-BE49-F238E27FC236}">
                <a16:creationId xmlns:a16="http://schemas.microsoft.com/office/drawing/2014/main" id="{03350F37-6739-4359-A6CC-7F377D7C00E2}"/>
              </a:ext>
            </a:extLst>
          </p:cNvPr>
          <p:cNvSpPr txBox="1">
            <a:spLocks/>
          </p:cNvSpPr>
          <p:nvPr/>
        </p:nvSpPr>
        <p:spPr>
          <a:xfrm>
            <a:off x="179388" y="1427163"/>
            <a:ext cx="8785225" cy="4351337"/>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indent="-182880">
              <a:lnSpc>
                <a:spcPct val="150000"/>
              </a:lnSpc>
              <a:spcBef>
                <a:spcPts val="0"/>
              </a:spcBef>
              <a:buClr>
                <a:srgbClr val="000000"/>
              </a:buClr>
              <a:buSzPct val="80000"/>
              <a:buFont typeface="Corbel" pitchFamily="34" charset="0"/>
              <a:buChar char="•"/>
              <a:defRPr/>
            </a:pPr>
            <a:r>
              <a:rPr sz="2000" i="1" kern="0" dirty="0">
                <a:solidFill>
                  <a:srgbClr val="000000"/>
                </a:solidFill>
              </a:rPr>
              <a:t>Mental functions-                    </a:t>
            </a:r>
            <a:r>
              <a:rPr sz="2000" b="0" i="1" kern="0" dirty="0">
                <a:solidFill>
                  <a:srgbClr val="000000"/>
                </a:solidFill>
              </a:rPr>
              <a:t>General mental functions (b110-b139)</a:t>
            </a:r>
          </a:p>
          <a:p>
            <a:pPr marL="45720">
              <a:lnSpc>
                <a:spcPct val="150000"/>
              </a:lnSpc>
              <a:spcBef>
                <a:spcPts val="0"/>
              </a:spcBef>
              <a:buClr>
                <a:srgbClr val="000000"/>
              </a:buClr>
              <a:buSzPct val="80000"/>
              <a:defRPr/>
            </a:pPr>
            <a:r>
              <a:rPr sz="2000" b="0" i="1" kern="0" dirty="0">
                <a:solidFill>
                  <a:srgbClr val="000000"/>
                </a:solidFill>
              </a:rPr>
              <a:t>                                                     Specific mental functions (b140-b189)</a:t>
            </a:r>
          </a:p>
          <a:p>
            <a:pPr indent="-182880">
              <a:lnSpc>
                <a:spcPct val="150000"/>
              </a:lnSpc>
              <a:spcBef>
                <a:spcPts val="0"/>
              </a:spcBef>
              <a:buClr>
                <a:srgbClr val="000000"/>
              </a:buClr>
              <a:buSzPct val="80000"/>
              <a:buFont typeface="Corbel" pitchFamily="34" charset="0"/>
              <a:buChar char="•"/>
              <a:defRPr/>
            </a:pPr>
            <a:r>
              <a:rPr sz="2000" i="1" kern="0" dirty="0">
                <a:solidFill>
                  <a:srgbClr val="000000"/>
                </a:solidFill>
              </a:rPr>
              <a:t>Sensory functions and pain - </a:t>
            </a:r>
            <a:r>
              <a:rPr sz="2000" b="0" i="1" kern="0" dirty="0">
                <a:solidFill>
                  <a:srgbClr val="000000"/>
                </a:solidFill>
              </a:rPr>
              <a:t>Seeing and related functions (b210-b229)</a:t>
            </a:r>
          </a:p>
          <a:p>
            <a:pPr marL="45720">
              <a:lnSpc>
                <a:spcPct val="150000"/>
              </a:lnSpc>
              <a:spcBef>
                <a:spcPts val="0"/>
              </a:spcBef>
              <a:buClr>
                <a:srgbClr val="000000"/>
              </a:buClr>
              <a:buSzPct val="80000"/>
              <a:defRPr/>
            </a:pPr>
            <a:r>
              <a:rPr sz="2000" b="0" i="1" kern="0" dirty="0">
                <a:solidFill>
                  <a:srgbClr val="000000"/>
                </a:solidFill>
              </a:rPr>
              <a:t>                                                 Hearing and vestibular functions (b230-b249)</a:t>
            </a:r>
          </a:p>
          <a:p>
            <a:pPr marL="45720">
              <a:lnSpc>
                <a:spcPct val="150000"/>
              </a:lnSpc>
              <a:spcBef>
                <a:spcPts val="0"/>
              </a:spcBef>
              <a:buClr>
                <a:srgbClr val="000000"/>
              </a:buClr>
              <a:buSzPct val="80000"/>
              <a:defRPr/>
            </a:pPr>
            <a:r>
              <a:rPr sz="2000" b="0" i="1" kern="0" dirty="0">
                <a:solidFill>
                  <a:srgbClr val="000000"/>
                </a:solidFill>
              </a:rPr>
              <a:t>                                     Additional features of the sense organs (b250-b 279)          </a:t>
            </a:r>
            <a:br>
              <a:rPr sz="2000" b="0" i="1" kern="0" dirty="0">
                <a:solidFill>
                  <a:srgbClr val="000000"/>
                </a:solidFill>
              </a:rPr>
            </a:br>
            <a:r>
              <a:rPr sz="2000" b="0" i="1" kern="0" dirty="0">
                <a:solidFill>
                  <a:srgbClr val="000000"/>
                </a:solidFill>
              </a:rPr>
              <a:t>Pain (b280 – b289)</a:t>
            </a:r>
          </a:p>
          <a:p>
            <a:pPr indent="-182880">
              <a:lnSpc>
                <a:spcPct val="150000"/>
              </a:lnSpc>
              <a:spcBef>
                <a:spcPts val="0"/>
              </a:spcBef>
              <a:buClr>
                <a:srgbClr val="000000"/>
              </a:buClr>
              <a:buSzPct val="80000"/>
              <a:buFont typeface="Corbel" pitchFamily="34" charset="0"/>
              <a:buChar char="•"/>
              <a:defRPr/>
            </a:pPr>
            <a:r>
              <a:rPr sz="2000" i="1" kern="0" dirty="0">
                <a:solidFill>
                  <a:srgbClr val="000000"/>
                </a:solidFill>
              </a:rPr>
              <a:t>Voice and speech functions  –                        (</a:t>
            </a:r>
            <a:r>
              <a:rPr sz="2000" b="0" kern="0" dirty="0">
                <a:solidFill>
                  <a:srgbClr val="000000"/>
                </a:solidFill>
              </a:rPr>
              <a:t>b310 - b399) </a:t>
            </a:r>
            <a:endParaRPr sz="2000" b="0" i="1" kern="0" dirty="0">
              <a:solidFill>
                <a:srgbClr val="000000"/>
              </a:solidFill>
            </a:endParaRPr>
          </a:p>
          <a:p>
            <a:pPr indent="-182880">
              <a:lnSpc>
                <a:spcPct val="150000"/>
              </a:lnSpc>
              <a:spcBef>
                <a:spcPts val="0"/>
              </a:spcBef>
              <a:buClr>
                <a:srgbClr val="000000"/>
              </a:buClr>
              <a:buSzPct val="80000"/>
              <a:buFont typeface="Corbel" pitchFamily="34" charset="0"/>
              <a:buChar char="•"/>
              <a:defRPr/>
            </a:pPr>
            <a:endParaRPr sz="2000" b="0" i="1" kern="0" dirty="0">
              <a:solidFill>
                <a:srgbClr val="000000"/>
              </a:solidFill>
            </a:endParaRPr>
          </a:p>
          <a:p>
            <a:pPr indent="-182880">
              <a:spcBef>
                <a:spcPts val="1400"/>
              </a:spcBef>
              <a:buClr>
                <a:srgbClr val="000000"/>
              </a:buClr>
              <a:buSzPct val="80000"/>
              <a:buFont typeface="Corbel" pitchFamily="34" charset="0"/>
              <a:buChar char="•"/>
              <a:defRPr/>
            </a:pPr>
            <a:endParaRPr sz="2200" b="0" kern="0" dirty="0">
              <a:solidFill>
                <a:srgbClr val="000000"/>
              </a:solidFill>
              <a:latin typeface="Corbel" panose="020B0503020204020204"/>
            </a:endParaRPr>
          </a:p>
          <a:p>
            <a:pPr>
              <a:defRPr/>
            </a:pPr>
            <a:endParaRPr b="0" kern="0" dirty="0"/>
          </a:p>
        </p:txBody>
      </p:sp>
    </p:spTree>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8DC90E-EE14-48FF-97C5-B2A0B3EC7346}"/>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sz="2000" dirty="0"/>
              <a:t> </a:t>
            </a:r>
            <a:r>
              <a:rPr lang="pl-PL" sz="2000" dirty="0" err="1"/>
              <a:t>Two-stage</a:t>
            </a:r>
            <a:r>
              <a:rPr lang="pl-PL" sz="2000" dirty="0"/>
              <a:t> </a:t>
            </a:r>
            <a:r>
              <a:rPr lang="pl-PL" sz="2000" dirty="0" err="1"/>
              <a:t>classification</a:t>
            </a:r>
            <a:r>
              <a:rPr lang="pl-PL" sz="2000" dirty="0"/>
              <a:t> ICF </a:t>
            </a:r>
          </a:p>
          <a:p>
            <a:pPr>
              <a:defRPr/>
            </a:pPr>
            <a:endParaRPr lang="pl-PL" sz="2000" dirty="0"/>
          </a:p>
          <a:p>
            <a:pPr>
              <a:defRPr/>
            </a:pPr>
            <a:r>
              <a:rPr lang="pl-PL" sz="2000" dirty="0"/>
              <a:t> </a:t>
            </a:r>
            <a:br>
              <a:rPr lang="pl-PL" sz="2000" kern="0" dirty="0"/>
            </a:br>
            <a:endParaRPr lang="pl-PL" sz="2000" kern="0" dirty="0"/>
          </a:p>
        </p:txBody>
      </p:sp>
      <p:sp>
        <p:nvSpPr>
          <p:cNvPr id="87043" name="Symbol zastępczy zawartości 2">
            <a:extLst>
              <a:ext uri="{FF2B5EF4-FFF2-40B4-BE49-F238E27FC236}">
                <a16:creationId xmlns:a16="http://schemas.microsoft.com/office/drawing/2014/main" id="{153A12E4-EC89-42B9-B9C7-5249CCC4DC29}"/>
              </a:ext>
            </a:extLst>
          </p:cNvPr>
          <p:cNvSpPr txBox="1">
            <a:spLocks/>
          </p:cNvSpPr>
          <p:nvPr/>
        </p:nvSpPr>
        <p:spPr bwMode="auto">
          <a:xfrm>
            <a:off x="811213" y="1427163"/>
            <a:ext cx="8008937"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buFont typeface="Arial" panose="020B0604020202020204" pitchFamily="34" charset="0"/>
              <a:buChar char="•"/>
            </a:pPr>
            <a:r>
              <a:rPr lang="en-US" altLang="pl-PL" sz="2000" b="0" i="1">
                <a:solidFill>
                  <a:srgbClr val="000000"/>
                </a:solidFill>
              </a:rPr>
              <a:t>In order to describe the scope of functioning or level of disability and the extent to which the environmental factor constitutes facilitation or limitation, qualifiers have been introduced into the classification. They constitute a common language that allows comparison of population health at individual level in different regions of the country, at the same and different times</a:t>
            </a:r>
            <a:r>
              <a:rPr lang="pl-PL" altLang="pl-PL" sz="2000" b="0" i="1">
                <a:solidFill>
                  <a:srgbClr val="000000"/>
                </a:solidFill>
              </a:rPr>
              <a:t>.</a:t>
            </a:r>
            <a:r>
              <a:rPr lang="en-US" altLang="pl-PL" sz="2000" b="0" i="1">
                <a:solidFill>
                  <a:srgbClr val="000000"/>
                </a:solidFill>
              </a:rPr>
              <a:t> </a:t>
            </a:r>
            <a:endParaRPr lang="pl-PL" altLang="pl-PL" sz="2800" b="0">
              <a:solidFill>
                <a:srgbClr val="000000"/>
              </a:solidFill>
              <a:latin typeface="Calibri" panose="020F0502020204030204" pitchFamily="34" charset="0"/>
            </a:endParaRPr>
          </a:p>
        </p:txBody>
      </p:sp>
      <p:pic>
        <p:nvPicPr>
          <p:cNvPr id="87044" name="Picture 2" descr="Znalezione obrazy dla zapytania: ICF  logo">
            <a:extLst>
              <a:ext uri="{FF2B5EF4-FFF2-40B4-BE49-F238E27FC236}">
                <a16:creationId xmlns:a16="http://schemas.microsoft.com/office/drawing/2014/main" id="{2E95EA3C-D2D3-4B5C-B7E9-08A6464F1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463" y="42211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2F0E9161-6BD5-4B9B-9656-4A899593CB0D}"/>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2000" dirty="0"/>
              <a:t>ICF qualifier for body function – a person with joint mobility problem</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1.	Qualifier = extent of the handicap </a:t>
            </a:r>
          </a:p>
          <a:p>
            <a:pPr>
              <a:defRPr/>
            </a:pPr>
            <a:endParaRPr lang="en-US" sz="2000" kern="0" dirty="0"/>
          </a:p>
          <a:p>
            <a:pPr>
              <a:defRPr/>
            </a:pPr>
            <a:r>
              <a:rPr lang="en-US" sz="2000" kern="0" dirty="0"/>
              <a:t>                  </a:t>
            </a:r>
            <a:r>
              <a:rPr lang="en-US" kern="0" dirty="0"/>
              <a:t>b7101.</a:t>
            </a:r>
            <a:r>
              <a:rPr lang="en-US" kern="0" dirty="0">
                <a:solidFill>
                  <a:srgbClr val="0070C0"/>
                </a:solidFill>
              </a:rPr>
              <a:t>3</a:t>
            </a:r>
            <a:endParaRPr lang="pl-PL" kern="0" dirty="0">
              <a:solidFill>
                <a:srgbClr val="0070C0"/>
              </a:solidFill>
            </a:endParaRPr>
          </a:p>
        </p:txBody>
      </p:sp>
      <p:pic>
        <p:nvPicPr>
          <p:cNvPr id="89091" name="Picture 3">
            <a:extLst>
              <a:ext uri="{FF2B5EF4-FFF2-40B4-BE49-F238E27FC236}">
                <a16:creationId xmlns:a16="http://schemas.microsoft.com/office/drawing/2014/main" id="{3B61DB01-B57B-4166-9CA4-C6A010A0C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457325"/>
            <a:ext cx="1652588"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Łącznik prosty ze strzałką 4">
            <a:extLst>
              <a:ext uri="{FF2B5EF4-FFF2-40B4-BE49-F238E27FC236}">
                <a16:creationId xmlns:a16="http://schemas.microsoft.com/office/drawing/2014/main" id="{E012CD90-3AB5-44F3-A018-B51B6A68C5D4}"/>
              </a:ext>
            </a:extLst>
          </p:cNvPr>
          <p:cNvCxnSpPr/>
          <p:nvPr/>
        </p:nvCxnSpPr>
        <p:spPr bwMode="auto">
          <a:xfrm>
            <a:off x="5724525" y="2708275"/>
            <a:ext cx="0" cy="396875"/>
          </a:xfrm>
          <a:prstGeom prst="straightConnector1">
            <a:avLst/>
          </a:prstGeom>
          <a:ln w="28575">
            <a:solidFill>
              <a:schemeClr val="accent1">
                <a:lumMod val="50000"/>
                <a:lumOff val="50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9" name="Tytuł 1">
            <a:extLst>
              <a:ext uri="{FF2B5EF4-FFF2-40B4-BE49-F238E27FC236}">
                <a16:creationId xmlns:a16="http://schemas.microsoft.com/office/drawing/2014/main" id="{25F98AF2-4B31-484D-8F9C-FBA2606CB82B}"/>
              </a:ext>
            </a:extLst>
          </p:cNvPr>
          <p:cNvSpPr txBox="1">
            <a:spLocks/>
          </p:cNvSpPr>
          <p:nvPr/>
        </p:nvSpPr>
        <p:spPr>
          <a:xfrm>
            <a:off x="684213" y="3573463"/>
            <a:ext cx="8280400" cy="2016125"/>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lgn="l">
              <a:defRPr/>
            </a:pPr>
            <a:r>
              <a:rPr lang="pl-PL" sz="1800" dirty="0"/>
              <a:t>XXX.</a:t>
            </a:r>
            <a:r>
              <a:rPr lang="pl-PL" sz="1800" dirty="0">
                <a:solidFill>
                  <a:srgbClr val="0070C0"/>
                </a:solidFill>
              </a:rPr>
              <a:t>0  </a:t>
            </a:r>
            <a:r>
              <a:rPr lang="pl-PL" sz="1800" dirty="0"/>
              <a:t> no </a:t>
            </a:r>
            <a:r>
              <a:rPr lang="pl-PL" sz="1800" dirty="0" err="1"/>
              <a:t>impairment</a:t>
            </a:r>
            <a:r>
              <a:rPr lang="pl-PL" sz="1800" dirty="0"/>
              <a:t> 			</a:t>
            </a:r>
          </a:p>
          <a:p>
            <a:pPr algn="l">
              <a:defRPr/>
            </a:pPr>
            <a:r>
              <a:rPr lang="pl-PL" sz="1800" dirty="0"/>
              <a:t>XXX.</a:t>
            </a:r>
            <a:r>
              <a:rPr lang="pl-PL" sz="1800" dirty="0">
                <a:solidFill>
                  <a:srgbClr val="0070C0"/>
                </a:solidFill>
              </a:rPr>
              <a:t>1</a:t>
            </a:r>
            <a:r>
              <a:rPr lang="pl-PL" sz="1800" dirty="0"/>
              <a:t>   </a:t>
            </a:r>
            <a:r>
              <a:rPr lang="pl-PL" sz="1800" dirty="0" err="1"/>
              <a:t>mild</a:t>
            </a:r>
            <a:r>
              <a:rPr lang="pl-PL" sz="1800" dirty="0"/>
              <a:t>  </a:t>
            </a:r>
            <a:r>
              <a:rPr lang="pl-PL" sz="1800" dirty="0" err="1"/>
              <a:t>impairment</a:t>
            </a:r>
            <a:r>
              <a:rPr lang="pl-PL" sz="1800" dirty="0"/>
              <a:t>			</a:t>
            </a:r>
          </a:p>
          <a:p>
            <a:pPr algn="l">
              <a:defRPr/>
            </a:pPr>
            <a:r>
              <a:rPr lang="pl-PL" sz="1800" dirty="0"/>
              <a:t>XXX.</a:t>
            </a:r>
            <a:r>
              <a:rPr lang="pl-PL" sz="1800" dirty="0">
                <a:solidFill>
                  <a:srgbClr val="0070C0"/>
                </a:solidFill>
              </a:rPr>
              <a:t>2 </a:t>
            </a:r>
            <a:r>
              <a:rPr lang="pl-PL" sz="1800" dirty="0"/>
              <a:t>  </a:t>
            </a:r>
            <a:r>
              <a:rPr lang="pl-PL" sz="1800" dirty="0" err="1"/>
              <a:t>moderate</a:t>
            </a:r>
            <a:r>
              <a:rPr lang="pl-PL" sz="1800" dirty="0"/>
              <a:t> </a:t>
            </a:r>
            <a:r>
              <a:rPr lang="pl-PL" sz="1800" dirty="0" err="1"/>
              <a:t>impairment</a:t>
            </a:r>
            <a:r>
              <a:rPr lang="pl-PL" sz="1800" dirty="0"/>
              <a:t>  	</a:t>
            </a:r>
          </a:p>
          <a:p>
            <a:pPr algn="l">
              <a:defRPr/>
            </a:pPr>
            <a:r>
              <a:rPr lang="pl-PL" sz="1800" dirty="0"/>
              <a:t>XXX.</a:t>
            </a:r>
            <a:r>
              <a:rPr lang="pl-PL" sz="1800" dirty="0">
                <a:solidFill>
                  <a:srgbClr val="0070C0"/>
                </a:solidFill>
              </a:rPr>
              <a:t>3 </a:t>
            </a:r>
            <a:r>
              <a:rPr lang="pl-PL" sz="1800" dirty="0"/>
              <a:t>  </a:t>
            </a:r>
            <a:r>
              <a:rPr lang="pl-PL" sz="1800" dirty="0" err="1"/>
              <a:t>severe</a:t>
            </a:r>
            <a:r>
              <a:rPr lang="pl-PL" sz="1800" dirty="0"/>
              <a:t> </a:t>
            </a:r>
            <a:r>
              <a:rPr lang="pl-PL" sz="1800" dirty="0" err="1"/>
              <a:t>impairment</a:t>
            </a:r>
            <a:r>
              <a:rPr lang="pl-PL" sz="1800" dirty="0"/>
              <a:t> </a:t>
            </a:r>
          </a:p>
          <a:p>
            <a:pPr algn="l">
              <a:defRPr/>
            </a:pPr>
            <a:r>
              <a:rPr lang="pl-PL" sz="1800" dirty="0"/>
              <a:t>XXX.</a:t>
            </a:r>
            <a:r>
              <a:rPr lang="pl-PL" sz="1800" dirty="0">
                <a:solidFill>
                  <a:srgbClr val="0070C0"/>
                </a:solidFill>
              </a:rPr>
              <a:t>4 </a:t>
            </a:r>
            <a:r>
              <a:rPr lang="pl-PL" sz="1800" dirty="0"/>
              <a:t>  </a:t>
            </a:r>
            <a:r>
              <a:rPr lang="pl-PL" sz="1800" dirty="0" err="1"/>
              <a:t>complete</a:t>
            </a:r>
            <a:r>
              <a:rPr lang="pl-PL" sz="1800" dirty="0"/>
              <a:t> </a:t>
            </a:r>
            <a:r>
              <a:rPr lang="pl-PL" sz="1800" dirty="0" err="1"/>
              <a:t>impairment</a:t>
            </a:r>
            <a:r>
              <a:rPr lang="pl-PL" sz="1800" dirty="0"/>
              <a:t> </a:t>
            </a:r>
          </a:p>
          <a:p>
            <a:pPr algn="l">
              <a:defRPr/>
            </a:pPr>
            <a:r>
              <a:rPr lang="pl-PL" sz="1800" dirty="0"/>
              <a:t> </a:t>
            </a:r>
          </a:p>
          <a:p>
            <a:pPr algn="l">
              <a:defRPr/>
            </a:pPr>
            <a:r>
              <a:rPr lang="pl-PL" sz="1800" dirty="0"/>
              <a:t>XXX.</a:t>
            </a:r>
            <a:r>
              <a:rPr lang="pl-PL" sz="1800" dirty="0">
                <a:solidFill>
                  <a:srgbClr val="0070C0"/>
                </a:solidFill>
              </a:rPr>
              <a:t>8 </a:t>
            </a:r>
            <a:r>
              <a:rPr lang="pl-PL" sz="1800" dirty="0"/>
              <a:t>  not </a:t>
            </a:r>
            <a:r>
              <a:rPr lang="pl-PL" sz="1800" dirty="0" err="1"/>
              <a:t>specified</a:t>
            </a:r>
            <a:r>
              <a:rPr lang="pl-PL" sz="1800" dirty="0"/>
              <a:t>                                          </a:t>
            </a:r>
            <a:r>
              <a:rPr lang="pl-PL" sz="1000" b="0" dirty="0"/>
              <a:t>[</a:t>
            </a:r>
            <a:r>
              <a:rPr lang="pl-PL" sz="1000" b="0" dirty="0" err="1"/>
              <a:t>access</a:t>
            </a:r>
            <a:r>
              <a:rPr lang="pl-PL" sz="1000" b="0" dirty="0"/>
              <a:t>: 20.01.2020]</a:t>
            </a:r>
          </a:p>
          <a:p>
            <a:pPr algn="l">
              <a:defRPr/>
            </a:pPr>
            <a:r>
              <a:rPr lang="pl-PL" sz="1800" dirty="0"/>
              <a:t>XXX.</a:t>
            </a:r>
            <a:r>
              <a:rPr lang="pl-PL" sz="1800" dirty="0">
                <a:solidFill>
                  <a:srgbClr val="0070C0"/>
                </a:solidFill>
              </a:rPr>
              <a:t>9  </a:t>
            </a:r>
            <a:r>
              <a:rPr lang="pl-PL" sz="1800" dirty="0"/>
              <a:t> not </a:t>
            </a:r>
            <a:r>
              <a:rPr lang="pl-PL" sz="1800" dirty="0" err="1"/>
              <a:t>applicable</a:t>
            </a:r>
            <a:endParaRPr lang="pl-PL" sz="1800" dirty="0"/>
          </a:p>
          <a:p>
            <a:pPr algn="l">
              <a:defRPr/>
            </a:pPr>
            <a:endParaRPr lang="pl-PL" sz="2000" dirty="0"/>
          </a:p>
          <a:p>
            <a:pPr>
              <a:defRPr/>
            </a:pPr>
            <a:r>
              <a:rPr lang="pl-PL" sz="2000" dirty="0"/>
              <a:t> </a:t>
            </a:r>
            <a:br>
              <a:rPr lang="pl-PL" sz="2000" kern="0" dirty="0"/>
            </a:br>
            <a:endParaRPr lang="pl-PL" sz="2000" kern="0" dirty="0"/>
          </a:p>
        </p:txBody>
      </p:sp>
    </p:spTree>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6F169F-6706-4A99-A59B-F4333F8855A5}"/>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1800" dirty="0"/>
              <a:t>ICF qualifier for body structures – anatomical limitation/hand structure</a:t>
            </a:r>
            <a:endParaRPr lang="pl-PL" sz="1800" dirty="0"/>
          </a:p>
          <a:p>
            <a:pPr>
              <a:defRPr/>
            </a:pPr>
            <a:r>
              <a:rPr lang="en-GB" sz="2000" dirty="0"/>
              <a:t> </a:t>
            </a:r>
            <a:endParaRPr lang="pl-PL" sz="2000" dirty="0"/>
          </a:p>
          <a:p>
            <a:pPr>
              <a:defRPr/>
            </a:pP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pic>
        <p:nvPicPr>
          <p:cNvPr id="91139" name="Picture 2">
            <a:extLst>
              <a:ext uri="{FF2B5EF4-FFF2-40B4-BE49-F238E27FC236}">
                <a16:creationId xmlns:a16="http://schemas.microsoft.com/office/drawing/2014/main" id="{AF847F5D-05FE-4892-8EDA-03C18EC51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175" y="2133600"/>
            <a:ext cx="67341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3">
            <a:extLst>
              <a:ext uri="{FF2B5EF4-FFF2-40B4-BE49-F238E27FC236}">
                <a16:creationId xmlns:a16="http://schemas.microsoft.com/office/drawing/2014/main" id="{FC990351-6594-4549-A4FD-FEF978491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63" y="1916113"/>
            <a:ext cx="1652587"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3C7B56-D9C6-4FC0-A6E1-CCDDBB9B4C17}"/>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GB" sz="1800" dirty="0"/>
              <a:t>ICF qualifier for body structures – anatomical limitation/hand structure</a:t>
            </a:r>
            <a:endParaRPr lang="pl-PL" sz="1800" dirty="0"/>
          </a:p>
          <a:p>
            <a:pPr>
              <a:defRPr/>
            </a:pPr>
            <a:r>
              <a:rPr lang="en-GB" sz="2000" dirty="0"/>
              <a:t> </a:t>
            </a:r>
            <a:endParaRPr lang="pl-PL" sz="2000" dirty="0"/>
          </a:p>
          <a:p>
            <a:pPr>
              <a:defRPr/>
            </a:pP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sp>
        <p:nvSpPr>
          <p:cNvPr id="3" name="Symbol zastępczy zawartości 2">
            <a:extLst>
              <a:ext uri="{FF2B5EF4-FFF2-40B4-BE49-F238E27FC236}">
                <a16:creationId xmlns:a16="http://schemas.microsoft.com/office/drawing/2014/main" id="{AF33B58A-B512-42EA-AF4B-6061C0B8A779}"/>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endParaRPr lang="pl-PL" sz="2000" b="0" dirty="0"/>
          </a:p>
          <a:p>
            <a:pPr>
              <a:lnSpc>
                <a:spcPct val="150000"/>
              </a:lnSpc>
              <a:spcBef>
                <a:spcPts val="0"/>
              </a:spcBef>
              <a:defRPr/>
            </a:pPr>
            <a:endParaRPr sz="2000" b="0" kern="0" dirty="0"/>
          </a:p>
        </p:txBody>
      </p:sp>
      <p:pic>
        <p:nvPicPr>
          <p:cNvPr id="93188" name="Picture 2">
            <a:extLst>
              <a:ext uri="{FF2B5EF4-FFF2-40B4-BE49-F238E27FC236}">
                <a16:creationId xmlns:a16="http://schemas.microsoft.com/office/drawing/2014/main" id="{93EADE77-D91E-4842-9648-1CAABC6D6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28775"/>
            <a:ext cx="7632700"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E41B57-6177-4826-9DBD-69936E6D69E2}"/>
              </a:ext>
            </a:extLst>
          </p:cNvPr>
          <p:cNvSpPr txBox="1">
            <a:spLocks/>
          </p:cNvSpPr>
          <p:nvPr/>
        </p:nvSpPr>
        <p:spPr>
          <a:xfrm>
            <a:off x="323850" y="908050"/>
            <a:ext cx="8640763" cy="519113"/>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en-US" sz="1800" dirty="0"/>
              <a:t>Coding according to ICF classification - example</a:t>
            </a:r>
            <a:r>
              <a:rPr lang="en-GB" sz="2000" dirty="0"/>
              <a:t> </a:t>
            </a:r>
            <a:endParaRPr lang="pl-PL" sz="2000" dirty="0"/>
          </a:p>
          <a:p>
            <a:pPr>
              <a:defRPr/>
            </a:pPr>
            <a:r>
              <a:rPr lang="en-GB" sz="2000" dirty="0"/>
              <a:t> </a:t>
            </a:r>
            <a:endParaRPr lang="pl-PL" sz="2000" dirty="0"/>
          </a:p>
          <a:p>
            <a:pPr>
              <a:defRPr/>
            </a:pPr>
            <a:endParaRPr lang="pl-PL" sz="2000" dirty="0"/>
          </a:p>
          <a:p>
            <a:pPr>
              <a:defRPr/>
            </a:pPr>
            <a:r>
              <a:rPr lang="pl-PL" sz="2000" dirty="0"/>
              <a:t> </a:t>
            </a:r>
          </a:p>
          <a:p>
            <a:pPr>
              <a:defRPr/>
            </a:pPr>
            <a:endParaRPr lang="pl-PL" sz="2000" dirty="0"/>
          </a:p>
          <a:p>
            <a:pPr>
              <a:defRPr/>
            </a:pPr>
            <a:r>
              <a:rPr lang="pl-PL" sz="2000" dirty="0"/>
              <a:t> </a:t>
            </a:r>
            <a:br>
              <a:rPr lang="pl-PL" sz="2000" kern="0" dirty="0"/>
            </a:br>
            <a:r>
              <a:rPr lang="en-US" sz="2000" kern="0" dirty="0"/>
              <a:t> </a:t>
            </a:r>
            <a:endParaRPr lang="pl-PL" kern="0" dirty="0">
              <a:solidFill>
                <a:srgbClr val="0070C0"/>
              </a:solidFill>
            </a:endParaRPr>
          </a:p>
        </p:txBody>
      </p:sp>
      <p:pic>
        <p:nvPicPr>
          <p:cNvPr id="95235" name="Picture 3">
            <a:extLst>
              <a:ext uri="{FF2B5EF4-FFF2-40B4-BE49-F238E27FC236}">
                <a16:creationId xmlns:a16="http://schemas.microsoft.com/office/drawing/2014/main" id="{C420CEF7-02E7-4985-AD22-D641D4296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557338"/>
            <a:ext cx="7632700" cy="397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8E2EAA-6705-4D11-802D-451E3E76B414}"/>
              </a:ext>
            </a:extLst>
          </p:cNvPr>
          <p:cNvSpPr txBox="1">
            <a:spLocks/>
          </p:cNvSpPr>
          <p:nvPr/>
        </p:nvSpPr>
        <p:spPr>
          <a:xfrm>
            <a:off x="180975" y="965200"/>
            <a:ext cx="8712200"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a:t>
            </a:r>
          </a:p>
          <a:p>
            <a:pPr>
              <a:defRPr/>
            </a:pPr>
            <a:endParaRPr lang="pl-PL" kern="0" dirty="0"/>
          </a:p>
        </p:txBody>
      </p:sp>
      <p:pic>
        <p:nvPicPr>
          <p:cNvPr id="97283" name="Picture 2">
            <a:extLst>
              <a:ext uri="{FF2B5EF4-FFF2-40B4-BE49-F238E27FC236}">
                <a16:creationId xmlns:a16="http://schemas.microsoft.com/office/drawing/2014/main" id="{BA4DA8DD-AA3A-43F8-9F3B-DEDDE2178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19891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ytuł 1">
            <a:extLst>
              <a:ext uri="{FF2B5EF4-FFF2-40B4-BE49-F238E27FC236}">
                <a16:creationId xmlns:a16="http://schemas.microsoft.com/office/drawing/2014/main" id="{E34FB082-CBA5-4E4F-BDB2-C7BFC7BB0711}"/>
              </a:ext>
            </a:extLst>
          </p:cNvPr>
          <p:cNvSpPr txBox="1">
            <a:spLocks/>
          </p:cNvSpPr>
          <p:nvPr/>
        </p:nvSpPr>
        <p:spPr>
          <a:xfrm>
            <a:off x="180975" y="45085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FRIST  TASK</a:t>
            </a:r>
          </a:p>
        </p:txBody>
      </p:sp>
    </p:spTree>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5A6201-523A-46C4-B227-811E02572B4C}"/>
              </a:ext>
            </a:extLst>
          </p:cNvPr>
          <p:cNvSpPr txBox="1">
            <a:spLocks/>
          </p:cNvSpPr>
          <p:nvPr/>
        </p:nvSpPr>
        <p:spPr>
          <a:xfrm>
            <a:off x="180975" y="965200"/>
            <a:ext cx="8712200" cy="601663"/>
          </a:xfrm>
          <a:prstGeom prst="rect">
            <a:avLst/>
          </a:prstGeom>
        </p:spPr>
        <p:txBody>
          <a:bodyPr>
            <a:normAutofit fontScale="825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 - FI</a:t>
            </a:r>
            <a:r>
              <a:rPr lang="es-ES" kern="0" dirty="0"/>
              <a:t>R</a:t>
            </a:r>
            <a:r>
              <a:rPr lang="pl-PL" kern="0" dirty="0"/>
              <a:t>ST  TASK</a:t>
            </a:r>
          </a:p>
          <a:p>
            <a:pPr>
              <a:defRPr/>
            </a:pPr>
            <a:r>
              <a:rPr lang="pl-PL" kern="0" dirty="0"/>
              <a:t>  </a:t>
            </a:r>
          </a:p>
          <a:p>
            <a:pPr>
              <a:defRPr/>
            </a:pPr>
            <a:endParaRPr lang="pl-PL" kern="0" dirty="0"/>
          </a:p>
        </p:txBody>
      </p:sp>
      <p:sp>
        <p:nvSpPr>
          <p:cNvPr id="3" name="Symbol zastępczy zawartości 2">
            <a:extLst>
              <a:ext uri="{FF2B5EF4-FFF2-40B4-BE49-F238E27FC236}">
                <a16:creationId xmlns:a16="http://schemas.microsoft.com/office/drawing/2014/main" id="{D67A6686-6A89-47E1-8256-04F62C2EAF75}"/>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spcBef>
                <a:spcPts val="0"/>
              </a:spcBef>
              <a:defRPr/>
            </a:pPr>
            <a:r>
              <a:rPr sz="2400" dirty="0"/>
              <a:t>First task,</a:t>
            </a:r>
          </a:p>
          <a:p>
            <a:pPr>
              <a:lnSpc>
                <a:spcPct val="150000"/>
              </a:lnSpc>
              <a:spcBef>
                <a:spcPts val="0"/>
              </a:spcBef>
              <a:defRPr/>
            </a:pPr>
            <a:r>
              <a:rPr sz="2000" b="0" dirty="0"/>
              <a:t> We perform the task in groups </a:t>
            </a:r>
          </a:p>
          <a:p>
            <a:pPr>
              <a:lnSpc>
                <a:spcPct val="150000"/>
              </a:lnSpc>
              <a:spcBef>
                <a:spcPts val="0"/>
              </a:spcBef>
              <a:defRPr/>
            </a:pPr>
            <a:r>
              <a:rPr sz="2000" b="0" dirty="0"/>
              <a:t>Each group will answer the question:</a:t>
            </a:r>
          </a:p>
          <a:p>
            <a:pPr>
              <a:lnSpc>
                <a:spcPct val="150000"/>
              </a:lnSpc>
              <a:spcBef>
                <a:spcPts val="0"/>
              </a:spcBef>
              <a:defRPr/>
            </a:pPr>
            <a:r>
              <a:rPr sz="2000" b="0" dirty="0"/>
              <a:t>Why and to what extent ICF codification is a universal language - give an example</a:t>
            </a:r>
            <a:endParaRPr sz="2000" b="0" kern="0" dirty="0"/>
          </a:p>
        </p:txBody>
      </p:sp>
      <p:pic>
        <p:nvPicPr>
          <p:cNvPr id="98308" name="Picture 3">
            <a:extLst>
              <a:ext uri="{FF2B5EF4-FFF2-40B4-BE49-F238E27FC236}">
                <a16:creationId xmlns:a16="http://schemas.microsoft.com/office/drawing/2014/main" id="{82E623AC-F59C-405D-9759-707D32DE5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771992"/>
            <a:ext cx="5875338"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D6C333-98C7-440B-9FA6-A044736ECFAC}"/>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 -</a:t>
            </a:r>
            <a:r>
              <a:rPr lang="pl-PL" kern="0" dirty="0" err="1"/>
              <a:t>coding</a:t>
            </a:r>
            <a:r>
              <a:rPr lang="pl-PL" kern="0" dirty="0"/>
              <a:t> (</a:t>
            </a:r>
            <a:r>
              <a:rPr lang="pl-PL" kern="0" dirty="0" err="1"/>
              <a:t>second</a:t>
            </a:r>
            <a:r>
              <a:rPr lang="pl-PL" kern="0" dirty="0"/>
              <a:t> </a:t>
            </a:r>
            <a:r>
              <a:rPr lang="pl-PL" kern="0" dirty="0" err="1"/>
              <a:t>case</a:t>
            </a:r>
            <a:r>
              <a:rPr lang="pl-PL" kern="0" dirty="0"/>
              <a:t>)  </a:t>
            </a:r>
          </a:p>
          <a:p>
            <a:pPr>
              <a:defRPr/>
            </a:pPr>
            <a:endParaRPr lang="pl-PL" kern="0" dirty="0"/>
          </a:p>
        </p:txBody>
      </p:sp>
      <p:sp>
        <p:nvSpPr>
          <p:cNvPr id="4" name="Symbol zastępczy zawartości 2">
            <a:extLst>
              <a:ext uri="{FF2B5EF4-FFF2-40B4-BE49-F238E27FC236}">
                <a16:creationId xmlns:a16="http://schemas.microsoft.com/office/drawing/2014/main" id="{0B61083E-748C-44E0-A2AD-8F028C2B2F05}"/>
              </a:ext>
            </a:extLst>
          </p:cNvPr>
          <p:cNvSpPr txBox="1">
            <a:spLocks/>
          </p:cNvSpPr>
          <p:nvPr/>
        </p:nvSpPr>
        <p:spPr>
          <a:xfrm>
            <a:off x="179388" y="1566863"/>
            <a:ext cx="8785225" cy="4165600"/>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n-GB" sz="2000" b="0" dirty="0"/>
              <a:t>We perform the task in groups </a:t>
            </a:r>
            <a:endParaRPr lang="pl-PL" sz="2000" b="0" dirty="0"/>
          </a:p>
          <a:p>
            <a:pPr>
              <a:defRPr/>
            </a:pPr>
            <a:r>
              <a:rPr lang="en-GB" sz="2000" b="0" dirty="0"/>
              <a:t>In the course of the task we use the manual </a:t>
            </a:r>
            <a:r>
              <a:rPr lang="en-GB" sz="2000" b="0" u="sng" dirty="0">
                <a:hlinkClick r:id="rId3"/>
              </a:rPr>
              <a:t>https://www.who.int/classifications/drafticfpracticalmanual.pdf</a:t>
            </a:r>
            <a:endParaRPr lang="pl-PL" sz="2000" b="0" dirty="0"/>
          </a:p>
          <a:p>
            <a:pPr marL="530225" indent="-342900">
              <a:buFontTx/>
              <a:buChar char="-"/>
              <a:defRPr/>
            </a:pPr>
            <a:r>
              <a:rPr lang="en-GB" sz="2000" b="0" dirty="0"/>
              <a:t>the first encoding concerns activity and participation for a person with </a:t>
            </a:r>
            <a:br>
              <a:rPr lang="pl-PL" sz="2000" b="0" dirty="0"/>
            </a:br>
            <a:r>
              <a:rPr lang="en-GB" sz="2000" b="0" dirty="0"/>
              <a:t>a low level of hand performance,</a:t>
            </a:r>
            <a:endParaRPr lang="pl-PL" sz="2000" b="0" dirty="0"/>
          </a:p>
          <a:p>
            <a:pPr marL="530225" indent="-342900">
              <a:buFontTx/>
              <a:buChar char="-"/>
              <a:defRPr/>
            </a:pPr>
            <a:r>
              <a:rPr sz="2000" b="0" dirty="0"/>
              <a:t>- the second concerns environmental factors for disabled people (requiring total support)</a:t>
            </a:r>
          </a:p>
          <a:p>
            <a:pPr marL="530225" indent="-342900">
              <a:buFontTx/>
              <a:buChar char="-"/>
              <a:defRPr/>
            </a:pPr>
            <a:endParaRPr lang="pl-PL" sz="2000" b="0" dirty="0"/>
          </a:p>
          <a:p>
            <a:pPr>
              <a:lnSpc>
                <a:spcPct val="150000"/>
              </a:lnSpc>
              <a:spcBef>
                <a:spcPts val="0"/>
              </a:spcBef>
              <a:defRPr/>
            </a:pPr>
            <a:r>
              <a:rPr lang="pl-PL" sz="2000" b="0" dirty="0"/>
              <a:t> </a:t>
            </a:r>
            <a:endParaRPr sz="2000" b="0" kern="0" dirty="0"/>
          </a:p>
        </p:txBody>
      </p:sp>
      <p:pic>
        <p:nvPicPr>
          <p:cNvPr id="100356" name="Picture 3">
            <a:extLst>
              <a:ext uri="{FF2B5EF4-FFF2-40B4-BE49-F238E27FC236}">
                <a16:creationId xmlns:a16="http://schemas.microsoft.com/office/drawing/2014/main" id="{6E5F5192-C07B-4994-BDFF-783FEBBCE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4365625"/>
            <a:ext cx="1471613" cy="136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9CF1B4-F7EA-4C45-9081-6FD9A689A576}"/>
              </a:ext>
            </a:extLst>
          </p:cNvPr>
          <p:cNvSpPr txBox="1">
            <a:spLocks/>
          </p:cNvSpPr>
          <p:nvPr/>
        </p:nvSpPr>
        <p:spPr>
          <a:xfrm>
            <a:off x="107950" y="965200"/>
            <a:ext cx="8785225" cy="601663"/>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 –</a:t>
            </a:r>
            <a:r>
              <a:rPr lang="pl-PL" kern="0" dirty="0" err="1"/>
              <a:t>coding</a:t>
            </a:r>
            <a:r>
              <a:rPr lang="pl-PL" kern="0" dirty="0"/>
              <a:t> (</a:t>
            </a:r>
            <a:r>
              <a:rPr lang="pl-PL" kern="0" dirty="0" err="1"/>
              <a:t>example</a:t>
            </a:r>
            <a:r>
              <a:rPr lang="pl-PL" kern="0" dirty="0"/>
              <a:t>)  </a:t>
            </a:r>
          </a:p>
          <a:p>
            <a:pPr>
              <a:defRPr/>
            </a:pPr>
            <a:endParaRPr lang="pl-PL" kern="0" dirty="0"/>
          </a:p>
        </p:txBody>
      </p:sp>
      <p:sp>
        <p:nvSpPr>
          <p:cNvPr id="3" name="Symbol zastępczy zawartości 2">
            <a:extLst>
              <a:ext uri="{FF2B5EF4-FFF2-40B4-BE49-F238E27FC236}">
                <a16:creationId xmlns:a16="http://schemas.microsoft.com/office/drawing/2014/main" id="{A85A0AAD-D08B-40A7-9D04-66E78C7A8FF1}"/>
              </a:ext>
            </a:extLst>
          </p:cNvPr>
          <p:cNvSpPr txBox="1">
            <a:spLocks/>
          </p:cNvSpPr>
          <p:nvPr/>
        </p:nvSpPr>
        <p:spPr>
          <a:xfrm>
            <a:off x="179388" y="1628775"/>
            <a:ext cx="8785225" cy="4103688"/>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n-GB" sz="2000" dirty="0"/>
              <a:t>ICF qualifiers for activities and participation</a:t>
            </a:r>
            <a:endParaRPr lang="pl-PL" sz="2000" dirty="0"/>
          </a:p>
          <a:p>
            <a:pPr>
              <a:defRPr/>
            </a:pPr>
            <a:r>
              <a:rPr lang="en-GB" sz="2000" b="0" dirty="0"/>
              <a:t> </a:t>
            </a:r>
            <a:endParaRPr lang="pl-PL" sz="2000" b="0" dirty="0"/>
          </a:p>
          <a:p>
            <a:pPr>
              <a:lnSpc>
                <a:spcPct val="150000"/>
              </a:lnSpc>
              <a:spcBef>
                <a:spcPts val="0"/>
              </a:spcBef>
              <a:defRPr/>
            </a:pPr>
            <a:r>
              <a:rPr lang="pl-PL" sz="2400" b="0" dirty="0"/>
              <a:t>                          A. </a:t>
            </a:r>
            <a:r>
              <a:rPr lang="pl-PL" sz="2400" b="0" dirty="0" err="1"/>
              <a:t>qualifier</a:t>
            </a:r>
            <a:r>
              <a:rPr lang="pl-PL" sz="2400" b="0" dirty="0"/>
              <a:t> = </a:t>
            </a:r>
            <a:r>
              <a:rPr lang="pl-PL" sz="2400" dirty="0">
                <a:solidFill>
                  <a:schemeClr val="accent1">
                    <a:lumMod val="75000"/>
                    <a:lumOff val="25000"/>
                  </a:schemeClr>
                </a:solidFill>
              </a:rPr>
              <a:t>Performance</a:t>
            </a:r>
          </a:p>
          <a:p>
            <a:pPr>
              <a:lnSpc>
                <a:spcPct val="150000"/>
              </a:lnSpc>
              <a:spcBef>
                <a:spcPts val="0"/>
              </a:spcBef>
              <a:defRPr/>
            </a:pPr>
            <a:r>
              <a:rPr lang="pl-PL" sz="2000" b="0" kern="0" dirty="0"/>
              <a:t>                          </a:t>
            </a:r>
            <a:r>
              <a:rPr lang="pl-PL" sz="2400" b="0" kern="0" dirty="0"/>
              <a:t>d550…./…. B. </a:t>
            </a:r>
            <a:r>
              <a:rPr lang="pl-PL" sz="2400" b="0" kern="0" dirty="0" err="1"/>
              <a:t>qualifier</a:t>
            </a:r>
            <a:r>
              <a:rPr lang="pl-PL" sz="2400" b="0" kern="0" dirty="0"/>
              <a:t> = </a:t>
            </a:r>
            <a:r>
              <a:rPr lang="pl-PL" sz="2400" kern="0" dirty="0" err="1">
                <a:solidFill>
                  <a:srgbClr val="00B0F0"/>
                </a:solidFill>
              </a:rPr>
              <a:t>Capacity</a:t>
            </a:r>
            <a:endParaRPr sz="2400" kern="0" dirty="0">
              <a:solidFill>
                <a:srgbClr val="00B0F0"/>
              </a:solidFill>
            </a:endParaRPr>
          </a:p>
        </p:txBody>
      </p:sp>
      <p:pic>
        <p:nvPicPr>
          <p:cNvPr id="4" name="Picture 5" descr="DSCN2899">
            <a:extLst>
              <a:ext uri="{FF2B5EF4-FFF2-40B4-BE49-F238E27FC236}">
                <a16:creationId xmlns:a16="http://schemas.microsoft.com/office/drawing/2014/main" id="{7341585B-3E81-4296-8D97-A77CFFA55C93}"/>
              </a:ext>
            </a:extLst>
          </p:cNvPr>
          <p:cNvPicPr/>
          <p:nvPr/>
        </p:nvPicPr>
        <p:blipFill>
          <a:blip r:embed="rId3">
            <a:lum contrast="6000"/>
          </a:blip>
          <a:srcRect l="21350" t="9026" r="22914" b="7680"/>
          <a:stretch>
            <a:fillRect/>
          </a:stretch>
        </p:blipFill>
        <p:spPr bwMode="auto">
          <a:xfrm>
            <a:off x="755650" y="2705100"/>
            <a:ext cx="1079500" cy="1260475"/>
          </a:xfrm>
          <a:prstGeom prst="rect">
            <a:avLst/>
          </a:prstGeom>
          <a:ln>
            <a:noFill/>
          </a:ln>
          <a:effectLst>
            <a:outerShdw blurRad="190500" algn="tl" rotWithShape="0">
              <a:srgbClr val="000000">
                <a:alpha val="70000"/>
              </a:srgbClr>
            </a:outerShdw>
          </a:effectLst>
        </p:spPr>
      </p:pic>
      <p:sp>
        <p:nvSpPr>
          <p:cNvPr id="102405" name="Rectangle 4">
            <a:extLst>
              <a:ext uri="{FF2B5EF4-FFF2-40B4-BE49-F238E27FC236}">
                <a16:creationId xmlns:a16="http://schemas.microsoft.com/office/drawing/2014/main" id="{48FB5CA7-55DC-47B7-B332-FE5250D0B40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02406" name="Picture 8">
            <a:extLst>
              <a:ext uri="{FF2B5EF4-FFF2-40B4-BE49-F238E27FC236}">
                <a16:creationId xmlns:a16="http://schemas.microsoft.com/office/drawing/2014/main" id="{5A1F2DDA-3648-4EC0-AA3D-273D5AC21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681413"/>
            <a:ext cx="59055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F9E9D03-21F0-49F7-8D4A-C21A96BD911E}"/>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Basic terminology ICF</a:t>
            </a:r>
            <a:endParaRPr lang="en-US" sz="2800" b="0" dirty="0">
              <a:solidFill>
                <a:schemeClr val="accent2">
                  <a:lumMod val="75000"/>
                </a:schemeClr>
              </a:solidFill>
            </a:endParaRPr>
          </a:p>
        </p:txBody>
      </p:sp>
      <p:sp>
        <p:nvSpPr>
          <p:cNvPr id="3" name="Prostokąt 2">
            <a:extLst>
              <a:ext uri="{FF2B5EF4-FFF2-40B4-BE49-F238E27FC236}">
                <a16:creationId xmlns:a16="http://schemas.microsoft.com/office/drawing/2014/main" id="{A52F2EF7-037B-496D-AA77-080CB21F1EC8}"/>
              </a:ext>
            </a:extLst>
          </p:cNvPr>
          <p:cNvSpPr/>
          <p:nvPr/>
        </p:nvSpPr>
        <p:spPr>
          <a:xfrm>
            <a:off x="323850" y="1517650"/>
            <a:ext cx="8640763" cy="2708275"/>
          </a:xfrm>
          <a:prstGeom prst="rect">
            <a:avLst/>
          </a:prstGeom>
        </p:spPr>
        <p:txBody>
          <a:bodyPr>
            <a:spAutoFit/>
          </a:bodyPr>
          <a:lstStyle/>
          <a:p>
            <a:pPr marL="342900" indent="-342900">
              <a:buFont typeface="Arial" panose="020B0604020202020204" pitchFamily="34" charset="0"/>
              <a:buChar char="•"/>
              <a:defRPr/>
            </a:pPr>
            <a:r>
              <a:rPr lang="en-US" sz="2000" dirty="0">
                <a:solidFill>
                  <a:schemeClr val="accent2">
                    <a:lumMod val="75000"/>
                  </a:schemeClr>
                </a:solidFill>
              </a:rPr>
              <a:t>Health-related</a:t>
            </a:r>
            <a:r>
              <a:rPr lang="en-US" sz="2000" b="0" dirty="0">
                <a:solidFill>
                  <a:schemeClr val="accent2">
                    <a:lumMod val="75000"/>
                  </a:schemeClr>
                </a:solidFill>
              </a:rPr>
              <a:t> states and health-related fields: The health-related condition is the level of functioning within a given area of health ICF.</a:t>
            </a:r>
          </a:p>
          <a:p>
            <a:pPr>
              <a:defRPr/>
            </a:pPr>
            <a:r>
              <a:rPr lang="en-US" sz="2000" b="0" dirty="0">
                <a:solidFill>
                  <a:schemeClr val="accent2">
                    <a:lumMod val="75000"/>
                  </a:schemeClr>
                </a:solidFill>
              </a:rPr>
              <a:t>• </a:t>
            </a:r>
            <a:r>
              <a:rPr lang="en-US" sz="2000" dirty="0">
                <a:solidFill>
                  <a:schemeClr val="accent2">
                    <a:lumMod val="75000"/>
                  </a:schemeClr>
                </a:solidFill>
              </a:rPr>
              <a:t>A medical condition </a:t>
            </a:r>
            <a:r>
              <a:rPr lang="en-US" sz="2000" b="0" dirty="0">
                <a:solidFill>
                  <a:schemeClr val="accent2">
                    <a:lumMod val="75000"/>
                  </a:schemeClr>
                </a:solidFill>
              </a:rPr>
              <a:t>is a broad term to cover a disease (acute or chronic), disorder, injury or injury. </a:t>
            </a:r>
          </a:p>
          <a:p>
            <a:pPr>
              <a:defRPr/>
            </a:pPr>
            <a:r>
              <a:rPr lang="en-US" sz="2000" b="0" dirty="0">
                <a:solidFill>
                  <a:schemeClr val="accent2">
                    <a:lumMod val="75000"/>
                  </a:schemeClr>
                </a:solidFill>
              </a:rPr>
              <a:t>• </a:t>
            </a:r>
            <a:r>
              <a:rPr lang="en-US" sz="2000" dirty="0">
                <a:solidFill>
                  <a:schemeClr val="accent2">
                    <a:lumMod val="75000"/>
                  </a:schemeClr>
                </a:solidFill>
              </a:rPr>
              <a:t>Functioning</a:t>
            </a:r>
            <a:r>
              <a:rPr lang="en-US" sz="2000" b="0" dirty="0">
                <a:solidFill>
                  <a:schemeClr val="accent2">
                    <a:lumMod val="75000"/>
                  </a:schemeClr>
                </a:solidFill>
              </a:rPr>
              <a:t> is a broad concept for body function, body structures, activity and participation.</a:t>
            </a:r>
          </a:p>
          <a:p>
            <a:pPr>
              <a:defRPr/>
            </a:pPr>
            <a:r>
              <a:rPr lang="en-US" sz="2000" b="0" dirty="0">
                <a:solidFill>
                  <a:schemeClr val="accent2">
                    <a:lumMod val="75000"/>
                  </a:schemeClr>
                </a:solidFill>
              </a:rPr>
              <a:t>• </a:t>
            </a:r>
            <a:r>
              <a:rPr lang="en-US" sz="2000" dirty="0">
                <a:solidFill>
                  <a:schemeClr val="accent2">
                    <a:lumMod val="75000"/>
                  </a:schemeClr>
                </a:solidFill>
              </a:rPr>
              <a:t>Disability</a:t>
            </a:r>
            <a:r>
              <a:rPr lang="en-US" sz="2000" b="0" dirty="0">
                <a:solidFill>
                  <a:schemeClr val="accent2">
                    <a:lumMod val="75000"/>
                  </a:schemeClr>
                </a:solidFill>
              </a:rPr>
              <a:t> is a broad concept that includes impairment, restriction of activity and restrictions on participation.</a:t>
            </a:r>
          </a:p>
          <a:p>
            <a:pPr>
              <a:defRPr/>
            </a:pPr>
            <a:r>
              <a:rPr lang="pl-PL" b="0" dirty="0">
                <a:solidFill>
                  <a:schemeClr val="accent2">
                    <a:lumMod val="75000"/>
                  </a:schemeClr>
                </a:solidFill>
              </a:rPr>
              <a:t>                                                                                                                                            [</a:t>
            </a:r>
            <a:r>
              <a:rPr lang="pl-PL" b="0" dirty="0" err="1">
                <a:solidFill>
                  <a:schemeClr val="accent2">
                    <a:lumMod val="75000"/>
                  </a:schemeClr>
                </a:solidFill>
              </a:rPr>
              <a:t>acess</a:t>
            </a:r>
            <a:r>
              <a:rPr lang="pl-PL" b="0" dirty="0">
                <a:solidFill>
                  <a:schemeClr val="accent2">
                    <a:lumMod val="75000"/>
                  </a:schemeClr>
                </a:solidFill>
              </a:rPr>
              <a:t>: 07.02.2020]</a:t>
            </a:r>
          </a:p>
        </p:txBody>
      </p:sp>
      <p:pic>
        <p:nvPicPr>
          <p:cNvPr id="15364" name="Picture 2">
            <a:extLst>
              <a:ext uri="{FF2B5EF4-FFF2-40B4-BE49-F238E27FC236}">
                <a16:creationId xmlns:a16="http://schemas.microsoft.com/office/drawing/2014/main" id="{2E84D756-5742-4B9F-9B53-AA5B79BC9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275" y="4076700"/>
            <a:ext cx="1711325" cy="170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09352C-F10B-416D-A563-31A5AFFE2491}"/>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 –</a:t>
            </a:r>
            <a:r>
              <a:rPr lang="pl-PL" kern="0" dirty="0" err="1"/>
              <a:t>coding</a:t>
            </a:r>
            <a:r>
              <a:rPr lang="pl-PL" kern="0" dirty="0"/>
              <a:t> (</a:t>
            </a:r>
            <a:r>
              <a:rPr lang="pl-PL" kern="0" dirty="0" err="1"/>
              <a:t>example</a:t>
            </a:r>
            <a:r>
              <a:rPr lang="pl-PL" kern="0" dirty="0"/>
              <a:t>)  </a:t>
            </a:r>
          </a:p>
          <a:p>
            <a:pPr>
              <a:defRPr/>
            </a:pPr>
            <a:endParaRPr lang="pl-PL" kern="0" dirty="0"/>
          </a:p>
        </p:txBody>
      </p:sp>
      <p:sp>
        <p:nvSpPr>
          <p:cNvPr id="3" name="Symbol zastępczy zawartości 2">
            <a:extLst>
              <a:ext uri="{FF2B5EF4-FFF2-40B4-BE49-F238E27FC236}">
                <a16:creationId xmlns:a16="http://schemas.microsoft.com/office/drawing/2014/main" id="{4A56EBDF-E5A4-4763-8212-32C6E27BA076}"/>
              </a:ext>
            </a:extLst>
          </p:cNvPr>
          <p:cNvSpPr txBox="1">
            <a:spLocks/>
          </p:cNvSpPr>
          <p:nvPr/>
        </p:nvSpPr>
        <p:spPr>
          <a:xfrm>
            <a:off x="179388" y="1628775"/>
            <a:ext cx="8785225" cy="4103688"/>
          </a:xfrm>
          <a:prstGeom prst="rect">
            <a:avLst/>
          </a:prstGeom>
        </p:spPr>
        <p:txBody>
          <a:bodyPr>
            <a:normAutofit fontScale="92500" lnSpcReduction="10000"/>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lang="en-GB" sz="2000" dirty="0"/>
              <a:t>ICF qualifier for environmental factors</a:t>
            </a:r>
            <a:endParaRPr lang="pl-PL" sz="2000" dirty="0"/>
          </a:p>
          <a:p>
            <a:pPr>
              <a:defRPr/>
            </a:pPr>
            <a:r>
              <a:rPr lang="en-GB" sz="2000" dirty="0"/>
              <a:t>1. qualifier = scope of the barrier or facilitator </a:t>
            </a:r>
            <a:r>
              <a:rPr lang="en-GB" sz="2000" b="0" dirty="0"/>
              <a:t> </a:t>
            </a:r>
            <a:endParaRPr lang="pl-PL" sz="2000" b="0" dirty="0"/>
          </a:p>
          <a:p>
            <a:pPr>
              <a:lnSpc>
                <a:spcPct val="150000"/>
              </a:lnSpc>
              <a:spcBef>
                <a:spcPts val="0"/>
              </a:spcBef>
              <a:defRPr/>
            </a:pPr>
            <a:r>
              <a:rPr lang="pl-PL" sz="4000" b="0" dirty="0"/>
              <a:t>               E310 …</a:t>
            </a:r>
          </a:p>
          <a:p>
            <a:pPr>
              <a:lnSpc>
                <a:spcPct val="120000"/>
              </a:lnSpc>
              <a:spcBef>
                <a:spcPts val="0"/>
              </a:spcBef>
              <a:defRPr/>
            </a:pPr>
            <a:r>
              <a:rPr lang="en-GB" sz="1800" dirty="0"/>
              <a:t>XXX.0  No barrier                                                        XXX+0 No facilitator        </a:t>
            </a:r>
            <a:endParaRPr lang="pl-PL" sz="1800" dirty="0"/>
          </a:p>
          <a:p>
            <a:pPr>
              <a:lnSpc>
                <a:spcPct val="120000"/>
              </a:lnSpc>
              <a:spcBef>
                <a:spcPts val="0"/>
              </a:spcBef>
              <a:defRPr/>
            </a:pPr>
            <a:r>
              <a:rPr lang="en-GB" sz="1800" dirty="0"/>
              <a:t>XXX.1  Mild barrier                                                      XXX+1 Mild facilitator</a:t>
            </a:r>
            <a:endParaRPr lang="pl-PL" sz="1800" dirty="0"/>
          </a:p>
          <a:p>
            <a:pPr>
              <a:lnSpc>
                <a:spcPct val="120000"/>
              </a:lnSpc>
              <a:spcBef>
                <a:spcPts val="0"/>
              </a:spcBef>
              <a:defRPr/>
            </a:pPr>
            <a:r>
              <a:rPr lang="en-GB" sz="1800" dirty="0"/>
              <a:t>XXX.2  Moderate barrier                                             XXX+2 Moderate facilitator                      </a:t>
            </a:r>
            <a:endParaRPr lang="pl-PL" sz="1800" dirty="0"/>
          </a:p>
          <a:p>
            <a:pPr>
              <a:lnSpc>
                <a:spcPct val="120000"/>
              </a:lnSpc>
              <a:spcBef>
                <a:spcPts val="0"/>
              </a:spcBef>
              <a:defRPr/>
            </a:pPr>
            <a:r>
              <a:rPr lang="en-GB" sz="1800" dirty="0"/>
              <a:t>XXX.3  Severe barrier                                                 XXX+3 Substantial facilitator</a:t>
            </a:r>
            <a:endParaRPr lang="pl-PL" sz="1800" dirty="0"/>
          </a:p>
          <a:p>
            <a:pPr>
              <a:lnSpc>
                <a:spcPct val="120000"/>
              </a:lnSpc>
              <a:spcBef>
                <a:spcPts val="0"/>
              </a:spcBef>
              <a:defRPr/>
            </a:pPr>
            <a:r>
              <a:rPr lang="en-GB" sz="1800" dirty="0"/>
              <a:t>XXX.4  Complete barrier                                             XXX+4 Complete facilitator</a:t>
            </a:r>
            <a:endParaRPr lang="pl-PL" sz="1800" dirty="0"/>
          </a:p>
          <a:p>
            <a:pPr>
              <a:lnSpc>
                <a:spcPct val="120000"/>
              </a:lnSpc>
              <a:spcBef>
                <a:spcPts val="0"/>
              </a:spcBef>
              <a:defRPr/>
            </a:pPr>
            <a:r>
              <a:rPr lang="en-GB" sz="1800" dirty="0"/>
              <a:t> </a:t>
            </a:r>
            <a:endParaRPr lang="pl-PL" sz="1800" dirty="0"/>
          </a:p>
          <a:p>
            <a:pPr>
              <a:lnSpc>
                <a:spcPct val="120000"/>
              </a:lnSpc>
              <a:spcBef>
                <a:spcPts val="0"/>
              </a:spcBef>
              <a:defRPr/>
            </a:pPr>
            <a:r>
              <a:rPr lang="en-GB" sz="1800" dirty="0"/>
              <a:t>XXX.8  Not specified                                                   XXX+8 Not specified</a:t>
            </a:r>
            <a:endParaRPr lang="pl-PL" sz="1800" dirty="0"/>
          </a:p>
          <a:p>
            <a:pPr>
              <a:lnSpc>
                <a:spcPct val="120000"/>
              </a:lnSpc>
              <a:spcBef>
                <a:spcPts val="0"/>
              </a:spcBef>
              <a:defRPr/>
            </a:pPr>
            <a:r>
              <a:rPr lang="en-GB" sz="1800" dirty="0"/>
              <a:t>XXX.9  Not applicable                                                 XXX+9 not applicable</a:t>
            </a:r>
            <a:endParaRPr lang="pl-PL" sz="1800" dirty="0"/>
          </a:p>
          <a:p>
            <a:pPr>
              <a:lnSpc>
                <a:spcPct val="150000"/>
              </a:lnSpc>
              <a:spcBef>
                <a:spcPts val="0"/>
              </a:spcBef>
              <a:defRPr/>
            </a:pPr>
            <a:endParaRPr sz="1800" b="0" kern="0" dirty="0"/>
          </a:p>
        </p:txBody>
      </p:sp>
      <p:pic>
        <p:nvPicPr>
          <p:cNvPr id="104452" name="Picture 2">
            <a:extLst>
              <a:ext uri="{FF2B5EF4-FFF2-40B4-BE49-F238E27FC236}">
                <a16:creationId xmlns:a16="http://schemas.microsoft.com/office/drawing/2014/main" id="{FD7C19F5-4247-4DE4-A7E3-96AEAFBC8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995363"/>
            <a:ext cx="2087563"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F9D425-4279-477C-AE3F-11151C3303EB}"/>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a:t>
            </a:r>
          </a:p>
        </p:txBody>
      </p:sp>
      <p:sp>
        <p:nvSpPr>
          <p:cNvPr id="3" name="Tytuł 1">
            <a:extLst>
              <a:ext uri="{FF2B5EF4-FFF2-40B4-BE49-F238E27FC236}">
                <a16:creationId xmlns:a16="http://schemas.microsoft.com/office/drawing/2014/main" id="{68DF19A3-6149-4208-BFF5-45CB388BD114}"/>
              </a:ext>
            </a:extLst>
          </p:cNvPr>
          <p:cNvSpPr txBox="1">
            <a:spLocks/>
          </p:cNvSpPr>
          <p:nvPr/>
        </p:nvSpPr>
        <p:spPr>
          <a:xfrm>
            <a:off x="107950" y="4149725"/>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Discussion</a:t>
            </a:r>
            <a:r>
              <a:rPr lang="pl-PL" kern="0" dirty="0"/>
              <a:t> of </a:t>
            </a:r>
            <a:r>
              <a:rPr lang="pl-PL" kern="0" dirty="0" err="1"/>
              <a:t>exercise</a:t>
            </a:r>
            <a:r>
              <a:rPr lang="pl-PL" kern="0" dirty="0"/>
              <a:t> 1</a:t>
            </a:r>
          </a:p>
        </p:txBody>
      </p:sp>
      <p:pic>
        <p:nvPicPr>
          <p:cNvPr id="106500" name="Picture 2">
            <a:extLst>
              <a:ext uri="{FF2B5EF4-FFF2-40B4-BE49-F238E27FC236}">
                <a16:creationId xmlns:a16="http://schemas.microsoft.com/office/drawing/2014/main" id="{4125F517-85CC-48F5-9B1D-8F02A3570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511300"/>
            <a:ext cx="208915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CBD3C4-6220-4C86-87DF-1EB654FE4E4C}"/>
              </a:ext>
            </a:extLst>
          </p:cNvPr>
          <p:cNvSpPr txBox="1">
            <a:spLocks/>
          </p:cNvSpPr>
          <p:nvPr/>
        </p:nvSpPr>
        <p:spPr>
          <a:xfrm>
            <a:off x="107950" y="105251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Discussion</a:t>
            </a:r>
            <a:r>
              <a:rPr lang="pl-PL" kern="0" dirty="0"/>
              <a:t> of </a:t>
            </a:r>
            <a:r>
              <a:rPr lang="pl-PL" kern="0" dirty="0" err="1"/>
              <a:t>exercise</a:t>
            </a:r>
            <a:r>
              <a:rPr lang="pl-PL" kern="0" dirty="0"/>
              <a:t> 1</a:t>
            </a:r>
          </a:p>
        </p:txBody>
      </p:sp>
      <p:sp>
        <p:nvSpPr>
          <p:cNvPr id="3" name="Symbol zastępczy zawartości 2">
            <a:extLst>
              <a:ext uri="{FF2B5EF4-FFF2-40B4-BE49-F238E27FC236}">
                <a16:creationId xmlns:a16="http://schemas.microsoft.com/office/drawing/2014/main" id="{6A595105-0191-41DF-878B-2E014655DCDB}"/>
              </a:ext>
            </a:extLst>
          </p:cNvPr>
          <p:cNvSpPr txBox="1">
            <a:spLocks/>
          </p:cNvSpPr>
          <p:nvPr/>
        </p:nvSpPr>
        <p:spPr>
          <a:xfrm>
            <a:off x="179388" y="1566863"/>
            <a:ext cx="8785225" cy="4165600"/>
          </a:xfrm>
          <a:prstGeom prst="rect">
            <a:avLst/>
          </a:prstGeom>
        </p:spPr>
        <p:txBody>
          <a:bodyPr>
            <a:normAutofit/>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endParaRPr lang="pl-PL" sz="2000" b="0" dirty="0"/>
          </a:p>
          <a:p>
            <a:pPr>
              <a:lnSpc>
                <a:spcPct val="150000"/>
              </a:lnSpc>
              <a:spcBef>
                <a:spcPts val="0"/>
              </a:spcBef>
              <a:defRPr/>
            </a:pPr>
            <a:r>
              <a:rPr lang="pl-PL" sz="2000" b="0" dirty="0"/>
              <a:t> </a:t>
            </a:r>
            <a:endParaRPr sz="2000" b="0" kern="0" dirty="0"/>
          </a:p>
        </p:txBody>
      </p:sp>
      <p:sp>
        <p:nvSpPr>
          <p:cNvPr id="4" name="Prostokąt 3">
            <a:extLst>
              <a:ext uri="{FF2B5EF4-FFF2-40B4-BE49-F238E27FC236}">
                <a16:creationId xmlns:a16="http://schemas.microsoft.com/office/drawing/2014/main" id="{36802166-FB33-43F7-B24D-C1F1315B9464}"/>
              </a:ext>
            </a:extLst>
          </p:cNvPr>
          <p:cNvSpPr/>
          <p:nvPr/>
        </p:nvSpPr>
        <p:spPr>
          <a:xfrm>
            <a:off x="287338" y="1624013"/>
            <a:ext cx="8569325" cy="2586037"/>
          </a:xfrm>
          <a:prstGeom prst="rect">
            <a:avLst/>
          </a:prstGeom>
        </p:spPr>
        <p:txBody>
          <a:bodyPr>
            <a:spAutoFit/>
          </a:bodyPr>
          <a:lstStyle/>
          <a:p>
            <a:pPr>
              <a:defRPr/>
            </a:pPr>
            <a:r>
              <a:rPr lang="en-GB" sz="1800" u="sng" dirty="0">
                <a:solidFill>
                  <a:schemeClr val="accent1">
                    <a:lumMod val="75000"/>
                    <a:lumOff val="25000"/>
                  </a:schemeClr>
                </a:solidFill>
              </a:rPr>
              <a:t>Performance</a:t>
            </a:r>
            <a:endParaRPr lang="pl-PL" sz="1800" dirty="0">
              <a:solidFill>
                <a:schemeClr val="accent1">
                  <a:lumMod val="75000"/>
                  <a:lumOff val="25000"/>
                </a:schemeClr>
              </a:solidFill>
            </a:endParaRPr>
          </a:p>
          <a:p>
            <a:pPr>
              <a:defRPr/>
            </a:pPr>
            <a:r>
              <a:rPr lang="en-GB" sz="1800" dirty="0">
                <a:solidFill>
                  <a:schemeClr val="tx1"/>
                </a:solidFill>
              </a:rPr>
              <a:t>Describes what an individual does in his current environment. This context includes the environmental factors – all aspects of the physical, social and attitudinal world which can be coded using the environmental factors component.</a:t>
            </a:r>
            <a:endParaRPr lang="pl-PL" sz="1800" dirty="0">
              <a:solidFill>
                <a:schemeClr val="tx1"/>
              </a:solidFill>
            </a:endParaRPr>
          </a:p>
          <a:p>
            <a:pPr>
              <a:defRPr/>
            </a:pPr>
            <a:r>
              <a:rPr lang="en-GB" sz="1800" u="sng" dirty="0">
                <a:solidFill>
                  <a:srgbClr val="00B0F0"/>
                </a:solidFill>
              </a:rPr>
              <a:t>Capacity</a:t>
            </a:r>
            <a:endParaRPr lang="pl-PL" sz="1800" dirty="0">
              <a:solidFill>
                <a:srgbClr val="00B0F0"/>
              </a:solidFill>
            </a:endParaRPr>
          </a:p>
          <a:p>
            <a:pPr>
              <a:defRPr/>
            </a:pPr>
            <a:r>
              <a:rPr lang="en-GB" sz="1800" dirty="0">
                <a:solidFill>
                  <a:schemeClr val="tx1"/>
                </a:solidFill>
              </a:rPr>
              <a:t>Describes an individual’s intrinsic ability to execute a task or an action. This construct indicate</a:t>
            </a:r>
            <a:r>
              <a:rPr lang="pl-PL" sz="1800" dirty="0">
                <a:solidFill>
                  <a:schemeClr val="tx1"/>
                </a:solidFill>
              </a:rPr>
              <a:t> </a:t>
            </a:r>
            <a:r>
              <a:rPr lang="en-GB" sz="1800" dirty="0">
                <a:solidFill>
                  <a:schemeClr val="tx1"/>
                </a:solidFill>
              </a:rPr>
              <a:t>the highest probable level of functioning that a person can achieve in a given domain at a</a:t>
            </a:r>
            <a:r>
              <a:rPr lang="pl-PL" sz="1800" dirty="0">
                <a:solidFill>
                  <a:schemeClr val="tx1"/>
                </a:solidFill>
              </a:rPr>
              <a:t> </a:t>
            </a:r>
            <a:r>
              <a:rPr lang="en-GB" sz="1800" dirty="0">
                <a:solidFill>
                  <a:schemeClr val="tx1"/>
                </a:solidFill>
              </a:rPr>
              <a:t>given time.</a:t>
            </a:r>
            <a:endParaRPr lang="pl-PL" sz="1800" dirty="0">
              <a:solidFill>
                <a:schemeClr val="tx1"/>
              </a:solidFill>
            </a:endParaRPr>
          </a:p>
        </p:txBody>
      </p:sp>
      <p:sp>
        <p:nvSpPr>
          <p:cNvPr id="6" name="Tytuł 1">
            <a:extLst>
              <a:ext uri="{FF2B5EF4-FFF2-40B4-BE49-F238E27FC236}">
                <a16:creationId xmlns:a16="http://schemas.microsoft.com/office/drawing/2014/main" id="{1BEDDC9D-659E-40AF-894A-C03E5B179CBF}"/>
              </a:ext>
            </a:extLst>
          </p:cNvPr>
          <p:cNvSpPr txBox="1">
            <a:spLocks/>
          </p:cNvSpPr>
          <p:nvPr/>
        </p:nvSpPr>
        <p:spPr>
          <a:xfrm>
            <a:off x="217488" y="4581525"/>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right</a:t>
            </a:r>
            <a:r>
              <a:rPr lang="pl-PL" kern="0" dirty="0"/>
              <a:t> </a:t>
            </a:r>
            <a:r>
              <a:rPr lang="pl-PL" kern="0" dirty="0" err="1"/>
              <a:t>code</a:t>
            </a:r>
            <a:r>
              <a:rPr lang="pl-PL" kern="0" dirty="0"/>
              <a:t> d550.</a:t>
            </a:r>
            <a:r>
              <a:rPr lang="pl-PL" kern="0" dirty="0">
                <a:solidFill>
                  <a:schemeClr val="accent1">
                    <a:lumMod val="75000"/>
                    <a:lumOff val="25000"/>
                  </a:schemeClr>
                </a:solidFill>
              </a:rPr>
              <a:t>2</a:t>
            </a:r>
            <a:r>
              <a:rPr lang="pl-PL" kern="0" dirty="0">
                <a:solidFill>
                  <a:srgbClr val="00B0F0"/>
                </a:solidFill>
              </a:rPr>
              <a:t>3</a:t>
            </a:r>
            <a:r>
              <a:rPr lang="pl-PL" kern="0" dirty="0"/>
              <a:t> </a:t>
            </a:r>
          </a:p>
        </p:txBody>
      </p:sp>
    </p:spTree>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7CB6B5-EF27-4295-9E99-8998A0A152A2}"/>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CLASS ACTIVITY</a:t>
            </a:r>
          </a:p>
        </p:txBody>
      </p:sp>
      <p:pic>
        <p:nvPicPr>
          <p:cNvPr id="109571" name="Picture 2">
            <a:extLst>
              <a:ext uri="{FF2B5EF4-FFF2-40B4-BE49-F238E27FC236}">
                <a16:creationId xmlns:a16="http://schemas.microsoft.com/office/drawing/2014/main" id="{B3B872D2-28DD-49F2-A0AD-1F3E81F86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2276475"/>
            <a:ext cx="2084387"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ytuł 1">
            <a:extLst>
              <a:ext uri="{FF2B5EF4-FFF2-40B4-BE49-F238E27FC236}">
                <a16:creationId xmlns:a16="http://schemas.microsoft.com/office/drawing/2014/main" id="{5037F2EF-7984-4BC7-8556-229EABCFD4DE}"/>
              </a:ext>
            </a:extLst>
          </p:cNvPr>
          <p:cNvSpPr txBox="1">
            <a:spLocks/>
          </p:cNvSpPr>
          <p:nvPr/>
        </p:nvSpPr>
        <p:spPr>
          <a:xfrm>
            <a:off x="107950" y="4622800"/>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Discussion</a:t>
            </a:r>
            <a:r>
              <a:rPr lang="pl-PL" kern="0" dirty="0"/>
              <a:t> of </a:t>
            </a:r>
            <a:r>
              <a:rPr lang="pl-PL" kern="0" dirty="0" err="1"/>
              <a:t>exercise</a:t>
            </a:r>
            <a:r>
              <a:rPr lang="pl-PL" kern="0" dirty="0"/>
              <a:t> 2</a:t>
            </a:r>
          </a:p>
        </p:txBody>
      </p:sp>
    </p:spTree>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EB540A-DBBA-4735-9CB4-E5D232C1B2B8}"/>
              </a:ext>
            </a:extLst>
          </p:cNvPr>
          <p:cNvSpPr txBox="1">
            <a:spLocks/>
          </p:cNvSpPr>
          <p:nvPr/>
        </p:nvSpPr>
        <p:spPr>
          <a:xfrm>
            <a:off x="107950" y="105251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Discussion</a:t>
            </a:r>
            <a:r>
              <a:rPr lang="pl-PL" kern="0" dirty="0"/>
              <a:t> of </a:t>
            </a:r>
            <a:r>
              <a:rPr lang="pl-PL" kern="0" dirty="0" err="1"/>
              <a:t>exercise</a:t>
            </a:r>
            <a:r>
              <a:rPr lang="pl-PL" kern="0" dirty="0"/>
              <a:t> 2</a:t>
            </a:r>
          </a:p>
        </p:txBody>
      </p:sp>
      <p:sp>
        <p:nvSpPr>
          <p:cNvPr id="3" name="Prostokąt 2">
            <a:extLst>
              <a:ext uri="{FF2B5EF4-FFF2-40B4-BE49-F238E27FC236}">
                <a16:creationId xmlns:a16="http://schemas.microsoft.com/office/drawing/2014/main" id="{0D64290E-D5E4-43BA-A5E0-6562B560AEAE}"/>
              </a:ext>
            </a:extLst>
          </p:cNvPr>
          <p:cNvSpPr/>
          <p:nvPr/>
        </p:nvSpPr>
        <p:spPr>
          <a:xfrm>
            <a:off x="287338" y="1624013"/>
            <a:ext cx="8569325" cy="4386262"/>
          </a:xfrm>
          <a:prstGeom prst="rect">
            <a:avLst/>
          </a:prstGeom>
        </p:spPr>
        <p:txBody>
          <a:bodyPr>
            <a:spAutoFit/>
          </a:bodyPr>
          <a:lstStyle/>
          <a:p>
            <a:pPr>
              <a:lnSpc>
                <a:spcPct val="150000"/>
              </a:lnSpc>
              <a:defRPr/>
            </a:pPr>
            <a:r>
              <a:rPr lang="en-US" sz="1800" dirty="0">
                <a:solidFill>
                  <a:schemeClr val="tx1"/>
                </a:solidFill>
              </a:rPr>
              <a:t>Immediate family</a:t>
            </a:r>
          </a:p>
          <a:p>
            <a:pPr>
              <a:lnSpc>
                <a:spcPct val="150000"/>
              </a:lnSpc>
              <a:defRPr/>
            </a:pPr>
            <a:r>
              <a:rPr lang="en-US" sz="1800" b="0" dirty="0">
                <a:solidFill>
                  <a:schemeClr val="tx1"/>
                </a:solidFill>
              </a:rPr>
              <a:t>Individuals related by birth, marriage or other relationship recognized by the culture as immediate family, such as spouses, partners, parents, siblings, children, foster parents, adoptive parents and grandparents [</a:t>
            </a:r>
            <a:r>
              <a:rPr lang="pl-PL" sz="1800" b="0" dirty="0">
                <a:solidFill>
                  <a:schemeClr val="tx1"/>
                </a:solidFill>
              </a:rPr>
              <a:t>5</a:t>
            </a:r>
            <a:r>
              <a:rPr lang="en-US" sz="1800" b="0" dirty="0">
                <a:solidFill>
                  <a:schemeClr val="tx1"/>
                </a:solidFill>
              </a:rPr>
              <a:t>, s. 187]. </a:t>
            </a:r>
            <a:endParaRPr lang="pl-PL" sz="1800" b="0" dirty="0">
              <a:solidFill>
                <a:schemeClr val="tx1"/>
              </a:solidFill>
            </a:endParaRPr>
          </a:p>
          <a:p>
            <a:pPr>
              <a:lnSpc>
                <a:spcPct val="150000"/>
              </a:lnSpc>
              <a:defRPr/>
            </a:pPr>
            <a:r>
              <a:rPr lang="en-US" sz="1800" b="0" dirty="0">
                <a:solidFill>
                  <a:schemeClr val="tx1"/>
                </a:solidFill>
              </a:rPr>
              <a:t>In relation to the presented parts of the classification, it is noted that, contrary to the traditional view that disability concerns only the person affected, this change emphasizes the idea that disability is a social structure based on the interaction of the person and the environment [17, 18]. </a:t>
            </a:r>
            <a:endParaRPr lang="pl-PL" sz="1800" b="0" dirty="0">
              <a:solidFill>
                <a:schemeClr val="tx1"/>
              </a:solidFill>
            </a:endParaRPr>
          </a:p>
          <a:p>
            <a:pPr algn="ctr">
              <a:lnSpc>
                <a:spcPct val="150000"/>
              </a:lnSpc>
              <a:defRPr/>
            </a:pPr>
            <a:r>
              <a:rPr lang="pl-PL" sz="2400" dirty="0">
                <a:solidFill>
                  <a:schemeClr val="tx1"/>
                </a:solidFill>
              </a:rPr>
              <a:t>Right </a:t>
            </a:r>
            <a:r>
              <a:rPr lang="pl-PL" sz="2400" dirty="0" err="1">
                <a:solidFill>
                  <a:schemeClr val="tx1"/>
                </a:solidFill>
              </a:rPr>
              <a:t>code</a:t>
            </a:r>
            <a:r>
              <a:rPr lang="pl-PL" sz="2400" dirty="0">
                <a:solidFill>
                  <a:schemeClr val="tx1"/>
                </a:solidFill>
              </a:rPr>
              <a:t>  = E310</a:t>
            </a:r>
            <a:r>
              <a:rPr lang="pl-PL" sz="2400" dirty="0">
                <a:solidFill>
                  <a:schemeClr val="accent1">
                    <a:lumMod val="75000"/>
                    <a:lumOff val="25000"/>
                  </a:schemeClr>
                </a:solidFill>
              </a:rPr>
              <a:t>+04</a:t>
            </a:r>
          </a:p>
          <a:p>
            <a:pPr>
              <a:lnSpc>
                <a:spcPct val="150000"/>
              </a:lnSpc>
              <a:defRPr/>
            </a:pPr>
            <a:endParaRPr lang="pl-PL" sz="1800" b="0" dirty="0">
              <a:solidFill>
                <a:schemeClr val="tx1"/>
              </a:solidFill>
            </a:endParaRPr>
          </a:p>
        </p:txBody>
      </p:sp>
    </p:spTree>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32C9B4-B58C-4EE2-9D88-9E4A0597AD33}"/>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CONCLUSION</a:t>
            </a:r>
          </a:p>
        </p:txBody>
      </p:sp>
      <p:sp>
        <p:nvSpPr>
          <p:cNvPr id="112643" name="Prostokąt 2">
            <a:extLst>
              <a:ext uri="{FF2B5EF4-FFF2-40B4-BE49-F238E27FC236}">
                <a16:creationId xmlns:a16="http://schemas.microsoft.com/office/drawing/2014/main" id="{294BF4C3-A631-409F-8D9D-FA0179D51900}"/>
              </a:ext>
            </a:extLst>
          </p:cNvPr>
          <p:cNvSpPr>
            <a:spLocks noChangeArrowheads="1"/>
          </p:cNvSpPr>
          <p:nvPr/>
        </p:nvSpPr>
        <p:spPr bwMode="auto">
          <a:xfrm>
            <a:off x="287338" y="1624013"/>
            <a:ext cx="8569325"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n-US" altLang="pl-PL" sz="1800" b="0">
                <a:solidFill>
                  <a:schemeClr val="tx1"/>
                </a:solidFill>
              </a:rPr>
              <a:t>Classification allows you to look at man complementarily by establishing a standard and unified language in the health description and the conditions associated with it. The International Classification of Disability and Health ICF covers all aspects of the functioning of the human unit, as well as some elements of physical and mental well-being that are important for a healthy Human [2, 3].</a:t>
            </a:r>
            <a:endParaRPr lang="pl-PL" altLang="pl-PL" sz="1800" b="0">
              <a:solidFill>
                <a:schemeClr val="tx1"/>
              </a:solidFill>
            </a:endParaRPr>
          </a:p>
        </p:txBody>
      </p:sp>
      <p:pic>
        <p:nvPicPr>
          <p:cNvPr id="112644" name="Picture 2">
            <a:extLst>
              <a:ext uri="{FF2B5EF4-FFF2-40B4-BE49-F238E27FC236}">
                <a16:creationId xmlns:a16="http://schemas.microsoft.com/office/drawing/2014/main" id="{3B9BF2E6-21BE-4F18-9793-64CF3724A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7973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7E04A9-1C99-49CC-9BCD-A733B267B555}"/>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On-line materials</a:t>
            </a:r>
          </a:p>
        </p:txBody>
      </p:sp>
      <p:sp>
        <p:nvSpPr>
          <p:cNvPr id="114691" name="Prostokąt 2">
            <a:extLst>
              <a:ext uri="{FF2B5EF4-FFF2-40B4-BE49-F238E27FC236}">
                <a16:creationId xmlns:a16="http://schemas.microsoft.com/office/drawing/2014/main" id="{7792E22D-3663-4519-AB5C-DBB11BF79F89}"/>
              </a:ext>
            </a:extLst>
          </p:cNvPr>
          <p:cNvSpPr>
            <a:spLocks noChangeArrowheads="1"/>
          </p:cNvSpPr>
          <p:nvPr/>
        </p:nvSpPr>
        <p:spPr bwMode="auto">
          <a:xfrm>
            <a:off x="287338" y="1624013"/>
            <a:ext cx="8569325"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n-US" altLang="pl-PL" sz="1800" b="0">
                <a:solidFill>
                  <a:schemeClr val="tx1"/>
                </a:solidFill>
              </a:rPr>
              <a:t>From the perspective of practical exercises, specialist literature can be used (among others practical ICF manual)</a:t>
            </a:r>
            <a:r>
              <a:rPr lang="pl-PL" altLang="pl-PL" sz="1800" b="0">
                <a:solidFill>
                  <a:schemeClr val="tx1"/>
                </a:solidFill>
              </a:rPr>
              <a:t>:</a:t>
            </a:r>
            <a:endParaRPr lang="en-US" altLang="pl-PL" sz="1800" b="0">
              <a:solidFill>
                <a:schemeClr val="tx1"/>
              </a:solidFill>
            </a:endParaRPr>
          </a:p>
          <a:p>
            <a:pPr>
              <a:lnSpc>
                <a:spcPct val="150000"/>
              </a:lnSpc>
            </a:pPr>
            <a:endParaRPr lang="en-US" altLang="pl-PL" sz="1800" b="0">
              <a:solidFill>
                <a:schemeClr val="tx1"/>
              </a:solidFill>
            </a:endParaRPr>
          </a:p>
          <a:p>
            <a:pPr>
              <a:lnSpc>
                <a:spcPct val="150000"/>
              </a:lnSpc>
            </a:pPr>
            <a:r>
              <a:rPr lang="pl-PL" altLang="pl-PL" sz="1800" b="0">
                <a:solidFill>
                  <a:schemeClr val="tx1"/>
                </a:solidFill>
              </a:rPr>
              <a:t>- </a:t>
            </a:r>
            <a:r>
              <a:rPr lang="en-US" altLang="pl-PL" sz="1800" b="0">
                <a:solidFill>
                  <a:schemeClr val="tx1"/>
                </a:solidFill>
              </a:rPr>
              <a:t> </a:t>
            </a:r>
            <a:r>
              <a:rPr lang="en-US" altLang="pl-PL" sz="1800" b="0">
                <a:solidFill>
                  <a:schemeClr val="tx1"/>
                </a:solidFill>
                <a:hlinkClick r:id="rId3"/>
              </a:rPr>
              <a:t>https://www.who.int/classifications/drafticfpracticalmanual.pdf</a:t>
            </a:r>
            <a:r>
              <a:rPr lang="pl-PL" altLang="pl-PL" sz="1800" b="0">
                <a:solidFill>
                  <a:schemeClr val="tx1"/>
                </a:solidFill>
              </a:rPr>
              <a:t> </a:t>
            </a:r>
            <a:r>
              <a:rPr lang="en-US" altLang="pl-PL" sz="1800" b="0">
                <a:solidFill>
                  <a:schemeClr val="tx1"/>
                </a:solidFill>
              </a:rPr>
              <a:t> </a:t>
            </a:r>
          </a:p>
          <a:p>
            <a:pPr>
              <a:lnSpc>
                <a:spcPct val="150000"/>
              </a:lnSpc>
            </a:pPr>
            <a:endParaRPr lang="en-US"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p:txBody>
      </p:sp>
      <p:pic>
        <p:nvPicPr>
          <p:cNvPr id="114692" name="Picture 2">
            <a:extLst>
              <a:ext uri="{FF2B5EF4-FFF2-40B4-BE49-F238E27FC236}">
                <a16:creationId xmlns:a16="http://schemas.microsoft.com/office/drawing/2014/main" id="{3A0E0B4B-8753-4BF1-A413-7CFBF249F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2636838"/>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35C38F-5BE1-4E82-937C-254AFE1246DE}"/>
              </a:ext>
            </a:extLst>
          </p:cNvPr>
          <p:cNvSpPr txBox="1">
            <a:spLocks/>
          </p:cNvSpPr>
          <p:nvPr/>
        </p:nvSpPr>
        <p:spPr>
          <a:xfrm>
            <a:off x="107950" y="995363"/>
            <a:ext cx="8785225" cy="571500"/>
          </a:xfrm>
          <a:prstGeom prst="rect">
            <a:avLst/>
          </a:prstGeom>
        </p:spPr>
        <p:txBody>
          <a:bodyPr>
            <a:normAutofit fontScale="75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On-line materials</a:t>
            </a:r>
          </a:p>
          <a:p>
            <a:pPr>
              <a:defRPr/>
            </a:pPr>
            <a:r>
              <a:rPr lang="pl-PL" kern="0" dirty="0"/>
              <a:t> </a:t>
            </a:r>
          </a:p>
        </p:txBody>
      </p:sp>
      <p:sp>
        <p:nvSpPr>
          <p:cNvPr id="116739" name="Prostokąt 2">
            <a:extLst>
              <a:ext uri="{FF2B5EF4-FFF2-40B4-BE49-F238E27FC236}">
                <a16:creationId xmlns:a16="http://schemas.microsoft.com/office/drawing/2014/main" id="{3F947D93-3DBF-480F-9906-3369E4819414}"/>
              </a:ext>
            </a:extLst>
          </p:cNvPr>
          <p:cNvSpPr>
            <a:spLocks noChangeArrowheads="1"/>
          </p:cNvSpPr>
          <p:nvPr/>
        </p:nvSpPr>
        <p:spPr bwMode="auto">
          <a:xfrm>
            <a:off x="287338" y="1624013"/>
            <a:ext cx="85693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n-US" altLang="pl-PL" sz="1800" b="0">
                <a:solidFill>
                  <a:schemeClr val="tx1"/>
                </a:solidFill>
              </a:rPr>
              <a:t>An important issue is also the general availability of the worked out examples of individual cases:</a:t>
            </a: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r>
              <a:rPr lang="en-US" altLang="pl-PL" sz="1800" b="0">
                <a:solidFill>
                  <a:schemeClr val="tx1"/>
                </a:solidFill>
              </a:rPr>
              <a:t>Proposals can be found on the:  </a:t>
            </a:r>
            <a:r>
              <a:rPr lang="en-US" altLang="pl-PL" sz="1800" b="0">
                <a:solidFill>
                  <a:schemeClr val="tx1"/>
                </a:solidFill>
                <a:hlinkClick r:id="rId3"/>
              </a:rPr>
              <a:t>https://www.icf-casestudies.org/</a:t>
            </a:r>
            <a:r>
              <a:rPr lang="pl-PL" altLang="pl-PL" sz="1800" b="0">
                <a:solidFill>
                  <a:schemeClr val="tx1"/>
                </a:solidFill>
              </a:rPr>
              <a:t> </a:t>
            </a:r>
            <a:r>
              <a:rPr lang="en-US" altLang="pl-PL" sz="1800" b="0">
                <a:solidFill>
                  <a:schemeClr val="tx1"/>
                </a:solidFill>
              </a:rPr>
              <a:t> </a:t>
            </a:r>
            <a:r>
              <a:rPr lang="pl-PL" altLang="pl-PL" sz="1800" b="0">
                <a:solidFill>
                  <a:schemeClr val="tx1"/>
                </a:solidFill>
              </a:rPr>
              <a:t> </a:t>
            </a:r>
          </a:p>
        </p:txBody>
      </p:sp>
      <p:pic>
        <p:nvPicPr>
          <p:cNvPr id="116740" name="Picture 2">
            <a:extLst>
              <a:ext uri="{FF2B5EF4-FFF2-40B4-BE49-F238E27FC236}">
                <a16:creationId xmlns:a16="http://schemas.microsoft.com/office/drawing/2014/main" id="{80265601-0317-47AC-A89D-CBA76F541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789363"/>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EA8DEC-0637-4252-9EB1-9DB59B728F72}"/>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On-line materials</a:t>
            </a:r>
          </a:p>
          <a:p>
            <a:pPr>
              <a:defRPr/>
            </a:pPr>
            <a:endParaRPr lang="pl-PL" kern="0" dirty="0"/>
          </a:p>
        </p:txBody>
      </p:sp>
      <p:sp>
        <p:nvSpPr>
          <p:cNvPr id="118787" name="Prostokąt 2">
            <a:extLst>
              <a:ext uri="{FF2B5EF4-FFF2-40B4-BE49-F238E27FC236}">
                <a16:creationId xmlns:a16="http://schemas.microsoft.com/office/drawing/2014/main" id="{1D0FFC3F-2C7F-47AE-A35C-7E5D4141B9C2}"/>
              </a:ext>
            </a:extLst>
          </p:cNvPr>
          <p:cNvSpPr>
            <a:spLocks noChangeArrowheads="1"/>
          </p:cNvSpPr>
          <p:nvPr/>
        </p:nvSpPr>
        <p:spPr bwMode="auto">
          <a:xfrm>
            <a:off x="287338" y="1624013"/>
            <a:ext cx="8569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n-US" altLang="pl-PL" sz="1800">
                <a:solidFill>
                  <a:schemeClr val="tx1"/>
                </a:solidFill>
              </a:rPr>
              <a:t>Animated videos are also important teaching aids: </a:t>
            </a:r>
          </a:p>
          <a:p>
            <a:pPr>
              <a:lnSpc>
                <a:spcPct val="150000"/>
              </a:lnSpc>
            </a:pPr>
            <a:r>
              <a:rPr lang="en-US" altLang="pl-PL" sz="1800" b="0">
                <a:solidFill>
                  <a:schemeClr val="tx1"/>
                </a:solidFill>
              </a:rPr>
              <a:t>1)</a:t>
            </a:r>
            <a:r>
              <a:rPr lang="pl-PL" altLang="pl-PL" sz="1800" b="0">
                <a:solidFill>
                  <a:schemeClr val="tx1"/>
                </a:solidFill>
              </a:rPr>
              <a:t> </a:t>
            </a:r>
            <a:r>
              <a:rPr lang="en-US" altLang="pl-PL" sz="1800" b="0">
                <a:solidFill>
                  <a:schemeClr val="tx1"/>
                </a:solidFill>
              </a:rPr>
              <a:t>Video 1 SA: What is the International Classification of Functioning, Disability </a:t>
            </a:r>
            <a:r>
              <a:rPr lang="pl-PL" altLang="pl-PL" sz="1800" b="0">
                <a:solidFill>
                  <a:schemeClr val="tx1"/>
                </a:solidFill>
              </a:rPr>
              <a:t> </a:t>
            </a:r>
            <a:r>
              <a:rPr lang="en-US" altLang="pl-PL" sz="1800" b="0">
                <a:solidFill>
                  <a:schemeClr val="tx1"/>
                </a:solidFill>
              </a:rPr>
              <a:t>and Health (ICF)?</a:t>
            </a:r>
          </a:p>
          <a:p>
            <a:pPr>
              <a:lnSpc>
                <a:spcPct val="150000"/>
              </a:lnSpc>
            </a:pPr>
            <a:r>
              <a:rPr lang="en-US" altLang="pl-PL" sz="1800" b="0">
                <a:solidFill>
                  <a:schemeClr val="tx1"/>
                </a:solidFill>
                <a:hlinkClick r:id="rId3"/>
              </a:rPr>
              <a:t>https://www.youtube.com/watch?v=Iwfn6NutlZM</a:t>
            </a:r>
            <a:r>
              <a:rPr lang="pl-PL" altLang="pl-PL" sz="1800" b="0">
                <a:solidFill>
                  <a:schemeClr val="tx1"/>
                </a:solidFill>
              </a:rPr>
              <a:t> </a:t>
            </a:r>
            <a:r>
              <a:rPr lang="en-US" altLang="pl-PL" sz="1800" b="0">
                <a:solidFill>
                  <a:schemeClr val="tx1"/>
                </a:solidFill>
              </a:rPr>
              <a:t> </a:t>
            </a:r>
          </a:p>
          <a:p>
            <a:pPr>
              <a:lnSpc>
                <a:spcPct val="150000"/>
              </a:lnSpc>
            </a:pPr>
            <a:endParaRPr lang="en-US" altLang="pl-PL" sz="1800" b="0">
              <a:solidFill>
                <a:schemeClr val="tx1"/>
              </a:solidFill>
            </a:endParaRPr>
          </a:p>
          <a:p>
            <a:pPr>
              <a:lnSpc>
                <a:spcPct val="150000"/>
              </a:lnSpc>
            </a:pPr>
            <a:r>
              <a:rPr lang="en-US" altLang="pl-PL" sz="1800" b="0">
                <a:solidFill>
                  <a:schemeClr val="tx1"/>
                </a:solidFill>
              </a:rPr>
              <a:t>2)</a:t>
            </a:r>
            <a:r>
              <a:rPr lang="pl-PL" altLang="pl-PL" sz="1800" b="0">
                <a:solidFill>
                  <a:schemeClr val="tx1"/>
                </a:solidFill>
              </a:rPr>
              <a:t> </a:t>
            </a:r>
            <a:r>
              <a:rPr lang="en-US" altLang="pl-PL" sz="1800" b="0">
                <a:solidFill>
                  <a:schemeClr val="tx1"/>
                </a:solidFill>
              </a:rPr>
              <a:t>Video 5 NA: How do different parts of the ICF work together?</a:t>
            </a:r>
          </a:p>
          <a:p>
            <a:pPr>
              <a:lnSpc>
                <a:spcPct val="150000"/>
              </a:lnSpc>
            </a:pPr>
            <a:r>
              <a:rPr lang="en-US" altLang="pl-PL" sz="1800" b="0">
                <a:solidFill>
                  <a:schemeClr val="tx1"/>
                </a:solidFill>
                <a:hlinkClick r:id="rId4"/>
              </a:rPr>
              <a:t>https://www.youtube.com/watch?v=Vj7cF63egGU</a:t>
            </a:r>
            <a:r>
              <a:rPr lang="pl-PL" altLang="pl-PL" sz="1800" b="0">
                <a:solidFill>
                  <a:schemeClr val="tx1"/>
                </a:solidFill>
              </a:rPr>
              <a:t> </a:t>
            </a:r>
            <a:r>
              <a:rPr lang="en-US" altLang="pl-PL" sz="1800" b="0">
                <a:solidFill>
                  <a:schemeClr val="tx1"/>
                </a:solidFill>
              </a:rPr>
              <a:t> </a:t>
            </a:r>
          </a:p>
          <a:p>
            <a:pPr>
              <a:lnSpc>
                <a:spcPct val="150000"/>
              </a:lnSpc>
            </a:pPr>
            <a:r>
              <a:rPr lang="pl-PL" altLang="pl-PL" sz="1800" b="0">
                <a:solidFill>
                  <a:schemeClr val="tx1"/>
                </a:solidFill>
              </a:rPr>
              <a:t> </a:t>
            </a:r>
          </a:p>
        </p:txBody>
      </p:sp>
      <p:pic>
        <p:nvPicPr>
          <p:cNvPr id="118788" name="Picture 2">
            <a:extLst>
              <a:ext uri="{FF2B5EF4-FFF2-40B4-BE49-F238E27FC236}">
                <a16:creationId xmlns:a16="http://schemas.microsoft.com/office/drawing/2014/main" id="{542AEBC6-773B-482B-B44F-D861FE7C2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181475"/>
            <a:ext cx="2686050" cy="14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A5B69E-5C9D-447F-B61B-41788567CBD1}"/>
              </a:ext>
            </a:extLst>
          </p:cNvPr>
          <p:cNvSpPr txBox="1">
            <a:spLocks/>
          </p:cNvSpPr>
          <p:nvPr/>
        </p:nvSpPr>
        <p:spPr>
          <a:xfrm>
            <a:off x="107950" y="995363"/>
            <a:ext cx="8785225" cy="571500"/>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err="1"/>
              <a:t>Bibliography</a:t>
            </a:r>
            <a:endParaRPr lang="pl-PL" kern="0" dirty="0"/>
          </a:p>
        </p:txBody>
      </p:sp>
      <p:sp>
        <p:nvSpPr>
          <p:cNvPr id="120835" name="Prostokąt 2">
            <a:extLst>
              <a:ext uri="{FF2B5EF4-FFF2-40B4-BE49-F238E27FC236}">
                <a16:creationId xmlns:a16="http://schemas.microsoft.com/office/drawing/2014/main" id="{2439D3F1-0382-4544-B69E-AF662EF98659}"/>
              </a:ext>
            </a:extLst>
          </p:cNvPr>
          <p:cNvSpPr>
            <a:spLocks noChangeArrowheads="1"/>
          </p:cNvSpPr>
          <p:nvPr/>
        </p:nvSpPr>
        <p:spPr bwMode="auto">
          <a:xfrm>
            <a:off x="287338" y="1624013"/>
            <a:ext cx="8569325"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pl-PL" altLang="pl-PL" sz="1400" b="0">
                <a:solidFill>
                  <a:schemeClr val="tx1"/>
                </a:solidFill>
              </a:rPr>
              <a:t>A., Wilmowska-Pietruszyńska, D. Bilski, „ICF jako narzędzie ilościowej oceny naruszenia sprawności w orzekaniu dla potrzeb zabezpieczenia społecznego”. Orzecznictwo Lekarskie”, vol. 1, nr 7, s. 1-13, 2010.</a:t>
            </a:r>
          </a:p>
          <a:p>
            <a:pPr>
              <a:lnSpc>
                <a:spcPct val="150000"/>
              </a:lnSpc>
            </a:pPr>
            <a:r>
              <a:rPr lang="pl-PL" altLang="pl-PL" sz="1400" b="0">
                <a:solidFill>
                  <a:schemeClr val="tx1"/>
                </a:solidFill>
              </a:rPr>
              <a:t>Międzynarodowa klasyfikacja Funkcjonowania, Niepełnosprawności i Zdrowia. World Health Organization Geneva, 2001. https://www.pfon.org/images/dodatki/20140723_icf.pdf [accessed: 20.01.2020r.].</a:t>
            </a:r>
          </a:p>
          <a:p>
            <a:pPr>
              <a:lnSpc>
                <a:spcPct val="150000"/>
              </a:lnSpc>
            </a:pPr>
            <a:r>
              <a:rPr lang="pl-PL" altLang="pl-PL" sz="1400" b="0">
                <a:solidFill>
                  <a:schemeClr val="tx1"/>
                </a:solidFill>
              </a:rPr>
              <a:t>D. M. Fal, „Znaczenie klasyfikacji ICF w opisie niepełnosprawności”. Wiadomości Ubezpieczeniowe, nr 1, s.89, 2018.</a:t>
            </a:r>
          </a:p>
          <a:p>
            <a:pPr>
              <a:lnSpc>
                <a:spcPct val="150000"/>
              </a:lnSpc>
            </a:pPr>
            <a:r>
              <a:rPr lang="en-US" altLang="pl-PL" sz="1400" b="0">
                <a:solidFill>
                  <a:schemeClr val="tx1"/>
                </a:solidFill>
              </a:rPr>
              <a:t>B. Üstün, “The international classification of functioning, disability and health—a common framework for describing health states”, [in:] Ch., J., L., Murray, J. A. Salomon, C. D. Mathers, A. D. Lopez, [ed.]  Summary Measures of Population Health Concepts, Ethics, Measurement and Applications. World Health Organization, Geneva, pp. 343-48, 2002.</a:t>
            </a:r>
            <a:endParaRPr lang="pl-PL" altLang="pl-PL" sz="1400" b="0">
              <a:solidFill>
                <a:schemeClr val="tx1"/>
              </a:solidFill>
            </a:endParaRPr>
          </a:p>
          <a:p>
            <a:pPr>
              <a:lnSpc>
                <a:spcPct val="150000"/>
              </a:lnSpc>
            </a:pPr>
            <a:r>
              <a:rPr lang="pl-PL" altLang="pl-PL" sz="1400" b="0">
                <a:solidFill>
                  <a:schemeClr val="tx1"/>
                </a:solidFill>
              </a:rPr>
              <a:t>ICF Nowe spojrzenie na człowieka.  Wydawca: Centrum Edukacji Ubezpieczeniowej Sp. z o.o., Warszawa 2015. https://piu.org.pl/public/upload/ibrowser/ICF_prev.pdf [accessed:: 26.01.2020]. and others</a:t>
            </a:r>
          </a:p>
          <a:p>
            <a:pPr>
              <a:lnSpc>
                <a:spcPct val="150000"/>
              </a:lnSpc>
            </a:pPr>
            <a:endParaRPr lang="pl-PL" altLang="pl-PL" sz="1400" b="0">
              <a:solidFill>
                <a:schemeClr val="tx1"/>
              </a:solidFill>
            </a:endParaRPr>
          </a:p>
          <a:p>
            <a:pPr>
              <a:lnSpc>
                <a:spcPct val="150000"/>
              </a:lnSpc>
            </a:pPr>
            <a:endParaRPr lang="pl-PL" altLang="pl-PL" sz="14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a:p>
            <a:pPr>
              <a:lnSpc>
                <a:spcPct val="150000"/>
              </a:lnSpc>
            </a:pPr>
            <a:endParaRPr lang="pl-PL" altLang="pl-PL" sz="1800" b="0">
              <a:solidFill>
                <a:schemeClr val="tx1"/>
              </a:solidFill>
            </a:endParaRPr>
          </a:p>
        </p:txBody>
      </p:sp>
    </p:spTree>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DA43032-2EF5-4DA6-AC71-7AD2BFF8BEA7}"/>
              </a:ext>
            </a:extLst>
          </p:cNvPr>
          <p:cNvSpPr/>
          <p:nvPr/>
        </p:nvSpPr>
        <p:spPr>
          <a:xfrm>
            <a:off x="323850" y="981075"/>
            <a:ext cx="8135938" cy="523875"/>
          </a:xfrm>
          <a:prstGeom prst="rect">
            <a:avLst/>
          </a:prstGeom>
        </p:spPr>
        <p:txBody>
          <a:bodyPr>
            <a:spAutoFit/>
          </a:bodyPr>
          <a:lstStyle/>
          <a:p>
            <a:pPr algn="ctr">
              <a:defRPr/>
            </a:pPr>
            <a:r>
              <a:rPr lang="es-ES" sz="2800" dirty="0">
                <a:solidFill>
                  <a:schemeClr val="accent2">
                    <a:lumMod val="75000"/>
                  </a:schemeClr>
                </a:solidFill>
              </a:rPr>
              <a:t>Basic terminology ICF</a:t>
            </a:r>
            <a:endParaRPr lang="en-US" sz="2800" b="0" dirty="0">
              <a:solidFill>
                <a:schemeClr val="accent2">
                  <a:lumMod val="75000"/>
                </a:schemeClr>
              </a:solidFill>
            </a:endParaRPr>
          </a:p>
        </p:txBody>
      </p:sp>
      <p:sp>
        <p:nvSpPr>
          <p:cNvPr id="3" name="Prostokąt 2">
            <a:extLst>
              <a:ext uri="{FF2B5EF4-FFF2-40B4-BE49-F238E27FC236}">
                <a16:creationId xmlns:a16="http://schemas.microsoft.com/office/drawing/2014/main" id="{8086B038-D276-4F5F-BDE1-540EE74D18F4}"/>
              </a:ext>
            </a:extLst>
          </p:cNvPr>
          <p:cNvSpPr/>
          <p:nvPr/>
        </p:nvSpPr>
        <p:spPr>
          <a:xfrm>
            <a:off x="323850" y="1517650"/>
            <a:ext cx="8640763" cy="3632200"/>
          </a:xfrm>
          <a:prstGeom prst="rect">
            <a:avLst/>
          </a:prstGeom>
        </p:spPr>
        <p:txBody>
          <a:bodyPr>
            <a:spAutoFit/>
          </a:bodyPr>
          <a:lstStyle/>
          <a:p>
            <a:pPr>
              <a:defRPr/>
            </a:pPr>
            <a:r>
              <a:rPr lang="en-US" sz="2000" b="0" dirty="0">
                <a:solidFill>
                  <a:schemeClr val="accent2">
                    <a:lumMod val="75000"/>
                  </a:schemeClr>
                </a:solidFill>
              </a:rPr>
              <a:t>• </a:t>
            </a:r>
            <a:r>
              <a:rPr lang="en-US" sz="2000" dirty="0">
                <a:solidFill>
                  <a:schemeClr val="accent2">
                    <a:lumMod val="75000"/>
                  </a:schemeClr>
                </a:solidFill>
              </a:rPr>
              <a:t>Facilitation</a:t>
            </a:r>
            <a:r>
              <a:rPr lang="en-US" sz="2000" b="0" dirty="0">
                <a:solidFill>
                  <a:schemeClr val="accent2">
                    <a:lumMod val="75000"/>
                  </a:schemeClr>
                </a:solidFill>
              </a:rPr>
              <a:t> are factors in the environment of an individual which, through their presence or lack thereof, improve the functioning and reduce disability.</a:t>
            </a:r>
          </a:p>
          <a:p>
            <a:pPr>
              <a:defRPr/>
            </a:pPr>
            <a:r>
              <a:rPr lang="en-US" sz="2000" b="0" dirty="0">
                <a:solidFill>
                  <a:schemeClr val="accent2">
                    <a:lumMod val="75000"/>
                  </a:schemeClr>
                </a:solidFill>
              </a:rPr>
              <a:t>• </a:t>
            </a:r>
            <a:r>
              <a:rPr lang="en-US" sz="2000" dirty="0">
                <a:solidFill>
                  <a:schemeClr val="accent2">
                    <a:lumMod val="75000"/>
                  </a:schemeClr>
                </a:solidFill>
              </a:rPr>
              <a:t>Barriers</a:t>
            </a:r>
            <a:r>
              <a:rPr lang="en-US" sz="2000" b="0" dirty="0">
                <a:solidFill>
                  <a:schemeClr val="accent2">
                    <a:lumMod val="75000"/>
                  </a:schemeClr>
                </a:solidFill>
              </a:rPr>
              <a:t> are factors in the environment of individuals that limit the functioning and cause disability.</a:t>
            </a:r>
          </a:p>
          <a:p>
            <a:pPr>
              <a:defRPr/>
            </a:pPr>
            <a:r>
              <a:rPr lang="en-US" sz="2000" b="0" dirty="0">
                <a:solidFill>
                  <a:schemeClr val="accent2">
                    <a:lumMod val="75000"/>
                  </a:schemeClr>
                </a:solidFill>
              </a:rPr>
              <a:t>•</a:t>
            </a:r>
            <a:r>
              <a:rPr lang="en-US" sz="2000" dirty="0">
                <a:solidFill>
                  <a:schemeClr val="accent2">
                    <a:lumMod val="75000"/>
                  </a:schemeClr>
                </a:solidFill>
              </a:rPr>
              <a:t> Ability </a:t>
            </a:r>
            <a:r>
              <a:rPr lang="en-US" sz="2000" b="0" dirty="0">
                <a:solidFill>
                  <a:schemeClr val="accent2">
                    <a:lumMod val="75000"/>
                  </a:schemeClr>
                </a:solidFill>
              </a:rPr>
              <a:t>is a term that indicates, as a qualifier, to the highest possible level of functioning that an entity can achieve in the field of the Activity list and participation at any given time.</a:t>
            </a:r>
          </a:p>
          <a:p>
            <a:pPr>
              <a:defRPr/>
            </a:pPr>
            <a:r>
              <a:rPr lang="en-US" sz="2000" b="0" dirty="0">
                <a:solidFill>
                  <a:schemeClr val="accent2">
                    <a:lumMod val="75000"/>
                  </a:schemeClr>
                </a:solidFill>
              </a:rPr>
              <a:t>• </a:t>
            </a:r>
            <a:r>
              <a:rPr lang="en-US" sz="2000" dirty="0">
                <a:solidFill>
                  <a:schemeClr val="accent2">
                    <a:lumMod val="75000"/>
                  </a:schemeClr>
                </a:solidFill>
              </a:rPr>
              <a:t>Execution is a concept </a:t>
            </a:r>
            <a:r>
              <a:rPr lang="en-US" sz="2000" b="0" dirty="0">
                <a:solidFill>
                  <a:schemeClr val="accent2">
                    <a:lumMod val="75000"/>
                  </a:schemeClr>
                </a:solidFill>
              </a:rPr>
              <a:t>that it describes as a qualifier, what people do in their current environment, and thus presents an aspect of each person's involvement in life situations.</a:t>
            </a:r>
          </a:p>
          <a:p>
            <a:pPr>
              <a:defRPr/>
            </a:pPr>
            <a:r>
              <a:rPr lang="pl-PL" b="0" dirty="0">
                <a:solidFill>
                  <a:schemeClr val="accent2">
                    <a:lumMod val="75000"/>
                  </a:schemeClr>
                </a:solidFill>
              </a:rPr>
              <a:t>                                                                                                                                                           [</a:t>
            </a:r>
            <a:r>
              <a:rPr lang="pl-PL" b="0" dirty="0" err="1">
                <a:solidFill>
                  <a:schemeClr val="accent2">
                    <a:lumMod val="75000"/>
                  </a:schemeClr>
                </a:solidFill>
              </a:rPr>
              <a:t>acess</a:t>
            </a:r>
            <a:r>
              <a:rPr lang="pl-PL" b="0" dirty="0">
                <a:solidFill>
                  <a:schemeClr val="accent2">
                    <a:lumMod val="75000"/>
                  </a:schemeClr>
                </a:solidFill>
              </a:rPr>
              <a:t>: 07.02.2020]</a:t>
            </a:r>
          </a:p>
        </p:txBody>
      </p:sp>
      <p:pic>
        <p:nvPicPr>
          <p:cNvPr id="17412" name="Picture 2">
            <a:extLst>
              <a:ext uri="{FF2B5EF4-FFF2-40B4-BE49-F238E27FC236}">
                <a16:creationId xmlns:a16="http://schemas.microsoft.com/office/drawing/2014/main" id="{8378AF6B-9119-4527-BF87-9FB6942CD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938" y="4724400"/>
            <a:ext cx="1085850"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B590064-FAB8-4CF0-908A-CF8352853B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59" name="Rectangle 2">
            <a:extLst>
              <a:ext uri="{FF2B5EF4-FFF2-40B4-BE49-F238E27FC236}">
                <a16:creationId xmlns:a16="http://schemas.microsoft.com/office/drawing/2014/main" id="{7018297E-564A-40F0-8E0C-6EC8C1CF4DF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0" name="Rectangle 2">
            <a:extLst>
              <a:ext uri="{FF2B5EF4-FFF2-40B4-BE49-F238E27FC236}">
                <a16:creationId xmlns:a16="http://schemas.microsoft.com/office/drawing/2014/main" id="{7C9B427D-BE08-4558-8DDC-F1DC40D82A2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1" name="Rectangle 2">
            <a:extLst>
              <a:ext uri="{FF2B5EF4-FFF2-40B4-BE49-F238E27FC236}">
                <a16:creationId xmlns:a16="http://schemas.microsoft.com/office/drawing/2014/main" id="{186D1F4A-1260-455A-A4E3-BF9CD84E6A4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1862" name="Rectangle 4">
            <a:extLst>
              <a:ext uri="{FF2B5EF4-FFF2-40B4-BE49-F238E27FC236}">
                <a16:creationId xmlns:a16="http://schemas.microsoft.com/office/drawing/2014/main" id="{092B5F27-C751-472B-A36E-79007CFAADC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Tytuł 1">
            <a:extLst>
              <a:ext uri="{FF2B5EF4-FFF2-40B4-BE49-F238E27FC236}">
                <a16:creationId xmlns:a16="http://schemas.microsoft.com/office/drawing/2014/main" id="{82C50B6D-0A06-402D-A9DC-8F7CCE9AC9AD}"/>
              </a:ext>
            </a:extLst>
          </p:cNvPr>
          <p:cNvSpPr txBox="1">
            <a:spLocks/>
          </p:cNvSpPr>
          <p:nvPr/>
        </p:nvSpPr>
        <p:spPr bwMode="auto">
          <a:xfrm>
            <a:off x="107950" y="2636838"/>
            <a:ext cx="8640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pl-PL" altLang="pl-PL" sz="2800" dirty="0" err="1">
                <a:solidFill>
                  <a:schemeClr val="accent2">
                    <a:lumMod val="75000"/>
                  </a:schemeClr>
                </a:solidFill>
                <a:latin typeface="Arial-ExtraBoldPL" charset="0"/>
                <a:sym typeface="Arial-ExtraBoldPL" charset="0"/>
              </a:rPr>
              <a:t>Thank</a:t>
            </a:r>
            <a:r>
              <a:rPr lang="pl-PL" altLang="pl-PL" sz="2800" dirty="0">
                <a:solidFill>
                  <a:schemeClr val="accent2">
                    <a:lumMod val="75000"/>
                  </a:schemeClr>
                </a:solidFill>
                <a:latin typeface="Arial-ExtraBoldPL" charset="0"/>
                <a:sym typeface="Arial-ExtraBoldPL" charset="0"/>
              </a:rPr>
              <a:t> </a:t>
            </a:r>
            <a:r>
              <a:rPr lang="pl-PL" altLang="pl-PL" sz="2800" dirty="0" err="1">
                <a:solidFill>
                  <a:schemeClr val="accent2">
                    <a:lumMod val="75000"/>
                  </a:schemeClr>
                </a:solidFill>
                <a:latin typeface="Arial-ExtraBoldPL" charset="0"/>
                <a:sym typeface="Arial-ExtraBoldPL" charset="0"/>
              </a:rPr>
              <a:t>you</a:t>
            </a:r>
            <a:r>
              <a:rPr lang="pl-PL" altLang="pl-PL" sz="2800" dirty="0">
                <a:solidFill>
                  <a:schemeClr val="accent2">
                    <a:lumMod val="75000"/>
                  </a:schemeClr>
                </a:solidFill>
                <a:latin typeface="Arial-ExtraBoldPL" charset="0"/>
                <a:sym typeface="Arial-ExtraBoldPL" charset="0"/>
              </a:rPr>
              <a:t> for </a:t>
            </a:r>
            <a:r>
              <a:rPr lang="pl-PL" altLang="pl-PL" sz="2800" dirty="0" err="1">
                <a:solidFill>
                  <a:schemeClr val="accent2">
                    <a:lumMod val="75000"/>
                  </a:schemeClr>
                </a:solidFill>
                <a:latin typeface="Arial-ExtraBoldPL" charset="0"/>
                <a:sym typeface="Arial-ExtraBoldPL" charset="0"/>
              </a:rPr>
              <a:t>your</a:t>
            </a:r>
            <a:r>
              <a:rPr lang="pl-PL" altLang="pl-PL" sz="2800" dirty="0">
                <a:solidFill>
                  <a:schemeClr val="accent2">
                    <a:lumMod val="75000"/>
                  </a:schemeClr>
                </a:solidFill>
                <a:latin typeface="Arial-ExtraBoldPL" charset="0"/>
                <a:sym typeface="Arial-ExtraBoldPL" charset="0"/>
              </a:rPr>
              <a:t> </a:t>
            </a:r>
            <a:r>
              <a:rPr lang="pl-PL" altLang="pl-PL" sz="2800" dirty="0" err="1">
                <a:solidFill>
                  <a:schemeClr val="accent2">
                    <a:lumMod val="75000"/>
                  </a:schemeClr>
                </a:solidFill>
                <a:latin typeface="Arial-ExtraBoldPL" charset="0"/>
                <a:sym typeface="Arial-ExtraBoldPL" charset="0"/>
              </a:rPr>
              <a:t>attention</a:t>
            </a:r>
            <a:endParaRPr lang="pl-PL" altLang="pl-PL" sz="1800" dirty="0">
              <a:solidFill>
                <a:schemeClr val="accent2">
                  <a:lumMod val="75000"/>
                </a:schemeClr>
              </a:solidFill>
              <a:latin typeface="Arial-ExtraBoldPL" charset="0"/>
              <a:sym typeface="Arial-ExtraBoldPL" charset="0"/>
            </a:endParaRPr>
          </a:p>
        </p:txBody>
      </p:sp>
    </p:spTree>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88E2E6C2-161F-4349-85B4-5F8B3DBC25D8}"/>
              </a:ext>
            </a:extLst>
          </p:cNvPr>
          <p:cNvPicPr>
            <a:picLocks noChangeAspect="1"/>
          </p:cNvPicPr>
          <p:nvPr/>
        </p:nvPicPr>
        <p:blipFill>
          <a:blip r:embed="rId2"/>
          <a:stretch>
            <a:fillRect/>
          </a:stretch>
        </p:blipFill>
        <p:spPr>
          <a:xfrm>
            <a:off x="1699011" y="4797152"/>
            <a:ext cx="5745978" cy="967824"/>
          </a:xfrm>
          <a:prstGeom prst="rect">
            <a:avLst/>
          </a:prstGeom>
        </p:spPr>
      </p:pic>
    </p:spTree>
    <p:extLst>
      <p:ext uri="{BB962C8B-B14F-4D97-AF65-F5344CB8AC3E}">
        <p14:creationId xmlns:p14="http://schemas.microsoft.com/office/powerpoint/2010/main" val="154305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F5D21CF-F237-453D-A209-06141BA7E9F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59" name="Rectangle 2">
            <a:extLst>
              <a:ext uri="{FF2B5EF4-FFF2-40B4-BE49-F238E27FC236}">
                <a16:creationId xmlns:a16="http://schemas.microsoft.com/office/drawing/2014/main" id="{90454A4E-9850-4CF1-8A3F-0904E3D1AA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0" name="Rectangle 2">
            <a:extLst>
              <a:ext uri="{FF2B5EF4-FFF2-40B4-BE49-F238E27FC236}">
                <a16:creationId xmlns:a16="http://schemas.microsoft.com/office/drawing/2014/main" id="{107D1DE6-E568-4FA9-93FE-D0B120A1F6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1" name="Rectangle 2">
            <a:extLst>
              <a:ext uri="{FF2B5EF4-FFF2-40B4-BE49-F238E27FC236}">
                <a16:creationId xmlns:a16="http://schemas.microsoft.com/office/drawing/2014/main" id="{B48F1C2C-FCE6-4EBC-8B2B-1990B516BB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9462" name="Rectangle 4">
            <a:extLst>
              <a:ext uri="{FF2B5EF4-FFF2-40B4-BE49-F238E27FC236}">
                <a16:creationId xmlns:a16="http://schemas.microsoft.com/office/drawing/2014/main" id="{11A1538D-B85E-464F-B798-B27391D55C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B2C91319-D000-451E-8021-3643CC78A8C0}"/>
              </a:ext>
            </a:extLst>
          </p:cNvPr>
          <p:cNvSpPr/>
          <p:nvPr/>
        </p:nvSpPr>
        <p:spPr>
          <a:xfrm>
            <a:off x="323850" y="1150938"/>
            <a:ext cx="8135938" cy="523875"/>
          </a:xfrm>
          <a:prstGeom prst="rect">
            <a:avLst/>
          </a:prstGeom>
        </p:spPr>
        <p:txBody>
          <a:bodyPr>
            <a:spAutoFit/>
          </a:bodyPr>
          <a:lstStyle/>
          <a:p>
            <a:pPr algn="ctr">
              <a:defRPr/>
            </a:pPr>
            <a:r>
              <a:rPr lang="en-US" sz="2800" dirty="0">
                <a:solidFill>
                  <a:schemeClr val="accent2">
                    <a:lumMod val="75000"/>
                  </a:schemeClr>
                </a:solidFill>
              </a:rPr>
              <a:t>The objectives and characteristics of the ICF</a:t>
            </a:r>
            <a:endParaRPr lang="en-US" sz="2800" b="0" dirty="0">
              <a:solidFill>
                <a:schemeClr val="accent2">
                  <a:lumMod val="75000"/>
                </a:schemeClr>
              </a:solidFill>
            </a:endParaRPr>
          </a:p>
        </p:txBody>
      </p:sp>
      <p:sp>
        <p:nvSpPr>
          <p:cNvPr id="4" name="Prostokąt 3">
            <a:extLst>
              <a:ext uri="{FF2B5EF4-FFF2-40B4-BE49-F238E27FC236}">
                <a16:creationId xmlns:a16="http://schemas.microsoft.com/office/drawing/2014/main" id="{B64F6D69-805F-47BE-90BF-B8A5376EBBAC}"/>
              </a:ext>
            </a:extLst>
          </p:cNvPr>
          <p:cNvSpPr/>
          <p:nvPr/>
        </p:nvSpPr>
        <p:spPr>
          <a:xfrm>
            <a:off x="106363" y="1687513"/>
            <a:ext cx="8931275" cy="3294062"/>
          </a:xfrm>
          <a:prstGeom prst="rect">
            <a:avLst/>
          </a:prstGeom>
        </p:spPr>
        <p:txBody>
          <a:bodyPr>
            <a:spAutoFit/>
          </a:bodyPr>
          <a:lstStyle/>
          <a:p>
            <a:pPr marL="342900" indent="-342900">
              <a:buFont typeface="Arial" panose="020B0604020202020204" pitchFamily="34" charset="0"/>
              <a:buChar char="•"/>
              <a:defRPr/>
            </a:pPr>
            <a:r>
              <a:rPr lang="en-US" sz="2000" b="0" dirty="0">
                <a:solidFill>
                  <a:schemeClr val="accent2">
                    <a:lumMod val="75000"/>
                  </a:schemeClr>
                </a:solidFill>
              </a:rPr>
              <a:t>the creation of a scientific basis for understanding and researching health issues and related states, outcomes and determinants;</a:t>
            </a:r>
          </a:p>
          <a:p>
            <a:pPr marL="342900" indent="-342900">
              <a:buFont typeface="Arial" panose="020B0604020202020204" pitchFamily="34" charset="0"/>
              <a:buChar char="•"/>
              <a:defRPr/>
            </a:pPr>
            <a:r>
              <a:rPr lang="en-US" sz="2000" b="0" dirty="0">
                <a:solidFill>
                  <a:schemeClr val="accent2">
                    <a:lumMod val="75000"/>
                  </a:schemeClr>
                </a:solidFill>
              </a:rPr>
              <a:t>establishing the common language applied to the description of the health and states connected with the health, in order to streamline the intercommunication of different users, like e.g. of health service employees, researchers, decision-makers and the society, including disabled persons;</a:t>
            </a:r>
          </a:p>
          <a:p>
            <a:pPr marL="342900" indent="-342900">
              <a:buFont typeface="Arial" panose="020B0604020202020204" pitchFamily="34" charset="0"/>
              <a:buChar char="•"/>
              <a:defRPr/>
            </a:pPr>
            <a:r>
              <a:rPr lang="en-US" sz="2000" b="0" dirty="0">
                <a:solidFill>
                  <a:schemeClr val="accent2">
                    <a:lumMod val="75000"/>
                  </a:schemeClr>
                </a:solidFill>
              </a:rPr>
              <a:t>to enable the comparison of data from different countries;</a:t>
            </a:r>
          </a:p>
          <a:p>
            <a:pPr marL="342900" indent="-342900">
              <a:buFont typeface="Arial" panose="020B0604020202020204" pitchFamily="34" charset="0"/>
              <a:buChar char="•"/>
              <a:defRPr/>
            </a:pPr>
            <a:r>
              <a:rPr lang="en-US" sz="2000" b="0" dirty="0">
                <a:solidFill>
                  <a:schemeClr val="accent2">
                    <a:lumMod val="75000"/>
                  </a:schemeClr>
                </a:solidFill>
              </a:rPr>
              <a:t>the creation of a structured encoding scheme for information systems in the field of health</a:t>
            </a:r>
            <a:r>
              <a:rPr lang="en-US" sz="2800" b="0" dirty="0">
                <a:solidFill>
                  <a:schemeClr val="accent2">
                    <a:lumMod val="75000"/>
                  </a:schemeClr>
                </a:solidFill>
              </a:rPr>
              <a:t>.</a:t>
            </a:r>
          </a:p>
        </p:txBody>
      </p:sp>
      <p:pic>
        <p:nvPicPr>
          <p:cNvPr id="19465" name="Picture 11">
            <a:extLst>
              <a:ext uri="{FF2B5EF4-FFF2-40B4-BE49-F238E27FC236}">
                <a16:creationId xmlns:a16="http://schemas.microsoft.com/office/drawing/2014/main" id="{76C50F46-4D9C-4C70-BBB3-8CEB29656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724400"/>
            <a:ext cx="107156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1C45D6-8817-49FF-978E-BF844A234B1A}"/>
              </a:ext>
            </a:extLst>
          </p:cNvPr>
          <p:cNvSpPr txBox="1">
            <a:spLocks/>
          </p:cNvSpPr>
          <p:nvPr/>
        </p:nvSpPr>
        <p:spPr>
          <a:xfrm>
            <a:off x="179388" y="1412875"/>
            <a:ext cx="8713787" cy="549275"/>
          </a:xfrm>
          <a:prstGeom prst="rect">
            <a:avLst/>
          </a:prstGeom>
        </p:spPr>
        <p:txBody>
          <a:bodyPr>
            <a:normAutofit fontScale="975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The ICF </a:t>
            </a:r>
            <a:r>
              <a:rPr lang="pl-PL" kern="0" dirty="0" err="1"/>
              <a:t>Classification</a:t>
            </a:r>
            <a:endParaRPr lang="pl-PL" kern="0" dirty="0"/>
          </a:p>
        </p:txBody>
      </p:sp>
      <p:sp>
        <p:nvSpPr>
          <p:cNvPr id="3" name="Symbol zastępczy zawartości 2">
            <a:extLst>
              <a:ext uri="{FF2B5EF4-FFF2-40B4-BE49-F238E27FC236}">
                <a16:creationId xmlns:a16="http://schemas.microsoft.com/office/drawing/2014/main" id="{F1CCE5B2-1590-4535-8A80-3C759CD1BB83}"/>
              </a:ext>
            </a:extLst>
          </p:cNvPr>
          <p:cNvSpPr txBox="1">
            <a:spLocks/>
          </p:cNvSpPr>
          <p:nvPr/>
        </p:nvSpPr>
        <p:spPr>
          <a:xfrm>
            <a:off x="658813" y="1962150"/>
            <a:ext cx="7754937" cy="3827463"/>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lnSpc>
                <a:spcPct val="150000"/>
              </a:lnSpc>
              <a:defRPr/>
            </a:pPr>
            <a:r>
              <a:rPr lang="pl-PL" sz="2000" b="0" kern="0" dirty="0"/>
              <a:t>The ICF </a:t>
            </a:r>
            <a:r>
              <a:rPr lang="pl-PL" sz="2000" b="0" kern="0" dirty="0" err="1"/>
              <a:t>classification</a:t>
            </a:r>
            <a:r>
              <a:rPr lang="pl-PL" sz="2000" b="0" kern="0" dirty="0"/>
              <a:t> </a:t>
            </a:r>
            <a:r>
              <a:rPr lang="pl-PL" sz="2000" b="0" kern="0" dirty="0" err="1"/>
              <a:t>primarily</a:t>
            </a:r>
            <a:r>
              <a:rPr lang="pl-PL" sz="2000" b="0" kern="0" dirty="0"/>
              <a:t> </a:t>
            </a:r>
            <a:r>
              <a:rPr lang="pl-PL" sz="2000" b="0" kern="0" dirty="0" err="1"/>
              <a:t>determines</a:t>
            </a:r>
            <a:r>
              <a:rPr lang="pl-PL" sz="2000" b="0" kern="0" dirty="0"/>
              <a:t> </a:t>
            </a:r>
            <a:r>
              <a:rPr lang="pl-PL" sz="2000" b="0" kern="0" dirty="0" err="1"/>
              <a:t>what</a:t>
            </a:r>
            <a:r>
              <a:rPr lang="pl-PL" sz="2000" b="0" kern="0" dirty="0"/>
              <a:t> </a:t>
            </a:r>
            <a:r>
              <a:rPr lang="pl-PL" sz="2000" b="0" kern="0" dirty="0" err="1"/>
              <a:t>should</a:t>
            </a:r>
            <a:r>
              <a:rPr lang="pl-PL" sz="2000" b="0" kern="0" dirty="0"/>
              <a:t> be the </a:t>
            </a:r>
            <a:r>
              <a:rPr lang="pl-PL" sz="2000" b="0" kern="0" dirty="0" err="1"/>
              <a:t>subject</a:t>
            </a:r>
            <a:r>
              <a:rPr lang="pl-PL" sz="2000" b="0" kern="0" dirty="0"/>
              <a:t> of a </a:t>
            </a:r>
            <a:r>
              <a:rPr lang="pl-PL" sz="2000" b="0" kern="0" dirty="0" err="1"/>
              <a:t>measure</a:t>
            </a:r>
            <a:r>
              <a:rPr lang="pl-PL" sz="2000" b="0" kern="0" dirty="0"/>
              <a:t>, and </a:t>
            </a:r>
            <a:r>
              <a:rPr lang="pl-PL" sz="2000" b="0" kern="0" dirty="0" err="1"/>
              <a:t>therefore</a:t>
            </a:r>
            <a:r>
              <a:rPr lang="pl-PL" sz="2000" b="0" kern="0" dirty="0"/>
              <a:t> </a:t>
            </a:r>
            <a:r>
              <a:rPr lang="pl-PL" sz="2000" b="0" kern="0" dirty="0" err="1"/>
              <a:t>which</a:t>
            </a:r>
            <a:r>
              <a:rPr lang="pl-PL" sz="2000" b="0" kern="0" dirty="0"/>
              <a:t> </a:t>
            </a:r>
            <a:r>
              <a:rPr lang="pl-PL" sz="2000" b="0" kern="0" dirty="0" err="1"/>
              <a:t>areas</a:t>
            </a:r>
            <a:r>
              <a:rPr lang="pl-PL" sz="2000" b="0" kern="0" dirty="0"/>
              <a:t> – in the </a:t>
            </a:r>
            <a:r>
              <a:rPr lang="pl-PL" sz="2000" b="0" kern="0" dirty="0" err="1"/>
              <a:t>language</a:t>
            </a:r>
            <a:r>
              <a:rPr lang="pl-PL" sz="2000" b="0" kern="0" dirty="0"/>
              <a:t> of the ICF </a:t>
            </a:r>
            <a:r>
              <a:rPr lang="pl-PL" sz="2000" b="0" kern="0" dirty="0" err="1"/>
              <a:t>called</a:t>
            </a:r>
            <a:r>
              <a:rPr lang="pl-PL" sz="2000" b="0" kern="0" dirty="0"/>
              <a:t> "</a:t>
            </a:r>
            <a:r>
              <a:rPr lang="pl-PL" sz="2000" b="0" kern="0" dirty="0" err="1"/>
              <a:t>categories</a:t>
            </a:r>
            <a:r>
              <a:rPr lang="pl-PL" sz="2000" b="0" kern="0" dirty="0"/>
              <a:t>", and </a:t>
            </a:r>
            <a:r>
              <a:rPr lang="pl-PL" sz="2000" b="0" kern="0" dirty="0" err="1"/>
              <a:t>what</a:t>
            </a:r>
            <a:r>
              <a:rPr lang="pl-PL" sz="2000" b="0" kern="0" dirty="0"/>
              <a:t> </a:t>
            </a:r>
            <a:r>
              <a:rPr lang="pl-PL" sz="2000" b="0" kern="0" dirty="0" err="1"/>
              <a:t>are</a:t>
            </a:r>
            <a:r>
              <a:rPr lang="pl-PL" sz="2000" b="0" kern="0" dirty="0"/>
              <a:t> the </a:t>
            </a:r>
            <a:r>
              <a:rPr lang="pl-PL" sz="2000" b="0" kern="0" dirty="0" err="1"/>
              <a:t>dependencies</a:t>
            </a:r>
            <a:r>
              <a:rPr lang="pl-PL" sz="2000" b="0" kern="0" dirty="0"/>
              <a:t> </a:t>
            </a:r>
            <a:r>
              <a:rPr lang="pl-PL" sz="2000" b="0" kern="0" dirty="0" err="1"/>
              <a:t>between</a:t>
            </a:r>
            <a:r>
              <a:rPr lang="pl-PL" sz="2000" b="0" kern="0" dirty="0"/>
              <a:t> </a:t>
            </a:r>
            <a:r>
              <a:rPr lang="pl-PL" sz="2000" b="0" kern="0" dirty="0" err="1"/>
              <a:t>them</a:t>
            </a:r>
            <a:r>
              <a:rPr lang="pl-PL" sz="2000" b="0" kern="0" dirty="0"/>
              <a:t>.</a:t>
            </a:r>
          </a:p>
          <a:p>
            <a:pPr>
              <a:lnSpc>
                <a:spcPct val="150000"/>
              </a:lnSpc>
              <a:defRPr/>
            </a:pPr>
            <a:endParaRPr lang="pl-PL" sz="2000" b="0" kern="0" dirty="0"/>
          </a:p>
        </p:txBody>
      </p:sp>
      <p:pic>
        <p:nvPicPr>
          <p:cNvPr id="21508" name="Picture 2">
            <a:extLst>
              <a:ext uri="{FF2B5EF4-FFF2-40B4-BE49-F238E27FC236}">
                <a16:creationId xmlns:a16="http://schemas.microsoft.com/office/drawing/2014/main" id="{F779394F-1A4A-4A4D-97B4-A0E9CE346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500438"/>
            <a:ext cx="1511300" cy="192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901C55-7580-4142-BA2C-1FC6E4748E5C}"/>
              </a:ext>
            </a:extLst>
          </p:cNvPr>
          <p:cNvSpPr txBox="1">
            <a:spLocks/>
          </p:cNvSpPr>
          <p:nvPr/>
        </p:nvSpPr>
        <p:spPr>
          <a:xfrm>
            <a:off x="107950" y="1293813"/>
            <a:ext cx="8712200" cy="382587"/>
          </a:xfrm>
          <a:prstGeom prst="rect">
            <a:avLst/>
          </a:prstGeom>
        </p:spPr>
        <p:txBody>
          <a:bodyPr>
            <a:normAutofit fontScale="90000" lnSpcReduction="20000"/>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pPr>
              <a:defRPr/>
            </a:pPr>
            <a:r>
              <a:rPr lang="pl-PL" kern="0" dirty="0"/>
              <a:t>The ICF </a:t>
            </a:r>
            <a:r>
              <a:rPr lang="pl-PL" kern="0" dirty="0" err="1"/>
              <a:t>Classification</a:t>
            </a:r>
            <a:endParaRPr lang="pl-PL" kern="0" dirty="0"/>
          </a:p>
        </p:txBody>
      </p:sp>
      <p:sp>
        <p:nvSpPr>
          <p:cNvPr id="3" name="Symbol zastępczy zawartości 2">
            <a:extLst>
              <a:ext uri="{FF2B5EF4-FFF2-40B4-BE49-F238E27FC236}">
                <a16:creationId xmlns:a16="http://schemas.microsoft.com/office/drawing/2014/main" id="{140B9DA0-604A-49D5-954E-5E910898A3F0}"/>
              </a:ext>
            </a:extLst>
          </p:cNvPr>
          <p:cNvSpPr txBox="1">
            <a:spLocks/>
          </p:cNvSpPr>
          <p:nvPr/>
        </p:nvSpPr>
        <p:spPr>
          <a:xfrm>
            <a:off x="836613" y="1844675"/>
            <a:ext cx="7696200" cy="4332288"/>
          </a:xfrm>
          <a:prstGeom prst="rect">
            <a:avLst/>
          </a:prstGeom>
        </p:spPr>
        <p:txBody>
          <a:bodyPr/>
          <a:lstStyle>
            <a:lvl1pPr marL="187325" algn="l" defTabSz="642938" rtl="0" eaLnBrk="0" fontAlgn="base" hangingPunct="0">
              <a:spcBef>
                <a:spcPts val="1675"/>
              </a:spcBef>
              <a:spcAft>
                <a:spcPct val="0"/>
              </a:spcAft>
              <a:buSzPct val="171000"/>
              <a:buFont typeface="Arial" pitchFamily="34" charset="0"/>
              <a:defRPr lang="en-US" sz="1100">
                <a:solidFill>
                  <a:schemeClr val="tx1"/>
                </a:solidFill>
                <a:latin typeface="+mn-lt"/>
                <a:ea typeface="+mn-ea"/>
                <a:cs typeface="+mn-cs"/>
                <a:sym typeface="Arial" pitchFamily="34" charset="0"/>
              </a:defRPr>
            </a:lvl1pPr>
            <a:lvl2pPr marL="901700"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2pPr>
            <a:lvl3pPr marL="1212850" indent="-400050"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3pPr>
            <a:lvl4pPr marL="1527175" indent="-403225"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4pPr>
            <a:lvl5pPr marL="1839913" indent="-401638" algn="l" defTabSz="642938" rtl="0" eaLnBrk="0" fontAlgn="base" hangingPunct="0">
              <a:spcBef>
                <a:spcPts val="1675"/>
              </a:spcBef>
              <a:spcAft>
                <a:spcPct val="0"/>
              </a:spcAft>
              <a:buSzPct val="171000"/>
              <a:buFont typeface="Arial" pitchFamily="34" charset="0"/>
              <a:buChar char="•"/>
              <a:defRPr sz="2400">
                <a:solidFill>
                  <a:srgbClr val="202261"/>
                </a:solidFill>
                <a:latin typeface="+mn-lt"/>
                <a:sym typeface="Arial"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pPr>
              <a:defRPr/>
            </a:pPr>
            <a:r>
              <a:rPr sz="2000" b="0" kern="0" dirty="0"/>
              <a:t>ICF categories are </a:t>
            </a:r>
            <a:r>
              <a:rPr sz="2000" b="0" kern="0" dirty="0" err="1"/>
              <a:t>organised</a:t>
            </a:r>
            <a:r>
              <a:rPr sz="2000" b="0" kern="0" dirty="0"/>
              <a:t> in two parts:</a:t>
            </a:r>
          </a:p>
          <a:p>
            <a:pPr marL="0">
              <a:defRPr/>
            </a:pPr>
            <a:r>
              <a:rPr sz="2000" b="0" kern="0" dirty="0"/>
              <a:t>Part one: the functioning and Disability:</a:t>
            </a:r>
          </a:p>
          <a:p>
            <a:pPr marL="0">
              <a:defRPr/>
            </a:pPr>
            <a:r>
              <a:rPr lang="pl-PL" sz="2000" b="0" kern="0" dirty="0"/>
              <a:t>1. </a:t>
            </a:r>
            <a:r>
              <a:rPr sz="2000" b="0" kern="0" dirty="0"/>
              <a:t>Functions and structure of the (construction) of the body,</a:t>
            </a:r>
          </a:p>
          <a:p>
            <a:pPr marL="0">
              <a:defRPr/>
            </a:pPr>
            <a:r>
              <a:rPr lang="pl-PL" sz="2000" b="0" kern="0" dirty="0"/>
              <a:t>2. </a:t>
            </a:r>
            <a:r>
              <a:rPr sz="2000" b="0" kern="0" dirty="0"/>
              <a:t>Activity (activity) and Participation</a:t>
            </a:r>
          </a:p>
          <a:p>
            <a:pPr marL="0">
              <a:defRPr/>
            </a:pPr>
            <a:r>
              <a:rPr sz="2000" b="0" kern="0" dirty="0"/>
              <a:t>Part two: Contextual Factors:</a:t>
            </a:r>
          </a:p>
          <a:p>
            <a:pPr marL="0">
              <a:defRPr/>
            </a:pPr>
            <a:r>
              <a:rPr sz="2000" b="0" kern="0" dirty="0"/>
              <a:t>1. Environmental Factors,</a:t>
            </a:r>
          </a:p>
          <a:p>
            <a:pPr marL="0">
              <a:defRPr/>
            </a:pPr>
            <a:r>
              <a:rPr sz="2000" b="0" kern="0" dirty="0"/>
              <a:t>2. Individual Factors</a:t>
            </a:r>
          </a:p>
          <a:p>
            <a:pPr marL="0">
              <a:defRPr/>
            </a:pPr>
            <a:endParaRPr b="0" kern="0" dirty="0"/>
          </a:p>
        </p:txBody>
      </p:sp>
      <p:pic>
        <p:nvPicPr>
          <p:cNvPr id="23556" name="Picture 2">
            <a:extLst>
              <a:ext uri="{FF2B5EF4-FFF2-40B4-BE49-F238E27FC236}">
                <a16:creationId xmlns:a16="http://schemas.microsoft.com/office/drawing/2014/main" id="{E12B47C3-1E7E-4920-98E4-5F176F02C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973513"/>
            <a:ext cx="3200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38353</TotalTime>
  <Pages>0</Pages>
  <Words>5260</Words>
  <Characters>0</Characters>
  <Application>Microsoft Office PowerPoint</Application>
  <PresentationFormat>Pokaz na ekranie (4:3)</PresentationFormat>
  <Lines>0</Lines>
  <Paragraphs>407</Paragraphs>
  <Slides>61</Slides>
  <Notes>53</Notes>
  <HiddenSlides>0</HiddenSlides>
  <MMClips>0</MMClips>
  <ScaleCrop>false</ScaleCrop>
  <HeadingPairs>
    <vt:vector size="6" baseType="variant">
      <vt:variant>
        <vt:lpstr>Używane czcionki</vt:lpstr>
      </vt:variant>
      <vt:variant>
        <vt:i4>8</vt:i4>
      </vt:variant>
      <vt:variant>
        <vt:lpstr>Motyw</vt:lpstr>
      </vt:variant>
      <vt:variant>
        <vt:i4>3</vt:i4>
      </vt:variant>
      <vt:variant>
        <vt:lpstr>Tytuły slajdów</vt:lpstr>
      </vt:variant>
      <vt:variant>
        <vt:i4>61</vt:i4>
      </vt:variant>
    </vt:vector>
  </HeadingPairs>
  <TitlesOfParts>
    <vt:vector size="72" baseType="lpstr">
      <vt:lpstr>Arial</vt:lpstr>
      <vt:lpstr>Arial Bold</vt:lpstr>
      <vt:lpstr>Arial-ExtraBoldPL</vt:lpstr>
      <vt:lpstr>Bradley Hand ITC</vt:lpstr>
      <vt:lpstr>Calibri</vt:lpstr>
      <vt:lpstr>Corbel</vt:lpstr>
      <vt:lpstr>Gill Sans</vt:lpstr>
      <vt:lpstr>Times New Roman</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960</cp:revision>
  <cp:lastPrinted>2011-07-18T19:05:36Z</cp:lastPrinted>
  <dcterms:created xsi:type="dcterms:W3CDTF">2010-06-23T19:02:16Z</dcterms:created>
  <dcterms:modified xsi:type="dcterms:W3CDTF">2021-07-05T08:31:42Z</dcterms:modified>
</cp:coreProperties>
</file>