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88" r:id="rId2"/>
    <p:sldMasterId id="2147483675" r:id="rId3"/>
  </p:sldMasterIdLst>
  <p:notesMasterIdLst>
    <p:notesMasterId r:id="rId65"/>
  </p:notesMasterIdLst>
  <p:handoutMasterIdLst>
    <p:handoutMasterId r:id="rId66"/>
  </p:handoutMasterIdLst>
  <p:sldIdLst>
    <p:sldId id="627" r:id="rId4"/>
    <p:sldId id="636" r:id="rId5"/>
    <p:sldId id="656" r:id="rId6"/>
    <p:sldId id="625" r:id="rId7"/>
    <p:sldId id="657" r:id="rId8"/>
    <p:sldId id="658" r:id="rId9"/>
    <p:sldId id="659" r:id="rId10"/>
    <p:sldId id="660" r:id="rId11"/>
    <p:sldId id="661" r:id="rId12"/>
    <p:sldId id="662" r:id="rId13"/>
    <p:sldId id="663" r:id="rId14"/>
    <p:sldId id="664" r:id="rId15"/>
    <p:sldId id="665" r:id="rId16"/>
    <p:sldId id="666" r:id="rId17"/>
    <p:sldId id="667" r:id="rId18"/>
    <p:sldId id="668" r:id="rId19"/>
    <p:sldId id="637" r:id="rId20"/>
    <p:sldId id="638" r:id="rId21"/>
    <p:sldId id="639" r:id="rId22"/>
    <p:sldId id="640" r:id="rId23"/>
    <p:sldId id="641" r:id="rId24"/>
    <p:sldId id="669" r:id="rId25"/>
    <p:sldId id="642" r:id="rId26"/>
    <p:sldId id="643" r:id="rId27"/>
    <p:sldId id="644" r:id="rId28"/>
    <p:sldId id="645" r:id="rId29"/>
    <p:sldId id="646" r:id="rId30"/>
    <p:sldId id="647" r:id="rId31"/>
    <p:sldId id="648" r:id="rId32"/>
    <p:sldId id="649" r:id="rId33"/>
    <p:sldId id="670" r:id="rId34"/>
    <p:sldId id="650" r:id="rId35"/>
    <p:sldId id="671" r:id="rId36"/>
    <p:sldId id="672" r:id="rId37"/>
    <p:sldId id="673" r:id="rId38"/>
    <p:sldId id="674" r:id="rId39"/>
    <p:sldId id="675" r:id="rId40"/>
    <p:sldId id="676" r:id="rId41"/>
    <p:sldId id="677" r:id="rId42"/>
    <p:sldId id="678" r:id="rId43"/>
    <p:sldId id="679" r:id="rId44"/>
    <p:sldId id="651" r:id="rId45"/>
    <p:sldId id="652" r:id="rId46"/>
    <p:sldId id="653" r:id="rId47"/>
    <p:sldId id="680" r:id="rId48"/>
    <p:sldId id="654" r:id="rId49"/>
    <p:sldId id="681" r:id="rId50"/>
    <p:sldId id="655" r:id="rId51"/>
    <p:sldId id="682" r:id="rId52"/>
    <p:sldId id="693" r:id="rId53"/>
    <p:sldId id="684" r:id="rId54"/>
    <p:sldId id="685" r:id="rId55"/>
    <p:sldId id="686" r:id="rId56"/>
    <p:sldId id="687" r:id="rId57"/>
    <p:sldId id="688" r:id="rId58"/>
    <p:sldId id="689" r:id="rId59"/>
    <p:sldId id="690" r:id="rId60"/>
    <p:sldId id="691" r:id="rId61"/>
    <p:sldId id="692" r:id="rId62"/>
    <p:sldId id="621" r:id="rId63"/>
    <p:sldId id="626" r:id="rId64"/>
  </p:sldIdLst>
  <p:sldSz cx="9144000" cy="6858000" type="screen4x3"/>
  <p:notesSz cx="6669088" cy="9928225"/>
  <p:defaultTextStyle>
    <a:defPPr>
      <a:defRPr lang="en-US"/>
    </a:defPPr>
    <a:lvl1pPr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na Herrero Ligero" initials="CH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73"/>
    <a:srgbClr val="0404E6"/>
    <a:srgbClr val="F26200"/>
    <a:srgbClr val="FF6600"/>
    <a:srgbClr val="D16D09"/>
    <a:srgbClr val="D15509"/>
    <a:srgbClr val="FF3300"/>
    <a:srgbClr val="222061"/>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56562" autoAdjust="0"/>
  </p:normalViewPr>
  <p:slideViewPr>
    <p:cSldViewPr>
      <p:cViewPr varScale="1">
        <p:scale>
          <a:sx n="40" d="100"/>
          <a:sy n="40" d="100"/>
        </p:scale>
        <p:origin x="2621" y="3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commentAuthors" Target="commentAuthor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A786AC13-3B3C-434F-930F-3759522426C4}"/>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1" name="Rectangle 3">
            <a:extLst>
              <a:ext uri="{FF2B5EF4-FFF2-40B4-BE49-F238E27FC236}">
                <a16:creationId xmlns:a16="http://schemas.microsoft.com/office/drawing/2014/main" id="{12F27FC0-06F0-4D51-AA51-8BDFE07682D6}"/>
              </a:ext>
            </a:extLst>
          </p:cNvPr>
          <p:cNvSpPr>
            <a:spLocks noGrp="1" noChangeArrowheads="1"/>
          </p:cNvSpPr>
          <p:nvPr>
            <p:ph type="dt" sz="quarter"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2" name="Rectangle 4">
            <a:extLst>
              <a:ext uri="{FF2B5EF4-FFF2-40B4-BE49-F238E27FC236}">
                <a16:creationId xmlns:a16="http://schemas.microsoft.com/office/drawing/2014/main" id="{E82735A0-647D-4BD1-BD5B-45621751ED74}"/>
              </a:ext>
            </a:extLst>
          </p:cNvPr>
          <p:cNvSpPr>
            <a:spLocks noGrp="1" noChangeArrowheads="1"/>
          </p:cNvSpPr>
          <p:nvPr>
            <p:ph type="ftr" sz="quarter" idx="2"/>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3" name="Rectangle 5">
            <a:extLst>
              <a:ext uri="{FF2B5EF4-FFF2-40B4-BE49-F238E27FC236}">
                <a16:creationId xmlns:a16="http://schemas.microsoft.com/office/drawing/2014/main" id="{8BC580F7-5C43-4800-8EB5-F383B44EFA06}"/>
              </a:ext>
            </a:extLst>
          </p:cNvPr>
          <p:cNvSpPr>
            <a:spLocks noGrp="1" noChangeArrowheads="1"/>
          </p:cNvSpPr>
          <p:nvPr>
            <p:ph type="sldNum" sz="quarter" idx="3"/>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F4D8571-DAE3-4A0A-B55A-D352E17371B3}" type="slidenum">
              <a:rPr lang="pl-PL" altLang="pl-PL"/>
              <a:pPr>
                <a:defRPr/>
              </a:pPr>
              <a:t>‹#›</a:t>
            </a:fld>
            <a:endParaRPr lang="pl-PL" altLang="pl-P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9D23DB73-A9FE-4E14-959C-1751FBB3DBE7}"/>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3" name="Rectangle 3">
            <a:extLst>
              <a:ext uri="{FF2B5EF4-FFF2-40B4-BE49-F238E27FC236}">
                <a16:creationId xmlns:a16="http://schemas.microsoft.com/office/drawing/2014/main" id="{A9DAA2C6-4EF0-41B4-BC9E-E27E5042BB98}"/>
              </a:ext>
            </a:extLst>
          </p:cNvPr>
          <p:cNvSpPr>
            <a:spLocks noGrp="1" noChangeArrowheads="1"/>
          </p:cNvSpPr>
          <p:nvPr>
            <p:ph type="dt"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3076" name="Rectangle 4">
            <a:extLst>
              <a:ext uri="{FF2B5EF4-FFF2-40B4-BE49-F238E27FC236}">
                <a16:creationId xmlns:a16="http://schemas.microsoft.com/office/drawing/2014/main" id="{6437E330-273C-4546-B9FD-22B008B64B45}"/>
              </a:ext>
            </a:extLst>
          </p:cNvPr>
          <p:cNvSpPr>
            <a:spLocks noGrp="1" noRot="1" noChangeAspect="1" noChangeArrowheads="1" noTextEdit="1"/>
          </p:cNvSpPr>
          <p:nvPr>
            <p:ph type="sldImg" idx="2"/>
          </p:nvPr>
        </p:nvSpPr>
        <p:spPr bwMode="auto">
          <a:xfrm>
            <a:off x="854075" y="746125"/>
            <a:ext cx="4960938"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5" name="Rectangle 5">
            <a:extLst>
              <a:ext uri="{FF2B5EF4-FFF2-40B4-BE49-F238E27FC236}">
                <a16:creationId xmlns:a16="http://schemas.microsoft.com/office/drawing/2014/main" id="{DB446E1B-717C-4A79-9E33-9563462D8FF2}"/>
              </a:ext>
            </a:extLst>
          </p:cNvPr>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153606" name="Rectangle 6">
            <a:extLst>
              <a:ext uri="{FF2B5EF4-FFF2-40B4-BE49-F238E27FC236}">
                <a16:creationId xmlns:a16="http://schemas.microsoft.com/office/drawing/2014/main" id="{FCD46796-19B0-4292-B146-6897B629387F}"/>
              </a:ext>
            </a:extLst>
          </p:cNvPr>
          <p:cNvSpPr>
            <a:spLocks noGrp="1" noChangeArrowheads="1"/>
          </p:cNvSpPr>
          <p:nvPr>
            <p:ph type="ftr" sz="quarter" idx="4"/>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7" name="Rectangle 7">
            <a:extLst>
              <a:ext uri="{FF2B5EF4-FFF2-40B4-BE49-F238E27FC236}">
                <a16:creationId xmlns:a16="http://schemas.microsoft.com/office/drawing/2014/main" id="{9D239CE3-0A73-4B0C-BABC-9F9F7B8A64F9}"/>
              </a:ext>
            </a:extLst>
          </p:cNvPr>
          <p:cNvSpPr>
            <a:spLocks noGrp="1" noChangeArrowheads="1"/>
          </p:cNvSpPr>
          <p:nvPr>
            <p:ph type="sldNum" sz="quarter" idx="5"/>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06E914C-D4D4-4E1B-A2D4-BEC8EAE69E5B}" type="slidenum">
              <a:rPr lang="pl-PL" altLang="pl-PL"/>
              <a:pPr>
                <a:defRPr/>
              </a:pPr>
              <a:t>‹#›</a:t>
            </a:fld>
            <a:endParaRPr lang="pl-PL" altLang="pl-PL"/>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ymbol zastępczy obrazu slajdu 1">
            <a:extLst>
              <a:ext uri="{FF2B5EF4-FFF2-40B4-BE49-F238E27FC236}">
                <a16:creationId xmlns:a16="http://schemas.microsoft.com/office/drawing/2014/main" id="{86D3152F-1308-423F-8F49-6CDFD42C242D}"/>
              </a:ext>
            </a:extLst>
          </p:cNvPr>
          <p:cNvSpPr>
            <a:spLocks noGrp="1" noRot="1" noChangeAspect="1" noChangeArrowheads="1" noTextEdit="1"/>
          </p:cNvSpPr>
          <p:nvPr>
            <p:ph type="sldImg"/>
          </p:nvPr>
        </p:nvSpPr>
        <p:spPr>
          <a:ln/>
        </p:spPr>
      </p:sp>
      <p:sp>
        <p:nvSpPr>
          <p:cNvPr id="10243" name="Symbol zastępczy notatek 2">
            <a:extLst>
              <a:ext uri="{FF2B5EF4-FFF2-40B4-BE49-F238E27FC236}">
                <a16:creationId xmlns:a16="http://schemas.microsoft.com/office/drawing/2014/main" id="{E4E74899-A0E2-4B16-9ADB-C8B887F157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a:p>
            <a:pPr eaLnBrk="1" hangingPunct="1"/>
            <a:r>
              <a:rPr lang="pl-PL" altLang="pl-PL" dirty="0"/>
              <a:t>Międzynarodowa Klasyfikacja Niepełnosprawności i Zdrowia opisuje funkcjonowanie człowieka, związane z jego problemami zdrowotnymi. Ponadto klasyfikacja ICF w odniesieniu do niepełnosprawności ukazuje relacje między jednostką a środowiskiem, w którym funkcjonuje.</a:t>
            </a:r>
          </a:p>
          <a:p>
            <a:pPr eaLnBrk="1" hangingPunct="1"/>
            <a:endParaRPr lang="pl-PL" altLang="pl-PL" dirty="0"/>
          </a:p>
        </p:txBody>
      </p:sp>
      <p:sp>
        <p:nvSpPr>
          <p:cNvPr id="10244" name="Symbol zastępczy numeru slajdu 3">
            <a:extLst>
              <a:ext uri="{FF2B5EF4-FFF2-40B4-BE49-F238E27FC236}">
                <a16:creationId xmlns:a16="http://schemas.microsoft.com/office/drawing/2014/main" id="{59879906-106C-44B0-AA38-D36A47EE240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3581FC66-CC86-416C-AA48-7A6AA8EB03BE}" type="slidenum">
              <a:rPr lang="pl-PL" altLang="pl-PL" sz="1200" b="0">
                <a:solidFill>
                  <a:schemeClr val="tx1"/>
                </a:solidFill>
                <a:latin typeface="Gill Sans" charset="0"/>
              </a:rPr>
              <a:pPr/>
              <a:t>2</a:t>
            </a:fld>
            <a:endParaRPr lang="pl-PL" altLang="pl-PL" sz="1200" b="0">
              <a:solidFill>
                <a:schemeClr val="tx1"/>
              </a:solidFill>
              <a:latin typeface="Gill San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ymbol zastępczy obrazu slajdu 1">
            <a:extLst>
              <a:ext uri="{FF2B5EF4-FFF2-40B4-BE49-F238E27FC236}">
                <a16:creationId xmlns:a16="http://schemas.microsoft.com/office/drawing/2014/main" id="{E133AB21-099E-4EA8-9C3B-2A1541843392}"/>
              </a:ext>
            </a:extLst>
          </p:cNvPr>
          <p:cNvSpPr>
            <a:spLocks noGrp="1" noRot="1" noChangeAspect="1" noTextEdit="1"/>
          </p:cNvSpPr>
          <p:nvPr>
            <p:ph type="sldImg"/>
          </p:nvPr>
        </p:nvSpPr>
        <p:spPr>
          <a:ln/>
        </p:spPr>
      </p:sp>
      <p:sp>
        <p:nvSpPr>
          <p:cNvPr id="28675" name="Symbol zastępczy notatek 2">
            <a:extLst>
              <a:ext uri="{FF2B5EF4-FFF2-40B4-BE49-F238E27FC236}">
                <a16:creationId xmlns:a16="http://schemas.microsoft.com/office/drawing/2014/main" id="{A60A7113-0283-42D6-B84B-3D8AE65E2AE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dirty="0"/>
              <a:t>Działanie i wykonanie dotyczą kwestii sposobu wykonania czynności w znormalizowanym środowisku oraz ich możliwości. A zidentyfikowana różnica między kwalifikatorami jest podstawą do działań zmierzających do poprawy sytuacji.</a:t>
            </a:r>
          </a:p>
        </p:txBody>
      </p:sp>
      <p:sp>
        <p:nvSpPr>
          <p:cNvPr id="28676" name="Symbol zastępczy numeru slajdu 3">
            <a:extLst>
              <a:ext uri="{FF2B5EF4-FFF2-40B4-BE49-F238E27FC236}">
                <a16:creationId xmlns:a16="http://schemas.microsoft.com/office/drawing/2014/main" id="{18842A77-8AA0-494C-9A2B-7364091382A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DE856CC4-C2B6-4391-B707-815ECD8F171A}" type="slidenum">
              <a:rPr lang="pl-PL" altLang="pl-PL" sz="1200" b="0">
                <a:solidFill>
                  <a:schemeClr val="tx1"/>
                </a:solidFill>
                <a:latin typeface="Gill Sans" charset="0"/>
              </a:rPr>
              <a:pPr/>
              <a:t>11</a:t>
            </a:fld>
            <a:endParaRPr lang="pl-PL" altLang="pl-PL" sz="1200" b="0">
              <a:solidFill>
                <a:schemeClr val="tx1"/>
              </a:solidFill>
              <a:latin typeface="Gill San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ymbol zastępczy obrazu slajdu 1">
            <a:extLst>
              <a:ext uri="{FF2B5EF4-FFF2-40B4-BE49-F238E27FC236}">
                <a16:creationId xmlns:a16="http://schemas.microsoft.com/office/drawing/2014/main" id="{77DFBDED-4A5E-4935-A14D-8CD85F9AF9B4}"/>
              </a:ext>
            </a:extLst>
          </p:cNvPr>
          <p:cNvSpPr>
            <a:spLocks noGrp="1" noRot="1" noChangeAspect="1" noTextEdit="1"/>
          </p:cNvSpPr>
          <p:nvPr>
            <p:ph type="sldImg"/>
          </p:nvPr>
        </p:nvSpPr>
        <p:spPr>
          <a:ln/>
        </p:spPr>
      </p:sp>
      <p:sp>
        <p:nvSpPr>
          <p:cNvPr id="30723" name="Symbol zastępczy notatek 2">
            <a:extLst>
              <a:ext uri="{FF2B5EF4-FFF2-40B4-BE49-F238E27FC236}">
                <a16:creationId xmlns:a16="http://schemas.microsoft.com/office/drawing/2014/main" id="{4B466124-E0E0-4391-B13D-1213AFA138D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dirty="0"/>
              <a:t>Należy zauważyć, że czynniki osobiste nie są sklasyfikowane w ICF ze względu na dostrzegalne zróżnicowanie społeczne i kulturowe.</a:t>
            </a:r>
          </a:p>
        </p:txBody>
      </p:sp>
      <p:sp>
        <p:nvSpPr>
          <p:cNvPr id="30724" name="Symbol zastępczy numeru slajdu 3">
            <a:extLst>
              <a:ext uri="{FF2B5EF4-FFF2-40B4-BE49-F238E27FC236}">
                <a16:creationId xmlns:a16="http://schemas.microsoft.com/office/drawing/2014/main" id="{32C6E306-1C89-4C07-8252-649981B0E5F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2D050183-47B0-4275-B616-782584F51CC6}" type="slidenum">
              <a:rPr lang="pl-PL" altLang="pl-PL" sz="1200" b="0">
                <a:solidFill>
                  <a:schemeClr val="tx1"/>
                </a:solidFill>
                <a:latin typeface="Gill Sans" charset="0"/>
              </a:rPr>
              <a:pPr/>
              <a:t>12</a:t>
            </a:fld>
            <a:endParaRPr lang="pl-PL" altLang="pl-PL" sz="1200" b="0">
              <a:solidFill>
                <a:schemeClr val="tx1"/>
              </a:solidFill>
              <a:latin typeface="Gill San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ymbol zastępczy obrazu slajdu 1">
            <a:extLst>
              <a:ext uri="{FF2B5EF4-FFF2-40B4-BE49-F238E27FC236}">
                <a16:creationId xmlns:a16="http://schemas.microsoft.com/office/drawing/2014/main" id="{E178352F-104B-4B59-8DD8-52E91DCEA770}"/>
              </a:ext>
            </a:extLst>
          </p:cNvPr>
          <p:cNvSpPr>
            <a:spLocks noGrp="1" noRot="1" noChangeAspect="1" noTextEdit="1"/>
          </p:cNvSpPr>
          <p:nvPr>
            <p:ph type="sldImg"/>
          </p:nvPr>
        </p:nvSpPr>
        <p:spPr>
          <a:ln/>
        </p:spPr>
      </p:sp>
      <p:sp>
        <p:nvSpPr>
          <p:cNvPr id="32771" name="Symbol zastępczy notatek 2">
            <a:extLst>
              <a:ext uri="{FF2B5EF4-FFF2-40B4-BE49-F238E27FC236}">
                <a16:creationId xmlns:a16="http://schemas.microsoft.com/office/drawing/2014/main" id="{519A47D1-0E11-442E-9A41-F4986F6B0F5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dirty="0"/>
              <a:t>Pierwszy kwalifikator czynnika środowiskowego służy do określenia zakresu pozytywnych aspektów środowiskowych. Może on być kodowany indywidualnie i ogólnie.</a:t>
            </a:r>
          </a:p>
        </p:txBody>
      </p:sp>
      <p:sp>
        <p:nvSpPr>
          <p:cNvPr id="32772" name="Symbol zastępczy numeru slajdu 3">
            <a:extLst>
              <a:ext uri="{FF2B5EF4-FFF2-40B4-BE49-F238E27FC236}">
                <a16:creationId xmlns:a16="http://schemas.microsoft.com/office/drawing/2014/main" id="{529579B4-8A6E-4DC9-97FD-6D2E6F6C969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DB1F3E40-B6AA-447A-BC0F-88371DDBB0E4}" type="slidenum">
              <a:rPr lang="pl-PL" altLang="pl-PL" sz="1200" b="0">
                <a:solidFill>
                  <a:schemeClr val="tx1"/>
                </a:solidFill>
                <a:latin typeface="Gill Sans" charset="0"/>
              </a:rPr>
              <a:pPr/>
              <a:t>13</a:t>
            </a:fld>
            <a:endParaRPr lang="pl-PL" altLang="pl-PL" sz="1200" b="0">
              <a:solidFill>
                <a:schemeClr val="tx1"/>
              </a:solidFill>
              <a:latin typeface="Gill Sans"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ymbol zastępczy obrazu slajdu 1">
            <a:extLst>
              <a:ext uri="{FF2B5EF4-FFF2-40B4-BE49-F238E27FC236}">
                <a16:creationId xmlns:a16="http://schemas.microsoft.com/office/drawing/2014/main" id="{79F3FB1A-5909-4CBD-A889-6B3ED7574AAD}"/>
              </a:ext>
            </a:extLst>
          </p:cNvPr>
          <p:cNvSpPr>
            <a:spLocks noGrp="1" noRot="1" noChangeAspect="1" noTextEdit="1"/>
          </p:cNvSpPr>
          <p:nvPr>
            <p:ph type="sldImg"/>
          </p:nvPr>
        </p:nvSpPr>
        <p:spPr>
          <a:ln/>
        </p:spPr>
      </p:sp>
      <p:sp>
        <p:nvSpPr>
          <p:cNvPr id="34819" name="Symbol zastępczy notatek 2">
            <a:extLst>
              <a:ext uri="{FF2B5EF4-FFF2-40B4-BE49-F238E27FC236}">
                <a16:creationId xmlns:a16="http://schemas.microsoft.com/office/drawing/2014/main" id="{D435EA6F-4096-4444-99ED-DF3724DD33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a:p>
        </p:txBody>
      </p:sp>
      <p:sp>
        <p:nvSpPr>
          <p:cNvPr id="34820" name="Symbol zastępczy numeru slajdu 3">
            <a:extLst>
              <a:ext uri="{FF2B5EF4-FFF2-40B4-BE49-F238E27FC236}">
                <a16:creationId xmlns:a16="http://schemas.microsoft.com/office/drawing/2014/main" id="{15A7A008-F005-4584-B16D-3631A19319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D063709F-E95D-4D0E-8CF4-D4BEFFA4FF10}" type="slidenum">
              <a:rPr lang="pl-PL" altLang="pl-PL" sz="1200" b="0">
                <a:solidFill>
                  <a:schemeClr val="tx1"/>
                </a:solidFill>
                <a:latin typeface="Gill Sans" charset="0"/>
              </a:rPr>
              <a:pPr/>
              <a:t>14</a:t>
            </a:fld>
            <a:endParaRPr lang="pl-PL" altLang="pl-PL" sz="1200" b="0">
              <a:solidFill>
                <a:schemeClr val="tx1"/>
              </a:solidFill>
              <a:latin typeface="Gill Sans"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a:extLst>
              <a:ext uri="{FF2B5EF4-FFF2-40B4-BE49-F238E27FC236}">
                <a16:creationId xmlns:a16="http://schemas.microsoft.com/office/drawing/2014/main" id="{BBCB0E5C-BB0D-4211-BF89-05387729F410}"/>
              </a:ext>
            </a:extLst>
          </p:cNvPr>
          <p:cNvSpPr>
            <a:spLocks noGrp="1" noRot="1" noChangeAspect="1" noTextEdit="1"/>
          </p:cNvSpPr>
          <p:nvPr>
            <p:ph type="sldImg"/>
          </p:nvPr>
        </p:nvSpPr>
        <p:spPr>
          <a:ln/>
        </p:spPr>
      </p:sp>
      <p:sp>
        <p:nvSpPr>
          <p:cNvPr id="36867" name="Symbol zastępczy notatek 2">
            <a:extLst>
              <a:ext uri="{FF2B5EF4-FFF2-40B4-BE49-F238E27FC236}">
                <a16:creationId xmlns:a16="http://schemas.microsoft.com/office/drawing/2014/main" id="{D4A3A856-AE3C-4E37-8CC6-36C37C1BF44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dirty="0"/>
              <a:t>Pierwsze zadanie wykonywane jest w grupach. Każda grupa będzie odpowiadać na dwa pytania: Pierwsze: proszę zdefiniować i omówić cele klasyfikacji ICF, a drugie dlaczego ICF powinien być stosowany do opisu zdrowia człowieka?</a:t>
            </a:r>
          </a:p>
        </p:txBody>
      </p:sp>
      <p:sp>
        <p:nvSpPr>
          <p:cNvPr id="36868" name="Symbol zastępczy numeru slajdu 3">
            <a:extLst>
              <a:ext uri="{FF2B5EF4-FFF2-40B4-BE49-F238E27FC236}">
                <a16:creationId xmlns:a16="http://schemas.microsoft.com/office/drawing/2014/main" id="{72CB9466-7BA4-439B-ADEA-F4D331159C3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8AB719BF-F6AB-43F7-8E99-766099C98DC2}" type="slidenum">
              <a:rPr lang="pl-PL" altLang="pl-PL" sz="1200" b="0">
                <a:solidFill>
                  <a:schemeClr val="tx1"/>
                </a:solidFill>
                <a:latin typeface="Gill Sans" charset="0"/>
              </a:rPr>
              <a:pPr/>
              <a:t>15</a:t>
            </a:fld>
            <a:endParaRPr lang="pl-PL" altLang="pl-PL" sz="1200" b="0">
              <a:solidFill>
                <a:schemeClr val="tx1"/>
              </a:solidFill>
              <a:latin typeface="Gill San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ymbol zastępczy obrazu slajdu 1">
            <a:extLst>
              <a:ext uri="{FF2B5EF4-FFF2-40B4-BE49-F238E27FC236}">
                <a16:creationId xmlns:a16="http://schemas.microsoft.com/office/drawing/2014/main" id="{9EAD3105-9F54-4C48-A76A-D1326130586E}"/>
              </a:ext>
            </a:extLst>
          </p:cNvPr>
          <p:cNvSpPr>
            <a:spLocks noGrp="1" noRot="1" noChangeAspect="1" noTextEdit="1"/>
          </p:cNvSpPr>
          <p:nvPr>
            <p:ph type="sldImg"/>
          </p:nvPr>
        </p:nvSpPr>
        <p:spPr>
          <a:ln/>
        </p:spPr>
      </p:sp>
      <p:sp>
        <p:nvSpPr>
          <p:cNvPr id="39939" name="Symbol zastępczy notatek 2">
            <a:extLst>
              <a:ext uri="{FF2B5EF4-FFF2-40B4-BE49-F238E27FC236}">
                <a16:creationId xmlns:a16="http://schemas.microsoft.com/office/drawing/2014/main" id="{E8C02E1C-6EBE-4BB5-A392-CD24376060B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dirty="0"/>
              <a:t>Z perspektywy ICF można powiedzieć, że jest to interaktywny i ewolucyjny proces, który zapewnia wielowymiarowe podejście do klasyfikacji funkcjonowania i niepełnosprawności. ICF może być postrzegany jako język, ale forma jego użycia zależy od użytkowników, ich kreatywności i naukowej orientacji.</a:t>
            </a:r>
          </a:p>
        </p:txBody>
      </p:sp>
      <p:sp>
        <p:nvSpPr>
          <p:cNvPr id="39940" name="Symbol zastępczy numeru slajdu 3">
            <a:extLst>
              <a:ext uri="{FF2B5EF4-FFF2-40B4-BE49-F238E27FC236}">
                <a16:creationId xmlns:a16="http://schemas.microsoft.com/office/drawing/2014/main" id="{04BF52EA-6EA3-4B40-9F21-A16BC1E1E84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0CF791F5-1D0D-4DEC-A594-7D1CC2732ED5}" type="slidenum">
              <a:rPr lang="pl-PL" altLang="pl-PL" sz="1200" b="0">
                <a:solidFill>
                  <a:schemeClr val="tx1"/>
                </a:solidFill>
                <a:latin typeface="Gill Sans" charset="0"/>
              </a:rPr>
              <a:pPr/>
              <a:t>17</a:t>
            </a:fld>
            <a:endParaRPr lang="pl-PL" altLang="pl-PL" sz="1200" b="0">
              <a:solidFill>
                <a:schemeClr val="tx1"/>
              </a:solidFill>
              <a:latin typeface="Gill Sans"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ymbol zastępczy obrazu slajdu 1">
            <a:extLst>
              <a:ext uri="{FF2B5EF4-FFF2-40B4-BE49-F238E27FC236}">
                <a16:creationId xmlns:a16="http://schemas.microsoft.com/office/drawing/2014/main" id="{007F0DE8-114D-4C91-9203-020D83AB39DE}"/>
              </a:ext>
            </a:extLst>
          </p:cNvPr>
          <p:cNvSpPr>
            <a:spLocks noGrp="1" noRot="1" noChangeAspect="1" noTextEdit="1"/>
          </p:cNvSpPr>
          <p:nvPr>
            <p:ph type="sldImg"/>
          </p:nvPr>
        </p:nvSpPr>
        <p:spPr>
          <a:ln/>
        </p:spPr>
      </p:sp>
      <p:sp>
        <p:nvSpPr>
          <p:cNvPr id="41987" name="Symbol zastępczy notatek 2">
            <a:extLst>
              <a:ext uri="{FF2B5EF4-FFF2-40B4-BE49-F238E27FC236}">
                <a16:creationId xmlns:a16="http://schemas.microsoft.com/office/drawing/2014/main" id="{C25948E9-693B-426A-80FB-D16CC7A003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dirty="0"/>
              <a:t>Analizując elementy składowe wykresu, zauważa się, że funkcjonowanie jednostki w określonej dziedzinie jest postrzegane jako interakcja lub złożona relacja pomiędzy zdrowiem a czynnikami kontekstowymi (tj. czynnikami środowiskowymi i osobistymi). Pomiędzy tymi czynnikami zachodzi dynamiczna interakcja: interwencje na jednym poziomie mogą potencjalnie modyfikować inne powiązane elementy.</a:t>
            </a:r>
          </a:p>
        </p:txBody>
      </p:sp>
      <p:sp>
        <p:nvSpPr>
          <p:cNvPr id="41988" name="Symbol zastępczy numeru slajdu 3">
            <a:extLst>
              <a:ext uri="{FF2B5EF4-FFF2-40B4-BE49-F238E27FC236}">
                <a16:creationId xmlns:a16="http://schemas.microsoft.com/office/drawing/2014/main" id="{8968BBAE-6D47-470A-878B-E9D1237466C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AE57927-809E-4189-A154-E4DC241BA45A}" type="slidenum">
              <a:rPr lang="pl-PL" altLang="pl-PL" sz="1200" b="0">
                <a:solidFill>
                  <a:schemeClr val="tx1"/>
                </a:solidFill>
                <a:latin typeface="Gill Sans" charset="0"/>
              </a:rPr>
              <a:pPr/>
              <a:t>18</a:t>
            </a:fld>
            <a:endParaRPr lang="pl-PL" altLang="pl-PL" sz="1200" b="0">
              <a:solidFill>
                <a:schemeClr val="tx1"/>
              </a:solidFill>
              <a:latin typeface="Gill Sans"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ymbol zastępczy obrazu slajdu 1">
            <a:extLst>
              <a:ext uri="{FF2B5EF4-FFF2-40B4-BE49-F238E27FC236}">
                <a16:creationId xmlns:a16="http://schemas.microsoft.com/office/drawing/2014/main" id="{97B2B1C9-45FC-44AB-8DF3-11C0FBF9E208}"/>
              </a:ext>
            </a:extLst>
          </p:cNvPr>
          <p:cNvSpPr>
            <a:spLocks noGrp="1" noRot="1" noChangeAspect="1" noTextEdit="1"/>
          </p:cNvSpPr>
          <p:nvPr>
            <p:ph type="sldImg"/>
          </p:nvPr>
        </p:nvSpPr>
        <p:spPr>
          <a:ln/>
        </p:spPr>
      </p:sp>
      <p:sp>
        <p:nvSpPr>
          <p:cNvPr id="44035" name="Symbol zastępczy notatek 2">
            <a:extLst>
              <a:ext uri="{FF2B5EF4-FFF2-40B4-BE49-F238E27FC236}">
                <a16:creationId xmlns:a16="http://schemas.microsoft.com/office/drawing/2014/main" id="{6ADC38E2-9E32-4092-9BE1-12E85BBDFBA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dirty="0"/>
              <a:t>Ważnym aspektem modelu ICF jest dostrzeżenie różnych uwarunkowań funkcjonowania człowieka.  Jednym z nich jest model medyczny. To właśnie ten model postrzega niepełnosprawność jako problem człowieka, ale także wsparcie w odzyskaniu zdrowia. </a:t>
            </a:r>
          </a:p>
        </p:txBody>
      </p:sp>
      <p:sp>
        <p:nvSpPr>
          <p:cNvPr id="44036" name="Symbol zastępczy numeru slajdu 3">
            <a:extLst>
              <a:ext uri="{FF2B5EF4-FFF2-40B4-BE49-F238E27FC236}">
                <a16:creationId xmlns:a16="http://schemas.microsoft.com/office/drawing/2014/main" id="{4319B541-7656-487A-9392-F0C00BD441D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27154FF-9FC2-4727-9D15-9BC75C159ED8}" type="slidenum">
              <a:rPr lang="pl-PL" altLang="pl-PL" sz="1200" b="0">
                <a:solidFill>
                  <a:schemeClr val="tx1"/>
                </a:solidFill>
                <a:latin typeface="Gill Sans" charset="0"/>
              </a:rPr>
              <a:pPr/>
              <a:t>19</a:t>
            </a:fld>
            <a:endParaRPr lang="pl-PL" altLang="pl-PL" sz="1200" b="0">
              <a:solidFill>
                <a:schemeClr val="tx1"/>
              </a:solidFill>
              <a:latin typeface="Gill Sans"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ymbol zastępczy obrazu slajdu 1">
            <a:extLst>
              <a:ext uri="{FF2B5EF4-FFF2-40B4-BE49-F238E27FC236}">
                <a16:creationId xmlns:a16="http://schemas.microsoft.com/office/drawing/2014/main" id="{8E52A4B2-3692-471D-9C69-A7D782BF992C}"/>
              </a:ext>
            </a:extLst>
          </p:cNvPr>
          <p:cNvSpPr>
            <a:spLocks noGrp="1" noRot="1" noChangeAspect="1" noTextEdit="1"/>
          </p:cNvSpPr>
          <p:nvPr>
            <p:ph type="sldImg"/>
          </p:nvPr>
        </p:nvSpPr>
        <p:spPr>
          <a:ln/>
        </p:spPr>
      </p:sp>
      <p:sp>
        <p:nvSpPr>
          <p:cNvPr id="46083" name="Symbol zastępczy notatek 2">
            <a:extLst>
              <a:ext uri="{FF2B5EF4-FFF2-40B4-BE49-F238E27FC236}">
                <a16:creationId xmlns:a16="http://schemas.microsoft.com/office/drawing/2014/main" id="{BE11135F-FC38-4F8E-8DDA-381E646C1D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dirty="0"/>
              <a:t>Z kolei społeczny model niepełnosprawności wskazuje, że brak sprawności nie jest cechą jednostki, ale raczej złożonym zespołem stanów, z których wiele wynika ze środowiska społecznego. To właśnie to środowisko staje się odpowiedzialne za pełne uczestnictwo osób z niepełnosprawnością we wszystkich obszarach życia społecznego.</a:t>
            </a:r>
          </a:p>
        </p:txBody>
      </p:sp>
      <p:sp>
        <p:nvSpPr>
          <p:cNvPr id="46084" name="Symbol zastępczy numeru slajdu 3">
            <a:extLst>
              <a:ext uri="{FF2B5EF4-FFF2-40B4-BE49-F238E27FC236}">
                <a16:creationId xmlns:a16="http://schemas.microsoft.com/office/drawing/2014/main" id="{85164669-DD46-43B0-8696-1B04123EC16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3F2B94-8A0B-48D9-BBAC-6A8865DCDB86}" type="slidenum">
              <a:rPr lang="pl-PL" altLang="pl-PL" sz="1200" b="0">
                <a:solidFill>
                  <a:schemeClr val="tx1"/>
                </a:solidFill>
                <a:latin typeface="Gill Sans" charset="0"/>
              </a:rPr>
              <a:pPr/>
              <a:t>20</a:t>
            </a:fld>
            <a:endParaRPr lang="pl-PL" altLang="pl-PL" sz="1200" b="0">
              <a:solidFill>
                <a:schemeClr val="tx1"/>
              </a:solidFill>
              <a:latin typeface="Gill Sans"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a:extLst>
              <a:ext uri="{FF2B5EF4-FFF2-40B4-BE49-F238E27FC236}">
                <a16:creationId xmlns:a16="http://schemas.microsoft.com/office/drawing/2014/main" id="{5E2D4539-A882-4FD6-91AE-5E85E403964E}"/>
              </a:ext>
            </a:extLst>
          </p:cNvPr>
          <p:cNvSpPr>
            <a:spLocks noGrp="1" noRot="1" noChangeAspect="1" noTextEdit="1"/>
          </p:cNvSpPr>
          <p:nvPr>
            <p:ph type="sldImg"/>
          </p:nvPr>
        </p:nvSpPr>
        <p:spPr>
          <a:ln/>
        </p:spPr>
      </p:sp>
      <p:sp>
        <p:nvSpPr>
          <p:cNvPr id="48131" name="Symbol zastępczy notatek 2">
            <a:extLst>
              <a:ext uri="{FF2B5EF4-FFF2-40B4-BE49-F238E27FC236}">
                <a16:creationId xmlns:a16="http://schemas.microsoft.com/office/drawing/2014/main" id="{8F04EB93-5863-4D81-BBEA-50AE48A36D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dirty="0"/>
              <a:t>Międzynarodowa Klasyfikacja Funkcjonowania, Niepełnosprawności i Zdrowia oparta jest na połączeniu tych dwóch modeli. To nowe podejście, określane jako </a:t>
            </a:r>
            <a:r>
              <a:rPr lang="pl-PL" altLang="pl-PL" dirty="0" err="1"/>
              <a:t>biopsychospołeczne</a:t>
            </a:r>
            <a:r>
              <a:rPr lang="pl-PL" altLang="pl-PL" dirty="0"/>
              <a:t>, pozwala na integrację wielu wymiarów funkcjonowania człowieka.</a:t>
            </a:r>
          </a:p>
        </p:txBody>
      </p:sp>
      <p:sp>
        <p:nvSpPr>
          <p:cNvPr id="48132" name="Symbol zastępczy numeru slajdu 3">
            <a:extLst>
              <a:ext uri="{FF2B5EF4-FFF2-40B4-BE49-F238E27FC236}">
                <a16:creationId xmlns:a16="http://schemas.microsoft.com/office/drawing/2014/main" id="{8A1A86CD-26B2-4EBF-8A5D-18B175A9BD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22BB4FD2-E9A3-45A6-8389-B43B66626C1B}" type="slidenum">
              <a:rPr lang="pl-PL" altLang="pl-PL" sz="1200" b="0">
                <a:solidFill>
                  <a:schemeClr val="tx1"/>
                </a:solidFill>
                <a:latin typeface="Gill Sans" charset="0"/>
              </a:rPr>
              <a:pPr/>
              <a:t>21</a:t>
            </a:fld>
            <a:endParaRPr lang="pl-PL" altLang="pl-PL" sz="1200" b="0">
              <a:solidFill>
                <a:schemeClr val="tx1"/>
              </a:solidFill>
              <a:latin typeface="Gill San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ymbol zastępczy obrazu slajdu 1">
            <a:extLst>
              <a:ext uri="{FF2B5EF4-FFF2-40B4-BE49-F238E27FC236}">
                <a16:creationId xmlns:a16="http://schemas.microsoft.com/office/drawing/2014/main" id="{9BFE6D95-CA3B-4125-A6BD-968BC48CE750}"/>
              </a:ext>
            </a:extLst>
          </p:cNvPr>
          <p:cNvSpPr>
            <a:spLocks noGrp="1" noRot="1" noChangeAspect="1" noChangeArrowheads="1" noTextEdit="1"/>
          </p:cNvSpPr>
          <p:nvPr>
            <p:ph type="sldImg"/>
          </p:nvPr>
        </p:nvSpPr>
        <p:spPr>
          <a:ln/>
        </p:spPr>
      </p:sp>
      <p:sp>
        <p:nvSpPr>
          <p:cNvPr id="12291" name="Symbol zastępczy notatek 2">
            <a:extLst>
              <a:ext uri="{FF2B5EF4-FFF2-40B4-BE49-F238E27FC236}">
                <a16:creationId xmlns:a16="http://schemas.microsoft.com/office/drawing/2014/main" id="{2C3CA0BB-7D7D-4958-BAA3-4D4668FEFDA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pl-PL" altLang="pl-PL" dirty="0"/>
              <a:t>Pierwsze siedem terminów określa funkcje i struktury ciała, upośledzenie lub zmiany funkcji lub struktury ciała, aktywność człowieka, którą należy rozumieć jako wykonanie zadania, ale także uczestnictwo i ograniczenia aktywności.</a:t>
            </a:r>
          </a:p>
        </p:txBody>
      </p:sp>
      <p:sp>
        <p:nvSpPr>
          <p:cNvPr id="12292" name="Symbol zastępczy numeru slajdu 3">
            <a:extLst>
              <a:ext uri="{FF2B5EF4-FFF2-40B4-BE49-F238E27FC236}">
                <a16:creationId xmlns:a16="http://schemas.microsoft.com/office/drawing/2014/main" id="{8D00A8D6-D941-4900-A088-C87961783D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61058E99-0CED-48AA-92E7-452871F4DC30}" type="slidenum">
              <a:rPr lang="pl-PL" altLang="pl-PL" sz="1200" b="0">
                <a:solidFill>
                  <a:schemeClr val="tx1"/>
                </a:solidFill>
                <a:latin typeface="Gill Sans" charset="0"/>
              </a:rPr>
              <a:pPr/>
              <a:t>3</a:t>
            </a:fld>
            <a:endParaRPr lang="pl-PL" altLang="pl-PL" sz="1200" b="0">
              <a:solidFill>
                <a:schemeClr val="tx1"/>
              </a:solidFill>
              <a:latin typeface="Gill Sans"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ymbol zastępczy obrazu slajdu 1">
            <a:extLst>
              <a:ext uri="{FF2B5EF4-FFF2-40B4-BE49-F238E27FC236}">
                <a16:creationId xmlns:a16="http://schemas.microsoft.com/office/drawing/2014/main" id="{0239E9A6-5EF4-4FA5-9560-9869A3F6E40E}"/>
              </a:ext>
            </a:extLst>
          </p:cNvPr>
          <p:cNvSpPr>
            <a:spLocks noGrp="1" noRot="1" noChangeAspect="1" noTextEdit="1"/>
          </p:cNvSpPr>
          <p:nvPr>
            <p:ph type="sldImg"/>
          </p:nvPr>
        </p:nvSpPr>
        <p:spPr>
          <a:ln/>
        </p:spPr>
      </p:sp>
      <p:sp>
        <p:nvSpPr>
          <p:cNvPr id="50179" name="Symbol zastępczy notatek 2">
            <a:extLst>
              <a:ext uri="{FF2B5EF4-FFF2-40B4-BE49-F238E27FC236}">
                <a16:creationId xmlns:a16="http://schemas.microsoft.com/office/drawing/2014/main" id="{955FF47E-2DF5-43B1-9573-9F1D98A8A5F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sz="1000" dirty="0" err="1"/>
              <a:t>Bio</a:t>
            </a:r>
            <a:r>
              <a:rPr lang="pl-PL" altLang="pl-PL" sz="1000" dirty="0"/>
              <a:t>-</a:t>
            </a:r>
            <a:r>
              <a:rPr lang="pl-PL" altLang="pl-PL" sz="1000" dirty="0" err="1"/>
              <a:t>psycho</a:t>
            </a:r>
            <a:r>
              <a:rPr lang="pl-PL" altLang="pl-PL" sz="1000" dirty="0"/>
              <a:t>-społeczny model funkcjonowania i niepełnosprawności stał się podstawą do znalezienia na całym świecie właściwego i zrozumiałego sposobu opisywania funkcjonowania osób niepełnosprawnych. ICF opracowała wspólne ramy dla opisu problemów zdrowotnych człowieka jako </a:t>
            </a:r>
            <a:r>
              <a:rPr lang="pl-PL" altLang="pl-PL" sz="1000" dirty="0" err="1"/>
              <a:t>inkluzywny</a:t>
            </a:r>
            <a:r>
              <a:rPr lang="pl-PL" altLang="pl-PL" sz="1000" dirty="0"/>
              <a:t> model funkcjonowania i niepełnosprawności.</a:t>
            </a:r>
          </a:p>
        </p:txBody>
      </p:sp>
      <p:sp>
        <p:nvSpPr>
          <p:cNvPr id="50180" name="Symbol zastępczy numeru slajdu 3">
            <a:extLst>
              <a:ext uri="{FF2B5EF4-FFF2-40B4-BE49-F238E27FC236}">
                <a16:creationId xmlns:a16="http://schemas.microsoft.com/office/drawing/2014/main" id="{945783A1-BE96-4739-B1E9-4120BF46326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C0CC28D7-EBAC-421C-8E4A-35BFAA4351CC}" type="slidenum">
              <a:rPr lang="pl-PL" altLang="pl-PL" sz="1200" b="0">
                <a:solidFill>
                  <a:schemeClr val="tx1"/>
                </a:solidFill>
                <a:latin typeface="Gill Sans" charset="0"/>
              </a:rPr>
              <a:pPr/>
              <a:t>22</a:t>
            </a:fld>
            <a:endParaRPr lang="pl-PL" altLang="pl-PL" sz="1200" b="0">
              <a:solidFill>
                <a:schemeClr val="tx1"/>
              </a:solidFill>
              <a:latin typeface="Gill Sans"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ymbol zastępczy obrazu slajdu 1">
            <a:extLst>
              <a:ext uri="{FF2B5EF4-FFF2-40B4-BE49-F238E27FC236}">
                <a16:creationId xmlns:a16="http://schemas.microsoft.com/office/drawing/2014/main" id="{778B76B6-DA14-46EB-A30E-E554DFA4609E}"/>
              </a:ext>
            </a:extLst>
          </p:cNvPr>
          <p:cNvSpPr>
            <a:spLocks noGrp="1" noRot="1" noChangeAspect="1" noTextEdit="1"/>
          </p:cNvSpPr>
          <p:nvPr>
            <p:ph type="sldImg"/>
          </p:nvPr>
        </p:nvSpPr>
        <p:spPr>
          <a:ln/>
        </p:spPr>
      </p:sp>
      <p:sp>
        <p:nvSpPr>
          <p:cNvPr id="52227" name="Symbol zastępczy notatek 2">
            <a:extLst>
              <a:ext uri="{FF2B5EF4-FFF2-40B4-BE49-F238E27FC236}">
                <a16:creationId xmlns:a16="http://schemas.microsoft.com/office/drawing/2014/main" id="{D1BD1DC3-CFCF-4E2F-99A6-1BC8E4E1C9F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dirty="0"/>
              <a:t>ICF definiuje wiele terminów związanych z ochroną zdrowia. Opisują one istotne cechy każdej dyscypliny, w tym czynniki wykluczające. Definicje zawierają powszechnie stosowane punkty kontrolne do oceny wszystkiego, co można zakodować.</a:t>
            </a:r>
          </a:p>
          <a:p>
            <a:endParaRPr lang="en-US" altLang="pl-PL" dirty="0"/>
          </a:p>
        </p:txBody>
      </p:sp>
      <p:sp>
        <p:nvSpPr>
          <p:cNvPr id="52228" name="Symbol zastępczy numeru slajdu 3">
            <a:extLst>
              <a:ext uri="{FF2B5EF4-FFF2-40B4-BE49-F238E27FC236}">
                <a16:creationId xmlns:a16="http://schemas.microsoft.com/office/drawing/2014/main" id="{DEAD1D71-7575-4419-889B-84F7B07A8AE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D063F0F5-86B2-499D-8B0E-AB0203E06F28}" type="slidenum">
              <a:rPr lang="pl-PL" altLang="pl-PL" sz="1200" b="0">
                <a:solidFill>
                  <a:schemeClr val="tx1"/>
                </a:solidFill>
                <a:latin typeface="Gill Sans" charset="0"/>
              </a:rPr>
              <a:pPr/>
              <a:t>23</a:t>
            </a:fld>
            <a:endParaRPr lang="pl-PL" altLang="pl-PL" sz="1200" b="0">
              <a:solidFill>
                <a:schemeClr val="tx1"/>
              </a:solidFill>
              <a:latin typeface="Gill Sans"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ymbol zastępczy obrazu slajdu 1">
            <a:extLst>
              <a:ext uri="{FF2B5EF4-FFF2-40B4-BE49-F238E27FC236}">
                <a16:creationId xmlns:a16="http://schemas.microsoft.com/office/drawing/2014/main" id="{B4B4CD5B-C97A-4AF3-B3DC-B51B89794E27}"/>
              </a:ext>
            </a:extLst>
          </p:cNvPr>
          <p:cNvSpPr>
            <a:spLocks noGrp="1" noRot="1" noChangeAspect="1" noTextEdit="1"/>
          </p:cNvSpPr>
          <p:nvPr>
            <p:ph type="sldImg"/>
          </p:nvPr>
        </p:nvSpPr>
        <p:spPr>
          <a:ln/>
        </p:spPr>
      </p:sp>
      <p:sp>
        <p:nvSpPr>
          <p:cNvPr id="54275" name="Symbol zastępczy notatek 2">
            <a:extLst>
              <a:ext uri="{FF2B5EF4-FFF2-40B4-BE49-F238E27FC236}">
                <a16:creationId xmlns:a16="http://schemas.microsoft.com/office/drawing/2014/main" id="{159087E3-9012-41CB-BED1-7D4638251C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dirty="0"/>
              <a:t>Klasyfikacja ICF ma układ hierarchiczny.  Pierwsza część to Funkcjonowanie i niepełnosprawność i zawiera dwa składniki. Funkcje ciała ludzkiego to kod b, a struktury ciała kod p. Drugą część klasyfikacji tworzą czynniki kontekstowe, na które składają się czynniki środowiskowe z kodem e oraz kody osobowe jeszcze nie sklasyfikowane w ICF.</a:t>
            </a:r>
          </a:p>
        </p:txBody>
      </p:sp>
      <p:sp>
        <p:nvSpPr>
          <p:cNvPr id="54276" name="Symbol zastępczy numeru slajdu 3">
            <a:extLst>
              <a:ext uri="{FF2B5EF4-FFF2-40B4-BE49-F238E27FC236}">
                <a16:creationId xmlns:a16="http://schemas.microsoft.com/office/drawing/2014/main" id="{4CCA944A-4ABD-4717-8D34-9A3D66653D7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2E9A98CE-229A-4B26-B463-D30E1F444942}" type="slidenum">
              <a:rPr lang="pl-PL" altLang="pl-PL" sz="1200" b="0">
                <a:solidFill>
                  <a:schemeClr val="tx1"/>
                </a:solidFill>
                <a:latin typeface="Gill Sans" charset="0"/>
              </a:rPr>
              <a:pPr/>
              <a:t>24</a:t>
            </a:fld>
            <a:endParaRPr lang="pl-PL" altLang="pl-PL" sz="1200" b="0">
              <a:solidFill>
                <a:schemeClr val="tx1"/>
              </a:solidFill>
              <a:latin typeface="Gill Sans"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ymbol zastępczy obrazu slajdu 1">
            <a:extLst>
              <a:ext uri="{FF2B5EF4-FFF2-40B4-BE49-F238E27FC236}">
                <a16:creationId xmlns:a16="http://schemas.microsoft.com/office/drawing/2014/main" id="{218F1FC5-5B9E-47CE-8F7B-F1DC64E8A3AA}"/>
              </a:ext>
            </a:extLst>
          </p:cNvPr>
          <p:cNvSpPr>
            <a:spLocks noGrp="1" noRot="1" noChangeAspect="1" noTextEdit="1"/>
          </p:cNvSpPr>
          <p:nvPr>
            <p:ph type="sldImg"/>
          </p:nvPr>
        </p:nvSpPr>
        <p:spPr>
          <a:ln/>
        </p:spPr>
      </p:sp>
      <p:sp>
        <p:nvSpPr>
          <p:cNvPr id="56323" name="Symbol zastępczy notatek 2">
            <a:extLst>
              <a:ext uri="{FF2B5EF4-FFF2-40B4-BE49-F238E27FC236}">
                <a16:creationId xmlns:a16="http://schemas.microsoft.com/office/drawing/2014/main" id="{7B7BA5CF-DEBA-4D3E-BA32-BE36BA5998F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dirty="0"/>
              <a:t>Klasyfikacja ICF zbudowana jest z dwóch części - pierwsza to "Funkcjonowanie i niepełnosprawność", druga opisuje tzw. "Czynniki kontekstowe.</a:t>
            </a:r>
            <a:endParaRPr lang="en-US" altLang="pl-PL" dirty="0"/>
          </a:p>
        </p:txBody>
      </p:sp>
      <p:sp>
        <p:nvSpPr>
          <p:cNvPr id="56324" name="Symbol zastępczy numeru slajdu 3">
            <a:extLst>
              <a:ext uri="{FF2B5EF4-FFF2-40B4-BE49-F238E27FC236}">
                <a16:creationId xmlns:a16="http://schemas.microsoft.com/office/drawing/2014/main" id="{C3B4EC58-64A1-430B-972C-861E724A60E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9634ED6D-88E7-49C3-8C61-19B9BB0E8C9D}" type="slidenum">
              <a:rPr lang="pl-PL" altLang="pl-PL" sz="1200" b="0">
                <a:solidFill>
                  <a:schemeClr val="tx1"/>
                </a:solidFill>
                <a:latin typeface="Gill Sans" charset="0"/>
              </a:rPr>
              <a:pPr/>
              <a:t>25</a:t>
            </a:fld>
            <a:endParaRPr lang="pl-PL" altLang="pl-PL" sz="1200" b="0">
              <a:solidFill>
                <a:schemeClr val="tx1"/>
              </a:solidFill>
              <a:latin typeface="Gill Sans"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ymbol zastępczy obrazu slajdu 1">
            <a:extLst>
              <a:ext uri="{FF2B5EF4-FFF2-40B4-BE49-F238E27FC236}">
                <a16:creationId xmlns:a16="http://schemas.microsoft.com/office/drawing/2014/main" id="{5CCE5BFC-2A10-4AE3-8251-FDFCDA26FEAE}"/>
              </a:ext>
            </a:extLst>
          </p:cNvPr>
          <p:cNvSpPr>
            <a:spLocks noGrp="1" noRot="1" noChangeAspect="1" noTextEdit="1"/>
          </p:cNvSpPr>
          <p:nvPr>
            <p:ph type="sldImg"/>
          </p:nvPr>
        </p:nvSpPr>
        <p:spPr>
          <a:ln/>
        </p:spPr>
      </p:sp>
      <p:sp>
        <p:nvSpPr>
          <p:cNvPr id="58371" name="Symbol zastępczy notatek 2">
            <a:extLst>
              <a:ext uri="{FF2B5EF4-FFF2-40B4-BE49-F238E27FC236}">
                <a16:creationId xmlns:a16="http://schemas.microsoft.com/office/drawing/2014/main" id="{108D463A-A485-4456-87F1-AABC7CB50BB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dirty="0"/>
              <a:t>Nawiązując do podstawowego podziału, każdy rozdział został podzielony na osiem części. Z kolei poszczególne części struktur i funkcji korespondują ze sobą i są tworzone na wzór układów ludzkiego ciała.</a:t>
            </a:r>
          </a:p>
        </p:txBody>
      </p:sp>
      <p:sp>
        <p:nvSpPr>
          <p:cNvPr id="58372" name="Symbol zastępczy numeru slajdu 3">
            <a:extLst>
              <a:ext uri="{FF2B5EF4-FFF2-40B4-BE49-F238E27FC236}">
                <a16:creationId xmlns:a16="http://schemas.microsoft.com/office/drawing/2014/main" id="{77DABE98-5ED5-4806-A67E-FF7B9C45ADD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658E2769-8931-4E5C-AF43-4E51BF86D738}" type="slidenum">
              <a:rPr lang="pl-PL" altLang="pl-PL" sz="1200" b="0">
                <a:solidFill>
                  <a:schemeClr val="tx1"/>
                </a:solidFill>
                <a:latin typeface="Gill Sans" charset="0"/>
              </a:rPr>
              <a:pPr/>
              <a:t>26</a:t>
            </a:fld>
            <a:endParaRPr lang="pl-PL" altLang="pl-PL" sz="1200" b="0">
              <a:solidFill>
                <a:schemeClr val="tx1"/>
              </a:solidFill>
              <a:latin typeface="Gill Sans"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ymbol zastępczy obrazu slajdu 1">
            <a:extLst>
              <a:ext uri="{FF2B5EF4-FFF2-40B4-BE49-F238E27FC236}">
                <a16:creationId xmlns:a16="http://schemas.microsoft.com/office/drawing/2014/main" id="{E3D848D0-597D-4D65-A559-B49E7AE16247}"/>
              </a:ext>
            </a:extLst>
          </p:cNvPr>
          <p:cNvSpPr>
            <a:spLocks noGrp="1" noRot="1" noChangeAspect="1" noTextEdit="1"/>
          </p:cNvSpPr>
          <p:nvPr>
            <p:ph type="sldImg"/>
          </p:nvPr>
        </p:nvSpPr>
        <p:spPr>
          <a:ln/>
        </p:spPr>
      </p:sp>
      <p:sp>
        <p:nvSpPr>
          <p:cNvPr id="60419" name="Symbol zastępczy notatek 2">
            <a:extLst>
              <a:ext uri="{FF2B5EF4-FFF2-40B4-BE49-F238E27FC236}">
                <a16:creationId xmlns:a16="http://schemas.microsoft.com/office/drawing/2014/main" id="{5D711500-3DD3-491A-9CD5-D5234BFC0CB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dirty="0"/>
              <a:t>Kodowanie funkcjonowania i niepełnosprawności człowieka według ICF tworzone jest w odniesieniu do dość prostej zasady. Każdej grupie ("Funkcje ciała" i "Struktury ciała") przypisane zostały odpowiednie literowe oznaczenia kodowe, natomiast elementy anatomiczne posiadają kolejne oznaczenia liczbowe. </a:t>
            </a:r>
          </a:p>
        </p:txBody>
      </p:sp>
      <p:sp>
        <p:nvSpPr>
          <p:cNvPr id="60420" name="Symbol zastępczy numeru slajdu 3">
            <a:extLst>
              <a:ext uri="{FF2B5EF4-FFF2-40B4-BE49-F238E27FC236}">
                <a16:creationId xmlns:a16="http://schemas.microsoft.com/office/drawing/2014/main" id="{5A69B0F2-11FC-496F-8677-E452F001BEF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1935F763-625C-430A-9B6B-F1A2FED02534}" type="slidenum">
              <a:rPr lang="pl-PL" altLang="pl-PL" sz="1200" b="0">
                <a:solidFill>
                  <a:schemeClr val="tx1"/>
                </a:solidFill>
                <a:latin typeface="Gill Sans" charset="0"/>
              </a:rPr>
              <a:pPr/>
              <a:t>27</a:t>
            </a:fld>
            <a:endParaRPr lang="pl-PL" altLang="pl-PL" sz="1200" b="0">
              <a:solidFill>
                <a:schemeClr val="tx1"/>
              </a:solidFill>
              <a:latin typeface="Gill Sans"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ymbol zastępczy obrazu slajdu 1">
            <a:extLst>
              <a:ext uri="{FF2B5EF4-FFF2-40B4-BE49-F238E27FC236}">
                <a16:creationId xmlns:a16="http://schemas.microsoft.com/office/drawing/2014/main" id="{0177BCEB-AFD6-4532-B8DC-126E0EB1AEE5}"/>
              </a:ext>
            </a:extLst>
          </p:cNvPr>
          <p:cNvSpPr>
            <a:spLocks noGrp="1" noRot="1" noChangeAspect="1" noTextEdit="1"/>
          </p:cNvSpPr>
          <p:nvPr>
            <p:ph type="sldImg"/>
          </p:nvPr>
        </p:nvSpPr>
        <p:spPr>
          <a:ln/>
        </p:spPr>
      </p:sp>
      <p:sp>
        <p:nvSpPr>
          <p:cNvPr id="62467" name="Symbol zastępczy notatek 2">
            <a:extLst>
              <a:ext uri="{FF2B5EF4-FFF2-40B4-BE49-F238E27FC236}">
                <a16:creationId xmlns:a16="http://schemas.microsoft.com/office/drawing/2014/main" id="{F381B87D-B5DA-4B54-A665-7B7C19BA2E9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dirty="0"/>
              <a:t>Aktywność i uczestnictwo, które obejmują wykonywanie prostych czynności zwanych samoobsługą (podstawowe codzienne czynności, takie jak higiena osobista, ubieranie się, przygotowywanie i spożywanie posiłków oraz wszystko, co wiąże się z ruchem ciała, również z pomocą odpowiedniego sprzętu).</a:t>
            </a:r>
          </a:p>
        </p:txBody>
      </p:sp>
      <p:sp>
        <p:nvSpPr>
          <p:cNvPr id="62468" name="Symbol zastępczy numeru slajdu 3">
            <a:extLst>
              <a:ext uri="{FF2B5EF4-FFF2-40B4-BE49-F238E27FC236}">
                <a16:creationId xmlns:a16="http://schemas.microsoft.com/office/drawing/2014/main" id="{C3491D5E-E071-4136-A9B1-6E89F094AC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782C6870-5EDF-4A9A-880B-CC3956AC3CB0}" type="slidenum">
              <a:rPr lang="pl-PL" altLang="pl-PL" sz="1200" b="0">
                <a:solidFill>
                  <a:schemeClr val="tx1"/>
                </a:solidFill>
                <a:latin typeface="Gill Sans" charset="0"/>
              </a:rPr>
              <a:pPr/>
              <a:t>28</a:t>
            </a:fld>
            <a:endParaRPr lang="pl-PL" altLang="pl-PL" sz="1200" b="0">
              <a:solidFill>
                <a:schemeClr val="tx1"/>
              </a:solidFill>
              <a:latin typeface="Gill Sans"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ymbol zastępczy obrazu slajdu 1">
            <a:extLst>
              <a:ext uri="{FF2B5EF4-FFF2-40B4-BE49-F238E27FC236}">
                <a16:creationId xmlns:a16="http://schemas.microsoft.com/office/drawing/2014/main" id="{F596059B-CD50-42C3-B5AC-48118BBAF2B2}"/>
              </a:ext>
            </a:extLst>
          </p:cNvPr>
          <p:cNvSpPr>
            <a:spLocks noGrp="1" noRot="1" noChangeAspect="1" noTextEdit="1"/>
          </p:cNvSpPr>
          <p:nvPr>
            <p:ph type="sldImg"/>
          </p:nvPr>
        </p:nvSpPr>
        <p:spPr>
          <a:ln/>
        </p:spPr>
      </p:sp>
      <p:sp>
        <p:nvSpPr>
          <p:cNvPr id="64515" name="Symbol zastępczy notatek 2">
            <a:extLst>
              <a:ext uri="{FF2B5EF4-FFF2-40B4-BE49-F238E27FC236}">
                <a16:creationId xmlns:a16="http://schemas.microsoft.com/office/drawing/2014/main" id="{B5B67AB1-1D97-43F8-86A6-18D48854B04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dirty="0"/>
              <a:t>Czynnik kontekstowy to druga część klasyfikacji ICF, która w całości opisuje środowisko, w którym żyje dana osoba. Rysunek ilustruje, jakie grupy czynników kontekstowych znalazły swoje miejsce w klasyfikacji ICF.</a:t>
            </a:r>
          </a:p>
        </p:txBody>
      </p:sp>
      <p:sp>
        <p:nvSpPr>
          <p:cNvPr id="64516" name="Symbol zastępczy numeru slajdu 3">
            <a:extLst>
              <a:ext uri="{FF2B5EF4-FFF2-40B4-BE49-F238E27FC236}">
                <a16:creationId xmlns:a16="http://schemas.microsoft.com/office/drawing/2014/main" id="{1FEF8F6E-1E8F-4902-9193-D89CF06D3A2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8E3A93CE-57BD-4D37-BA93-5EA9FC88F768}" type="slidenum">
              <a:rPr lang="pl-PL" altLang="pl-PL" sz="1200" b="0">
                <a:solidFill>
                  <a:schemeClr val="tx1"/>
                </a:solidFill>
                <a:latin typeface="Gill Sans" charset="0"/>
              </a:rPr>
              <a:pPr/>
              <a:t>29</a:t>
            </a:fld>
            <a:endParaRPr lang="pl-PL" altLang="pl-PL" sz="1200" b="0">
              <a:solidFill>
                <a:schemeClr val="tx1"/>
              </a:solidFill>
              <a:latin typeface="Gill Sans"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ymbol zastępczy obrazu slajdu 1">
            <a:extLst>
              <a:ext uri="{FF2B5EF4-FFF2-40B4-BE49-F238E27FC236}">
                <a16:creationId xmlns:a16="http://schemas.microsoft.com/office/drawing/2014/main" id="{C797E278-36C4-48DC-9BCC-B0329F8070A0}"/>
              </a:ext>
            </a:extLst>
          </p:cNvPr>
          <p:cNvSpPr>
            <a:spLocks noGrp="1" noRot="1" noChangeAspect="1" noTextEdit="1"/>
          </p:cNvSpPr>
          <p:nvPr>
            <p:ph type="sldImg"/>
          </p:nvPr>
        </p:nvSpPr>
        <p:spPr>
          <a:ln/>
        </p:spPr>
      </p:sp>
      <p:sp>
        <p:nvSpPr>
          <p:cNvPr id="66563" name="Symbol zastępczy notatek 2">
            <a:extLst>
              <a:ext uri="{FF2B5EF4-FFF2-40B4-BE49-F238E27FC236}">
                <a16:creationId xmlns:a16="http://schemas.microsoft.com/office/drawing/2014/main" id="{C9E260D4-923B-40B0-824C-A43997EC288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dirty="0"/>
              <a:t>Kategorie ICF są "zagnieżdżone", tak że szersze kategorie zawierają bardziej szczegółowe podkategorie (na przykład rozdział 4 w części aktywność i uczestnictwo na temat poruszania się zawiera oddzielne kategorie, takie jak stan, siedzenie, chodzenie, przenoszenie przedmiotów itp.)</a:t>
            </a:r>
          </a:p>
        </p:txBody>
      </p:sp>
      <p:sp>
        <p:nvSpPr>
          <p:cNvPr id="66564" name="Symbol zastępczy numeru slajdu 3">
            <a:extLst>
              <a:ext uri="{FF2B5EF4-FFF2-40B4-BE49-F238E27FC236}">
                <a16:creationId xmlns:a16="http://schemas.microsoft.com/office/drawing/2014/main" id="{4F9EF076-023E-449A-8173-CDF6198D4E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040F031A-A783-48F8-8A77-137516169E6C}" type="slidenum">
              <a:rPr lang="pl-PL" altLang="pl-PL" sz="1200" b="0">
                <a:solidFill>
                  <a:schemeClr val="tx1"/>
                </a:solidFill>
                <a:latin typeface="Gill Sans" charset="0"/>
              </a:rPr>
              <a:pPr/>
              <a:t>30</a:t>
            </a:fld>
            <a:endParaRPr lang="pl-PL" altLang="pl-PL" sz="1200" b="0">
              <a:solidFill>
                <a:schemeClr val="tx1"/>
              </a:solidFill>
              <a:latin typeface="Gill Sans"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ymbol zastępczy obrazu slajdu 1">
            <a:extLst>
              <a:ext uri="{FF2B5EF4-FFF2-40B4-BE49-F238E27FC236}">
                <a16:creationId xmlns:a16="http://schemas.microsoft.com/office/drawing/2014/main" id="{2A59F34E-6E7B-4402-B1CE-34515B6B8B4A}"/>
              </a:ext>
            </a:extLst>
          </p:cNvPr>
          <p:cNvSpPr>
            <a:spLocks noGrp="1" noRot="1" noChangeAspect="1" noTextEdit="1"/>
          </p:cNvSpPr>
          <p:nvPr>
            <p:ph type="sldImg"/>
          </p:nvPr>
        </p:nvSpPr>
        <p:spPr>
          <a:ln/>
        </p:spPr>
      </p:sp>
      <p:sp>
        <p:nvSpPr>
          <p:cNvPr id="69635" name="Symbol zastępczy notatek 2">
            <a:extLst>
              <a:ext uri="{FF2B5EF4-FFF2-40B4-BE49-F238E27FC236}">
                <a16:creationId xmlns:a16="http://schemas.microsoft.com/office/drawing/2014/main" id="{FEC4565B-35C9-409C-B59A-6442784E9C1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dirty="0"/>
              <a:t>Kody ICF mogą być uznane za kompletne, gdy występują razem z kwalifikatorem wskazującym poziom zdrowia. Układ kodu składa się z prefiksu, numeru kodu i kwalifikatora ICF, jak pokazano na slajdzie.</a:t>
            </a:r>
          </a:p>
        </p:txBody>
      </p:sp>
      <p:sp>
        <p:nvSpPr>
          <p:cNvPr id="69636" name="Symbol zastępczy numeru slajdu 3">
            <a:extLst>
              <a:ext uri="{FF2B5EF4-FFF2-40B4-BE49-F238E27FC236}">
                <a16:creationId xmlns:a16="http://schemas.microsoft.com/office/drawing/2014/main" id="{980E2859-F242-4ED8-83C4-697AC373764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16515627-D47D-481C-9914-82898EF2D7C9}" type="slidenum">
              <a:rPr lang="pl-PL" altLang="pl-PL" sz="1200" b="0">
                <a:solidFill>
                  <a:schemeClr val="tx1"/>
                </a:solidFill>
                <a:latin typeface="Gill Sans" charset="0"/>
              </a:rPr>
              <a:pPr/>
              <a:t>32</a:t>
            </a:fld>
            <a:endParaRPr lang="pl-PL" altLang="pl-PL" sz="1200" b="0">
              <a:solidFill>
                <a:schemeClr val="tx1"/>
              </a:solidFill>
              <a:latin typeface="Gill San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ymbol zastępczy obrazu slajdu 1">
            <a:extLst>
              <a:ext uri="{FF2B5EF4-FFF2-40B4-BE49-F238E27FC236}">
                <a16:creationId xmlns:a16="http://schemas.microsoft.com/office/drawing/2014/main" id="{7EABBD52-7E16-49C9-84A2-E21E6C5CD23A}"/>
              </a:ext>
            </a:extLst>
          </p:cNvPr>
          <p:cNvSpPr>
            <a:spLocks noGrp="1" noRot="1" noChangeAspect="1" noTextEdit="1"/>
          </p:cNvSpPr>
          <p:nvPr>
            <p:ph type="sldImg"/>
          </p:nvPr>
        </p:nvSpPr>
        <p:spPr>
          <a:ln/>
        </p:spPr>
      </p:sp>
      <p:sp>
        <p:nvSpPr>
          <p:cNvPr id="14339" name="Symbol zastępczy notatek 2">
            <a:extLst>
              <a:ext uri="{FF2B5EF4-FFF2-40B4-BE49-F238E27FC236}">
                <a16:creationId xmlns:a16="http://schemas.microsoft.com/office/drawing/2014/main" id="{143EE4CF-2878-4EB2-AA2C-825A1796323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sz="1800" dirty="0">
                <a:effectLst/>
                <a:latin typeface="Calibri" panose="020F0502020204030204" pitchFamily="34" charset="0"/>
                <a:ea typeface="Calibri" panose="020F0502020204030204" pitchFamily="34" charset="0"/>
                <a:cs typeface="Times New Roman" panose="02020603050405020304" pitchFamily="18" charset="0"/>
              </a:rPr>
              <a:t>Kolejna część wybranych terminów dotyczy czynników kontekstowych sklasyfikowanych w ICF, osobistych, środowiskowych i zdrowotnych. Ostatni termin obejmuje obszary związane ze zdrowiem.</a:t>
            </a:r>
            <a:endParaRPr lang="pl-PL" altLang="pl-PL" dirty="0"/>
          </a:p>
        </p:txBody>
      </p:sp>
      <p:sp>
        <p:nvSpPr>
          <p:cNvPr id="14340" name="Symbol zastępczy numeru slajdu 3">
            <a:extLst>
              <a:ext uri="{FF2B5EF4-FFF2-40B4-BE49-F238E27FC236}">
                <a16:creationId xmlns:a16="http://schemas.microsoft.com/office/drawing/2014/main" id="{4497A2AD-E9B1-42EF-821B-4FEE745C985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5CC5F76B-6C1E-469F-B2DF-B6988C68335D}" type="slidenum">
              <a:rPr lang="pl-PL" altLang="pl-PL" sz="1200" b="0">
                <a:solidFill>
                  <a:schemeClr val="tx1"/>
                </a:solidFill>
                <a:latin typeface="Gill Sans" charset="0"/>
              </a:rPr>
              <a:pPr/>
              <a:t>4</a:t>
            </a:fld>
            <a:endParaRPr lang="pl-PL" altLang="pl-PL" sz="1200" b="0">
              <a:solidFill>
                <a:schemeClr val="tx1"/>
              </a:solidFill>
              <a:latin typeface="Gill Sans"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ymbol zastępczy obrazu slajdu 1">
            <a:extLst>
              <a:ext uri="{FF2B5EF4-FFF2-40B4-BE49-F238E27FC236}">
                <a16:creationId xmlns:a16="http://schemas.microsoft.com/office/drawing/2014/main" id="{19A24BA5-0BD5-4159-858C-F1FC518083E2}"/>
              </a:ext>
            </a:extLst>
          </p:cNvPr>
          <p:cNvSpPr>
            <a:spLocks noGrp="1" noRot="1" noChangeAspect="1" noTextEdit="1"/>
          </p:cNvSpPr>
          <p:nvPr>
            <p:ph type="sldImg"/>
          </p:nvPr>
        </p:nvSpPr>
        <p:spPr>
          <a:ln/>
        </p:spPr>
      </p:sp>
      <p:sp>
        <p:nvSpPr>
          <p:cNvPr id="71683" name="Symbol zastępczy notatek 2">
            <a:extLst>
              <a:ext uri="{FF2B5EF4-FFF2-40B4-BE49-F238E27FC236}">
                <a16:creationId xmlns:a16="http://schemas.microsoft.com/office/drawing/2014/main" id="{1175A9BE-EA53-4D19-BA24-2290DA780CB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dirty="0"/>
              <a:t>W przypadku zakodowania "brak problemu" lub "całkowity problem", pomiar ma </a:t>
            </a:r>
          </a:p>
          <a:p>
            <a:r>
              <a:rPr lang="pl-PL" altLang="pl-PL" dirty="0"/>
              <a:t>margines błędu do 5%.</a:t>
            </a:r>
          </a:p>
          <a:p>
            <a:r>
              <a:rPr lang="pl-PL" altLang="pl-PL" dirty="0"/>
              <a:t>Natomiast ocena "umiarkowany problem" cofa się do środka skali, określając pełną trudność. </a:t>
            </a:r>
          </a:p>
        </p:txBody>
      </p:sp>
      <p:sp>
        <p:nvSpPr>
          <p:cNvPr id="71684" name="Symbol zastępczy numeru slajdu 3">
            <a:extLst>
              <a:ext uri="{FF2B5EF4-FFF2-40B4-BE49-F238E27FC236}">
                <a16:creationId xmlns:a16="http://schemas.microsoft.com/office/drawing/2014/main" id="{DA3123D7-CDE4-40F4-A8CB-52C96D6B56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2B20C803-6D77-4601-BCB5-C7A16C385B15}" type="slidenum">
              <a:rPr lang="pl-PL" altLang="pl-PL" sz="1200" b="0">
                <a:solidFill>
                  <a:schemeClr val="tx1"/>
                </a:solidFill>
                <a:latin typeface="Gill Sans" charset="0"/>
              </a:rPr>
              <a:pPr/>
              <a:t>33</a:t>
            </a:fld>
            <a:endParaRPr lang="pl-PL" altLang="pl-PL" sz="1200" b="0">
              <a:solidFill>
                <a:schemeClr val="tx1"/>
              </a:solidFill>
              <a:latin typeface="Gill Sans"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ymbol zastępczy obrazu slajdu 1">
            <a:extLst>
              <a:ext uri="{FF2B5EF4-FFF2-40B4-BE49-F238E27FC236}">
                <a16:creationId xmlns:a16="http://schemas.microsoft.com/office/drawing/2014/main" id="{BB76E8C3-917A-4672-AB14-DD276A2BED16}"/>
              </a:ext>
            </a:extLst>
          </p:cNvPr>
          <p:cNvSpPr>
            <a:spLocks noGrp="1" noRot="1" noChangeAspect="1" noTextEdit="1"/>
          </p:cNvSpPr>
          <p:nvPr>
            <p:ph type="sldImg"/>
          </p:nvPr>
        </p:nvSpPr>
        <p:spPr>
          <a:ln/>
        </p:spPr>
      </p:sp>
      <p:sp>
        <p:nvSpPr>
          <p:cNvPr id="73731" name="Symbol zastępczy notatek 2">
            <a:extLst>
              <a:ext uri="{FF2B5EF4-FFF2-40B4-BE49-F238E27FC236}">
                <a16:creationId xmlns:a16="http://schemas.microsoft.com/office/drawing/2014/main" id="{20A08A35-D450-447A-9A12-3CBE060910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dirty="0"/>
              <a:t>Szerokie przedziały zainteresowania uwzględnia się w tych przypadkach, w których dostępne są skalowane narzędzia oceny lub inne mierniki do ilościowego określenia upośledzenia funkcji organizmu.</a:t>
            </a:r>
          </a:p>
        </p:txBody>
      </p:sp>
      <p:sp>
        <p:nvSpPr>
          <p:cNvPr id="73732" name="Symbol zastępczy numeru slajdu 3">
            <a:extLst>
              <a:ext uri="{FF2B5EF4-FFF2-40B4-BE49-F238E27FC236}">
                <a16:creationId xmlns:a16="http://schemas.microsoft.com/office/drawing/2014/main" id="{7E1D159A-7E33-4F55-A476-8E5910E7FF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67B994AF-8155-448C-A53C-E8C226AB7D6C}" type="slidenum">
              <a:rPr lang="pl-PL" altLang="pl-PL" sz="1200" b="0">
                <a:solidFill>
                  <a:schemeClr val="tx1"/>
                </a:solidFill>
                <a:latin typeface="Gill Sans" charset="0"/>
              </a:rPr>
              <a:pPr/>
              <a:t>34</a:t>
            </a:fld>
            <a:endParaRPr lang="pl-PL" altLang="pl-PL" sz="1200" b="0">
              <a:solidFill>
                <a:schemeClr val="tx1"/>
              </a:solidFill>
              <a:latin typeface="Gill Sans"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ymbol zastępczy obrazu slajdu 1">
            <a:extLst>
              <a:ext uri="{FF2B5EF4-FFF2-40B4-BE49-F238E27FC236}">
                <a16:creationId xmlns:a16="http://schemas.microsoft.com/office/drawing/2014/main" id="{E4616A0A-F971-4057-AEE7-40E69178259C}"/>
              </a:ext>
            </a:extLst>
          </p:cNvPr>
          <p:cNvSpPr>
            <a:spLocks noGrp="1" noRot="1" noChangeAspect="1" noTextEdit="1"/>
          </p:cNvSpPr>
          <p:nvPr>
            <p:ph type="sldImg"/>
          </p:nvPr>
        </p:nvSpPr>
        <p:spPr>
          <a:ln/>
        </p:spPr>
      </p:sp>
      <p:sp>
        <p:nvSpPr>
          <p:cNvPr id="75779" name="Symbol zastępczy notatek 2">
            <a:extLst>
              <a:ext uri="{FF2B5EF4-FFF2-40B4-BE49-F238E27FC236}">
                <a16:creationId xmlns:a16="http://schemas.microsoft.com/office/drawing/2014/main" id="{A0303047-37F4-40EE-87E4-AD636C02CB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dirty="0"/>
              <a:t>Należy podkreślić, że maksymalna liczba kodów na pacjenta wynosi 34 na poziomie jednocyfrowym. W rzeczywistych zastosowaniach ICF zestaw od 3 do 18 kodów może być wystarczający do opisania przypadku o dokładności do drugiego poziomu (trzycyfrowego). </a:t>
            </a:r>
          </a:p>
        </p:txBody>
      </p:sp>
      <p:sp>
        <p:nvSpPr>
          <p:cNvPr id="75780" name="Symbol zastępczy numeru slajdu 3">
            <a:extLst>
              <a:ext uri="{FF2B5EF4-FFF2-40B4-BE49-F238E27FC236}">
                <a16:creationId xmlns:a16="http://schemas.microsoft.com/office/drawing/2014/main" id="{4B2C776F-D6A7-4BA9-8D6D-572C101724D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D4B7ACD2-A49B-4620-A473-0CD1E8E2147E}" type="slidenum">
              <a:rPr lang="pl-PL" altLang="pl-PL" sz="1200" b="0">
                <a:solidFill>
                  <a:schemeClr val="tx1"/>
                </a:solidFill>
                <a:latin typeface="Gill Sans" charset="0"/>
              </a:rPr>
              <a:pPr/>
              <a:t>35</a:t>
            </a:fld>
            <a:endParaRPr lang="pl-PL" altLang="pl-PL" sz="1200" b="0">
              <a:solidFill>
                <a:schemeClr val="tx1"/>
              </a:solidFill>
              <a:latin typeface="Gill Sans"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ymbol zastępczy obrazu slajdu 1">
            <a:extLst>
              <a:ext uri="{FF2B5EF4-FFF2-40B4-BE49-F238E27FC236}">
                <a16:creationId xmlns:a16="http://schemas.microsoft.com/office/drawing/2014/main" id="{E7D99451-C4A2-47B9-9DEB-D2282529D525}"/>
              </a:ext>
            </a:extLst>
          </p:cNvPr>
          <p:cNvSpPr>
            <a:spLocks noGrp="1" noRot="1" noChangeAspect="1" noTextEdit="1"/>
          </p:cNvSpPr>
          <p:nvPr>
            <p:ph type="sldImg"/>
          </p:nvPr>
        </p:nvSpPr>
        <p:spPr>
          <a:ln/>
        </p:spPr>
      </p:sp>
      <p:sp>
        <p:nvSpPr>
          <p:cNvPr id="77827" name="Symbol zastępczy notatek 2">
            <a:extLst>
              <a:ext uri="{FF2B5EF4-FFF2-40B4-BE49-F238E27FC236}">
                <a16:creationId xmlns:a16="http://schemas.microsoft.com/office/drawing/2014/main" id="{10746397-F6D1-476C-AC6D-D8F3030B78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dirty="0"/>
              <a:t>Pierwsza tabela przedstawia funkcje ciała i opis pierwszego kwalifikatora z przykładem</a:t>
            </a:r>
          </a:p>
        </p:txBody>
      </p:sp>
      <p:sp>
        <p:nvSpPr>
          <p:cNvPr id="77828" name="Symbol zastępczy numeru slajdu 3">
            <a:extLst>
              <a:ext uri="{FF2B5EF4-FFF2-40B4-BE49-F238E27FC236}">
                <a16:creationId xmlns:a16="http://schemas.microsoft.com/office/drawing/2014/main" id="{7B3DC5D4-00C9-41E6-BD25-F1959FD682B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536B5C0B-C3AE-455C-B192-55493D507C00}" type="slidenum">
              <a:rPr lang="pl-PL" altLang="pl-PL" sz="1200" b="0">
                <a:solidFill>
                  <a:schemeClr val="tx1"/>
                </a:solidFill>
                <a:latin typeface="Gill Sans" charset="0"/>
              </a:rPr>
              <a:pPr/>
              <a:t>36</a:t>
            </a:fld>
            <a:endParaRPr lang="pl-PL" altLang="pl-PL" sz="1200" b="0">
              <a:solidFill>
                <a:schemeClr val="tx1"/>
              </a:solidFill>
              <a:latin typeface="Gill Sans"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ymbol zastępczy obrazu slajdu 1">
            <a:extLst>
              <a:ext uri="{FF2B5EF4-FFF2-40B4-BE49-F238E27FC236}">
                <a16:creationId xmlns:a16="http://schemas.microsoft.com/office/drawing/2014/main" id="{30A16FE7-111D-417A-9CF8-3B7933FF0E33}"/>
              </a:ext>
            </a:extLst>
          </p:cNvPr>
          <p:cNvSpPr>
            <a:spLocks noGrp="1" noRot="1" noChangeAspect="1" noTextEdit="1"/>
          </p:cNvSpPr>
          <p:nvPr>
            <p:ph type="sldImg"/>
          </p:nvPr>
        </p:nvSpPr>
        <p:spPr>
          <a:ln/>
        </p:spPr>
      </p:sp>
      <p:sp>
        <p:nvSpPr>
          <p:cNvPr id="79875" name="Symbol zastępczy notatek 2">
            <a:extLst>
              <a:ext uri="{FF2B5EF4-FFF2-40B4-BE49-F238E27FC236}">
                <a16:creationId xmlns:a16="http://schemas.microsoft.com/office/drawing/2014/main" id="{D4F007A1-0DAE-4BFB-AC0E-B1DEE6FE138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dirty="0"/>
              <a:t>Tabela druga dotyczy struktury ciała, biorąc pod uwagę pierwszy i drugi kwalifikator z przykładami</a:t>
            </a:r>
          </a:p>
        </p:txBody>
      </p:sp>
      <p:sp>
        <p:nvSpPr>
          <p:cNvPr id="79876" name="Symbol zastępczy numeru slajdu 3">
            <a:extLst>
              <a:ext uri="{FF2B5EF4-FFF2-40B4-BE49-F238E27FC236}">
                <a16:creationId xmlns:a16="http://schemas.microsoft.com/office/drawing/2014/main" id="{28EFD332-FF89-42E9-95C4-5735DC59A6D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010CD4E-EB66-4F97-8367-61E8AECAE796}" type="slidenum">
              <a:rPr lang="pl-PL" altLang="pl-PL" sz="1200" b="0">
                <a:solidFill>
                  <a:schemeClr val="tx1"/>
                </a:solidFill>
                <a:latin typeface="Gill Sans" charset="0"/>
              </a:rPr>
              <a:pPr/>
              <a:t>37</a:t>
            </a:fld>
            <a:endParaRPr lang="pl-PL" altLang="pl-PL" sz="1200" b="0">
              <a:solidFill>
                <a:schemeClr val="tx1"/>
              </a:solidFill>
              <a:latin typeface="Gill Sans"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ymbol zastępczy obrazu slajdu 1">
            <a:extLst>
              <a:ext uri="{FF2B5EF4-FFF2-40B4-BE49-F238E27FC236}">
                <a16:creationId xmlns:a16="http://schemas.microsoft.com/office/drawing/2014/main" id="{1DBC8428-F5FA-4B7C-BD50-380477EA3F85}"/>
              </a:ext>
            </a:extLst>
          </p:cNvPr>
          <p:cNvSpPr>
            <a:spLocks noGrp="1" noRot="1" noChangeAspect="1" noTextEdit="1"/>
          </p:cNvSpPr>
          <p:nvPr>
            <p:ph type="sldImg"/>
          </p:nvPr>
        </p:nvSpPr>
        <p:spPr>
          <a:ln/>
        </p:spPr>
      </p:sp>
      <p:sp>
        <p:nvSpPr>
          <p:cNvPr id="81923" name="Symbol zastępczy notatek 2">
            <a:extLst>
              <a:ext uri="{FF2B5EF4-FFF2-40B4-BE49-F238E27FC236}">
                <a16:creationId xmlns:a16="http://schemas.microsoft.com/office/drawing/2014/main" id="{F06E90A3-BF99-41D9-9C2B-BC1E8D2E03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dirty="0"/>
              <a:t>Kolejna tabela określa aktywność i uczestnictwo dla pierwszego i drugiego kwalifikatora z opisem </a:t>
            </a:r>
          </a:p>
        </p:txBody>
      </p:sp>
      <p:sp>
        <p:nvSpPr>
          <p:cNvPr id="81924" name="Symbol zastępczy numeru slajdu 3">
            <a:extLst>
              <a:ext uri="{FF2B5EF4-FFF2-40B4-BE49-F238E27FC236}">
                <a16:creationId xmlns:a16="http://schemas.microsoft.com/office/drawing/2014/main" id="{A8E035BC-0035-4D84-B673-C0551C65DF3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0D3A93B8-4367-4CB5-BFD1-5D6A06020083}" type="slidenum">
              <a:rPr lang="pl-PL" altLang="pl-PL" sz="1200" b="0">
                <a:solidFill>
                  <a:schemeClr val="tx1"/>
                </a:solidFill>
                <a:latin typeface="Gill Sans" charset="0"/>
              </a:rPr>
              <a:pPr/>
              <a:t>38</a:t>
            </a:fld>
            <a:endParaRPr lang="pl-PL" altLang="pl-PL" sz="1200" b="0">
              <a:solidFill>
                <a:schemeClr val="tx1"/>
              </a:solidFill>
              <a:latin typeface="Gill Sans"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ymbol zastępczy obrazu slajdu 1">
            <a:extLst>
              <a:ext uri="{FF2B5EF4-FFF2-40B4-BE49-F238E27FC236}">
                <a16:creationId xmlns:a16="http://schemas.microsoft.com/office/drawing/2014/main" id="{C715488C-A0F6-4302-8715-EC9DECCF3542}"/>
              </a:ext>
            </a:extLst>
          </p:cNvPr>
          <p:cNvSpPr>
            <a:spLocks noGrp="1" noRot="1" noChangeAspect="1" noTextEdit="1"/>
          </p:cNvSpPr>
          <p:nvPr>
            <p:ph type="sldImg"/>
          </p:nvPr>
        </p:nvSpPr>
        <p:spPr>
          <a:ln/>
        </p:spPr>
      </p:sp>
      <p:sp>
        <p:nvSpPr>
          <p:cNvPr id="83971" name="Symbol zastępczy notatek 2">
            <a:extLst>
              <a:ext uri="{FF2B5EF4-FFF2-40B4-BE49-F238E27FC236}">
                <a16:creationId xmlns:a16="http://schemas.microsoft.com/office/drawing/2014/main" id="{BD06F140-EAB9-415C-866E-06A49FC4568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dirty="0"/>
              <a:t>Ostatnia przedstawiona tabela dotyczy czynników środowiskowych, ale zawiera tylko jeden kwalifikator</a:t>
            </a:r>
          </a:p>
        </p:txBody>
      </p:sp>
      <p:sp>
        <p:nvSpPr>
          <p:cNvPr id="83972" name="Symbol zastępczy numeru slajdu 3">
            <a:extLst>
              <a:ext uri="{FF2B5EF4-FFF2-40B4-BE49-F238E27FC236}">
                <a16:creationId xmlns:a16="http://schemas.microsoft.com/office/drawing/2014/main" id="{20392A4D-E5EA-4BE8-9DC7-B5B3DE1A453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C428B511-DF0F-47E4-9D37-95D5A4A6EEF8}" type="slidenum">
              <a:rPr lang="pl-PL" altLang="pl-PL" sz="1200" b="0">
                <a:solidFill>
                  <a:schemeClr val="tx1"/>
                </a:solidFill>
                <a:latin typeface="Gill Sans" charset="0"/>
              </a:rPr>
              <a:pPr/>
              <a:t>39</a:t>
            </a:fld>
            <a:endParaRPr lang="pl-PL" altLang="pl-PL" sz="1200" b="0">
              <a:solidFill>
                <a:schemeClr val="tx1"/>
              </a:solidFill>
              <a:latin typeface="Gill Sans"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ymbol zastępczy obrazu slajdu 1">
            <a:extLst>
              <a:ext uri="{FF2B5EF4-FFF2-40B4-BE49-F238E27FC236}">
                <a16:creationId xmlns:a16="http://schemas.microsoft.com/office/drawing/2014/main" id="{B856E7E5-EB0D-47D1-AEA6-5119301DDBBA}"/>
              </a:ext>
            </a:extLst>
          </p:cNvPr>
          <p:cNvSpPr>
            <a:spLocks noGrp="1" noRot="1" noChangeAspect="1" noTextEdit="1"/>
          </p:cNvSpPr>
          <p:nvPr>
            <p:ph type="sldImg"/>
          </p:nvPr>
        </p:nvSpPr>
        <p:spPr>
          <a:ln/>
        </p:spPr>
      </p:sp>
      <p:sp>
        <p:nvSpPr>
          <p:cNvPr id="86019" name="Symbol zastępczy notatek 2">
            <a:extLst>
              <a:ext uri="{FF2B5EF4-FFF2-40B4-BE49-F238E27FC236}">
                <a16:creationId xmlns:a16="http://schemas.microsoft.com/office/drawing/2014/main" id="{C799A534-E954-4B69-B6F2-C5EB198FCAB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dirty="0"/>
              <a:t>Przykłady wskazań funkcji psychicznych, narządów zmysłów i bólu, głosu i mowy, które można zidentyfikować w podręczniku ICF</a:t>
            </a:r>
          </a:p>
        </p:txBody>
      </p:sp>
      <p:sp>
        <p:nvSpPr>
          <p:cNvPr id="86020" name="Symbol zastępczy numeru slajdu 3">
            <a:extLst>
              <a:ext uri="{FF2B5EF4-FFF2-40B4-BE49-F238E27FC236}">
                <a16:creationId xmlns:a16="http://schemas.microsoft.com/office/drawing/2014/main" id="{1057D53F-9CCC-4B94-BAA5-4A736237C0F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0CAEBFEB-CB78-4170-93FE-BFA8A80BB5B5}" type="slidenum">
              <a:rPr lang="pl-PL" altLang="pl-PL" sz="1200" b="0">
                <a:solidFill>
                  <a:schemeClr val="tx1"/>
                </a:solidFill>
                <a:latin typeface="Gill Sans" charset="0"/>
              </a:rPr>
              <a:pPr/>
              <a:t>40</a:t>
            </a:fld>
            <a:endParaRPr lang="pl-PL" altLang="pl-PL" sz="1200" b="0">
              <a:solidFill>
                <a:schemeClr val="tx1"/>
              </a:solidFill>
              <a:latin typeface="Gill Sans"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ymbol zastępczy obrazu slajdu 1">
            <a:extLst>
              <a:ext uri="{FF2B5EF4-FFF2-40B4-BE49-F238E27FC236}">
                <a16:creationId xmlns:a16="http://schemas.microsoft.com/office/drawing/2014/main" id="{B41CAB95-0A36-4D65-B40D-65546BB5E61D}"/>
              </a:ext>
            </a:extLst>
          </p:cNvPr>
          <p:cNvSpPr>
            <a:spLocks noGrp="1" noRot="1" noChangeAspect="1" noTextEdit="1"/>
          </p:cNvSpPr>
          <p:nvPr>
            <p:ph type="sldImg"/>
          </p:nvPr>
        </p:nvSpPr>
        <p:spPr>
          <a:ln/>
        </p:spPr>
      </p:sp>
      <p:sp>
        <p:nvSpPr>
          <p:cNvPr id="88067" name="Symbol zastępczy notatek 2">
            <a:extLst>
              <a:ext uri="{FF2B5EF4-FFF2-40B4-BE49-F238E27FC236}">
                <a16:creationId xmlns:a16="http://schemas.microsoft.com/office/drawing/2014/main" id="{19A04FC8-BD07-4359-8361-AD780ABBC6A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dirty="0"/>
              <a:t>Kwalifikatory, będące kodami liczbowymi, opisują zakres funkcjonowania lub poziom niepełnosprawności człowieka oraz stopień, w jakim środowisko je ułatwia lub ogranicza. Są one wspólnym językiem do porównywania stanu zdrowia ludzi w kraju, a nawet na świecie.</a:t>
            </a:r>
          </a:p>
        </p:txBody>
      </p:sp>
      <p:sp>
        <p:nvSpPr>
          <p:cNvPr id="88068" name="Symbol zastępczy numeru slajdu 3">
            <a:extLst>
              <a:ext uri="{FF2B5EF4-FFF2-40B4-BE49-F238E27FC236}">
                <a16:creationId xmlns:a16="http://schemas.microsoft.com/office/drawing/2014/main" id="{E04DCED3-0279-4D66-8D75-E0CEDA1FB77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3B67775-2E61-4029-B996-D4AE87BF5B38}" type="slidenum">
              <a:rPr lang="pl-PL" altLang="pl-PL" sz="1200" b="0">
                <a:solidFill>
                  <a:schemeClr val="tx1"/>
                </a:solidFill>
                <a:latin typeface="Gill Sans" charset="0"/>
              </a:rPr>
              <a:pPr/>
              <a:t>41</a:t>
            </a:fld>
            <a:endParaRPr lang="pl-PL" altLang="pl-PL" sz="1200" b="0">
              <a:solidFill>
                <a:schemeClr val="tx1"/>
              </a:solidFill>
              <a:latin typeface="Gill Sans"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ymbol zastępczy obrazu slajdu 1">
            <a:extLst>
              <a:ext uri="{FF2B5EF4-FFF2-40B4-BE49-F238E27FC236}">
                <a16:creationId xmlns:a16="http://schemas.microsoft.com/office/drawing/2014/main" id="{86588EF3-9C6B-4CAA-B809-AB6AB6EA9E09}"/>
              </a:ext>
            </a:extLst>
          </p:cNvPr>
          <p:cNvSpPr>
            <a:spLocks noGrp="1" noRot="1" noChangeAspect="1" noTextEdit="1"/>
          </p:cNvSpPr>
          <p:nvPr>
            <p:ph type="sldImg"/>
          </p:nvPr>
        </p:nvSpPr>
        <p:spPr>
          <a:ln/>
        </p:spPr>
      </p:sp>
      <p:sp>
        <p:nvSpPr>
          <p:cNvPr id="90115" name="Symbol zastępczy notatek 2">
            <a:extLst>
              <a:ext uri="{FF2B5EF4-FFF2-40B4-BE49-F238E27FC236}">
                <a16:creationId xmlns:a16="http://schemas.microsoft.com/office/drawing/2014/main" id="{7087B0BE-EACC-463A-803B-D3A0E4B3F6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dirty="0"/>
              <a:t>Obszary, które składają się na funkcje i struktury ciała odnoszą się do dwóch podstawowych i integralnych struktur opisu ciała koncentruje się na jego funkcjonowaniu i budowy anatomicznej. Funkcje organizmu ludzkiego odnoszą się do procesów fizjologicznych i psychologicznych poszczególnych struktur ciała. Natomiast struktury ciała obejmują budowę anatomiczną ciała </a:t>
            </a:r>
          </a:p>
        </p:txBody>
      </p:sp>
      <p:sp>
        <p:nvSpPr>
          <p:cNvPr id="90116" name="Symbol zastępczy numeru slajdu 3">
            <a:extLst>
              <a:ext uri="{FF2B5EF4-FFF2-40B4-BE49-F238E27FC236}">
                <a16:creationId xmlns:a16="http://schemas.microsoft.com/office/drawing/2014/main" id="{880C2975-1884-4B8F-9E06-9E9BA1ACA6D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2E658F8-924A-4CA4-92E5-A19901C7E60A}" type="slidenum">
              <a:rPr lang="pl-PL" altLang="pl-PL" sz="1200" b="0">
                <a:solidFill>
                  <a:schemeClr val="tx1"/>
                </a:solidFill>
                <a:latin typeface="Gill Sans" charset="0"/>
              </a:rPr>
              <a:pPr/>
              <a:t>42</a:t>
            </a:fld>
            <a:endParaRPr lang="pl-PL" altLang="pl-PL" sz="1200" b="0">
              <a:solidFill>
                <a:schemeClr val="tx1"/>
              </a:solidFill>
              <a:latin typeface="Gill San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ymbol zastępczy obrazu slajdu 1">
            <a:extLst>
              <a:ext uri="{FF2B5EF4-FFF2-40B4-BE49-F238E27FC236}">
                <a16:creationId xmlns:a16="http://schemas.microsoft.com/office/drawing/2014/main" id="{4D627EC2-FD55-41E7-85B2-131FE49EDB2A}"/>
              </a:ext>
            </a:extLst>
          </p:cNvPr>
          <p:cNvSpPr>
            <a:spLocks noGrp="1" noRot="1" noChangeAspect="1" noTextEdit="1"/>
          </p:cNvSpPr>
          <p:nvPr>
            <p:ph type="sldImg"/>
          </p:nvPr>
        </p:nvSpPr>
        <p:spPr>
          <a:ln/>
        </p:spPr>
      </p:sp>
      <p:sp>
        <p:nvSpPr>
          <p:cNvPr id="16387" name="Symbol zastępczy notatek 2">
            <a:extLst>
              <a:ext uri="{FF2B5EF4-FFF2-40B4-BE49-F238E27FC236}">
                <a16:creationId xmlns:a16="http://schemas.microsoft.com/office/drawing/2014/main" id="{3DD600E1-9E30-42C2-A8E7-C6C6F33D01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dirty="0"/>
              <a:t>Terminologia ICF odnosi się również do stanu medycznego, funkcjonowania człowieka, w tym funkcji ciała, struktury i aktywności oraz uczestnictwa. Przy omawianiu tych pojęć na uwagę zasługuje termin niepełnosprawność, który dotyczy zaburzeń, ograniczeń w działalności gospodarczej i ograniczeń w uczestnictwie.</a:t>
            </a:r>
          </a:p>
        </p:txBody>
      </p:sp>
      <p:sp>
        <p:nvSpPr>
          <p:cNvPr id="16388" name="Symbol zastępczy numeru slajdu 3">
            <a:extLst>
              <a:ext uri="{FF2B5EF4-FFF2-40B4-BE49-F238E27FC236}">
                <a16:creationId xmlns:a16="http://schemas.microsoft.com/office/drawing/2014/main" id="{DB993E3A-39CB-4440-9D52-8BDCAC8FE9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AB6FB603-556B-4459-8A06-55DA0AE02635}" type="slidenum">
              <a:rPr lang="pl-PL" altLang="pl-PL" sz="1200" b="0">
                <a:solidFill>
                  <a:schemeClr val="tx1"/>
                </a:solidFill>
                <a:latin typeface="Gill Sans" charset="0"/>
              </a:rPr>
              <a:pPr/>
              <a:t>5</a:t>
            </a:fld>
            <a:endParaRPr lang="pl-PL" altLang="pl-PL" sz="1200" b="0">
              <a:solidFill>
                <a:schemeClr val="tx1"/>
              </a:solidFill>
              <a:latin typeface="Gill Sans"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ymbol zastępczy obrazu slajdu 1">
            <a:extLst>
              <a:ext uri="{FF2B5EF4-FFF2-40B4-BE49-F238E27FC236}">
                <a16:creationId xmlns:a16="http://schemas.microsoft.com/office/drawing/2014/main" id="{E631A664-90B9-46BE-8C5C-B4A0C0F33A92}"/>
              </a:ext>
            </a:extLst>
          </p:cNvPr>
          <p:cNvSpPr>
            <a:spLocks noGrp="1" noRot="1" noChangeAspect="1" noTextEdit="1"/>
          </p:cNvSpPr>
          <p:nvPr>
            <p:ph type="sldImg"/>
          </p:nvPr>
        </p:nvSpPr>
        <p:spPr>
          <a:ln/>
        </p:spPr>
      </p:sp>
      <p:sp>
        <p:nvSpPr>
          <p:cNvPr id="92163" name="Symbol zastępczy notatek 2">
            <a:extLst>
              <a:ext uri="{FF2B5EF4-FFF2-40B4-BE49-F238E27FC236}">
                <a16:creationId xmlns:a16="http://schemas.microsoft.com/office/drawing/2014/main" id="{065FB017-B729-4C5A-B288-71BFC88D9F3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dirty="0"/>
              <a:t>Struktura i funkcje organizmu wpływają na zdolność człowieka do funkcjonowania w określonym środowisku fizycznym i społecznym, ale ważne jest również uwzględnienie bezpośredniego wpływu tego środowiska na funkcjonowanie człowieka. Następny slajd zawiera kwalifikatory dla tego przypadku</a:t>
            </a:r>
          </a:p>
        </p:txBody>
      </p:sp>
      <p:sp>
        <p:nvSpPr>
          <p:cNvPr id="92164" name="Symbol zastępczy numeru slajdu 3">
            <a:extLst>
              <a:ext uri="{FF2B5EF4-FFF2-40B4-BE49-F238E27FC236}">
                <a16:creationId xmlns:a16="http://schemas.microsoft.com/office/drawing/2014/main" id="{555130DD-DF03-4DE9-B72F-37DBA09D873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040A19EB-C355-4CEA-A825-CEA3855CB783}" type="slidenum">
              <a:rPr lang="pl-PL" altLang="pl-PL" sz="1200" b="0">
                <a:solidFill>
                  <a:schemeClr val="tx1"/>
                </a:solidFill>
                <a:latin typeface="Gill Sans" charset="0"/>
              </a:rPr>
              <a:pPr/>
              <a:t>43</a:t>
            </a:fld>
            <a:endParaRPr lang="pl-PL" altLang="pl-PL" sz="1200" b="0">
              <a:solidFill>
                <a:schemeClr val="tx1"/>
              </a:solidFill>
              <a:latin typeface="Gill Sans"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ymbol zastępczy obrazu slajdu 1">
            <a:extLst>
              <a:ext uri="{FF2B5EF4-FFF2-40B4-BE49-F238E27FC236}">
                <a16:creationId xmlns:a16="http://schemas.microsoft.com/office/drawing/2014/main" id="{1C632F03-D543-4747-8220-645B94B739D8}"/>
              </a:ext>
            </a:extLst>
          </p:cNvPr>
          <p:cNvSpPr>
            <a:spLocks noGrp="1" noRot="1" noChangeAspect="1" noTextEdit="1"/>
          </p:cNvSpPr>
          <p:nvPr>
            <p:ph type="sldImg"/>
          </p:nvPr>
        </p:nvSpPr>
        <p:spPr>
          <a:ln/>
        </p:spPr>
      </p:sp>
      <p:sp>
        <p:nvSpPr>
          <p:cNvPr id="94211" name="Symbol zastępczy notatek 2">
            <a:extLst>
              <a:ext uri="{FF2B5EF4-FFF2-40B4-BE49-F238E27FC236}">
                <a16:creationId xmlns:a16="http://schemas.microsoft.com/office/drawing/2014/main" id="{EE219F2B-F92A-4845-B632-06474BC24EB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ICF qualifier indicators for body structure - anatomical limitation/hand structure</a:t>
            </a:r>
            <a:r>
              <a:rPr lang="pl-PL" altLang="pl-PL"/>
              <a:t>.</a:t>
            </a:r>
          </a:p>
        </p:txBody>
      </p:sp>
      <p:sp>
        <p:nvSpPr>
          <p:cNvPr id="94212" name="Symbol zastępczy numeru slajdu 3">
            <a:extLst>
              <a:ext uri="{FF2B5EF4-FFF2-40B4-BE49-F238E27FC236}">
                <a16:creationId xmlns:a16="http://schemas.microsoft.com/office/drawing/2014/main" id="{104FA8A5-15FF-446A-99DC-8DDEA4E1AC7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DC56F83A-0F16-444D-AD91-F50FEA69D26B}" type="slidenum">
              <a:rPr lang="pl-PL" altLang="pl-PL" sz="1200" b="0">
                <a:solidFill>
                  <a:schemeClr val="tx1"/>
                </a:solidFill>
                <a:latin typeface="Gill Sans" charset="0"/>
              </a:rPr>
              <a:pPr/>
              <a:t>44</a:t>
            </a:fld>
            <a:endParaRPr lang="pl-PL" altLang="pl-PL" sz="1200" b="0">
              <a:solidFill>
                <a:schemeClr val="tx1"/>
              </a:solidFill>
              <a:latin typeface="Gill Sans"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ymbol zastępczy obrazu slajdu 1">
            <a:extLst>
              <a:ext uri="{FF2B5EF4-FFF2-40B4-BE49-F238E27FC236}">
                <a16:creationId xmlns:a16="http://schemas.microsoft.com/office/drawing/2014/main" id="{83A9BCEA-4ED4-479E-AD53-F85D2030C832}"/>
              </a:ext>
            </a:extLst>
          </p:cNvPr>
          <p:cNvSpPr>
            <a:spLocks noGrp="1" noRot="1" noChangeAspect="1" noTextEdit="1"/>
          </p:cNvSpPr>
          <p:nvPr>
            <p:ph type="sldImg"/>
          </p:nvPr>
        </p:nvSpPr>
        <p:spPr>
          <a:ln/>
        </p:spPr>
      </p:sp>
      <p:sp>
        <p:nvSpPr>
          <p:cNvPr id="96259" name="Symbol zastępczy notatek 2">
            <a:extLst>
              <a:ext uri="{FF2B5EF4-FFF2-40B4-BE49-F238E27FC236}">
                <a16:creationId xmlns:a16="http://schemas.microsoft.com/office/drawing/2014/main" id="{F346E879-0907-4E10-84CD-EBFFE062578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dirty="0"/>
              <a:t>Wszystkie składniki sklasyfikowane w ICF (funkcje ciała, struktura ciała, aktywność i uczestnictwo oraz czynniki środowiskowe) są określane ilościowo przy użyciu tej samej skali ogólnej.</a:t>
            </a:r>
          </a:p>
        </p:txBody>
      </p:sp>
      <p:sp>
        <p:nvSpPr>
          <p:cNvPr id="96260" name="Symbol zastępczy numeru slajdu 3">
            <a:extLst>
              <a:ext uri="{FF2B5EF4-FFF2-40B4-BE49-F238E27FC236}">
                <a16:creationId xmlns:a16="http://schemas.microsoft.com/office/drawing/2014/main" id="{35CAA84C-DD8A-4227-8446-9FC6208C152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3EEF6797-BC6F-4EA1-9F91-3356D6C785FF}" type="slidenum">
              <a:rPr lang="pl-PL" altLang="pl-PL" sz="1200" b="0">
                <a:solidFill>
                  <a:schemeClr val="tx1"/>
                </a:solidFill>
                <a:latin typeface="Gill Sans" charset="0"/>
              </a:rPr>
              <a:pPr/>
              <a:t>45</a:t>
            </a:fld>
            <a:endParaRPr lang="pl-PL" altLang="pl-PL" sz="1200" b="0">
              <a:solidFill>
                <a:schemeClr val="tx1"/>
              </a:solidFill>
              <a:latin typeface="Gill Sans"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ymbol zastępczy obrazu slajdu 1">
            <a:extLst>
              <a:ext uri="{FF2B5EF4-FFF2-40B4-BE49-F238E27FC236}">
                <a16:creationId xmlns:a16="http://schemas.microsoft.com/office/drawing/2014/main" id="{C1014B0B-9093-4A07-8179-D343113D6B7C}"/>
              </a:ext>
            </a:extLst>
          </p:cNvPr>
          <p:cNvSpPr>
            <a:spLocks noGrp="1" noRot="1" noChangeAspect="1" noTextEdit="1"/>
          </p:cNvSpPr>
          <p:nvPr>
            <p:ph type="sldImg"/>
          </p:nvPr>
        </p:nvSpPr>
        <p:spPr>
          <a:ln/>
        </p:spPr>
      </p:sp>
      <p:sp>
        <p:nvSpPr>
          <p:cNvPr id="99331" name="Symbol zastępczy notatek 2">
            <a:extLst>
              <a:ext uri="{FF2B5EF4-FFF2-40B4-BE49-F238E27FC236}">
                <a16:creationId xmlns:a16="http://schemas.microsoft.com/office/drawing/2014/main" id="{B59455A0-2903-4443-9DDE-E3E69DE66B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dirty="0"/>
              <a:t>Proszę wykonać ćwiczenie</a:t>
            </a:r>
          </a:p>
        </p:txBody>
      </p:sp>
      <p:sp>
        <p:nvSpPr>
          <p:cNvPr id="99332" name="Symbol zastępczy numeru slajdu 3">
            <a:extLst>
              <a:ext uri="{FF2B5EF4-FFF2-40B4-BE49-F238E27FC236}">
                <a16:creationId xmlns:a16="http://schemas.microsoft.com/office/drawing/2014/main" id="{FD3CE6E4-C820-4454-817A-ED9200B6258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95958031-F4B4-4537-9EE4-BAB4DABBCA5A}" type="slidenum">
              <a:rPr lang="pl-PL" altLang="pl-PL" sz="1200" b="0">
                <a:solidFill>
                  <a:schemeClr val="tx1"/>
                </a:solidFill>
                <a:latin typeface="Gill Sans" charset="0"/>
              </a:rPr>
              <a:pPr/>
              <a:t>47</a:t>
            </a:fld>
            <a:endParaRPr lang="pl-PL" altLang="pl-PL" sz="1200" b="0">
              <a:solidFill>
                <a:schemeClr val="tx1"/>
              </a:solidFill>
              <a:latin typeface="Gill Sans"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ymbol zastępczy obrazu slajdu 1">
            <a:extLst>
              <a:ext uri="{FF2B5EF4-FFF2-40B4-BE49-F238E27FC236}">
                <a16:creationId xmlns:a16="http://schemas.microsoft.com/office/drawing/2014/main" id="{27AD6F08-5C44-4E19-A8F6-0F2A191E8B82}"/>
              </a:ext>
            </a:extLst>
          </p:cNvPr>
          <p:cNvSpPr>
            <a:spLocks noGrp="1" noRot="1" noChangeAspect="1" noTextEdit="1"/>
          </p:cNvSpPr>
          <p:nvPr>
            <p:ph type="sldImg"/>
          </p:nvPr>
        </p:nvSpPr>
        <p:spPr>
          <a:ln/>
        </p:spPr>
      </p:sp>
      <p:sp>
        <p:nvSpPr>
          <p:cNvPr id="101379" name="Symbol zastępczy notatek 2">
            <a:extLst>
              <a:ext uri="{FF2B5EF4-FFF2-40B4-BE49-F238E27FC236}">
                <a16:creationId xmlns:a16="http://schemas.microsoft.com/office/drawing/2014/main" id="{7F25A9D9-C31C-43ED-9D82-4D3C1A7C964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dirty="0"/>
              <a:t>Ćwiczenie</a:t>
            </a:r>
          </a:p>
        </p:txBody>
      </p:sp>
      <p:sp>
        <p:nvSpPr>
          <p:cNvPr id="101380" name="Symbol zastępczy numeru slajdu 3">
            <a:extLst>
              <a:ext uri="{FF2B5EF4-FFF2-40B4-BE49-F238E27FC236}">
                <a16:creationId xmlns:a16="http://schemas.microsoft.com/office/drawing/2014/main" id="{54B17AAB-E249-4D75-8B34-F1EC6866AD9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79A019AD-4018-4128-BCF1-D934A2B3615B}" type="slidenum">
              <a:rPr lang="pl-PL" altLang="pl-PL" sz="1200" b="0">
                <a:solidFill>
                  <a:schemeClr val="tx1"/>
                </a:solidFill>
                <a:latin typeface="Gill Sans" charset="0"/>
              </a:rPr>
              <a:pPr/>
              <a:t>48</a:t>
            </a:fld>
            <a:endParaRPr lang="pl-PL" altLang="pl-PL" sz="1200" b="0">
              <a:solidFill>
                <a:schemeClr val="tx1"/>
              </a:solidFill>
              <a:latin typeface="Gill Sans"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ymbol zastępczy obrazu slajdu 1">
            <a:extLst>
              <a:ext uri="{FF2B5EF4-FFF2-40B4-BE49-F238E27FC236}">
                <a16:creationId xmlns:a16="http://schemas.microsoft.com/office/drawing/2014/main" id="{001AB3EB-041E-4051-B31E-6ECF0F9D80F0}"/>
              </a:ext>
            </a:extLst>
          </p:cNvPr>
          <p:cNvSpPr>
            <a:spLocks noGrp="1" noRot="1" noChangeAspect="1" noTextEdit="1"/>
          </p:cNvSpPr>
          <p:nvPr>
            <p:ph type="sldImg"/>
          </p:nvPr>
        </p:nvSpPr>
        <p:spPr>
          <a:ln/>
        </p:spPr>
      </p:sp>
      <p:sp>
        <p:nvSpPr>
          <p:cNvPr id="103427" name="Symbol zastępczy notatek 2">
            <a:extLst>
              <a:ext uri="{FF2B5EF4-FFF2-40B4-BE49-F238E27FC236}">
                <a16:creationId xmlns:a16="http://schemas.microsoft.com/office/drawing/2014/main" id="{A5DE49A2-78BA-43DB-B0CE-01BF894393E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dirty="0"/>
              <a:t>Jedzenie/ spożywanie posiłków</a:t>
            </a:r>
          </a:p>
          <a:p>
            <a:r>
              <a:rPr lang="pl-PL" altLang="pl-PL" dirty="0"/>
              <a:t>Wykonywanie skoordynowanych zadań i czynności związanych z jedzeniem podanej żywności, podawanie jej do ust i spożywanie w sposób akceptowany kulturowo, krojenie lub łamanie żywności na kawałki, otwieranie butelek i puszek, używanie przyborów do jedzenia, spożywanie posiłków, ucztowanie lub spożywanie posiłków</a:t>
            </a:r>
          </a:p>
        </p:txBody>
      </p:sp>
      <p:sp>
        <p:nvSpPr>
          <p:cNvPr id="103428" name="Symbol zastępczy numeru slajdu 3">
            <a:extLst>
              <a:ext uri="{FF2B5EF4-FFF2-40B4-BE49-F238E27FC236}">
                <a16:creationId xmlns:a16="http://schemas.microsoft.com/office/drawing/2014/main" id="{38EBF88E-3A8C-49A4-8D47-7B4C95D5A67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C19C962F-0670-446F-AA60-35DCF7674DFC}" type="slidenum">
              <a:rPr lang="pl-PL" altLang="pl-PL" sz="1200" b="0">
                <a:solidFill>
                  <a:schemeClr val="tx1"/>
                </a:solidFill>
                <a:latin typeface="Gill Sans" charset="0"/>
              </a:rPr>
              <a:pPr/>
              <a:t>49</a:t>
            </a:fld>
            <a:endParaRPr lang="pl-PL" altLang="pl-PL" sz="1200" b="0">
              <a:solidFill>
                <a:schemeClr val="tx1"/>
              </a:solidFill>
              <a:latin typeface="Gill Sans"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ymbol zastępczy obrazu slajdu 1">
            <a:extLst>
              <a:ext uri="{FF2B5EF4-FFF2-40B4-BE49-F238E27FC236}">
                <a16:creationId xmlns:a16="http://schemas.microsoft.com/office/drawing/2014/main" id="{FB357C55-F639-4171-84A0-ED9483EAEBBC}"/>
              </a:ext>
            </a:extLst>
          </p:cNvPr>
          <p:cNvSpPr>
            <a:spLocks noGrp="1" noRot="1" noChangeAspect="1" noTextEdit="1"/>
          </p:cNvSpPr>
          <p:nvPr>
            <p:ph type="sldImg"/>
          </p:nvPr>
        </p:nvSpPr>
        <p:spPr>
          <a:ln/>
        </p:spPr>
      </p:sp>
      <p:sp>
        <p:nvSpPr>
          <p:cNvPr id="105475" name="Symbol zastępczy notatek 2">
            <a:extLst>
              <a:ext uri="{FF2B5EF4-FFF2-40B4-BE49-F238E27FC236}">
                <a16:creationId xmlns:a16="http://schemas.microsoft.com/office/drawing/2014/main" id="{A0CEA369-F597-4763-8E1E-2647E3733F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dirty="0"/>
              <a:t>Proszę wykonać zadanie</a:t>
            </a:r>
          </a:p>
        </p:txBody>
      </p:sp>
      <p:sp>
        <p:nvSpPr>
          <p:cNvPr id="105476" name="Symbol zastępczy numeru slajdu 3">
            <a:extLst>
              <a:ext uri="{FF2B5EF4-FFF2-40B4-BE49-F238E27FC236}">
                <a16:creationId xmlns:a16="http://schemas.microsoft.com/office/drawing/2014/main" id="{D95DDC9A-A700-44D9-9F32-76A48C6B2E4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8B4540FC-213E-421E-BCF6-DBE631AC097D}" type="slidenum">
              <a:rPr lang="pl-PL" altLang="pl-PL" sz="1200" b="0">
                <a:solidFill>
                  <a:schemeClr val="tx1"/>
                </a:solidFill>
                <a:latin typeface="Gill Sans" charset="0"/>
              </a:rPr>
              <a:pPr/>
              <a:t>50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2564373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ymbol zastępczy obrazu slajdu 1">
            <a:extLst>
              <a:ext uri="{FF2B5EF4-FFF2-40B4-BE49-F238E27FC236}">
                <a16:creationId xmlns:a16="http://schemas.microsoft.com/office/drawing/2014/main" id="{EA911761-3C13-43E5-8501-84EA17BA7B33}"/>
              </a:ext>
            </a:extLst>
          </p:cNvPr>
          <p:cNvSpPr>
            <a:spLocks noGrp="1" noRot="1" noChangeAspect="1" noTextEdit="1"/>
          </p:cNvSpPr>
          <p:nvPr>
            <p:ph type="sldImg"/>
          </p:nvPr>
        </p:nvSpPr>
        <p:spPr>
          <a:ln/>
        </p:spPr>
      </p:sp>
      <p:sp>
        <p:nvSpPr>
          <p:cNvPr id="108547" name="Symbol zastępczy notatek 2">
            <a:extLst>
              <a:ext uri="{FF2B5EF4-FFF2-40B4-BE49-F238E27FC236}">
                <a16:creationId xmlns:a16="http://schemas.microsoft.com/office/drawing/2014/main" id="{935D2DA3-2C9C-4371-896D-EAC0605D26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a:t>The correct code is d550.23</a:t>
            </a:r>
          </a:p>
        </p:txBody>
      </p:sp>
      <p:sp>
        <p:nvSpPr>
          <p:cNvPr id="108548" name="Symbol zastępczy numeru slajdu 3">
            <a:extLst>
              <a:ext uri="{FF2B5EF4-FFF2-40B4-BE49-F238E27FC236}">
                <a16:creationId xmlns:a16="http://schemas.microsoft.com/office/drawing/2014/main" id="{CC683A21-3CE4-4272-96E4-B5B9C138CE9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9F5F6F37-7B39-413E-9D6D-7D12627114E1}" type="slidenum">
              <a:rPr lang="pl-PL" altLang="pl-PL" sz="1200" b="0">
                <a:solidFill>
                  <a:schemeClr val="tx1"/>
                </a:solidFill>
                <a:latin typeface="Gill Sans" charset="0"/>
              </a:rPr>
              <a:pPr/>
              <a:t>52</a:t>
            </a:fld>
            <a:endParaRPr lang="pl-PL" altLang="pl-PL" sz="1200" b="0">
              <a:solidFill>
                <a:schemeClr val="tx1"/>
              </a:solidFill>
              <a:latin typeface="Gill Sans"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ymbol zastępczy obrazu slajdu 1">
            <a:extLst>
              <a:ext uri="{FF2B5EF4-FFF2-40B4-BE49-F238E27FC236}">
                <a16:creationId xmlns:a16="http://schemas.microsoft.com/office/drawing/2014/main" id="{B1C8D09F-058B-4AE3-82A5-6BD13A394C22}"/>
              </a:ext>
            </a:extLst>
          </p:cNvPr>
          <p:cNvSpPr>
            <a:spLocks noGrp="1" noRot="1" noChangeAspect="1" noTextEdit="1"/>
          </p:cNvSpPr>
          <p:nvPr>
            <p:ph type="sldImg"/>
          </p:nvPr>
        </p:nvSpPr>
        <p:spPr>
          <a:ln/>
        </p:spPr>
      </p:sp>
      <p:sp>
        <p:nvSpPr>
          <p:cNvPr id="111619" name="Symbol zastępczy notatek 2">
            <a:extLst>
              <a:ext uri="{FF2B5EF4-FFF2-40B4-BE49-F238E27FC236}">
                <a16:creationId xmlns:a16="http://schemas.microsoft.com/office/drawing/2014/main" id="{3686CCF6-8A55-4EE4-8EE9-F7ADC3F5E76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dirty="0"/>
              <a:t>The </a:t>
            </a:r>
            <a:r>
              <a:rPr lang="pl-PL" altLang="pl-PL" dirty="0" err="1"/>
              <a:t>correct</a:t>
            </a:r>
            <a:r>
              <a:rPr lang="pl-PL" altLang="pl-PL" dirty="0"/>
              <a:t> </a:t>
            </a:r>
            <a:r>
              <a:rPr lang="pl-PL" altLang="pl-PL" dirty="0" err="1"/>
              <a:t>code</a:t>
            </a:r>
            <a:r>
              <a:rPr lang="pl-PL" altLang="pl-PL" dirty="0"/>
              <a:t> </a:t>
            </a:r>
            <a:r>
              <a:rPr lang="pl-PL" altLang="pl-PL" dirty="0" err="1"/>
              <a:t>is</a:t>
            </a:r>
            <a:r>
              <a:rPr lang="pl-PL" altLang="pl-PL" dirty="0"/>
              <a:t> E310+04</a:t>
            </a:r>
          </a:p>
        </p:txBody>
      </p:sp>
      <p:sp>
        <p:nvSpPr>
          <p:cNvPr id="111620" name="Symbol zastępczy numeru slajdu 3">
            <a:extLst>
              <a:ext uri="{FF2B5EF4-FFF2-40B4-BE49-F238E27FC236}">
                <a16:creationId xmlns:a16="http://schemas.microsoft.com/office/drawing/2014/main" id="{E129AF1F-A61D-4C25-8C49-F14C19B6AED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7579C76D-3B66-4521-9B27-2AC516053AAB}" type="slidenum">
              <a:rPr lang="pl-PL" altLang="pl-PL" sz="1200" b="0">
                <a:solidFill>
                  <a:schemeClr val="tx1"/>
                </a:solidFill>
                <a:latin typeface="Gill Sans" charset="0"/>
              </a:rPr>
              <a:pPr/>
              <a:t>54</a:t>
            </a:fld>
            <a:endParaRPr lang="pl-PL" altLang="pl-PL" sz="1200" b="0">
              <a:solidFill>
                <a:schemeClr val="tx1"/>
              </a:solidFill>
              <a:latin typeface="Gill Sans"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ymbol zastępczy obrazu slajdu 1">
            <a:extLst>
              <a:ext uri="{FF2B5EF4-FFF2-40B4-BE49-F238E27FC236}">
                <a16:creationId xmlns:a16="http://schemas.microsoft.com/office/drawing/2014/main" id="{871B0B44-11BF-45FA-B841-D8DD46EC571C}"/>
              </a:ext>
            </a:extLst>
          </p:cNvPr>
          <p:cNvSpPr>
            <a:spLocks noGrp="1" noRot="1" noChangeAspect="1" noTextEdit="1"/>
          </p:cNvSpPr>
          <p:nvPr>
            <p:ph type="sldImg"/>
          </p:nvPr>
        </p:nvSpPr>
        <p:spPr>
          <a:ln/>
        </p:spPr>
      </p:sp>
      <p:sp>
        <p:nvSpPr>
          <p:cNvPr id="113667" name="Symbol zastępczy notatek 2">
            <a:extLst>
              <a:ext uri="{FF2B5EF4-FFF2-40B4-BE49-F238E27FC236}">
                <a16:creationId xmlns:a16="http://schemas.microsoft.com/office/drawing/2014/main" id="{92AF3460-F83E-4BB9-90EF-999058447F0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dirty="0"/>
              <a:t>Klasyfikacja pozwala spojrzeć na człowieka komplementarnie poprzez stworzenie standardowego i jednolitego języka w opisie stanu zdrowia i związanych z nim uwarunkowań. </a:t>
            </a:r>
          </a:p>
        </p:txBody>
      </p:sp>
      <p:sp>
        <p:nvSpPr>
          <p:cNvPr id="113668" name="Symbol zastępczy numeru slajdu 3">
            <a:extLst>
              <a:ext uri="{FF2B5EF4-FFF2-40B4-BE49-F238E27FC236}">
                <a16:creationId xmlns:a16="http://schemas.microsoft.com/office/drawing/2014/main" id="{01F5A3E8-10B0-4632-B255-BCC177F01BC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26DA6F23-BA9D-4948-989F-13A031472987}" type="slidenum">
              <a:rPr lang="pl-PL" altLang="pl-PL" sz="1200" b="0">
                <a:solidFill>
                  <a:schemeClr val="tx1"/>
                </a:solidFill>
                <a:latin typeface="Gill Sans" charset="0"/>
              </a:rPr>
              <a:pPr/>
              <a:t>55</a:t>
            </a:fld>
            <a:endParaRPr lang="pl-PL" altLang="pl-PL" sz="1200" b="0">
              <a:solidFill>
                <a:schemeClr val="tx1"/>
              </a:solidFill>
              <a:latin typeface="Gill San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ymbol zastępczy obrazu slajdu 1">
            <a:extLst>
              <a:ext uri="{FF2B5EF4-FFF2-40B4-BE49-F238E27FC236}">
                <a16:creationId xmlns:a16="http://schemas.microsoft.com/office/drawing/2014/main" id="{C082B6B4-71A9-4407-9601-3189F09EFBF7}"/>
              </a:ext>
            </a:extLst>
          </p:cNvPr>
          <p:cNvSpPr>
            <a:spLocks noGrp="1" noRot="1" noChangeAspect="1" noTextEdit="1"/>
          </p:cNvSpPr>
          <p:nvPr>
            <p:ph type="sldImg"/>
          </p:nvPr>
        </p:nvSpPr>
        <p:spPr>
          <a:ln/>
        </p:spPr>
      </p:sp>
      <p:sp>
        <p:nvSpPr>
          <p:cNvPr id="18435" name="Symbol zastępczy notatek 2">
            <a:extLst>
              <a:ext uri="{FF2B5EF4-FFF2-40B4-BE49-F238E27FC236}">
                <a16:creationId xmlns:a16="http://schemas.microsoft.com/office/drawing/2014/main" id="{D21B6B21-D81F-4017-BA23-8C0A50D2BB2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dirty="0"/>
              <a:t>Podstawowymi pojęciami ICF są również ułatwienia, które poprzez swoją obecność lub jej brak poprawiają funkcjonowanie i zmniejszają niepełnosprawność człowieka. Bardzo ważnym pojęciem są również bariery wskazujące na ograniczenia w aktywności człowieka. Ważnymi pojęciami są także: umiejętności dotyczące funkcjonowania człowieka na najwyższym i możliwym poziomie oraz wykonanie.</a:t>
            </a:r>
          </a:p>
        </p:txBody>
      </p:sp>
      <p:sp>
        <p:nvSpPr>
          <p:cNvPr id="18436" name="Symbol zastępczy numeru slajdu 3">
            <a:extLst>
              <a:ext uri="{FF2B5EF4-FFF2-40B4-BE49-F238E27FC236}">
                <a16:creationId xmlns:a16="http://schemas.microsoft.com/office/drawing/2014/main" id="{B72AEED1-50CE-49D7-90E6-5418FA9CE1F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24ABD135-DC90-4523-BBC7-ED5C51B55B73}" type="slidenum">
              <a:rPr lang="pl-PL" altLang="pl-PL" sz="1200" b="0">
                <a:solidFill>
                  <a:schemeClr val="tx1"/>
                </a:solidFill>
                <a:latin typeface="Gill Sans" charset="0"/>
              </a:rPr>
              <a:pPr/>
              <a:t>6</a:t>
            </a:fld>
            <a:endParaRPr lang="pl-PL" altLang="pl-PL" sz="1200" b="0">
              <a:solidFill>
                <a:schemeClr val="tx1"/>
              </a:solidFill>
              <a:latin typeface="Gill Sans"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ymbol zastępczy obrazu slajdu 1">
            <a:extLst>
              <a:ext uri="{FF2B5EF4-FFF2-40B4-BE49-F238E27FC236}">
                <a16:creationId xmlns:a16="http://schemas.microsoft.com/office/drawing/2014/main" id="{31C3B671-18CE-46DD-A456-D49F43CF76A2}"/>
              </a:ext>
            </a:extLst>
          </p:cNvPr>
          <p:cNvSpPr>
            <a:spLocks noGrp="1" noRot="1" noChangeAspect="1" noTextEdit="1"/>
          </p:cNvSpPr>
          <p:nvPr>
            <p:ph type="sldImg"/>
          </p:nvPr>
        </p:nvSpPr>
        <p:spPr>
          <a:ln/>
        </p:spPr>
      </p:sp>
      <p:sp>
        <p:nvSpPr>
          <p:cNvPr id="115715" name="Symbol zastępczy notatek 2">
            <a:extLst>
              <a:ext uri="{FF2B5EF4-FFF2-40B4-BE49-F238E27FC236}">
                <a16:creationId xmlns:a16="http://schemas.microsoft.com/office/drawing/2014/main" id="{F340904C-1CB6-4142-8C8E-0672233742A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dirty="0"/>
              <a:t>Podany adres strony przekieruje Cię do publikacji ICF.</a:t>
            </a:r>
          </a:p>
        </p:txBody>
      </p:sp>
      <p:sp>
        <p:nvSpPr>
          <p:cNvPr id="115716" name="Symbol zastępczy numeru slajdu 3">
            <a:extLst>
              <a:ext uri="{FF2B5EF4-FFF2-40B4-BE49-F238E27FC236}">
                <a16:creationId xmlns:a16="http://schemas.microsoft.com/office/drawing/2014/main" id="{058BE3F0-9307-4521-B157-6E9EFDCBE6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AFD8601-F7A9-42B8-84A8-21090C80AF3C}" type="slidenum">
              <a:rPr lang="pl-PL" altLang="pl-PL" sz="1200" b="0">
                <a:solidFill>
                  <a:schemeClr val="tx1"/>
                </a:solidFill>
                <a:latin typeface="Gill Sans" charset="0"/>
              </a:rPr>
              <a:pPr/>
              <a:t>56</a:t>
            </a:fld>
            <a:endParaRPr lang="pl-PL" altLang="pl-PL" sz="1200" b="0">
              <a:solidFill>
                <a:schemeClr val="tx1"/>
              </a:solidFill>
              <a:latin typeface="Gill Sans"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ymbol zastępczy obrazu slajdu 1">
            <a:extLst>
              <a:ext uri="{FF2B5EF4-FFF2-40B4-BE49-F238E27FC236}">
                <a16:creationId xmlns:a16="http://schemas.microsoft.com/office/drawing/2014/main" id="{53652CCB-025D-4A2D-BEFE-5BDCECC68F41}"/>
              </a:ext>
            </a:extLst>
          </p:cNvPr>
          <p:cNvSpPr>
            <a:spLocks noGrp="1" noRot="1" noChangeAspect="1" noTextEdit="1"/>
          </p:cNvSpPr>
          <p:nvPr>
            <p:ph type="sldImg"/>
          </p:nvPr>
        </p:nvSpPr>
        <p:spPr>
          <a:ln/>
        </p:spPr>
      </p:sp>
      <p:sp>
        <p:nvSpPr>
          <p:cNvPr id="117763" name="Symbol zastępczy notatek 2">
            <a:extLst>
              <a:ext uri="{FF2B5EF4-FFF2-40B4-BE49-F238E27FC236}">
                <a16:creationId xmlns:a16="http://schemas.microsoft.com/office/drawing/2014/main" id="{731714AA-D097-4026-B90E-C3C9E6A92F6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dirty="0"/>
              <a:t>Adres strony internetowej przekieruje Cię do przykładów.</a:t>
            </a:r>
          </a:p>
        </p:txBody>
      </p:sp>
      <p:sp>
        <p:nvSpPr>
          <p:cNvPr id="117764" name="Symbol zastępczy numeru slajdu 3">
            <a:extLst>
              <a:ext uri="{FF2B5EF4-FFF2-40B4-BE49-F238E27FC236}">
                <a16:creationId xmlns:a16="http://schemas.microsoft.com/office/drawing/2014/main" id="{57AF28CE-B136-4637-AFE4-20F6B8703D0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2B2D81C3-560B-4CAF-9BD6-5B0444B98E7C}" type="slidenum">
              <a:rPr lang="pl-PL" altLang="pl-PL" sz="1200" b="0">
                <a:solidFill>
                  <a:schemeClr val="tx1"/>
                </a:solidFill>
                <a:latin typeface="Gill Sans" charset="0"/>
              </a:rPr>
              <a:pPr/>
              <a:t>57</a:t>
            </a:fld>
            <a:endParaRPr lang="pl-PL" altLang="pl-PL" sz="1200" b="0">
              <a:solidFill>
                <a:schemeClr val="tx1"/>
              </a:solidFill>
              <a:latin typeface="Gill Sans"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ymbol zastępczy obrazu slajdu 1">
            <a:extLst>
              <a:ext uri="{FF2B5EF4-FFF2-40B4-BE49-F238E27FC236}">
                <a16:creationId xmlns:a16="http://schemas.microsoft.com/office/drawing/2014/main" id="{122AEAB1-1EF7-4E57-95D9-704373CB5C0C}"/>
              </a:ext>
            </a:extLst>
          </p:cNvPr>
          <p:cNvSpPr>
            <a:spLocks noGrp="1" noRot="1" noChangeAspect="1" noTextEdit="1"/>
          </p:cNvSpPr>
          <p:nvPr>
            <p:ph type="sldImg"/>
          </p:nvPr>
        </p:nvSpPr>
        <p:spPr>
          <a:ln/>
        </p:spPr>
      </p:sp>
      <p:sp>
        <p:nvSpPr>
          <p:cNvPr id="119811" name="Symbol zastępczy notatek 2">
            <a:extLst>
              <a:ext uri="{FF2B5EF4-FFF2-40B4-BE49-F238E27FC236}">
                <a16:creationId xmlns:a16="http://schemas.microsoft.com/office/drawing/2014/main" id="{99EFA6A2-58AE-47BA-8E16-543AB71FFE3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dirty="0"/>
              <a:t>Podany adres strony będzie przekierowywał do filmów animowanych</a:t>
            </a:r>
          </a:p>
        </p:txBody>
      </p:sp>
      <p:sp>
        <p:nvSpPr>
          <p:cNvPr id="119812" name="Symbol zastępczy numeru slajdu 3">
            <a:extLst>
              <a:ext uri="{FF2B5EF4-FFF2-40B4-BE49-F238E27FC236}">
                <a16:creationId xmlns:a16="http://schemas.microsoft.com/office/drawing/2014/main" id="{FC7D21FF-2EBB-4FFA-9224-7351D15763D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21966D23-5FF7-4926-BAB9-954071895AF6}" type="slidenum">
              <a:rPr lang="pl-PL" altLang="pl-PL" sz="1200" b="0">
                <a:solidFill>
                  <a:schemeClr val="tx1"/>
                </a:solidFill>
                <a:latin typeface="Gill Sans" charset="0"/>
              </a:rPr>
              <a:pPr/>
              <a:t>58</a:t>
            </a:fld>
            <a:endParaRPr lang="pl-PL" altLang="pl-PL" sz="1200" b="0">
              <a:solidFill>
                <a:schemeClr val="tx1"/>
              </a:solidFill>
              <a:latin typeface="Gill Sans"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ymbol zastępczy obrazu slajdu 1">
            <a:extLst>
              <a:ext uri="{FF2B5EF4-FFF2-40B4-BE49-F238E27FC236}">
                <a16:creationId xmlns:a16="http://schemas.microsoft.com/office/drawing/2014/main" id="{20D7EF30-39F7-42CE-8F29-0A72AC3F66CF}"/>
              </a:ext>
            </a:extLst>
          </p:cNvPr>
          <p:cNvSpPr>
            <a:spLocks noGrp="1" noRot="1" noChangeAspect="1" noChangeArrowheads="1" noTextEdit="1"/>
          </p:cNvSpPr>
          <p:nvPr>
            <p:ph type="sldImg"/>
          </p:nvPr>
        </p:nvSpPr>
        <p:spPr>
          <a:ln/>
        </p:spPr>
      </p:sp>
      <p:sp>
        <p:nvSpPr>
          <p:cNvPr id="122883" name="Symbol zastępczy notatek 2">
            <a:extLst>
              <a:ext uri="{FF2B5EF4-FFF2-40B4-BE49-F238E27FC236}">
                <a16:creationId xmlns:a16="http://schemas.microsoft.com/office/drawing/2014/main" id="{5CADD61B-F294-4CAB-A8EE-F717CC4884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22884" name="Symbol zastępczy numeru slajdu 3">
            <a:extLst>
              <a:ext uri="{FF2B5EF4-FFF2-40B4-BE49-F238E27FC236}">
                <a16:creationId xmlns:a16="http://schemas.microsoft.com/office/drawing/2014/main" id="{18E003B5-F9C6-4C7C-A508-E2DB9D7614E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4B92F5C-A5D4-41DE-A631-F293B8B37308}" type="slidenum">
              <a:rPr lang="pl-PL" altLang="pl-PL" sz="1200" b="0">
                <a:solidFill>
                  <a:schemeClr val="tx1"/>
                </a:solidFill>
                <a:latin typeface="Gill Sans" charset="0"/>
              </a:rPr>
              <a:pPr/>
              <a:t>60</a:t>
            </a:fld>
            <a:endParaRPr lang="pl-PL" altLang="pl-PL" sz="1200" b="0">
              <a:solidFill>
                <a:schemeClr val="tx1"/>
              </a:solidFill>
              <a:latin typeface="Gill San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ymbol zastępczy obrazu slajdu 1">
            <a:extLst>
              <a:ext uri="{FF2B5EF4-FFF2-40B4-BE49-F238E27FC236}">
                <a16:creationId xmlns:a16="http://schemas.microsoft.com/office/drawing/2014/main" id="{FF995949-9F1F-48D5-A039-89FBA14934D7}"/>
              </a:ext>
            </a:extLst>
          </p:cNvPr>
          <p:cNvSpPr>
            <a:spLocks noGrp="1" noRot="1" noChangeAspect="1" noChangeArrowheads="1" noTextEdit="1"/>
          </p:cNvSpPr>
          <p:nvPr>
            <p:ph type="sldImg"/>
          </p:nvPr>
        </p:nvSpPr>
        <p:spPr>
          <a:ln/>
        </p:spPr>
      </p:sp>
      <p:sp>
        <p:nvSpPr>
          <p:cNvPr id="20483" name="Symbol zastępczy notatek 2">
            <a:extLst>
              <a:ext uri="{FF2B5EF4-FFF2-40B4-BE49-F238E27FC236}">
                <a16:creationId xmlns:a16="http://schemas.microsoft.com/office/drawing/2014/main" id="{5E82DCAE-CCF0-49F9-9168-2D23C949AB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pl-PL" altLang="pl-PL" dirty="0"/>
              <a:t>Omawiając cele i cechy ICF, warto zauważyć, że oprócz naukowej podstawy do badania zagadnień zdrowotnych, najważniejszym warunkiem jest stworzenie wspólnego języka tego opisu w celu usprawnienia komunikacji między różnymi użytkownikami. ICF pozwala na porównywanie danych z różnych krajów i kodowanie systemów informacji zdrowotnej.</a:t>
            </a:r>
          </a:p>
        </p:txBody>
      </p:sp>
      <p:sp>
        <p:nvSpPr>
          <p:cNvPr id="20484" name="Symbol zastępczy numeru slajdu 3">
            <a:extLst>
              <a:ext uri="{FF2B5EF4-FFF2-40B4-BE49-F238E27FC236}">
                <a16:creationId xmlns:a16="http://schemas.microsoft.com/office/drawing/2014/main" id="{B1264493-CD65-4D4E-9CAB-8892F8B563A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2132C293-B23C-4EE2-BDAD-57FE133B4005}" type="slidenum">
              <a:rPr lang="pl-PL" altLang="pl-PL" sz="1200" b="0">
                <a:solidFill>
                  <a:schemeClr val="tx1"/>
                </a:solidFill>
                <a:latin typeface="Gill Sans" charset="0"/>
              </a:rPr>
              <a:pPr/>
              <a:t>7</a:t>
            </a:fld>
            <a:endParaRPr lang="pl-PL" altLang="pl-PL" sz="1200" b="0">
              <a:solidFill>
                <a:schemeClr val="tx1"/>
              </a:solidFill>
              <a:latin typeface="Gill San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ymbol zastępczy obrazu slajdu 1">
            <a:extLst>
              <a:ext uri="{FF2B5EF4-FFF2-40B4-BE49-F238E27FC236}">
                <a16:creationId xmlns:a16="http://schemas.microsoft.com/office/drawing/2014/main" id="{AEC907B7-22AE-4CB0-92AB-87BC91B5C7C3}"/>
              </a:ext>
            </a:extLst>
          </p:cNvPr>
          <p:cNvSpPr>
            <a:spLocks noGrp="1" noRot="1" noChangeAspect="1" noTextEdit="1"/>
          </p:cNvSpPr>
          <p:nvPr>
            <p:ph type="sldImg"/>
          </p:nvPr>
        </p:nvSpPr>
        <p:spPr>
          <a:ln/>
        </p:spPr>
      </p:sp>
      <p:sp>
        <p:nvSpPr>
          <p:cNvPr id="22531" name="Symbol zastępczy notatek 2">
            <a:extLst>
              <a:ext uri="{FF2B5EF4-FFF2-40B4-BE49-F238E27FC236}">
                <a16:creationId xmlns:a16="http://schemas.microsoft.com/office/drawing/2014/main" id="{0E2CB8B2-7444-413B-828E-90D252E57F9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dirty="0"/>
              <a:t>Klasyfikacja ICF określa w szczególności zakres jej działalności, opisując kategorie i zależności między nimi.</a:t>
            </a:r>
          </a:p>
        </p:txBody>
      </p:sp>
      <p:sp>
        <p:nvSpPr>
          <p:cNvPr id="22532" name="Symbol zastępczy numeru slajdu 3">
            <a:extLst>
              <a:ext uri="{FF2B5EF4-FFF2-40B4-BE49-F238E27FC236}">
                <a16:creationId xmlns:a16="http://schemas.microsoft.com/office/drawing/2014/main" id="{EF7E9357-2F0F-4E48-B36F-DC2BBC41503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34980F12-126E-417D-8197-BCE7D5428790}" type="slidenum">
              <a:rPr lang="pl-PL" altLang="pl-PL" sz="1200" b="0">
                <a:solidFill>
                  <a:schemeClr val="tx1"/>
                </a:solidFill>
                <a:latin typeface="Gill Sans" charset="0"/>
              </a:rPr>
              <a:pPr/>
              <a:t>8</a:t>
            </a:fld>
            <a:endParaRPr lang="pl-PL" altLang="pl-PL" sz="1200" b="0">
              <a:solidFill>
                <a:schemeClr val="tx1"/>
              </a:solidFill>
              <a:latin typeface="Gill San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ymbol zastępczy obrazu slajdu 1">
            <a:extLst>
              <a:ext uri="{FF2B5EF4-FFF2-40B4-BE49-F238E27FC236}">
                <a16:creationId xmlns:a16="http://schemas.microsoft.com/office/drawing/2014/main" id="{5186FE65-9484-473D-8B5C-1C752CF622D4}"/>
              </a:ext>
            </a:extLst>
          </p:cNvPr>
          <p:cNvSpPr>
            <a:spLocks noGrp="1" noRot="1" noChangeAspect="1" noTextEdit="1"/>
          </p:cNvSpPr>
          <p:nvPr>
            <p:ph type="sldImg"/>
          </p:nvPr>
        </p:nvSpPr>
        <p:spPr>
          <a:ln/>
        </p:spPr>
      </p:sp>
      <p:sp>
        <p:nvSpPr>
          <p:cNvPr id="24579" name="Symbol zastępczy notatek 2">
            <a:extLst>
              <a:ext uri="{FF2B5EF4-FFF2-40B4-BE49-F238E27FC236}">
                <a16:creationId xmlns:a16="http://schemas.microsoft.com/office/drawing/2014/main" id="{4E5EF739-A1D9-4967-AA42-F528FC8270F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dirty="0"/>
              <a:t>Kategorie klasyfikacji ICF składają się z dwóch części. Pierwsza z nich odnosi się do funkcjonowania i niepełnosprawności. Składają się na nią funkcje i struktury ciała oraz aktywność i uczestnictwo. Druga część natomiast omawia czynniki kontekstualne, do których zalicza się czynniki środowiskowe i osobiste.</a:t>
            </a:r>
          </a:p>
        </p:txBody>
      </p:sp>
      <p:sp>
        <p:nvSpPr>
          <p:cNvPr id="24580" name="Symbol zastępczy numeru slajdu 3">
            <a:extLst>
              <a:ext uri="{FF2B5EF4-FFF2-40B4-BE49-F238E27FC236}">
                <a16:creationId xmlns:a16="http://schemas.microsoft.com/office/drawing/2014/main" id="{239293CF-1047-47D6-A2BE-1B7149352E8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2BC6B46A-F2E7-4E04-942E-92786C726C78}" type="slidenum">
              <a:rPr lang="pl-PL" altLang="pl-PL" sz="1200" b="0">
                <a:solidFill>
                  <a:schemeClr val="tx1"/>
                </a:solidFill>
                <a:latin typeface="Gill Sans" charset="0"/>
              </a:rPr>
              <a:pPr/>
              <a:t>9</a:t>
            </a:fld>
            <a:endParaRPr lang="pl-PL" altLang="pl-PL" sz="1200" b="0">
              <a:solidFill>
                <a:schemeClr val="tx1"/>
              </a:solidFill>
              <a:latin typeface="Gill San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ymbol zastępczy obrazu slajdu 1">
            <a:extLst>
              <a:ext uri="{FF2B5EF4-FFF2-40B4-BE49-F238E27FC236}">
                <a16:creationId xmlns:a16="http://schemas.microsoft.com/office/drawing/2014/main" id="{AB8C49CE-4E11-49FD-8D34-5527D0ACE4AC}"/>
              </a:ext>
            </a:extLst>
          </p:cNvPr>
          <p:cNvSpPr>
            <a:spLocks noGrp="1" noRot="1" noChangeAspect="1" noTextEdit="1"/>
          </p:cNvSpPr>
          <p:nvPr>
            <p:ph type="sldImg"/>
          </p:nvPr>
        </p:nvSpPr>
        <p:spPr>
          <a:ln/>
        </p:spPr>
      </p:sp>
      <p:sp>
        <p:nvSpPr>
          <p:cNvPr id="26627" name="Symbol zastępczy notatek 2">
            <a:extLst>
              <a:ext uri="{FF2B5EF4-FFF2-40B4-BE49-F238E27FC236}">
                <a16:creationId xmlns:a16="http://schemas.microsoft.com/office/drawing/2014/main" id="{5E6CF101-E8A3-4ABE-B12A-308132D7848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dirty="0"/>
              <a:t>Ogólnie rzecz ujmując, jeden z czynników klasyfikacji ICF obejmuje funkcjonowanie układów ciała (czynności), a drugi strukturę (budowę) organizmu. Drugi składnik wskazuje na pełen zakres obszarów działania zarówno z punktu widzenia jednostki, jak i społeczeństwa.</a:t>
            </a:r>
          </a:p>
        </p:txBody>
      </p:sp>
      <p:sp>
        <p:nvSpPr>
          <p:cNvPr id="26628" name="Symbol zastępczy numeru slajdu 3">
            <a:extLst>
              <a:ext uri="{FF2B5EF4-FFF2-40B4-BE49-F238E27FC236}">
                <a16:creationId xmlns:a16="http://schemas.microsoft.com/office/drawing/2014/main" id="{A68975AB-9842-46CE-BB75-4E63BA9DF2D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6A7DD2F7-AF1D-4C22-A922-0314074B4062}" type="slidenum">
              <a:rPr lang="pl-PL" altLang="pl-PL" sz="1200" b="0">
                <a:solidFill>
                  <a:schemeClr val="tx1"/>
                </a:solidFill>
                <a:latin typeface="Gill Sans" charset="0"/>
              </a:rPr>
              <a:pPr/>
              <a:t>10</a:t>
            </a:fld>
            <a:endParaRPr lang="pl-PL" altLang="pl-PL" sz="1200" b="0">
              <a:solidFill>
                <a:schemeClr val="tx1"/>
              </a:solidFill>
              <a:latin typeface="Gill San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225554"/>
      </p:ext>
    </p:extLst>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a:prstGeom prst="rect">
            <a:avLst/>
          </a:prstGeo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475500510"/>
      </p:ext>
    </p:extLst>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sym typeface="Arial" charset="0"/>
            </a:endParaRPr>
          </a:p>
        </p:txBody>
      </p:sp>
      <p:sp>
        <p:nvSpPr>
          <p:cNvPr id="4" name="Symbol zastępczy tekstu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942999680"/>
      </p:ext>
    </p:extLst>
  </p:cSld>
  <p:clrMapOvr>
    <a:masterClrMapping/>
  </p:clrMapOvr>
  <p:transition advClick="0" advTm="300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tytułu pionowego 2"/>
          <p:cNvSpPr>
            <a:spLocks noGrp="1"/>
          </p:cNvSpPr>
          <p:nvPr>
            <p:ph type="body" orient="vert" idx="1"/>
          </p:nvPr>
        </p:nvSpPr>
        <p:spPr>
          <a:xfrm>
            <a:off x="539750" y="1778000"/>
            <a:ext cx="2447925" cy="300038"/>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323957132"/>
      </p:ext>
    </p:extLst>
  </p:cSld>
  <p:clrMapOvr>
    <a:masterClrMapping/>
  </p:clrMapOvr>
  <p:transition advClick="0" advTm="300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34175" y="179388"/>
            <a:ext cx="2159000" cy="5781675"/>
          </a:xfrm>
          <a:prstGeom prst="rect">
            <a:avLst/>
          </a:prstGeo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252413" y="179388"/>
            <a:ext cx="6329362" cy="5781675"/>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124156749"/>
      </p:ext>
    </p:extLst>
  </p:cSld>
  <p:clrMapOvr>
    <a:masterClrMapping/>
  </p:clrMapOvr>
  <p:transition advClick="0" advTm="3000"/>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Zawartość">
    <p:spTree>
      <p:nvGrpSpPr>
        <p:cNvPr id="1" name=""/>
        <p:cNvGrpSpPr/>
        <p:nvPr/>
      </p:nvGrpSpPr>
      <p:grpSpPr>
        <a:xfrm>
          <a:off x="0" y="0"/>
          <a:ext cx="0" cy="0"/>
          <a:chOff x="0" y="0"/>
          <a:chExt cx="0" cy="0"/>
        </a:xfrm>
      </p:grpSpPr>
      <p:sp>
        <p:nvSpPr>
          <p:cNvPr id="2" name="Symbol zastępczy zawartości 1"/>
          <p:cNvSpPr>
            <a:spLocks noGrp="1"/>
          </p:cNvSpPr>
          <p:nvPr>
            <p:ph/>
          </p:nvPr>
        </p:nvSpPr>
        <p:spPr>
          <a:xfrm>
            <a:off x="457200" y="274638"/>
            <a:ext cx="8229600" cy="5851525"/>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967627666"/>
      </p:ext>
    </p:extLst>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A28829C-D2C5-4D42-BE8A-4F8A41114E2B}"/>
              </a:ext>
            </a:extLst>
          </p:cNvPr>
          <p:cNvSpPr>
            <a:spLocks noGrp="1"/>
          </p:cNvSpPr>
          <p:nvPr>
            <p:ph type="dt" sz="half" idx="10"/>
          </p:nvPr>
        </p:nvSpPr>
        <p:spPr>
          <a:xfrm>
            <a:off x="628650" y="6356350"/>
            <a:ext cx="2057400" cy="365125"/>
          </a:xfrm>
          <a:prstGeom prst="rect">
            <a:avLst/>
          </a:prstGeom>
        </p:spPr>
        <p:txBody>
          <a:bodyPr/>
          <a:lstStyle/>
          <a:p>
            <a:fld id="{712B9414-CB0F-4C23-B371-28EC791D4E6B}" type="datetimeFigureOut">
              <a:rPr lang="es-ES" smtClean="0"/>
              <a:t>02/07/2021</a:t>
            </a:fld>
            <a:endParaRPr lang="es-ES"/>
          </a:p>
        </p:txBody>
      </p:sp>
      <p:sp>
        <p:nvSpPr>
          <p:cNvPr id="3" name="Marcador de pie de página 2">
            <a:extLst>
              <a:ext uri="{FF2B5EF4-FFF2-40B4-BE49-F238E27FC236}">
                <a16:creationId xmlns:a16="http://schemas.microsoft.com/office/drawing/2014/main" id="{6D0BB456-2253-4052-BF6A-44170294294E}"/>
              </a:ext>
            </a:extLst>
          </p:cNvPr>
          <p:cNvSpPr>
            <a:spLocks noGrp="1"/>
          </p:cNvSpPr>
          <p:nvPr>
            <p:ph type="ftr" sz="quarter" idx="11"/>
          </p:nvPr>
        </p:nvSpPr>
        <p:spPr>
          <a:xfrm>
            <a:off x="3028950" y="6356350"/>
            <a:ext cx="30861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BCB6EDE6-DB8A-4DB0-A5E1-EE58A5EEE730}"/>
              </a:ext>
            </a:extLst>
          </p:cNvPr>
          <p:cNvSpPr>
            <a:spLocks noGrp="1"/>
          </p:cNvSpPr>
          <p:nvPr>
            <p:ph type="sldNum" sz="quarter" idx="12"/>
          </p:nvPr>
        </p:nvSpPr>
        <p:spPr>
          <a:xfrm>
            <a:off x="6457950" y="6356350"/>
            <a:ext cx="2057400" cy="365125"/>
          </a:xfrm>
          <a:prstGeom prst="rect">
            <a:avLst/>
          </a:prstGeom>
        </p:spPr>
        <p:txBody>
          <a:bodyPr/>
          <a:lstStyle/>
          <a:p>
            <a:fld id="{44C48ACA-3E37-4987-8F1A-67691E09B26D}" type="slidenum">
              <a:rPr lang="es-ES" smtClean="0"/>
              <a:t>‹#›</a:t>
            </a:fld>
            <a:endParaRPr lang="es-ES"/>
          </a:p>
        </p:txBody>
      </p:sp>
    </p:spTree>
    <p:extLst>
      <p:ext uri="{BB962C8B-B14F-4D97-AF65-F5344CB8AC3E}">
        <p14:creationId xmlns:p14="http://schemas.microsoft.com/office/powerpoint/2010/main" val="1983156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a:prstGeom prst="rect">
            <a:avLst/>
          </a:prstGeo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Tree>
    <p:extLst>
      <p:ext uri="{BB962C8B-B14F-4D97-AF65-F5344CB8AC3E}">
        <p14:creationId xmlns:p14="http://schemas.microsoft.com/office/powerpoint/2010/main" val="1792898901"/>
      </p:ext>
    </p:extLst>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idx="1"/>
          </p:nvPr>
        </p:nvSpPr>
        <p:spPr>
          <a:xfrm>
            <a:off x="539750" y="1778000"/>
            <a:ext cx="2447925" cy="30003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957903230"/>
      </p:ext>
    </p:extLst>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Tree>
    <p:extLst>
      <p:ext uri="{BB962C8B-B14F-4D97-AF65-F5344CB8AC3E}">
        <p14:creationId xmlns:p14="http://schemas.microsoft.com/office/powerpoint/2010/main" val="1971424270"/>
      </p:ext>
    </p:extLst>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sz="half" idx="1"/>
          </p:nvPr>
        </p:nvSpPr>
        <p:spPr>
          <a:xfrm>
            <a:off x="252413" y="1400175"/>
            <a:ext cx="4243387"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400175"/>
            <a:ext cx="4244975"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716525946"/>
      </p:ext>
    </p:extLst>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a:prstGeom prst="rect">
            <a:avLst/>
          </a:prstGeo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844907675"/>
      </p:ext>
    </p:extLst>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Tree>
    <p:extLst>
      <p:ext uri="{BB962C8B-B14F-4D97-AF65-F5344CB8AC3E}">
        <p14:creationId xmlns:p14="http://schemas.microsoft.com/office/powerpoint/2010/main" val="2339326563"/>
      </p:ext>
    </p:extLst>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512791"/>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9.jp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3.xml"/><Relationship Id="rId18" Type="http://schemas.openxmlformats.org/officeDocument/2006/relationships/image" Target="../media/image12.gif"/><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11.png"/><Relationship Id="rId2" Type="http://schemas.openxmlformats.org/officeDocument/2006/relationships/slideLayout" Target="../slideLayouts/slideLayout4.xml"/><Relationship Id="rId16"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7.png"/><Relationship Id="rId10" Type="http://schemas.openxmlformats.org/officeDocument/2006/relationships/slideLayout" Target="../slideLayouts/slideLayout12.xml"/><Relationship Id="rId19" Type="http://schemas.openxmlformats.org/officeDocument/2006/relationships/image" Target="../media/image13.jpg"/><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0.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7F5898CD-F109-43CE-8333-D377CDEFC4E3}"/>
              </a:ext>
            </a:extLst>
          </p:cNvPr>
          <p:cNvGrpSpPr/>
          <p:nvPr userDrawn="1"/>
        </p:nvGrpSpPr>
        <p:grpSpPr>
          <a:xfrm>
            <a:off x="1427789" y="2101850"/>
            <a:ext cx="6288423" cy="1543174"/>
            <a:chOff x="2483768" y="2101850"/>
            <a:chExt cx="6288423" cy="1543174"/>
          </a:xfrm>
        </p:grpSpPr>
        <p:pic>
          <p:nvPicPr>
            <p:cNvPr id="1032" name="Obraz 1">
              <a:extLst>
                <a:ext uri="{FF2B5EF4-FFF2-40B4-BE49-F238E27FC236}">
                  <a16:creationId xmlns:a16="http://schemas.microsoft.com/office/drawing/2014/main" id="{1407952D-8B25-4FA2-8918-81203F0FE34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39351" y="2101850"/>
              <a:ext cx="1932840" cy="154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ole tekstowe 17">
              <a:extLst>
                <a:ext uri="{FF2B5EF4-FFF2-40B4-BE49-F238E27FC236}">
                  <a16:creationId xmlns:a16="http://schemas.microsoft.com/office/drawing/2014/main" id="{D1CE1919-414B-4DE4-964C-B2C5E44ED078}"/>
                </a:ext>
              </a:extLst>
            </p:cNvPr>
            <p:cNvSpPr txBox="1"/>
            <p:nvPr userDrawn="1"/>
          </p:nvSpPr>
          <p:spPr bwMode="auto">
            <a:xfrm>
              <a:off x="2483768" y="2321491"/>
              <a:ext cx="4184730" cy="1103893"/>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1800" dirty="0">
                  <a:solidFill>
                    <a:schemeClr val="bg1">
                      <a:lumMod val="50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1800" dirty="0">
                <a:solidFill>
                  <a:schemeClr val="bg1">
                    <a:lumMod val="50000"/>
                  </a:schemeClr>
                </a:solidFill>
                <a:latin typeface="Times New Roman" panose="02020603050405020304" pitchFamily="18" charset="0"/>
                <a:ea typeface="Times New Roman" panose="02020603050405020304" pitchFamily="18" charset="0"/>
              </a:endParaRPr>
            </a:p>
          </p:txBody>
        </p:sp>
      </p:grpSp>
      <p:pic>
        <p:nvPicPr>
          <p:cNvPr id="1028" name="Obraz 13" descr="Logo Politechniki ÅlÄskiej">
            <a:extLst>
              <a:ext uri="{FF2B5EF4-FFF2-40B4-BE49-F238E27FC236}">
                <a16:creationId xmlns:a16="http://schemas.microsoft.com/office/drawing/2014/main" id="{FC0A478C-BDBE-4BDE-AA43-47749735BE7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Obraz 14">
            <a:extLst>
              <a:ext uri="{FF2B5EF4-FFF2-40B4-BE49-F238E27FC236}">
                <a16:creationId xmlns:a16="http://schemas.microsoft.com/office/drawing/2014/main" id="{95BCF6DF-C3EE-4187-9DC0-ACE2D108ED2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Obraz 15">
            <a:extLst>
              <a:ext uri="{FF2B5EF4-FFF2-40B4-BE49-F238E27FC236}">
                <a16:creationId xmlns:a16="http://schemas.microsoft.com/office/drawing/2014/main" id="{1D9DFB03-099B-426B-8DE4-903ED8CC404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Imagen 11">
            <a:extLst>
              <a:ext uri="{FF2B5EF4-FFF2-40B4-BE49-F238E27FC236}">
                <a16:creationId xmlns:a16="http://schemas.microsoft.com/office/drawing/2014/main" id="{05FE09E8-6CB9-4FD9-9D83-68B2B84BA510}"/>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C78C4C2B-68B9-4C0C-9BAD-FF084FB00A3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4691"/>
            <a:ext cx="9144000" cy="1859280"/>
          </a:xfrm>
          <a:prstGeom prst="rect">
            <a:avLst/>
          </a:prstGeom>
        </p:spPr>
      </p:pic>
      <p:pic>
        <p:nvPicPr>
          <p:cNvPr id="12" name="Imagen 11">
            <a:extLst>
              <a:ext uri="{FF2B5EF4-FFF2-40B4-BE49-F238E27FC236}">
                <a16:creationId xmlns:a16="http://schemas.microsoft.com/office/drawing/2014/main" id="{25F30BC2-E2E6-493D-955E-C69103BB7BAC}"/>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164287" y="1327888"/>
            <a:ext cx="1812155" cy="516936"/>
          </a:xfrm>
          <a:prstGeom prst="rect">
            <a:avLst/>
          </a:prstGeom>
        </p:spPr>
      </p:pic>
      <p:pic>
        <p:nvPicPr>
          <p:cNvPr id="15" name="Imagen 1">
            <a:extLst>
              <a:ext uri="{FF2B5EF4-FFF2-40B4-BE49-F238E27FC236}">
                <a16:creationId xmlns:a16="http://schemas.microsoft.com/office/drawing/2014/main" id="{D69C079C-D2FD-47BA-A0D7-4871D4A9AFC2}"/>
              </a:ext>
            </a:extLst>
          </p:cNvPr>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t="26203" b="8290"/>
          <a:stretch/>
        </p:blipFill>
        <p:spPr bwMode="auto">
          <a:xfrm rot="16200000">
            <a:off x="-1467543" y="3788789"/>
            <a:ext cx="3324052" cy="36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6" r:id="rId1"/>
  </p:sldLayoutIdLst>
  <p:transition advClick="0" advTm="3000"/>
  <p:txStyles>
    <p:titleStyle>
      <a:lvl1pPr algn="ctr" defTabSz="642938" rtl="0" eaLnBrk="0" fontAlgn="base" hangingPunct="0">
        <a:spcBef>
          <a:spcPct val="0"/>
        </a:spcBef>
        <a:spcAft>
          <a:spcPct val="0"/>
        </a:spcAft>
        <a:defRPr sz="3000">
          <a:solidFill>
            <a:schemeClr val="tx2"/>
          </a:solidFill>
          <a:latin typeface="+mj-lt"/>
          <a:ea typeface="+mj-ea"/>
          <a:cs typeface="+mj-cs"/>
        </a:defRPr>
      </a:lvl1pPr>
      <a:lvl2pPr algn="ctr" defTabSz="642938" rtl="0" eaLnBrk="0" fontAlgn="base" hangingPunct="0">
        <a:spcBef>
          <a:spcPct val="0"/>
        </a:spcBef>
        <a:spcAft>
          <a:spcPct val="0"/>
        </a:spcAft>
        <a:defRPr sz="3000">
          <a:solidFill>
            <a:schemeClr val="tx2"/>
          </a:solidFill>
          <a:latin typeface="Arial" charset="0"/>
        </a:defRPr>
      </a:lvl2pPr>
      <a:lvl3pPr algn="ctr" defTabSz="642938" rtl="0" eaLnBrk="0" fontAlgn="base" hangingPunct="0">
        <a:spcBef>
          <a:spcPct val="0"/>
        </a:spcBef>
        <a:spcAft>
          <a:spcPct val="0"/>
        </a:spcAft>
        <a:defRPr sz="3000">
          <a:solidFill>
            <a:schemeClr val="tx2"/>
          </a:solidFill>
          <a:latin typeface="Arial" charset="0"/>
        </a:defRPr>
      </a:lvl3pPr>
      <a:lvl4pPr algn="ctr" defTabSz="642938" rtl="0" eaLnBrk="0" fontAlgn="base" hangingPunct="0">
        <a:spcBef>
          <a:spcPct val="0"/>
        </a:spcBef>
        <a:spcAft>
          <a:spcPct val="0"/>
        </a:spcAft>
        <a:defRPr sz="3000">
          <a:solidFill>
            <a:schemeClr val="tx2"/>
          </a:solidFill>
          <a:latin typeface="Arial" charset="0"/>
        </a:defRPr>
      </a:lvl4pPr>
      <a:lvl5pPr algn="ctr" defTabSz="642938" rtl="0" eaLnBrk="0" fontAlgn="base" hangingPunct="0">
        <a:spcBef>
          <a:spcPct val="0"/>
        </a:spcBef>
        <a:spcAft>
          <a:spcPct val="0"/>
        </a:spcAft>
        <a:defRPr sz="3000">
          <a:solidFill>
            <a:schemeClr val="tx2"/>
          </a:solidFill>
          <a:latin typeface="Arial" charset="0"/>
        </a:defRPr>
      </a:lvl5pPr>
      <a:lvl6pPr marL="457200" algn="ctr" defTabSz="642938" rtl="0" eaLnBrk="1" fontAlgn="base" hangingPunct="1">
        <a:spcBef>
          <a:spcPct val="0"/>
        </a:spcBef>
        <a:spcAft>
          <a:spcPct val="0"/>
        </a:spcAft>
        <a:defRPr sz="3000">
          <a:solidFill>
            <a:schemeClr val="tx2"/>
          </a:solidFill>
          <a:latin typeface="Arial" charset="0"/>
        </a:defRPr>
      </a:lvl6pPr>
      <a:lvl7pPr marL="914400" algn="ctr" defTabSz="642938" rtl="0" eaLnBrk="1" fontAlgn="base" hangingPunct="1">
        <a:spcBef>
          <a:spcPct val="0"/>
        </a:spcBef>
        <a:spcAft>
          <a:spcPct val="0"/>
        </a:spcAft>
        <a:defRPr sz="3000">
          <a:solidFill>
            <a:schemeClr val="tx2"/>
          </a:solidFill>
          <a:latin typeface="Arial" charset="0"/>
        </a:defRPr>
      </a:lvl7pPr>
      <a:lvl8pPr marL="1371600" algn="ctr" defTabSz="642938" rtl="0" eaLnBrk="1" fontAlgn="base" hangingPunct="1">
        <a:spcBef>
          <a:spcPct val="0"/>
        </a:spcBef>
        <a:spcAft>
          <a:spcPct val="0"/>
        </a:spcAft>
        <a:defRPr sz="3000">
          <a:solidFill>
            <a:schemeClr val="tx2"/>
          </a:solidFill>
          <a:latin typeface="Arial" charset="0"/>
        </a:defRPr>
      </a:lvl8pPr>
      <a:lvl9pPr marL="1828800" algn="ctr" defTabSz="642938" rtl="0" eaLnBrk="1" fontAlgn="base" hangingPunct="1">
        <a:spcBef>
          <a:spcPct val="0"/>
        </a:spcBef>
        <a:spcAft>
          <a:spcPct val="0"/>
        </a:spcAft>
        <a:defRPr sz="3000">
          <a:solidFill>
            <a:schemeClr val="tx2"/>
          </a:solidFill>
          <a:latin typeface="Arial" charset="0"/>
        </a:defRPr>
      </a:lvl9pPr>
    </p:titleStyle>
    <p:bodyStyle>
      <a:lvl1pPr marL="241300" indent="-241300" algn="l" defTabSz="642938" rtl="0" eaLnBrk="0" fontAlgn="base" hangingPunct="0">
        <a:spcBef>
          <a:spcPct val="20000"/>
        </a:spcBef>
        <a:spcAft>
          <a:spcPct val="0"/>
        </a:spcAft>
        <a:buChar char="•"/>
        <a:defRPr sz="2200">
          <a:solidFill>
            <a:schemeClr val="tx1"/>
          </a:solidFill>
          <a:latin typeface="+mn-lt"/>
          <a:ea typeface="+mn-ea"/>
          <a:cs typeface="+mn-cs"/>
        </a:defRPr>
      </a:lvl1pPr>
      <a:lvl2pPr marL="522288" indent="-203200" algn="l" defTabSz="642938" rtl="0" eaLnBrk="0" fontAlgn="base" hangingPunct="0">
        <a:spcBef>
          <a:spcPct val="20000"/>
        </a:spcBef>
        <a:spcAft>
          <a:spcPct val="0"/>
        </a:spcAft>
        <a:buChar char="–"/>
        <a:defRPr sz="2000">
          <a:solidFill>
            <a:schemeClr val="tx1"/>
          </a:solidFill>
          <a:latin typeface="+mn-lt"/>
        </a:defRPr>
      </a:lvl2pPr>
      <a:lvl3pPr marL="803275" indent="-160338" algn="l" defTabSz="642938" rtl="0" eaLnBrk="0" fontAlgn="base" hangingPunct="0">
        <a:spcBef>
          <a:spcPct val="20000"/>
        </a:spcBef>
        <a:spcAft>
          <a:spcPct val="0"/>
        </a:spcAft>
        <a:buChar char="•"/>
        <a:defRPr sz="1700">
          <a:solidFill>
            <a:schemeClr val="tx1"/>
          </a:solidFill>
          <a:latin typeface="+mn-lt"/>
        </a:defRPr>
      </a:lvl3pPr>
      <a:lvl4pPr marL="1123950" indent="-160338" algn="l" defTabSz="642938" rtl="0" eaLnBrk="0" fontAlgn="base" hangingPunct="0">
        <a:spcBef>
          <a:spcPct val="20000"/>
        </a:spcBef>
        <a:spcAft>
          <a:spcPct val="0"/>
        </a:spcAft>
        <a:buChar char="–"/>
        <a:defRPr sz="1400">
          <a:solidFill>
            <a:schemeClr val="tx1"/>
          </a:solidFill>
          <a:latin typeface="+mn-lt"/>
        </a:defRPr>
      </a:lvl4pPr>
      <a:lvl5pPr marL="1446213" indent="-158750" algn="l" defTabSz="642938" rtl="0" eaLnBrk="0" fontAlgn="base" hangingPunct="0">
        <a:spcBef>
          <a:spcPct val="20000"/>
        </a:spcBef>
        <a:spcAft>
          <a:spcPct val="0"/>
        </a:spcAft>
        <a:buChar char="»"/>
        <a:defRPr sz="1400">
          <a:solidFill>
            <a:schemeClr val="tx1"/>
          </a:solidFill>
          <a:latin typeface="+mn-lt"/>
        </a:defRPr>
      </a:lvl5pPr>
      <a:lvl6pPr marL="1903413" indent="-158750" algn="l" defTabSz="642938" rtl="0" eaLnBrk="1" fontAlgn="base" hangingPunct="1">
        <a:spcBef>
          <a:spcPct val="20000"/>
        </a:spcBef>
        <a:spcAft>
          <a:spcPct val="0"/>
        </a:spcAft>
        <a:buChar char="»"/>
        <a:defRPr sz="1400">
          <a:solidFill>
            <a:schemeClr val="tx1"/>
          </a:solidFill>
          <a:latin typeface="+mn-lt"/>
        </a:defRPr>
      </a:lvl6pPr>
      <a:lvl7pPr marL="2360613" indent="-158750" algn="l" defTabSz="642938" rtl="0" eaLnBrk="1" fontAlgn="base" hangingPunct="1">
        <a:spcBef>
          <a:spcPct val="20000"/>
        </a:spcBef>
        <a:spcAft>
          <a:spcPct val="0"/>
        </a:spcAft>
        <a:buChar char="»"/>
        <a:defRPr sz="1400">
          <a:solidFill>
            <a:schemeClr val="tx1"/>
          </a:solidFill>
          <a:latin typeface="+mn-lt"/>
        </a:defRPr>
      </a:lvl7pPr>
      <a:lvl8pPr marL="2817813" indent="-158750" algn="l" defTabSz="642938" rtl="0" eaLnBrk="1" fontAlgn="base" hangingPunct="1">
        <a:spcBef>
          <a:spcPct val="20000"/>
        </a:spcBef>
        <a:spcAft>
          <a:spcPct val="0"/>
        </a:spcAft>
        <a:buChar char="»"/>
        <a:defRPr sz="1400">
          <a:solidFill>
            <a:schemeClr val="tx1"/>
          </a:solidFill>
          <a:latin typeface="+mn-lt"/>
        </a:defRPr>
      </a:lvl8pPr>
      <a:lvl9pPr marL="3275013" indent="-158750" algn="l" defTabSz="642938" rtl="0" eaLnBrk="1" fontAlgn="base" hangingPunct="1">
        <a:spcBef>
          <a:spcPct val="20000"/>
        </a:spcBef>
        <a:spcAft>
          <a:spcPct val="0"/>
        </a:spcAft>
        <a:buChar char="»"/>
        <a:defRPr sz="14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A25EB961-88E4-4728-B314-FAFCF9B56B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499360"/>
            <a:ext cx="9144000" cy="1859280"/>
          </a:xfrm>
          <a:prstGeom prst="rect">
            <a:avLst/>
          </a:prstGeom>
        </p:spPr>
      </p:pic>
      <p:pic>
        <p:nvPicPr>
          <p:cNvPr id="10" name="Obraz 13" descr="Logo Politechniki ÅlÄskiej">
            <a:extLst>
              <a:ext uri="{FF2B5EF4-FFF2-40B4-BE49-F238E27FC236}">
                <a16:creationId xmlns:a16="http://schemas.microsoft.com/office/drawing/2014/main" id="{E6F63310-57AE-4CB7-ABA2-0D38297FF5C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4">
            <a:extLst>
              <a:ext uri="{FF2B5EF4-FFF2-40B4-BE49-F238E27FC236}">
                <a16:creationId xmlns:a16="http://schemas.microsoft.com/office/drawing/2014/main" id="{9292324C-CFB2-460B-9F44-369411AFF05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5">
            <a:extLst>
              <a:ext uri="{FF2B5EF4-FFF2-40B4-BE49-F238E27FC236}">
                <a16:creationId xmlns:a16="http://schemas.microsoft.com/office/drawing/2014/main" id="{4053F563-1DBE-4277-9844-25737225E5DD}"/>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1">
            <a:extLst>
              <a:ext uri="{FF2B5EF4-FFF2-40B4-BE49-F238E27FC236}">
                <a16:creationId xmlns:a16="http://schemas.microsoft.com/office/drawing/2014/main" id="{7119E8FE-952A-43B4-AB5D-00E7AAB77D56}"/>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Obraz 1">
            <a:extLst>
              <a:ext uri="{FF2B5EF4-FFF2-40B4-BE49-F238E27FC236}">
                <a16:creationId xmlns:a16="http://schemas.microsoft.com/office/drawing/2014/main" id="{4B91E131-E34F-4142-B43E-EB4BE20902F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020542" y="1605980"/>
            <a:ext cx="1102916" cy="88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18">
            <a:extLst>
              <a:ext uri="{FF2B5EF4-FFF2-40B4-BE49-F238E27FC236}">
                <a16:creationId xmlns:a16="http://schemas.microsoft.com/office/drawing/2014/main" id="{281C17BF-4D2D-4320-886C-F959A3F3F51B}"/>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875053" y="3789040"/>
            <a:ext cx="1812155" cy="516936"/>
          </a:xfrm>
          <a:prstGeom prst="rect">
            <a:avLst/>
          </a:prstGeom>
        </p:spPr>
      </p:pic>
    </p:spTree>
    <p:extLst>
      <p:ext uri="{BB962C8B-B14F-4D97-AF65-F5344CB8AC3E}">
        <p14:creationId xmlns:p14="http://schemas.microsoft.com/office/powerpoint/2010/main" val="2782553589"/>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5" name="Imagen 34">
            <a:extLst>
              <a:ext uri="{FF2B5EF4-FFF2-40B4-BE49-F238E27FC236}">
                <a16:creationId xmlns:a16="http://schemas.microsoft.com/office/drawing/2014/main" id="{D43AE6C3-53DE-461E-AC57-9DBAB6517CE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14055"/>
            <a:ext cx="9144000" cy="693420"/>
          </a:xfrm>
          <a:prstGeom prst="rect">
            <a:avLst/>
          </a:prstGeom>
        </p:spPr>
      </p:pic>
      <p:cxnSp>
        <p:nvCxnSpPr>
          <p:cNvPr id="2054" name="Łącznik prosty 12">
            <a:extLst>
              <a:ext uri="{FF2B5EF4-FFF2-40B4-BE49-F238E27FC236}">
                <a16:creationId xmlns:a16="http://schemas.microsoft.com/office/drawing/2014/main" id="{BDA8FF72-1F9A-4CBC-95D9-36F84D2911F7}"/>
              </a:ext>
            </a:extLst>
          </p:cNvPr>
          <p:cNvCxnSpPr>
            <a:cxnSpLocks noChangeShapeType="1"/>
          </p:cNvCxnSpPr>
          <p:nvPr userDrawn="1"/>
        </p:nvCxnSpPr>
        <p:spPr bwMode="auto">
          <a:xfrm>
            <a:off x="-49213" y="6165304"/>
            <a:ext cx="9193213" cy="0"/>
          </a:xfrm>
          <a:prstGeom prst="line">
            <a:avLst/>
          </a:prstGeom>
          <a:noFill/>
          <a:ln w="12700" algn="ctr">
            <a:solidFill>
              <a:srgbClr val="0404E6"/>
            </a:solidFill>
            <a:round/>
            <a:headEnd/>
            <a:tailEnd/>
          </a:ln>
          <a:extLst>
            <a:ext uri="{909E8E84-426E-40DD-AFC4-6F175D3DCCD1}">
              <a14:hiddenFill xmlns:a14="http://schemas.microsoft.com/office/drawing/2010/main">
                <a:noFill/>
              </a14:hiddenFill>
            </a:ext>
          </a:extLst>
        </p:spPr>
      </p:cxnSp>
      <p:pic>
        <p:nvPicPr>
          <p:cNvPr id="20" name="Imagen 19">
            <a:extLst>
              <a:ext uri="{FF2B5EF4-FFF2-40B4-BE49-F238E27FC236}">
                <a16:creationId xmlns:a16="http://schemas.microsoft.com/office/drawing/2014/main" id="{84B2078D-D761-4969-AC15-3F27511FE3F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596336" y="260041"/>
            <a:ext cx="1235793" cy="352523"/>
          </a:xfrm>
          <a:prstGeom prst="rect">
            <a:avLst/>
          </a:prstGeom>
        </p:spPr>
      </p:pic>
      <p:grpSp>
        <p:nvGrpSpPr>
          <p:cNvPr id="27" name="Grupo 26">
            <a:extLst>
              <a:ext uri="{FF2B5EF4-FFF2-40B4-BE49-F238E27FC236}">
                <a16:creationId xmlns:a16="http://schemas.microsoft.com/office/drawing/2014/main" id="{84DE3E14-E354-4D50-B4D8-AF37FC47E772}"/>
              </a:ext>
            </a:extLst>
          </p:cNvPr>
          <p:cNvGrpSpPr/>
          <p:nvPr userDrawn="1"/>
        </p:nvGrpSpPr>
        <p:grpSpPr>
          <a:xfrm>
            <a:off x="323528" y="6309320"/>
            <a:ext cx="2664296" cy="386577"/>
            <a:chOff x="395536" y="6066170"/>
            <a:chExt cx="3468321" cy="503237"/>
          </a:xfrm>
        </p:grpSpPr>
        <p:pic>
          <p:nvPicPr>
            <p:cNvPr id="2051" name="Obraz 13" descr="Logo Politechniki ÅlÄskiej">
              <a:extLst>
                <a:ext uri="{FF2B5EF4-FFF2-40B4-BE49-F238E27FC236}">
                  <a16:creationId xmlns:a16="http://schemas.microsoft.com/office/drawing/2014/main" id="{45244FFF-A08E-4535-B2FB-082E0D4E4996}"/>
                </a:ext>
              </a:extLst>
            </p:cNvPr>
            <p:cNvPicPr>
              <a:picLocks noChangeAspect="1" noChangeArrowheads="1"/>
            </p:cNvPicPr>
            <p:nvPr userDrawn="1"/>
          </p:nvPicPr>
          <p:blipFill rotWithShape="1">
            <a:blip r:embed="rId16">
              <a:extLst>
                <a:ext uri="{28A0092B-C50C-407E-A947-70E740481C1C}">
                  <a14:useLocalDpi xmlns:a14="http://schemas.microsoft.com/office/drawing/2010/main" val="0"/>
                </a:ext>
              </a:extLst>
            </a:blip>
            <a:srcRect r="78612"/>
            <a:stretch/>
          </p:blipFill>
          <p:spPr bwMode="auto">
            <a:xfrm>
              <a:off x="395536" y="6066170"/>
              <a:ext cx="575866"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21">
              <a:extLst>
                <a:ext uri="{FF2B5EF4-FFF2-40B4-BE49-F238E27FC236}">
                  <a16:creationId xmlns:a16="http://schemas.microsoft.com/office/drawing/2014/main" id="{135AAC17-25D0-4F3A-8A2F-2B3D2BE9F5CF}"/>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256834" y="6140748"/>
              <a:ext cx="686346" cy="354081"/>
            </a:xfrm>
            <a:prstGeom prst="rect">
              <a:avLst/>
            </a:prstGeom>
          </p:spPr>
        </p:pic>
        <p:pic>
          <p:nvPicPr>
            <p:cNvPr id="24" name="Imagen 23">
              <a:extLst>
                <a:ext uri="{FF2B5EF4-FFF2-40B4-BE49-F238E27FC236}">
                  <a16:creationId xmlns:a16="http://schemas.microsoft.com/office/drawing/2014/main" id="{7910E8F0-C8C4-4479-9403-941484277EAB}"/>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2228612" y="6081970"/>
              <a:ext cx="470833" cy="471636"/>
            </a:xfrm>
            <a:prstGeom prst="rect">
              <a:avLst/>
            </a:prstGeom>
          </p:spPr>
        </p:pic>
        <p:pic>
          <p:nvPicPr>
            <p:cNvPr id="26" name="Imagen 25">
              <a:extLst>
                <a:ext uri="{FF2B5EF4-FFF2-40B4-BE49-F238E27FC236}">
                  <a16:creationId xmlns:a16="http://schemas.microsoft.com/office/drawing/2014/main" id="{D4C56CC0-078F-4C43-8D48-D8AF64722201}"/>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984877" y="6141605"/>
              <a:ext cx="878980" cy="352366"/>
            </a:xfrm>
            <a:prstGeom prst="rect">
              <a:avLst/>
            </a:prstGeom>
          </p:spPr>
        </p:pic>
      </p:grpSp>
      <p:sp>
        <p:nvSpPr>
          <p:cNvPr id="7" name="pole tekstowe 17">
            <a:extLst>
              <a:ext uri="{FF2B5EF4-FFF2-40B4-BE49-F238E27FC236}">
                <a16:creationId xmlns:a16="http://schemas.microsoft.com/office/drawing/2014/main" id="{E7769513-69E3-4124-9A93-139F735492EC}"/>
              </a:ext>
            </a:extLst>
          </p:cNvPr>
          <p:cNvSpPr txBox="1"/>
          <p:nvPr userDrawn="1"/>
        </p:nvSpPr>
        <p:spPr>
          <a:xfrm>
            <a:off x="251520" y="116631"/>
            <a:ext cx="2980206" cy="432049"/>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900" dirty="0">
                <a:solidFill>
                  <a:schemeClr val="bg2">
                    <a:lumMod val="75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900" dirty="0">
              <a:solidFill>
                <a:schemeClr val="bg2">
                  <a:lumMod val="75000"/>
                </a:schemeClr>
              </a:solidFill>
              <a:latin typeface="Times New Roman" panose="02020603050405020304" pitchFamily="18" charset="0"/>
              <a:ea typeface="Times New Roman" panose="02020603050405020304" pitchFamily="18" charset="0"/>
            </a:endParaRPr>
          </a:p>
        </p:txBody>
      </p:sp>
      <p:cxnSp>
        <p:nvCxnSpPr>
          <p:cNvPr id="3" name="Conector recto 2">
            <a:extLst>
              <a:ext uri="{FF2B5EF4-FFF2-40B4-BE49-F238E27FC236}">
                <a16:creationId xmlns:a16="http://schemas.microsoft.com/office/drawing/2014/main" id="{9DF42E42-F554-4418-AD40-D27470710720}"/>
              </a:ext>
            </a:extLst>
          </p:cNvPr>
          <p:cNvCxnSpPr>
            <a:stCxn id="2051" idx="1"/>
          </p:cNvCxnSpPr>
          <p:nvPr userDrawn="1"/>
        </p:nvCxnSpPr>
        <p:spPr bwMode="auto">
          <a:xfrm flipV="1">
            <a:off x="323528" y="1340768"/>
            <a:ext cx="288032" cy="5161841"/>
          </a:xfrm>
          <a:prstGeom prst="line">
            <a:avLst/>
          </a:prstGeom>
          <a:noFill/>
          <a:ln w="12700" cap="flat" cmpd="sng" algn="ctr">
            <a:no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97" r:id="rId12"/>
  </p:sldLayoutIdLst>
  <p:transition advClick="0" advTm="3000"/>
  <p:txStyles>
    <p:title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p:titleStyle>
    <p:body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9.xml"/><Relationship Id="rId4" Type="http://schemas.openxmlformats.org/officeDocument/2006/relationships/image" Target="../media/image50.png"/></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5.xml"/><Relationship Id="rId1" Type="http://schemas.openxmlformats.org/officeDocument/2006/relationships/slideLayout" Target="../slideLayouts/slideLayout9.xml"/><Relationship Id="rId4" Type="http://schemas.openxmlformats.org/officeDocument/2006/relationships/image" Target="../media/image55.emf"/></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AE9CA9-0967-4022-809E-3EFAC109DA22}"/>
              </a:ext>
            </a:extLst>
          </p:cNvPr>
          <p:cNvSpPr>
            <a:spLocks noChangeArrowheads="1"/>
          </p:cNvSpPr>
          <p:nvPr/>
        </p:nvSpPr>
        <p:spPr bwMode="auto">
          <a:xfrm>
            <a:off x="1547664" y="3645024"/>
            <a:ext cx="6408712"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algn="r" eaLnBrk="1" hangingPunct="1">
              <a:lnSpc>
                <a:spcPct val="90000"/>
              </a:lnSpc>
              <a:spcBef>
                <a:spcPts val="1675"/>
              </a:spcBef>
              <a:buSzPct val="171000"/>
              <a:buFont typeface="Arial" charset="0"/>
              <a:buNone/>
              <a:defRPr/>
            </a:pPr>
            <a:r>
              <a:rPr lang="pl-PL" sz="2000" dirty="0">
                <a:solidFill>
                  <a:schemeClr val="accent2">
                    <a:lumMod val="75000"/>
                  </a:schemeClr>
                </a:solidFill>
                <a:latin typeface="Bradley Hand ITC" panose="03070402050302030203" pitchFamily="66" charset="0"/>
                <a:cs typeface="+mn-cs"/>
                <a:sym typeface="Arial" charset="0"/>
              </a:rPr>
              <a:t>MODUŁ: OCENA: KONCEPCJA I METODOLOGIA </a:t>
            </a:r>
          </a:p>
          <a:p>
            <a:pPr algn="r" eaLnBrk="1" hangingPunct="1">
              <a:lnSpc>
                <a:spcPct val="90000"/>
              </a:lnSpc>
              <a:spcBef>
                <a:spcPts val="1675"/>
              </a:spcBef>
              <a:buSzPct val="171000"/>
              <a:buFont typeface="Arial" charset="0"/>
              <a:buNone/>
              <a:defRPr/>
            </a:pPr>
            <a:r>
              <a:rPr lang="pl-PL" sz="2000" dirty="0">
                <a:solidFill>
                  <a:schemeClr val="accent2">
                    <a:lumMod val="75000"/>
                  </a:schemeClr>
                </a:solidFill>
                <a:latin typeface="Bradley Hand ITC" panose="03070402050302030203" pitchFamily="66" charset="0"/>
                <a:cs typeface="+mn-cs"/>
                <a:sym typeface="Arial" charset="0"/>
              </a:rPr>
              <a:t>Jednostka dydaktyczna A: KLASYFIKACJA DZIAŁAŃ I FUNKCJI ZGODNIE Z ICF </a:t>
            </a:r>
            <a:endParaRPr lang="en-US" sz="2000" dirty="0">
              <a:solidFill>
                <a:schemeClr val="accent2">
                  <a:lumMod val="75000"/>
                </a:schemeClr>
              </a:solidFill>
              <a:latin typeface="Bradley Hand ITC" panose="03070402050302030203" pitchFamily="66" charset="0"/>
              <a:cs typeface="+mn-cs"/>
              <a:sym typeface="Arial" charset="0"/>
            </a:endParaRPr>
          </a:p>
        </p:txBody>
      </p:sp>
    </p:spTree>
    <p:extLst>
      <p:ext uri="{BB962C8B-B14F-4D97-AF65-F5344CB8AC3E}">
        <p14:creationId xmlns:p14="http://schemas.microsoft.com/office/powerpoint/2010/main" val="3470262893"/>
      </p:ext>
    </p:extLst>
  </p:cSld>
  <p:clrMapOvr>
    <a:masterClrMapping/>
  </p:clrMapOvr>
  <p:transition advClick="0" advTm="3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84F4CFF-4BF3-4CB7-9A29-D963C738BF32}"/>
              </a:ext>
            </a:extLst>
          </p:cNvPr>
          <p:cNvSpPr txBox="1">
            <a:spLocks/>
          </p:cNvSpPr>
          <p:nvPr/>
        </p:nvSpPr>
        <p:spPr>
          <a:xfrm>
            <a:off x="250825" y="1038225"/>
            <a:ext cx="8642350"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Klasyfikacja ICF-uzasadnienie</a:t>
            </a:r>
            <a:br>
              <a:rPr lang="pl-PL" kern="0" dirty="0"/>
            </a:br>
            <a:endParaRPr lang="pl-PL" kern="0" dirty="0"/>
          </a:p>
        </p:txBody>
      </p:sp>
      <p:sp>
        <p:nvSpPr>
          <p:cNvPr id="4" name="Symbol zastępczy zawartości 2">
            <a:extLst>
              <a:ext uri="{FF2B5EF4-FFF2-40B4-BE49-F238E27FC236}">
                <a16:creationId xmlns:a16="http://schemas.microsoft.com/office/drawing/2014/main" id="{7B42C2E3-ACDA-48D2-A212-D7D16B7E40A5}"/>
              </a:ext>
            </a:extLst>
          </p:cNvPr>
          <p:cNvSpPr txBox="1">
            <a:spLocks/>
          </p:cNvSpPr>
          <p:nvPr/>
        </p:nvSpPr>
        <p:spPr>
          <a:xfrm>
            <a:off x="250825" y="1557338"/>
            <a:ext cx="8642350" cy="4351337"/>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r>
              <a:rPr lang="pl-PL" sz="2000" b="0" kern="0" dirty="0"/>
              <a:t>Każda z prezentowanych części składa się z dwóch komponentów. Dla pierwszej części </a:t>
            </a:r>
            <a:r>
              <a:rPr lang="pl-PL" sz="2000" b="0" kern="0" dirty="0">
                <a:solidFill>
                  <a:srgbClr val="00B050"/>
                </a:solidFill>
              </a:rPr>
              <a:t>"Funkcje i struktura ciała" </a:t>
            </a:r>
            <a:r>
              <a:rPr lang="pl-PL" sz="2000" b="0" kern="0" dirty="0"/>
              <a:t>i </a:t>
            </a:r>
            <a:r>
              <a:rPr lang="pl-PL" sz="2000" b="0" kern="0" dirty="0">
                <a:solidFill>
                  <a:srgbClr val="00B050"/>
                </a:solidFill>
              </a:rPr>
              <a:t>"Aktywność i uczestnictwo". </a:t>
            </a:r>
            <a:r>
              <a:rPr lang="pl-PL" sz="2000" b="0" kern="0" dirty="0"/>
              <a:t>Pierwszy komponent ciała ludzkiego zawiera dwie klasyfikacje, jedna obejmuje funkcjonowanie układów ciała (działania), a druga strukturę (budowę) ciała. Drugi komponent obejmuje pełen zakres dziedzin dotyczących funkcjonowania zarówno z perspektywy jednostki, jak i społeczeństwa. </a:t>
            </a:r>
          </a:p>
          <a:p>
            <a:pPr>
              <a:lnSpc>
                <a:spcPct val="150000"/>
              </a:lnSpc>
              <a:spcBef>
                <a:spcPts val="0"/>
              </a:spcBef>
              <a:defRPr/>
            </a:pPr>
            <a:endParaRPr lang="pl-PL" sz="2000" b="0" kern="0" dirty="0"/>
          </a:p>
          <a:p>
            <a:pPr>
              <a:defRPr/>
            </a:pPr>
            <a:endParaRPr lang="pl-PL" b="0" kern="0" dirty="0"/>
          </a:p>
        </p:txBody>
      </p:sp>
      <p:pic>
        <p:nvPicPr>
          <p:cNvPr id="25604" name="Picture 2">
            <a:extLst>
              <a:ext uri="{FF2B5EF4-FFF2-40B4-BE49-F238E27FC236}">
                <a16:creationId xmlns:a16="http://schemas.microsoft.com/office/drawing/2014/main" id="{69F9D65B-928B-4B6A-9D72-A6F2801720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4348163"/>
            <a:ext cx="1368425" cy="1420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A95F37-B312-4160-958A-A9853C20CA76}"/>
              </a:ext>
            </a:extLst>
          </p:cNvPr>
          <p:cNvSpPr txBox="1">
            <a:spLocks/>
          </p:cNvSpPr>
          <p:nvPr/>
        </p:nvSpPr>
        <p:spPr>
          <a:xfrm>
            <a:off x="107950" y="1052513"/>
            <a:ext cx="8785225" cy="541337"/>
          </a:xfrm>
          <a:prstGeom prst="rect">
            <a:avLst/>
          </a:prstGeom>
        </p:spPr>
        <p:txBody>
          <a:bodyPr>
            <a:normAutofit fontScale="47500" lnSpcReduction="200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 </a:t>
            </a:r>
            <a:br>
              <a:rPr lang="pl-PL" kern="0" dirty="0"/>
            </a:br>
            <a:r>
              <a:rPr lang="pl-PL" sz="4400" kern="0" dirty="0"/>
              <a:t>Klasyfikacja ICF-uzasadnienie</a:t>
            </a:r>
            <a:endParaRPr lang="pl-PL" sz="9600" kern="0" dirty="0"/>
          </a:p>
        </p:txBody>
      </p:sp>
      <p:sp>
        <p:nvSpPr>
          <p:cNvPr id="3" name="Symbol zastępczy zawartości 2">
            <a:extLst>
              <a:ext uri="{FF2B5EF4-FFF2-40B4-BE49-F238E27FC236}">
                <a16:creationId xmlns:a16="http://schemas.microsoft.com/office/drawing/2014/main" id="{90F00201-0BA9-4A61-93CA-C53C056A5A5D}"/>
              </a:ext>
            </a:extLst>
          </p:cNvPr>
          <p:cNvSpPr txBox="1">
            <a:spLocks/>
          </p:cNvSpPr>
          <p:nvPr/>
        </p:nvSpPr>
        <p:spPr>
          <a:xfrm>
            <a:off x="250825" y="1773238"/>
            <a:ext cx="8642350" cy="3959225"/>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marL="530225" indent="-342900">
              <a:lnSpc>
                <a:spcPct val="150000"/>
              </a:lnSpc>
              <a:spcBef>
                <a:spcPts val="0"/>
              </a:spcBef>
              <a:buFont typeface="Arial" pitchFamily="34" charset="0"/>
              <a:buChar char="•"/>
              <a:defRPr/>
            </a:pPr>
            <a:r>
              <a:rPr lang="pl-PL" sz="2000" b="0" kern="0" dirty="0"/>
              <a:t>Obszary te związane są z takimi kwalifikatorami jak zdolność i wykonanie. Zdolność to najwyższy możliwy sposób wykonania czynności w znormalizowanym środowisku. Natomiast wykonanie określa możliwości wykonania czynności przez ludzi w (aktualnym) środowisku. </a:t>
            </a:r>
          </a:p>
          <a:p>
            <a:pPr marL="530225" indent="-342900">
              <a:lnSpc>
                <a:spcPct val="150000"/>
              </a:lnSpc>
              <a:spcBef>
                <a:spcPts val="0"/>
              </a:spcBef>
              <a:buFont typeface="Arial" pitchFamily="34" charset="0"/>
              <a:buChar char="•"/>
              <a:defRPr/>
            </a:pPr>
            <a:r>
              <a:rPr lang="pl-PL" sz="2000" b="0" kern="0" dirty="0"/>
              <a:t>Różnica pomiędzy zdolnością a wykonaniem ilustruje ograniczenia, jakie stwarza podejmowanie działań w obecnym środowisku i stanowi podstawę do podjęcia działań zmierzających do poprawy sytuacji.</a:t>
            </a:r>
            <a:endParaRPr b="0" kern="0" dirty="0"/>
          </a:p>
          <a:p>
            <a:pPr>
              <a:defRPr/>
            </a:pPr>
            <a:endParaRPr b="0" kern="0" dirty="0"/>
          </a:p>
        </p:txBody>
      </p:sp>
      <p:pic>
        <p:nvPicPr>
          <p:cNvPr id="27652" name="Picture 2">
            <a:extLst>
              <a:ext uri="{FF2B5EF4-FFF2-40B4-BE49-F238E27FC236}">
                <a16:creationId xmlns:a16="http://schemas.microsoft.com/office/drawing/2014/main" id="{F4CC357B-86FF-4F82-A041-63213D7786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9313" y="4775200"/>
            <a:ext cx="1693862" cy="957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57C8A0F-D2E1-4332-9DC0-22D5329F1CB0}"/>
              </a:ext>
            </a:extLst>
          </p:cNvPr>
          <p:cNvSpPr txBox="1">
            <a:spLocks/>
          </p:cNvSpPr>
          <p:nvPr/>
        </p:nvSpPr>
        <p:spPr>
          <a:xfrm>
            <a:off x="107950" y="900113"/>
            <a:ext cx="8928100" cy="584200"/>
          </a:xfrm>
          <a:prstGeom prst="rect">
            <a:avLst/>
          </a:prstGeom>
        </p:spPr>
        <p:txBody>
          <a:bodyPr>
            <a:normAutofit fontScale="25000" lnSpcReduction="200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br>
              <a:rPr lang="pl-PL" kern="0" dirty="0"/>
            </a:br>
            <a:r>
              <a:rPr lang="pl-PL" sz="8400" kern="0" dirty="0"/>
              <a:t>Klasyfikacja ICF-uzasadnienie</a:t>
            </a:r>
            <a:br>
              <a:rPr lang="pl-PL" sz="9600" kern="0" dirty="0"/>
            </a:br>
            <a:endParaRPr lang="pl-PL" sz="9600" kern="0" dirty="0"/>
          </a:p>
        </p:txBody>
      </p:sp>
      <p:sp>
        <p:nvSpPr>
          <p:cNvPr id="3" name="Symbol zastępczy zawartości 2">
            <a:extLst>
              <a:ext uri="{FF2B5EF4-FFF2-40B4-BE49-F238E27FC236}">
                <a16:creationId xmlns:a16="http://schemas.microsoft.com/office/drawing/2014/main" id="{6B3DC84B-5EAF-4CF0-A529-A6193C95503A}"/>
              </a:ext>
            </a:extLst>
          </p:cNvPr>
          <p:cNvSpPr txBox="1">
            <a:spLocks/>
          </p:cNvSpPr>
          <p:nvPr/>
        </p:nvSpPr>
        <p:spPr>
          <a:xfrm>
            <a:off x="107950" y="1844675"/>
            <a:ext cx="8928100" cy="4332288"/>
          </a:xfrm>
          <a:prstGeom prst="rect">
            <a:avLst/>
          </a:prstGeom>
        </p:spPr>
        <p:txBody>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r>
              <a:rPr lang="pl-PL" sz="2000" b="0" kern="0" dirty="0"/>
              <a:t>W drugiej części pierwszego komponentu znajdują się </a:t>
            </a:r>
            <a:r>
              <a:rPr lang="pl-PL" sz="2000" b="0" kern="0" dirty="0">
                <a:solidFill>
                  <a:srgbClr val="00B050"/>
                </a:solidFill>
              </a:rPr>
              <a:t>"czynniki środowiskowe"</a:t>
            </a:r>
            <a:r>
              <a:rPr lang="pl-PL" sz="2000" b="0" kern="0" dirty="0"/>
              <a:t>, a w drugiej </a:t>
            </a:r>
            <a:r>
              <a:rPr lang="pl-PL" sz="2000" b="0" kern="0" dirty="0">
                <a:solidFill>
                  <a:srgbClr val="00B050"/>
                </a:solidFill>
              </a:rPr>
              <a:t>"czynniki osobiste". </a:t>
            </a:r>
            <a:r>
              <a:rPr lang="pl-PL" sz="2000" b="0" kern="0" dirty="0"/>
              <a:t>Czynniki osobiste nie są sklasyfikowane w ICF ze względu na związane z nimi zróżnicowanie społeczne i kulturowe. Należą do nich: płeć, rasa, wiek, sprawność fizyczna, styl życia, nawyki, sposób radzenia sobie z trudnościami. W razie potrzeby ocenę ich wpływu na pole działania pozostawia się użytkownikowi.</a:t>
            </a:r>
            <a:endParaRPr lang="pl-PL" b="0" kern="0" dirty="0"/>
          </a:p>
          <a:p>
            <a:pPr>
              <a:defRPr/>
            </a:pPr>
            <a:endParaRPr lang="pl-PL" b="0" kern="0" dirty="0"/>
          </a:p>
        </p:txBody>
      </p:sp>
      <p:pic>
        <p:nvPicPr>
          <p:cNvPr id="29700" name="Picture 2">
            <a:extLst>
              <a:ext uri="{FF2B5EF4-FFF2-40B4-BE49-F238E27FC236}">
                <a16:creationId xmlns:a16="http://schemas.microsoft.com/office/drawing/2014/main" id="{500F30E4-E8A6-43FC-8545-FD5DBEFBB0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4173538"/>
            <a:ext cx="1152525" cy="1655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FBA0579-7783-4BD2-B6F2-B3B4502171F2}"/>
              </a:ext>
            </a:extLst>
          </p:cNvPr>
          <p:cNvSpPr txBox="1">
            <a:spLocks/>
          </p:cNvSpPr>
          <p:nvPr/>
        </p:nvSpPr>
        <p:spPr>
          <a:xfrm>
            <a:off x="107950" y="965200"/>
            <a:ext cx="8785225" cy="601663"/>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Klasyfikacja ICF-uzasadnienie</a:t>
            </a:r>
          </a:p>
        </p:txBody>
      </p:sp>
      <p:sp>
        <p:nvSpPr>
          <p:cNvPr id="3" name="Symbol zastępczy zawartości 2">
            <a:extLst>
              <a:ext uri="{FF2B5EF4-FFF2-40B4-BE49-F238E27FC236}">
                <a16:creationId xmlns:a16="http://schemas.microsoft.com/office/drawing/2014/main" id="{37ED4F60-B859-48D6-B999-252227566222}"/>
              </a:ext>
            </a:extLst>
          </p:cNvPr>
          <p:cNvSpPr txBox="1">
            <a:spLocks/>
          </p:cNvSpPr>
          <p:nvPr/>
        </p:nvSpPr>
        <p:spPr>
          <a:xfrm>
            <a:off x="107950" y="1566863"/>
            <a:ext cx="8785225" cy="4094162"/>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r>
              <a:rPr lang="pl-PL" sz="2000" b="0" kern="0" dirty="0"/>
              <a:t>W przypadku czynników środowiskowych pierwszy kwalifikator może być użyty zarówno do określenia zakresu pozytywnych aspektów środowiskowych, tj. ułatwień, jak i do określenia zakresu negatywnych skutków, tj. barier.</a:t>
            </a:r>
          </a:p>
          <a:p>
            <a:pPr>
              <a:lnSpc>
                <a:spcPct val="150000"/>
              </a:lnSpc>
              <a:spcBef>
                <a:spcPts val="0"/>
              </a:spcBef>
              <a:defRPr/>
            </a:pPr>
            <a:r>
              <a:rPr lang="pl-PL" sz="2000" b="0" kern="0" dirty="0"/>
              <a:t>Czynniki środowiskowe mogą być zakodowane a) w odniesieniu do każdego wzoru indywidualnie lub b) ogólnie, bez odniesienia do konkretnego wzoru. Preferowana jest pierwsza opcja, jako lepiej wskazująca wpływ czynnika.</a:t>
            </a:r>
          </a:p>
          <a:p>
            <a:pPr>
              <a:defRPr/>
            </a:pPr>
            <a:endParaRPr lang="pl-PL" b="0" kern="0" dirty="0"/>
          </a:p>
        </p:txBody>
      </p:sp>
      <p:pic>
        <p:nvPicPr>
          <p:cNvPr id="31748" name="Picture 2">
            <a:extLst>
              <a:ext uri="{FF2B5EF4-FFF2-40B4-BE49-F238E27FC236}">
                <a16:creationId xmlns:a16="http://schemas.microsoft.com/office/drawing/2014/main" id="{F624B25F-BC7D-461A-AF9B-9C8AF19A8C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1150" y="4437063"/>
            <a:ext cx="1189038" cy="155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FF43425-6B0A-4A5F-829F-3B3BBBA103E4}"/>
              </a:ext>
            </a:extLst>
          </p:cNvPr>
          <p:cNvSpPr txBox="1">
            <a:spLocks/>
          </p:cNvSpPr>
          <p:nvPr/>
        </p:nvSpPr>
        <p:spPr>
          <a:xfrm>
            <a:off x="107950" y="965200"/>
            <a:ext cx="8785225" cy="601663"/>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b="0" i="0" dirty="0">
                <a:solidFill>
                  <a:srgbClr val="000000"/>
                </a:solidFill>
                <a:effectLst/>
                <a:latin typeface="-apple-system"/>
              </a:rPr>
              <a:t>AKTYWNOŚĆ KLASY</a:t>
            </a:r>
            <a:endParaRPr lang="pl-PL" kern="0" dirty="0"/>
          </a:p>
        </p:txBody>
      </p:sp>
      <p:pic>
        <p:nvPicPr>
          <p:cNvPr id="33795" name="Picture 2">
            <a:extLst>
              <a:ext uri="{FF2B5EF4-FFF2-40B4-BE49-F238E27FC236}">
                <a16:creationId xmlns:a16="http://schemas.microsoft.com/office/drawing/2014/main" id="{07E08889-71AB-49B1-BB05-1C9B70B24E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75" y="1989138"/>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63934CE-B2F2-4A6D-837C-E480C507E5B6}"/>
              </a:ext>
            </a:extLst>
          </p:cNvPr>
          <p:cNvSpPr txBox="1">
            <a:spLocks/>
          </p:cNvSpPr>
          <p:nvPr/>
        </p:nvSpPr>
        <p:spPr>
          <a:xfrm>
            <a:off x="107950" y="965200"/>
            <a:ext cx="8785225" cy="950913"/>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DZIAŁALNOŚĆ KLASY</a:t>
            </a:r>
          </a:p>
          <a:p>
            <a:pPr>
              <a:defRPr/>
            </a:pPr>
            <a:r>
              <a:rPr lang="pl-PL" kern="0" dirty="0"/>
              <a:t>Pytania problemowe</a:t>
            </a:r>
          </a:p>
        </p:txBody>
      </p:sp>
      <p:sp>
        <p:nvSpPr>
          <p:cNvPr id="3" name="Symbol zastępczy zawartości 2">
            <a:extLst>
              <a:ext uri="{FF2B5EF4-FFF2-40B4-BE49-F238E27FC236}">
                <a16:creationId xmlns:a16="http://schemas.microsoft.com/office/drawing/2014/main" id="{A27423A1-DDFB-4E18-B3D8-0ABCAB73B6DD}"/>
              </a:ext>
            </a:extLst>
          </p:cNvPr>
          <p:cNvSpPr txBox="1">
            <a:spLocks/>
          </p:cNvSpPr>
          <p:nvPr/>
        </p:nvSpPr>
        <p:spPr>
          <a:xfrm>
            <a:off x="107950" y="1566863"/>
            <a:ext cx="8785225" cy="4094162"/>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endParaRPr lang="pl-PL" sz="2000" b="0" kern="0" dirty="0"/>
          </a:p>
          <a:p>
            <a:pPr>
              <a:lnSpc>
                <a:spcPct val="150000"/>
              </a:lnSpc>
              <a:spcBef>
                <a:spcPts val="0"/>
              </a:spcBef>
              <a:defRPr/>
            </a:pPr>
            <a:r>
              <a:rPr lang="pl-PL" sz="2000" kern="0" dirty="0"/>
              <a:t>Pierwsze zadanie wykonujemy w grupach</a:t>
            </a:r>
          </a:p>
          <a:p>
            <a:pPr>
              <a:lnSpc>
                <a:spcPct val="150000"/>
              </a:lnSpc>
              <a:spcBef>
                <a:spcPts val="0"/>
              </a:spcBef>
              <a:defRPr/>
            </a:pPr>
            <a:r>
              <a:rPr lang="pl-PL" sz="2000" b="0" kern="0" dirty="0"/>
              <a:t>Każda grupa odpowie na dwa pytania dotyczące:</a:t>
            </a:r>
          </a:p>
          <a:p>
            <a:pPr>
              <a:lnSpc>
                <a:spcPct val="150000"/>
              </a:lnSpc>
              <a:spcBef>
                <a:spcPts val="0"/>
              </a:spcBef>
              <a:defRPr/>
            </a:pPr>
            <a:r>
              <a:rPr lang="pl-PL" sz="2000" b="0" kern="0" dirty="0"/>
              <a:t>identyfikacji i omówienia celów Klasyfikacji ICF</a:t>
            </a:r>
          </a:p>
          <a:p>
            <a:pPr>
              <a:lnSpc>
                <a:spcPct val="150000"/>
              </a:lnSpc>
              <a:spcBef>
                <a:spcPts val="0"/>
              </a:spcBef>
              <a:defRPr/>
            </a:pPr>
            <a:r>
              <a:rPr lang="pl-PL" sz="2000" b="0" kern="0" dirty="0"/>
              <a:t>dlaczego warto stosować klasyfikację ICF do opisu zdrowia człowieka?</a:t>
            </a:r>
          </a:p>
          <a:p>
            <a:pPr>
              <a:lnSpc>
                <a:spcPct val="150000"/>
              </a:lnSpc>
              <a:spcBef>
                <a:spcPts val="0"/>
              </a:spcBef>
              <a:defRPr/>
            </a:pPr>
            <a:r>
              <a:rPr lang="pl-PL" sz="2000" kern="0" dirty="0"/>
              <a:t>Odpowiedź jest udzielana przez przedstawiciela grupy</a:t>
            </a:r>
          </a:p>
        </p:txBody>
      </p:sp>
      <p:pic>
        <p:nvPicPr>
          <p:cNvPr id="35844" name="Picture 2">
            <a:extLst>
              <a:ext uri="{FF2B5EF4-FFF2-40B4-BE49-F238E27FC236}">
                <a16:creationId xmlns:a16="http://schemas.microsoft.com/office/drawing/2014/main" id="{BFBB7C5D-41AD-44F4-AC69-AB725769D3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4221088"/>
            <a:ext cx="2047875"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EDB23AB5-867E-467F-B306-F80BB7900D63}"/>
              </a:ext>
            </a:extLst>
          </p:cNvPr>
          <p:cNvSpPr txBox="1">
            <a:spLocks/>
          </p:cNvSpPr>
          <p:nvPr/>
        </p:nvSpPr>
        <p:spPr>
          <a:xfrm>
            <a:off x="107950" y="1566863"/>
            <a:ext cx="8785225" cy="4094162"/>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endParaRPr lang="pl-PL" sz="2000" b="0" kern="0" dirty="0"/>
          </a:p>
          <a:p>
            <a:pPr algn="ctr">
              <a:lnSpc>
                <a:spcPct val="150000"/>
              </a:lnSpc>
              <a:spcBef>
                <a:spcPts val="0"/>
              </a:spcBef>
              <a:defRPr/>
            </a:pPr>
            <a:r>
              <a:rPr sz="3200" kern="0" dirty="0">
                <a:solidFill>
                  <a:srgbClr val="0070C0"/>
                </a:solidFill>
              </a:rPr>
              <a:t>Model ICF</a:t>
            </a:r>
            <a:endParaRPr lang="pl-PL" sz="3200" kern="0" dirty="0">
              <a:solidFill>
                <a:srgbClr val="0070C0"/>
              </a:solidFill>
            </a:endParaRPr>
          </a:p>
        </p:txBody>
      </p:sp>
      <p:pic>
        <p:nvPicPr>
          <p:cNvPr id="37891" name="Picture 2">
            <a:extLst>
              <a:ext uri="{FF2B5EF4-FFF2-40B4-BE49-F238E27FC236}">
                <a16:creationId xmlns:a16="http://schemas.microsoft.com/office/drawing/2014/main" id="{0DABDFA8-9008-47C5-A2A3-C98CD3598E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895600"/>
            <a:ext cx="22860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F916F2C-445C-48E9-86B8-37B466B840FC}"/>
              </a:ext>
            </a:extLst>
          </p:cNvPr>
          <p:cNvSpPr txBox="1">
            <a:spLocks/>
          </p:cNvSpPr>
          <p:nvPr/>
        </p:nvSpPr>
        <p:spPr>
          <a:xfrm>
            <a:off x="107950" y="965200"/>
            <a:ext cx="8785225" cy="601663"/>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Model ICF</a:t>
            </a:r>
          </a:p>
        </p:txBody>
      </p:sp>
      <p:sp>
        <p:nvSpPr>
          <p:cNvPr id="3" name="Symbol zastępczy zawartości 2">
            <a:extLst>
              <a:ext uri="{FF2B5EF4-FFF2-40B4-BE49-F238E27FC236}">
                <a16:creationId xmlns:a16="http://schemas.microsoft.com/office/drawing/2014/main" id="{93AFE6A8-4737-4775-9716-693AFB7C7A7B}"/>
              </a:ext>
            </a:extLst>
          </p:cNvPr>
          <p:cNvSpPr txBox="1">
            <a:spLocks/>
          </p:cNvSpPr>
          <p:nvPr/>
        </p:nvSpPr>
        <p:spPr>
          <a:xfrm>
            <a:off x="107950" y="1566863"/>
            <a:ext cx="8785225" cy="4094162"/>
          </a:xfrm>
          <a:prstGeom prst="rect">
            <a:avLst/>
          </a:prstGeom>
        </p:spPr>
        <p:txBody>
          <a:bodyPr>
            <a:normAutofit lnSpcReduction="10000"/>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endParaRPr lang="pl-PL" sz="2000" b="0" kern="0" dirty="0"/>
          </a:p>
          <a:p>
            <a:pPr>
              <a:lnSpc>
                <a:spcPct val="150000"/>
              </a:lnSpc>
              <a:spcBef>
                <a:spcPts val="0"/>
              </a:spcBef>
              <a:defRPr/>
            </a:pPr>
            <a:r>
              <a:rPr lang="pl-PL" sz="2000" b="0" dirty="0"/>
              <a:t>ICF zapewnia wielowymiarowe podejście do klasyfikacji funkcjonowania i niepełnosprawności jako interaktywnego i ewolucyjnego procesu. Dostarcza "modułów strukturalnych" użytkownikom, którzy chcą tworzyć modele i badać różne aspekty tego procesu. W tym sensie ICF może być postrzegany jako język: teksty, które mogą być tworzone za jego pomocą zależą od użytkowników, ich kreatywności i naukowej orientacji. W zrozumieniu obecnego znaczenia relacji pomiędzy poszczególnymi komponentami pomocny może być poniższy diagram: [2]</a:t>
            </a:r>
          </a:p>
          <a:p>
            <a:pPr>
              <a:lnSpc>
                <a:spcPct val="150000"/>
              </a:lnSpc>
              <a:spcBef>
                <a:spcPts val="0"/>
              </a:spcBef>
              <a:defRPr/>
            </a:pPr>
            <a:endParaRPr lang="pl-PL" sz="2000" kern="0" dirty="0"/>
          </a:p>
        </p:txBody>
      </p:sp>
    </p:spTree>
  </p:cSld>
  <p:clrMapOvr>
    <a:masterClrMapping/>
  </p:clrMapOvr>
  <p:transition advClick="0" advTm="3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42FD6C2-521C-49CF-9F15-C9CB53D6ED95}"/>
              </a:ext>
            </a:extLst>
          </p:cNvPr>
          <p:cNvSpPr txBox="1">
            <a:spLocks/>
          </p:cNvSpPr>
          <p:nvPr/>
        </p:nvSpPr>
        <p:spPr>
          <a:xfrm>
            <a:off x="107950" y="965200"/>
            <a:ext cx="8785225" cy="601663"/>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Model ICF</a:t>
            </a:r>
          </a:p>
          <a:p>
            <a:pPr>
              <a:defRPr/>
            </a:pPr>
            <a:endParaRPr lang="pl-PL" kern="0" dirty="0"/>
          </a:p>
        </p:txBody>
      </p:sp>
      <p:pic>
        <p:nvPicPr>
          <p:cNvPr id="4" name="Obraz 3">
            <a:extLst>
              <a:ext uri="{FF2B5EF4-FFF2-40B4-BE49-F238E27FC236}">
                <a16:creationId xmlns:a16="http://schemas.microsoft.com/office/drawing/2014/main" id="{682A9EF3-982A-4C3C-AAAC-ADB1B411008B}"/>
              </a:ext>
            </a:extLst>
          </p:cNvPr>
          <p:cNvPicPr>
            <a:picLocks noChangeAspect="1"/>
          </p:cNvPicPr>
          <p:nvPr/>
        </p:nvPicPr>
        <p:blipFill rotWithShape="1">
          <a:blip r:embed="rId3"/>
          <a:srcRect l="59216" t="28301" r="4314" b="30915"/>
          <a:stretch/>
        </p:blipFill>
        <p:spPr>
          <a:xfrm>
            <a:off x="1043608" y="1451103"/>
            <a:ext cx="7036475" cy="4426169"/>
          </a:xfrm>
          <a:prstGeom prst="rect">
            <a:avLst/>
          </a:prstGeom>
        </p:spPr>
      </p:pic>
    </p:spTree>
  </p:cSld>
  <p:clrMapOvr>
    <a:masterClrMapping/>
  </p:clrMapOvr>
  <p:transition advClick="0" advTm="3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E3C7AAD-3490-4158-A2B8-3D179A6018A8}"/>
              </a:ext>
            </a:extLst>
          </p:cNvPr>
          <p:cNvSpPr txBox="1">
            <a:spLocks/>
          </p:cNvSpPr>
          <p:nvPr/>
        </p:nvSpPr>
        <p:spPr>
          <a:xfrm>
            <a:off x="179388" y="1096963"/>
            <a:ext cx="8785225" cy="603250"/>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Model medyczny a niepełnosprawność</a:t>
            </a:r>
          </a:p>
        </p:txBody>
      </p:sp>
      <p:sp>
        <p:nvSpPr>
          <p:cNvPr id="3" name="Symbol zastępczy zawartości 2">
            <a:extLst>
              <a:ext uri="{FF2B5EF4-FFF2-40B4-BE49-F238E27FC236}">
                <a16:creationId xmlns:a16="http://schemas.microsoft.com/office/drawing/2014/main" id="{493A145C-7C13-4C45-8795-13B0BEA3EFE9}"/>
              </a:ext>
            </a:extLst>
          </p:cNvPr>
          <p:cNvSpPr txBox="1">
            <a:spLocks/>
          </p:cNvSpPr>
          <p:nvPr/>
        </p:nvSpPr>
        <p:spPr>
          <a:xfrm>
            <a:off x="323850" y="1700213"/>
            <a:ext cx="8640763" cy="4033837"/>
          </a:xfrm>
          <a:prstGeom prst="rect">
            <a:avLst/>
          </a:prstGeom>
        </p:spPr>
        <p:txBody>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defRPr/>
            </a:pPr>
            <a:r>
              <a:rPr lang="pl-PL" sz="2000" b="0" kern="0" dirty="0"/>
              <a:t>Model medyczny postrzega niepełnosprawność jako problem osobisty, bezpośrednio spowodowany chorobą, urazem lub innym stanem medycznym, wymagający opieki medycznej w formie indywidualnego leczenia prowadzonego przez profesjonalnie przygotowane osoby.</a:t>
            </a:r>
          </a:p>
          <a:p>
            <a:pPr>
              <a:defRPr/>
            </a:pPr>
            <a:r>
              <a:rPr lang="pl-PL" sz="2000" b="0" kern="0" dirty="0"/>
              <a:t> Celem zarządzania niepełnosprawnością jest uzdrowienie lub przystosowanie jednostki i zmiana jej zachowania.</a:t>
            </a:r>
          </a:p>
          <a:p>
            <a:pPr>
              <a:defRPr/>
            </a:pPr>
            <a:r>
              <a:rPr lang="pl-PL" sz="2000" b="0" kern="0" dirty="0"/>
              <a:t>Opieka medyczna jest postrzegana jako kluczowa kwestia, a na poziomie polityki główną odpowiedzią jest modyfikacja lub reforma polityki ochrony zdrowia.</a:t>
            </a:r>
          </a:p>
        </p:txBody>
      </p:sp>
      <p:pic>
        <p:nvPicPr>
          <p:cNvPr id="43012" name="Picture 2" descr="Znalezione obrazy dla zapytania: model ICF">
            <a:extLst>
              <a:ext uri="{FF2B5EF4-FFF2-40B4-BE49-F238E27FC236}">
                <a16:creationId xmlns:a16="http://schemas.microsoft.com/office/drawing/2014/main" id="{D4B6736C-DC1B-48C9-BCC9-3AFB3905F1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4796879"/>
            <a:ext cx="152558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3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90FD2F6-2B01-424B-BF89-63B6EB85BF5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219" name="Rectangle 2">
            <a:extLst>
              <a:ext uri="{FF2B5EF4-FFF2-40B4-BE49-F238E27FC236}">
                <a16:creationId xmlns:a16="http://schemas.microsoft.com/office/drawing/2014/main" id="{F8B151C8-1099-4B9D-B630-B1759FB7DCF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220" name="Rectangle 2">
            <a:extLst>
              <a:ext uri="{FF2B5EF4-FFF2-40B4-BE49-F238E27FC236}">
                <a16:creationId xmlns:a16="http://schemas.microsoft.com/office/drawing/2014/main" id="{AFE23F2B-A6D0-4507-AF4A-0659BD568B0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221" name="Rectangle 2">
            <a:extLst>
              <a:ext uri="{FF2B5EF4-FFF2-40B4-BE49-F238E27FC236}">
                <a16:creationId xmlns:a16="http://schemas.microsoft.com/office/drawing/2014/main" id="{0FB1CBDA-7848-4B18-A16F-E7B53804B34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222" name="Rectangle 4">
            <a:extLst>
              <a:ext uri="{FF2B5EF4-FFF2-40B4-BE49-F238E27FC236}">
                <a16:creationId xmlns:a16="http://schemas.microsoft.com/office/drawing/2014/main" id="{CC552AAD-301C-4E35-858D-F7C57290E20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4D33ECEF-B745-4DE5-8EB0-F4925E18A3E7}"/>
              </a:ext>
            </a:extLst>
          </p:cNvPr>
          <p:cNvSpPr/>
          <p:nvPr/>
        </p:nvSpPr>
        <p:spPr>
          <a:xfrm>
            <a:off x="323850" y="981075"/>
            <a:ext cx="8135938" cy="523875"/>
          </a:xfrm>
          <a:prstGeom prst="rect">
            <a:avLst/>
          </a:prstGeom>
        </p:spPr>
        <p:txBody>
          <a:bodyPr>
            <a:spAutoFit/>
          </a:bodyPr>
          <a:lstStyle/>
          <a:p>
            <a:pPr algn="ctr">
              <a:defRPr/>
            </a:pPr>
            <a:r>
              <a:rPr lang="pl-PL" sz="2800" dirty="0">
                <a:solidFill>
                  <a:schemeClr val="accent2">
                    <a:lumMod val="75000"/>
                  </a:schemeClr>
                </a:solidFill>
              </a:rPr>
              <a:t>Wprowadzenie</a:t>
            </a:r>
            <a:endParaRPr lang="en-US" sz="2800" dirty="0">
              <a:solidFill>
                <a:schemeClr val="accent2">
                  <a:lumMod val="75000"/>
                </a:schemeClr>
              </a:solidFill>
            </a:endParaRPr>
          </a:p>
        </p:txBody>
      </p:sp>
      <p:sp>
        <p:nvSpPr>
          <p:cNvPr id="4" name="Prostokąt 3">
            <a:extLst>
              <a:ext uri="{FF2B5EF4-FFF2-40B4-BE49-F238E27FC236}">
                <a16:creationId xmlns:a16="http://schemas.microsoft.com/office/drawing/2014/main" id="{461C9DA6-8445-43C3-8771-3861BF77B2B6}"/>
              </a:ext>
            </a:extLst>
          </p:cNvPr>
          <p:cNvSpPr/>
          <p:nvPr/>
        </p:nvSpPr>
        <p:spPr>
          <a:xfrm>
            <a:off x="323850" y="1517650"/>
            <a:ext cx="8640763" cy="2554545"/>
          </a:xfrm>
          <a:prstGeom prst="rect">
            <a:avLst/>
          </a:prstGeom>
        </p:spPr>
        <p:txBody>
          <a:bodyPr>
            <a:spAutoFit/>
          </a:bodyPr>
          <a:lstStyle/>
          <a:p>
            <a:pPr>
              <a:defRPr/>
            </a:pPr>
            <a:r>
              <a:rPr lang="pl-PL" sz="2000" b="0" dirty="0">
                <a:solidFill>
                  <a:schemeClr val="accent2">
                    <a:lumMod val="75000"/>
                  </a:schemeClr>
                </a:solidFill>
              </a:rPr>
              <a:t>Terminologia Międzynarodowej Klasyfikacji Niepełnosprawności i Zdrowia (ICF) pozwala na opisanie funkcjonowania człowieka w powiązaniu z jego problemami zdrowotnymi. Nie jest to klasyfikacja ludzi, ale ich funkcjonowania w odniesieniu do ciała ludzkiego, aktywności człowieka jako jednostki i jego uczestnictwa w społeczeństwie. Nie traktuje ona niepełnosprawności i zdrowia jako jedynie charakteryzujących (lub ograniczających funkcjonowanie jednostki), ale uwzględnia także relacje między jednostką a środowiskiem, w którym ona funkcjonuje [1].</a:t>
            </a:r>
            <a:endParaRPr lang="pl-PL" sz="2800" b="0" dirty="0">
              <a:solidFill>
                <a:schemeClr val="accent2">
                  <a:lumMod val="75000"/>
                </a:schemeClr>
              </a:solidFill>
            </a:endParaRPr>
          </a:p>
        </p:txBody>
      </p:sp>
      <p:pic>
        <p:nvPicPr>
          <p:cNvPr id="9225" name="Picture 9">
            <a:extLst>
              <a:ext uri="{FF2B5EF4-FFF2-40B4-BE49-F238E27FC236}">
                <a16:creationId xmlns:a16="http://schemas.microsoft.com/office/drawing/2014/main" id="{E4B621F4-B60D-4F58-A94F-C262A0C62A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4437112"/>
            <a:ext cx="1114425" cy="1677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6" name="Picture 10">
            <a:extLst>
              <a:ext uri="{FF2B5EF4-FFF2-40B4-BE49-F238E27FC236}">
                <a16:creationId xmlns:a16="http://schemas.microsoft.com/office/drawing/2014/main" id="{ECAAD460-6A7A-45A0-A958-0DCD0CC515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872" y="4493123"/>
            <a:ext cx="1260475" cy="168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7" name="Picture 11">
            <a:extLst>
              <a:ext uri="{FF2B5EF4-FFF2-40B4-BE49-F238E27FC236}">
                <a16:creationId xmlns:a16="http://schemas.microsoft.com/office/drawing/2014/main" id="{59F1CF09-9ED1-4CC0-9DEC-F69BB2DF31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9483" y="4473625"/>
            <a:ext cx="1217613" cy="164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DFB62B7-7368-4CAA-8330-D04A2FBA9AA9}"/>
              </a:ext>
            </a:extLst>
          </p:cNvPr>
          <p:cNvSpPr txBox="1">
            <a:spLocks/>
          </p:cNvSpPr>
          <p:nvPr/>
        </p:nvSpPr>
        <p:spPr>
          <a:xfrm>
            <a:off x="179388" y="992188"/>
            <a:ext cx="8713787" cy="625475"/>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Model społeczny i niepełnosprawność</a:t>
            </a:r>
          </a:p>
        </p:txBody>
      </p:sp>
      <p:sp>
        <p:nvSpPr>
          <p:cNvPr id="3" name="Symbol zastępczy zawartości 2">
            <a:extLst>
              <a:ext uri="{FF2B5EF4-FFF2-40B4-BE49-F238E27FC236}">
                <a16:creationId xmlns:a16="http://schemas.microsoft.com/office/drawing/2014/main" id="{F6FA6722-D180-426B-B1EC-C005ED4E5483}"/>
              </a:ext>
            </a:extLst>
          </p:cNvPr>
          <p:cNvSpPr txBox="1">
            <a:spLocks/>
          </p:cNvSpPr>
          <p:nvPr/>
        </p:nvSpPr>
        <p:spPr>
          <a:xfrm>
            <a:off x="179388" y="1484313"/>
            <a:ext cx="8713787" cy="4249737"/>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r>
              <a:rPr lang="pl-PL" sz="2000" b="0" kern="0" dirty="0"/>
              <a:t>Z kolei społeczny model niepełnosprawności postrzega tę kwestię jako problem stworzony przez ludzi, a w zasadzie jako kwestię pełnej integracji społecznej.</a:t>
            </a:r>
          </a:p>
          <a:p>
            <a:pPr>
              <a:lnSpc>
                <a:spcPct val="150000"/>
              </a:lnSpc>
              <a:spcBef>
                <a:spcPts val="0"/>
              </a:spcBef>
              <a:defRPr/>
            </a:pPr>
            <a:r>
              <a:rPr lang="pl-PL" sz="2000" b="0" kern="0" dirty="0"/>
              <a:t>Niepełnosprawność nie jest cechą jednostki, ale raczej złożonym zespołem stanów, z których wiele wynika z otoczenia społecznego.</a:t>
            </a:r>
          </a:p>
          <a:p>
            <a:pPr>
              <a:lnSpc>
                <a:spcPct val="150000"/>
              </a:lnSpc>
              <a:spcBef>
                <a:spcPts val="0"/>
              </a:spcBef>
              <a:defRPr/>
            </a:pPr>
            <a:r>
              <a:rPr lang="pl-PL" sz="2000" b="0" kern="0" dirty="0"/>
              <a:t>Dlatego procedura wymaga działań społecznych, a społeczeństwo jako całość ze swoją zbiorową odpowiedzialnością za modyfikację środowiska niezbędnego do pełnego uczestnictwa osób niepełnosprawnych we wszystkich dziedzinach życia społecznego.</a:t>
            </a:r>
          </a:p>
        </p:txBody>
      </p:sp>
      <p:sp>
        <p:nvSpPr>
          <p:cNvPr id="45060" name="AutoShape 2" descr="Znalezione obrazy dla zapytania: społeczny model niepełnosprawności">
            <a:extLst>
              <a:ext uri="{FF2B5EF4-FFF2-40B4-BE49-F238E27FC236}">
                <a16:creationId xmlns:a16="http://schemas.microsoft.com/office/drawing/2014/main" id="{9EC42EB6-4D7D-4260-B2AA-09C9CEB4FBBA}"/>
              </a:ext>
            </a:extLst>
          </p:cNvPr>
          <p:cNvSpPr>
            <a:spLocks noChangeAspect="1" noChangeArrowheads="1"/>
          </p:cNvSpPr>
          <p:nvPr/>
        </p:nvSpPr>
        <p:spPr bwMode="auto">
          <a:xfrm>
            <a:off x="1270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45061" name="Picture 3">
            <a:extLst>
              <a:ext uri="{FF2B5EF4-FFF2-40B4-BE49-F238E27FC236}">
                <a16:creationId xmlns:a16="http://schemas.microsoft.com/office/drawing/2014/main" id="{75043145-D2F5-4F2F-97DD-CC4F0386CF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4662488"/>
            <a:ext cx="1216025" cy="1071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EA0A674-697B-4249-BDDC-0F9BFBE46405}"/>
              </a:ext>
            </a:extLst>
          </p:cNvPr>
          <p:cNvSpPr txBox="1">
            <a:spLocks/>
          </p:cNvSpPr>
          <p:nvPr/>
        </p:nvSpPr>
        <p:spPr>
          <a:xfrm>
            <a:off x="0" y="981075"/>
            <a:ext cx="8893175" cy="493713"/>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Model medyczny i społeczny w ICF</a:t>
            </a:r>
          </a:p>
        </p:txBody>
      </p:sp>
      <p:sp>
        <p:nvSpPr>
          <p:cNvPr id="3" name="Symbol zastępczy zawartości 2">
            <a:extLst>
              <a:ext uri="{FF2B5EF4-FFF2-40B4-BE49-F238E27FC236}">
                <a16:creationId xmlns:a16="http://schemas.microsoft.com/office/drawing/2014/main" id="{E25927A2-D22C-433E-BDE0-06061A61C8F8}"/>
              </a:ext>
            </a:extLst>
          </p:cNvPr>
          <p:cNvSpPr txBox="1">
            <a:spLocks/>
          </p:cNvSpPr>
          <p:nvPr/>
        </p:nvSpPr>
        <p:spPr>
          <a:xfrm>
            <a:off x="419100" y="1452563"/>
            <a:ext cx="8054975" cy="4703762"/>
          </a:xfrm>
          <a:prstGeom prst="rect">
            <a:avLst/>
          </a:prstGeom>
        </p:spPr>
        <p:txBody>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r>
              <a:rPr lang="pl-PL" sz="2000" b="0" kern="0" dirty="0"/>
              <a:t>ICF opiera się na połączeniu tych dwóch skrajnych modeli. </a:t>
            </a:r>
          </a:p>
          <a:p>
            <a:pPr>
              <a:lnSpc>
                <a:spcPct val="150000"/>
              </a:lnSpc>
              <a:spcBef>
                <a:spcPts val="0"/>
              </a:spcBef>
              <a:defRPr/>
            </a:pPr>
            <a:r>
              <a:rPr lang="pl-PL" sz="2000" b="0" kern="0" dirty="0"/>
              <a:t>Podejście "</a:t>
            </a:r>
            <a:r>
              <a:rPr lang="pl-PL" sz="2000" b="0" kern="0" dirty="0" err="1"/>
              <a:t>biopsychospołeczne</a:t>
            </a:r>
            <a:r>
              <a:rPr lang="pl-PL" sz="2000" b="0" kern="0" dirty="0"/>
              <a:t>" jest stosowane w celu uchwycenia integracji różnych wymiarów funkcjonowania. </a:t>
            </a:r>
          </a:p>
          <a:p>
            <a:pPr>
              <a:lnSpc>
                <a:spcPct val="150000"/>
              </a:lnSpc>
              <a:spcBef>
                <a:spcPts val="0"/>
              </a:spcBef>
              <a:defRPr/>
            </a:pPr>
            <a:r>
              <a:rPr lang="pl-PL" sz="2000" b="0" kern="0" dirty="0"/>
              <a:t>Celem ICF jest zatem stworzenie syntezy, która daje spójny obraz różnych wymiarów zdrowia na poziomie biologicznym, indywidualnym i społecznym.</a:t>
            </a:r>
          </a:p>
          <a:p>
            <a:pPr>
              <a:defRPr/>
            </a:pPr>
            <a:endParaRPr b="0" kern="0" dirty="0"/>
          </a:p>
          <a:p>
            <a:pPr>
              <a:defRPr/>
            </a:pPr>
            <a:endParaRPr b="0" kern="0" dirty="0"/>
          </a:p>
          <a:p>
            <a:pPr>
              <a:defRPr/>
            </a:pPr>
            <a:endParaRPr b="0" kern="0" dirty="0"/>
          </a:p>
        </p:txBody>
      </p:sp>
      <p:pic>
        <p:nvPicPr>
          <p:cNvPr id="47108" name="Picture 2">
            <a:extLst>
              <a:ext uri="{FF2B5EF4-FFF2-40B4-BE49-F238E27FC236}">
                <a16:creationId xmlns:a16="http://schemas.microsoft.com/office/drawing/2014/main" id="{D5E29F00-2F5F-45A6-88A0-77844AA3D4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3933825"/>
            <a:ext cx="1670050" cy="168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A4B255-534D-43FA-991C-565E89FDA302}"/>
              </a:ext>
            </a:extLst>
          </p:cNvPr>
          <p:cNvSpPr txBox="1">
            <a:spLocks/>
          </p:cNvSpPr>
          <p:nvPr/>
        </p:nvSpPr>
        <p:spPr>
          <a:xfrm>
            <a:off x="179388" y="992188"/>
            <a:ext cx="8713787" cy="625475"/>
          </a:xfrm>
          <a:prstGeom prst="rect">
            <a:avLst/>
          </a:prstGeom>
        </p:spPr>
        <p:txBody>
          <a:bodyPr>
            <a:normAutofit fontScale="82500" lnSpcReduction="100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err="1"/>
              <a:t>Bio</a:t>
            </a:r>
            <a:r>
              <a:rPr lang="pl-PL" kern="0" dirty="0"/>
              <a:t>-</a:t>
            </a:r>
            <a:r>
              <a:rPr lang="pl-PL" kern="0" dirty="0" err="1"/>
              <a:t>psycho</a:t>
            </a:r>
            <a:r>
              <a:rPr lang="pl-PL" kern="0" dirty="0"/>
              <a:t>-społeczny model funkcjonowania i niepełnosprawności</a:t>
            </a:r>
          </a:p>
        </p:txBody>
      </p:sp>
      <p:sp>
        <p:nvSpPr>
          <p:cNvPr id="3" name="Symbol zastępczy zawartości 2">
            <a:extLst>
              <a:ext uri="{FF2B5EF4-FFF2-40B4-BE49-F238E27FC236}">
                <a16:creationId xmlns:a16="http://schemas.microsoft.com/office/drawing/2014/main" id="{CBB0E081-66EB-4FAB-9763-3421EE97D389}"/>
              </a:ext>
            </a:extLst>
          </p:cNvPr>
          <p:cNvSpPr txBox="1">
            <a:spLocks/>
          </p:cNvSpPr>
          <p:nvPr/>
        </p:nvSpPr>
        <p:spPr>
          <a:xfrm>
            <a:off x="179388" y="1452563"/>
            <a:ext cx="8569325" cy="4703762"/>
          </a:xfrm>
          <a:prstGeom prst="rect">
            <a:avLst/>
          </a:prstGeom>
        </p:spPr>
        <p:txBody>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r>
              <a:rPr lang="pl-PL" sz="2000" b="0" dirty="0"/>
              <a:t>Znalezienie właściwego, zrozumiałego na całym świecie opisu funkcjonowania osób niepełnosprawnych wydaje się być kluczowe w świetle starzenia się społeczeństwa, globalizacji i rosnących potrzeb w zakresie opieki zdrowotnej i systemów socjalnych. WHO odpowiedziało na tę potrzebę. ICF jest często opisywana jako całościowy </a:t>
            </a:r>
            <a:r>
              <a:rPr lang="pl-PL" sz="2000" b="0" dirty="0" err="1"/>
              <a:t>bio</a:t>
            </a:r>
            <a:r>
              <a:rPr lang="pl-PL" sz="2000" b="0" dirty="0"/>
              <a:t>-</a:t>
            </a:r>
            <a:r>
              <a:rPr lang="pl-PL" sz="2000" b="0" dirty="0" err="1"/>
              <a:t>psycho</a:t>
            </a:r>
            <a:r>
              <a:rPr lang="pl-PL" sz="2000" b="0" dirty="0"/>
              <a:t>-społeczny model funkcjonowania i niepełnosprawności. Klasyfikacja ta zapewnia standardowy język i wspólne ramy dla opisu ludzkiego zdrowia i problemów zdrowotnych [3].</a:t>
            </a:r>
          </a:p>
          <a:p>
            <a:pPr>
              <a:defRPr/>
            </a:pPr>
            <a:endParaRPr sz="2000" b="0" kern="0" dirty="0"/>
          </a:p>
        </p:txBody>
      </p:sp>
      <p:pic>
        <p:nvPicPr>
          <p:cNvPr id="49156" name="Picture 2">
            <a:extLst>
              <a:ext uri="{FF2B5EF4-FFF2-40B4-BE49-F238E27FC236}">
                <a16:creationId xmlns:a16="http://schemas.microsoft.com/office/drawing/2014/main" id="{2A542BCA-B688-4E44-AC38-548F709D64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6200" y="4581525"/>
            <a:ext cx="2466975" cy="135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522D0F-7A24-46AF-AE7F-095A97F0A2C0}"/>
              </a:ext>
            </a:extLst>
          </p:cNvPr>
          <p:cNvSpPr txBox="1">
            <a:spLocks/>
          </p:cNvSpPr>
          <p:nvPr/>
        </p:nvSpPr>
        <p:spPr>
          <a:xfrm>
            <a:off x="77788" y="1095375"/>
            <a:ext cx="9036050" cy="663575"/>
          </a:xfrm>
          <a:prstGeom prst="rect">
            <a:avLst/>
          </a:prstGeom>
        </p:spPr>
        <p:txBody>
          <a:bodyPr>
            <a:normAutofit/>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n-US" kern="0" dirty="0" err="1"/>
              <a:t>Cechy</a:t>
            </a:r>
            <a:r>
              <a:rPr lang="en-US" kern="0" dirty="0"/>
              <a:t> </a:t>
            </a:r>
            <a:r>
              <a:rPr lang="en-US" kern="0" dirty="0" err="1"/>
              <a:t>strukturalne</a:t>
            </a:r>
            <a:r>
              <a:rPr lang="en-US" kern="0" dirty="0"/>
              <a:t> </a:t>
            </a:r>
            <a:r>
              <a:rPr lang="en-US" kern="0" dirty="0" err="1"/>
              <a:t>klasyfikacji</a:t>
            </a:r>
            <a:r>
              <a:rPr lang="en-US" kern="0" dirty="0"/>
              <a:t> ICF</a:t>
            </a:r>
            <a:endParaRPr lang="pl-PL" kern="0" dirty="0"/>
          </a:p>
        </p:txBody>
      </p:sp>
      <p:sp>
        <p:nvSpPr>
          <p:cNvPr id="3" name="Symbol zastępczy zawartości 2">
            <a:extLst>
              <a:ext uri="{FF2B5EF4-FFF2-40B4-BE49-F238E27FC236}">
                <a16:creationId xmlns:a16="http://schemas.microsoft.com/office/drawing/2014/main" id="{2F344AF5-7486-43FC-B8C1-241365663FF0}"/>
              </a:ext>
            </a:extLst>
          </p:cNvPr>
          <p:cNvSpPr txBox="1">
            <a:spLocks/>
          </p:cNvSpPr>
          <p:nvPr/>
        </p:nvSpPr>
        <p:spPr>
          <a:xfrm>
            <a:off x="179388" y="1628775"/>
            <a:ext cx="8785225" cy="4103688"/>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r>
              <a:rPr lang="pl-PL" sz="2000" b="0" kern="0" dirty="0"/>
              <a:t>ICF dostarcza standardowe, operacyjne definicje zdrowia i obszarów związanych ze zdrowiem w przeciwieństwie do popularnej definicji zdrowia.</a:t>
            </a:r>
          </a:p>
          <a:p>
            <a:pPr>
              <a:lnSpc>
                <a:spcPct val="150000"/>
              </a:lnSpc>
              <a:spcBef>
                <a:spcPts val="0"/>
              </a:spcBef>
              <a:defRPr/>
            </a:pPr>
            <a:r>
              <a:rPr lang="pl-PL" sz="2000" b="0" kern="0" dirty="0"/>
              <a:t>Definicje te opisują istotne cechy każdej dziedziny (np. jakość, właściwości i relacje) i zawierają informacje o obszarze, który obejmują i wykluczają.</a:t>
            </a:r>
          </a:p>
          <a:p>
            <a:pPr>
              <a:lnSpc>
                <a:spcPct val="150000"/>
              </a:lnSpc>
              <a:spcBef>
                <a:spcPts val="0"/>
              </a:spcBef>
              <a:defRPr/>
            </a:pPr>
            <a:r>
              <a:rPr lang="pl-PL" sz="2000" b="0" kern="0" dirty="0"/>
              <a:t>Definicje zawierają powszechnie stosowane punkty kontrolne do oceny wszystkiego, co można zakodować.</a:t>
            </a:r>
          </a:p>
          <a:p>
            <a:pPr>
              <a:defRPr/>
            </a:pPr>
            <a:endParaRPr sz="2000" b="0" kern="0" dirty="0"/>
          </a:p>
        </p:txBody>
      </p:sp>
    </p:spTree>
  </p:cSld>
  <p:clrMapOvr>
    <a:masterClrMapping/>
  </p:clrMapOvr>
  <p:transition advClick="0" advTm="3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C77CD0F-3EF0-4829-948A-6C84C92F9B12}"/>
              </a:ext>
            </a:extLst>
          </p:cNvPr>
          <p:cNvSpPr txBox="1">
            <a:spLocks/>
          </p:cNvSpPr>
          <p:nvPr/>
        </p:nvSpPr>
        <p:spPr>
          <a:xfrm>
            <a:off x="323850" y="908050"/>
            <a:ext cx="8640763" cy="725488"/>
          </a:xfrm>
          <a:prstGeom prst="rect">
            <a:avLst/>
          </a:prstGeom>
        </p:spPr>
        <p:txBody>
          <a:bodyPr>
            <a:normAutofit fontScale="90000" lnSpcReduction="100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Cechy strukturalne klasyfikacji ICF</a:t>
            </a:r>
            <a:br>
              <a:rPr lang="pl-PL" kern="0" dirty="0"/>
            </a:br>
            <a:endParaRPr lang="pl-PL" kern="0" dirty="0"/>
          </a:p>
        </p:txBody>
      </p:sp>
      <p:sp>
        <p:nvSpPr>
          <p:cNvPr id="3" name="Symbol zastępczy zawartości 2">
            <a:extLst>
              <a:ext uri="{FF2B5EF4-FFF2-40B4-BE49-F238E27FC236}">
                <a16:creationId xmlns:a16="http://schemas.microsoft.com/office/drawing/2014/main" id="{77E79960-210C-457E-BD86-85EC42939BC6}"/>
              </a:ext>
            </a:extLst>
          </p:cNvPr>
          <p:cNvSpPr txBox="1">
            <a:spLocks/>
          </p:cNvSpPr>
          <p:nvPr/>
        </p:nvSpPr>
        <p:spPr>
          <a:xfrm>
            <a:off x="179388" y="1628775"/>
            <a:ext cx="8785225" cy="4103688"/>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r>
              <a:rPr lang="pl-PL" sz="2000" dirty="0"/>
              <a:t>Klasyfikacja ICF jest zorganizowana hierarchicznie. Składa się z dwóch części zawierających dwa komponenty:</a:t>
            </a:r>
          </a:p>
          <a:p>
            <a:pPr>
              <a:lnSpc>
                <a:spcPct val="150000"/>
              </a:lnSpc>
              <a:spcBef>
                <a:spcPts val="0"/>
              </a:spcBef>
              <a:defRPr/>
            </a:pPr>
            <a:r>
              <a:rPr lang="pl-PL" sz="2000" b="0" dirty="0"/>
              <a:t>1) Funkcjonowanie i niepełnosprawność:</a:t>
            </a:r>
          </a:p>
          <a:p>
            <a:pPr>
              <a:lnSpc>
                <a:spcPct val="150000"/>
              </a:lnSpc>
              <a:spcBef>
                <a:spcPts val="0"/>
              </a:spcBef>
              <a:defRPr/>
            </a:pPr>
            <a:r>
              <a:rPr lang="pl-PL" sz="2000" b="0" dirty="0"/>
              <a:t>a) Funkcje ciała ludzkiego (kod b) i Struktury ciała ludzkiego (kod s),</a:t>
            </a:r>
          </a:p>
          <a:p>
            <a:pPr>
              <a:lnSpc>
                <a:spcPct val="150000"/>
              </a:lnSpc>
              <a:spcBef>
                <a:spcPts val="0"/>
              </a:spcBef>
              <a:defRPr/>
            </a:pPr>
            <a:r>
              <a:rPr lang="pl-PL" sz="2000" b="0" dirty="0"/>
              <a:t>b) Aktywność i uczestnictwo (kod d).</a:t>
            </a:r>
          </a:p>
          <a:p>
            <a:pPr>
              <a:lnSpc>
                <a:spcPct val="150000"/>
              </a:lnSpc>
              <a:spcBef>
                <a:spcPts val="0"/>
              </a:spcBef>
              <a:defRPr/>
            </a:pPr>
            <a:r>
              <a:rPr lang="pl-PL" sz="2000" b="0" dirty="0"/>
              <a:t>2) Czynniki kontekstowe:</a:t>
            </a:r>
          </a:p>
          <a:p>
            <a:pPr>
              <a:lnSpc>
                <a:spcPct val="150000"/>
              </a:lnSpc>
              <a:spcBef>
                <a:spcPts val="0"/>
              </a:spcBef>
              <a:defRPr/>
            </a:pPr>
            <a:r>
              <a:rPr lang="pl-PL" sz="2000" b="0" dirty="0"/>
              <a:t>a) Czynniki środowiskowe (kod e),</a:t>
            </a:r>
          </a:p>
          <a:p>
            <a:pPr>
              <a:lnSpc>
                <a:spcPct val="150000"/>
              </a:lnSpc>
              <a:spcBef>
                <a:spcPts val="0"/>
              </a:spcBef>
              <a:defRPr/>
            </a:pPr>
            <a:r>
              <a:rPr lang="pl-PL" sz="2000" b="0" dirty="0"/>
              <a:t>b) Czynniki osobiste - jeszcze nie sklasyfikowane w ICF [4,2,3].</a:t>
            </a:r>
          </a:p>
          <a:p>
            <a:pPr>
              <a:lnSpc>
                <a:spcPct val="150000"/>
              </a:lnSpc>
              <a:spcBef>
                <a:spcPts val="0"/>
              </a:spcBef>
              <a:defRPr/>
            </a:pPr>
            <a:endParaRPr sz="2000" b="0" kern="0" dirty="0"/>
          </a:p>
        </p:txBody>
      </p:sp>
    </p:spTree>
  </p:cSld>
  <p:clrMapOvr>
    <a:masterClrMapping/>
  </p:clrMapOvr>
  <p:transition advClick="0" advTm="3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2EC4DC6-D9CD-43DA-A892-9CD0E033B3A0}"/>
              </a:ext>
            </a:extLst>
          </p:cNvPr>
          <p:cNvSpPr txBox="1">
            <a:spLocks/>
          </p:cNvSpPr>
          <p:nvPr/>
        </p:nvSpPr>
        <p:spPr>
          <a:xfrm>
            <a:off x="323850" y="908050"/>
            <a:ext cx="8640763" cy="57626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n-GB" sz="2000" dirty="0" err="1"/>
              <a:t>Ogólna</a:t>
            </a:r>
            <a:r>
              <a:rPr lang="en-GB" sz="2000" dirty="0"/>
              <a:t> </a:t>
            </a:r>
            <a:r>
              <a:rPr lang="en-GB" sz="2000" dirty="0" err="1"/>
              <a:t>struktura</a:t>
            </a:r>
            <a:r>
              <a:rPr lang="en-GB" sz="2000" dirty="0"/>
              <a:t> ICF</a:t>
            </a:r>
            <a:endParaRPr lang="pl-PL" sz="2000" kern="0" dirty="0"/>
          </a:p>
        </p:txBody>
      </p:sp>
      <p:sp>
        <p:nvSpPr>
          <p:cNvPr id="3" name="Symbol zastępczy zawartości 2">
            <a:extLst>
              <a:ext uri="{FF2B5EF4-FFF2-40B4-BE49-F238E27FC236}">
                <a16:creationId xmlns:a16="http://schemas.microsoft.com/office/drawing/2014/main" id="{4D8E2204-981A-4C65-84FF-DFC21A0DDD21}"/>
              </a:ext>
            </a:extLst>
          </p:cNvPr>
          <p:cNvSpPr txBox="1">
            <a:spLocks/>
          </p:cNvSpPr>
          <p:nvPr/>
        </p:nvSpPr>
        <p:spPr>
          <a:xfrm>
            <a:off x="179388" y="1628775"/>
            <a:ext cx="8785225" cy="4103688"/>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spcBef>
                <a:spcPts val="0"/>
              </a:spcBef>
              <a:defRPr/>
            </a:pPr>
            <a:r>
              <a:rPr lang="en-GB" sz="2000" b="0" dirty="0"/>
              <a:t>.</a:t>
            </a:r>
            <a:endParaRPr lang="pl-PL" sz="2000" b="0" dirty="0"/>
          </a:p>
          <a:p>
            <a:pPr>
              <a:spcBef>
                <a:spcPts val="0"/>
              </a:spcBef>
              <a:defRPr/>
            </a:pPr>
            <a:endParaRPr sz="2000" b="0" kern="0" dirty="0"/>
          </a:p>
        </p:txBody>
      </p:sp>
      <p:pic>
        <p:nvPicPr>
          <p:cNvPr id="6" name="Obraz 5">
            <a:extLst>
              <a:ext uri="{FF2B5EF4-FFF2-40B4-BE49-F238E27FC236}">
                <a16:creationId xmlns:a16="http://schemas.microsoft.com/office/drawing/2014/main" id="{1D9957B7-972B-4A0F-AEBC-17CB86AEC4A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23528" y="2060848"/>
            <a:ext cx="8568952" cy="2842866"/>
          </a:xfrm>
          <a:prstGeom prst="rect">
            <a:avLst/>
          </a:prstGeom>
          <a:noFill/>
          <a:ln>
            <a:noFill/>
          </a:ln>
        </p:spPr>
      </p:pic>
    </p:spTree>
  </p:cSld>
  <p:clrMapOvr>
    <a:masterClrMapping/>
  </p:clrMapOvr>
  <p:transition advClick="0" advTm="3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092F95-4468-451E-8967-8E7946398D17}"/>
              </a:ext>
            </a:extLst>
          </p:cNvPr>
          <p:cNvSpPr txBox="1">
            <a:spLocks/>
          </p:cNvSpPr>
          <p:nvPr/>
        </p:nvSpPr>
        <p:spPr>
          <a:xfrm>
            <a:off x="323850" y="908050"/>
            <a:ext cx="8640763" cy="57626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n-GB" sz="2000" dirty="0" err="1"/>
              <a:t>Funkcje</a:t>
            </a:r>
            <a:r>
              <a:rPr lang="en-GB" sz="2000" dirty="0"/>
              <a:t> </a:t>
            </a:r>
            <a:r>
              <a:rPr lang="en-GB" sz="2000" dirty="0" err="1"/>
              <a:t>organizmu</a:t>
            </a:r>
            <a:br>
              <a:rPr lang="pl-PL" sz="2000" kern="0" dirty="0"/>
            </a:br>
            <a:endParaRPr lang="pl-PL" sz="2000" kern="0" dirty="0"/>
          </a:p>
        </p:txBody>
      </p:sp>
      <p:pic>
        <p:nvPicPr>
          <p:cNvPr id="4" name="Obraz 3">
            <a:extLst>
              <a:ext uri="{FF2B5EF4-FFF2-40B4-BE49-F238E27FC236}">
                <a16:creationId xmlns:a16="http://schemas.microsoft.com/office/drawing/2014/main" id="{70D3E109-E446-4CA3-870B-E704193CA81B}"/>
              </a:ext>
            </a:extLst>
          </p:cNvPr>
          <p:cNvPicPr>
            <a:picLocks noChangeAspect="1"/>
          </p:cNvPicPr>
          <p:nvPr/>
        </p:nvPicPr>
        <p:blipFill rotWithShape="1">
          <a:blip r:embed="rId3"/>
          <a:srcRect l="29020" t="19238" r="10196" b="13834"/>
          <a:stretch/>
        </p:blipFill>
        <p:spPr>
          <a:xfrm>
            <a:off x="683568" y="1340768"/>
            <a:ext cx="7600111" cy="4707166"/>
          </a:xfrm>
          <a:prstGeom prst="rect">
            <a:avLst/>
          </a:prstGeom>
        </p:spPr>
      </p:pic>
    </p:spTree>
  </p:cSld>
  <p:clrMapOvr>
    <a:masterClrMapping/>
  </p:clrMapOvr>
  <p:transition advClick="0" advTm="3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DDA621E-0EB7-42EF-8642-BC248EEB04D9}"/>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i="0" dirty="0">
                <a:solidFill>
                  <a:srgbClr val="000000"/>
                </a:solidFill>
                <a:effectLst/>
                <a:latin typeface="+mn-lt"/>
              </a:rPr>
              <a:t>Struktura ciała</a:t>
            </a:r>
            <a:br>
              <a:rPr lang="pl-PL" kern="0" dirty="0">
                <a:latin typeface="+mn-lt"/>
              </a:rPr>
            </a:br>
            <a:endParaRPr lang="pl-PL" kern="0" dirty="0">
              <a:latin typeface="+mn-lt"/>
            </a:endParaRPr>
          </a:p>
        </p:txBody>
      </p:sp>
      <p:pic>
        <p:nvPicPr>
          <p:cNvPr id="59395" name="Obraz 2">
            <a:extLst>
              <a:ext uri="{FF2B5EF4-FFF2-40B4-BE49-F238E27FC236}">
                <a16:creationId xmlns:a16="http://schemas.microsoft.com/office/drawing/2014/main" id="{437C0190-B38A-4A0B-A251-B5692A200F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268413"/>
            <a:ext cx="7920038"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3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0BD246D-489C-4158-99CC-9A3E2CE2EFFC}"/>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sz="2000" dirty="0"/>
              <a:t>Aktywność i uczestnictwo w strukturze ICF </a:t>
            </a:r>
          </a:p>
          <a:p>
            <a:pPr>
              <a:defRPr/>
            </a:pPr>
            <a:r>
              <a:rPr lang="pl-PL" sz="2000" dirty="0"/>
              <a:t> </a:t>
            </a:r>
            <a:br>
              <a:rPr lang="pl-PL" sz="2000" kern="0" dirty="0"/>
            </a:br>
            <a:endParaRPr lang="pl-PL" sz="2000" kern="0" dirty="0"/>
          </a:p>
        </p:txBody>
      </p:sp>
      <p:pic>
        <p:nvPicPr>
          <p:cNvPr id="4" name="Obraz 3">
            <a:extLst>
              <a:ext uri="{FF2B5EF4-FFF2-40B4-BE49-F238E27FC236}">
                <a16:creationId xmlns:a16="http://schemas.microsoft.com/office/drawing/2014/main" id="{B16E94C7-C523-43F5-9BAC-0BFA5C568FA3}"/>
              </a:ext>
            </a:extLst>
          </p:cNvPr>
          <p:cNvPicPr>
            <a:picLocks noChangeAspect="1"/>
          </p:cNvPicPr>
          <p:nvPr/>
        </p:nvPicPr>
        <p:blipFill rotWithShape="1">
          <a:blip r:embed="rId3"/>
          <a:srcRect l="41568" t="39107" r="22941" b="22200"/>
          <a:stretch/>
        </p:blipFill>
        <p:spPr>
          <a:xfrm>
            <a:off x="611560" y="1412776"/>
            <a:ext cx="7572465" cy="4643886"/>
          </a:xfrm>
          <a:prstGeom prst="rect">
            <a:avLst/>
          </a:prstGeom>
        </p:spPr>
      </p:pic>
    </p:spTree>
  </p:cSld>
  <p:clrMapOvr>
    <a:masterClrMapping/>
  </p:clrMapOvr>
  <p:transition advClick="0" advTm="300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B484329-6029-44F0-9AD7-EF6F29B16568}"/>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sz="2000" dirty="0"/>
              <a:t>Czynniki kontekstowe według klasyfikacji ICF </a:t>
            </a:r>
            <a:br>
              <a:rPr lang="pl-PL" sz="2000" kern="0" dirty="0"/>
            </a:br>
            <a:endParaRPr lang="pl-PL" sz="2000" kern="0" dirty="0"/>
          </a:p>
        </p:txBody>
      </p:sp>
      <p:pic>
        <p:nvPicPr>
          <p:cNvPr id="4" name="Obraz 3">
            <a:extLst>
              <a:ext uri="{FF2B5EF4-FFF2-40B4-BE49-F238E27FC236}">
                <a16:creationId xmlns:a16="http://schemas.microsoft.com/office/drawing/2014/main" id="{544B55C9-740B-43F6-878E-7408925AE97F}"/>
              </a:ext>
            </a:extLst>
          </p:cNvPr>
          <p:cNvPicPr>
            <a:picLocks noChangeAspect="1"/>
          </p:cNvPicPr>
          <p:nvPr/>
        </p:nvPicPr>
        <p:blipFill rotWithShape="1">
          <a:blip r:embed="rId3"/>
          <a:srcRect l="41961" t="54792" r="23529" b="13835"/>
          <a:stretch/>
        </p:blipFill>
        <p:spPr>
          <a:xfrm>
            <a:off x="397666" y="1916832"/>
            <a:ext cx="7885673" cy="4032448"/>
          </a:xfrm>
          <a:prstGeom prst="rect">
            <a:avLst/>
          </a:prstGeom>
        </p:spPr>
      </p:pic>
    </p:spTree>
  </p:cSld>
  <p:clrMapOvr>
    <a:masterClrMapping/>
  </p:clrMapOvr>
  <p:transition advClick="0"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DAD72A46-2FA5-4BF7-A502-C5710E49805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267" name="Rectangle 2">
            <a:extLst>
              <a:ext uri="{FF2B5EF4-FFF2-40B4-BE49-F238E27FC236}">
                <a16:creationId xmlns:a16="http://schemas.microsoft.com/office/drawing/2014/main" id="{754895F4-E7FF-454A-B3C2-7DB0FEC03D7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268" name="Rectangle 2">
            <a:extLst>
              <a:ext uri="{FF2B5EF4-FFF2-40B4-BE49-F238E27FC236}">
                <a16:creationId xmlns:a16="http://schemas.microsoft.com/office/drawing/2014/main" id="{EBA17B46-DEBD-46F6-999E-72859C9E97D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269" name="Rectangle 2">
            <a:extLst>
              <a:ext uri="{FF2B5EF4-FFF2-40B4-BE49-F238E27FC236}">
                <a16:creationId xmlns:a16="http://schemas.microsoft.com/office/drawing/2014/main" id="{0F729376-BFE2-43FD-B67F-6E45CBF745D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270" name="Rectangle 4">
            <a:extLst>
              <a:ext uri="{FF2B5EF4-FFF2-40B4-BE49-F238E27FC236}">
                <a16:creationId xmlns:a16="http://schemas.microsoft.com/office/drawing/2014/main" id="{272374BB-47C7-46C1-89D3-116CEB5668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238249-2099-43FD-B1D6-3D7CCA9B1937}"/>
              </a:ext>
            </a:extLst>
          </p:cNvPr>
          <p:cNvSpPr/>
          <p:nvPr/>
        </p:nvSpPr>
        <p:spPr>
          <a:xfrm>
            <a:off x="323850" y="981075"/>
            <a:ext cx="8135938" cy="523875"/>
          </a:xfrm>
          <a:prstGeom prst="rect">
            <a:avLst/>
          </a:prstGeom>
        </p:spPr>
        <p:txBody>
          <a:bodyPr>
            <a:spAutoFit/>
          </a:bodyPr>
          <a:lstStyle/>
          <a:p>
            <a:pPr algn="ctr">
              <a:defRPr/>
            </a:pPr>
            <a:r>
              <a:rPr lang="es-ES" sz="2800" dirty="0" err="1">
                <a:solidFill>
                  <a:schemeClr val="accent2">
                    <a:lumMod val="75000"/>
                  </a:schemeClr>
                </a:solidFill>
              </a:rPr>
              <a:t>Podstawowa</a:t>
            </a:r>
            <a:r>
              <a:rPr lang="es-ES" sz="2800" dirty="0">
                <a:solidFill>
                  <a:schemeClr val="accent2">
                    <a:lumMod val="75000"/>
                  </a:schemeClr>
                </a:solidFill>
              </a:rPr>
              <a:t> </a:t>
            </a:r>
            <a:r>
              <a:rPr lang="es-ES" sz="2800" dirty="0" err="1">
                <a:solidFill>
                  <a:schemeClr val="accent2">
                    <a:lumMod val="75000"/>
                  </a:schemeClr>
                </a:solidFill>
              </a:rPr>
              <a:t>terminologia</a:t>
            </a:r>
            <a:r>
              <a:rPr lang="es-ES" sz="2800" dirty="0">
                <a:solidFill>
                  <a:schemeClr val="accent2">
                    <a:lumMod val="75000"/>
                  </a:schemeClr>
                </a:solidFill>
              </a:rPr>
              <a:t> ICF</a:t>
            </a:r>
            <a:endParaRPr lang="en-US" sz="2800" b="0" dirty="0">
              <a:solidFill>
                <a:schemeClr val="accent2">
                  <a:lumMod val="75000"/>
                </a:schemeClr>
              </a:solidFill>
            </a:endParaRPr>
          </a:p>
        </p:txBody>
      </p:sp>
      <p:sp>
        <p:nvSpPr>
          <p:cNvPr id="4" name="Prostokąt 3">
            <a:extLst>
              <a:ext uri="{FF2B5EF4-FFF2-40B4-BE49-F238E27FC236}">
                <a16:creationId xmlns:a16="http://schemas.microsoft.com/office/drawing/2014/main" id="{995A74FD-78B7-400C-B96D-2D18B3DDC216}"/>
              </a:ext>
            </a:extLst>
          </p:cNvPr>
          <p:cNvSpPr/>
          <p:nvPr/>
        </p:nvSpPr>
        <p:spPr>
          <a:xfrm>
            <a:off x="323850" y="1517650"/>
            <a:ext cx="8640763" cy="4708981"/>
          </a:xfrm>
          <a:prstGeom prst="rect">
            <a:avLst/>
          </a:prstGeom>
        </p:spPr>
        <p:txBody>
          <a:bodyPr>
            <a:spAutoFit/>
          </a:bodyPr>
          <a:lstStyle/>
          <a:p>
            <a:pPr>
              <a:defRPr/>
            </a:pPr>
            <a:r>
              <a:rPr lang="pl-PL" sz="2000" b="0" dirty="0">
                <a:solidFill>
                  <a:schemeClr val="accent2">
                    <a:lumMod val="75000"/>
                  </a:schemeClr>
                </a:solidFill>
              </a:rPr>
              <a:t>Z perspektywy ICF można wyróżnić podstawowe podejścia terminologiczne/definicyjne:</a:t>
            </a:r>
          </a:p>
          <a:p>
            <a:pPr marL="342900" indent="-342900">
              <a:buFontTx/>
              <a:buChar char="-"/>
              <a:defRPr/>
            </a:pPr>
            <a:r>
              <a:rPr lang="pl-PL" sz="2000" dirty="0">
                <a:solidFill>
                  <a:schemeClr val="accent2">
                    <a:lumMod val="75000"/>
                  </a:schemeClr>
                </a:solidFill>
              </a:rPr>
              <a:t>Funkcje ciała ludzkiego </a:t>
            </a:r>
            <a:r>
              <a:rPr lang="pl-PL" sz="2000" b="0" dirty="0">
                <a:solidFill>
                  <a:schemeClr val="accent2">
                    <a:lumMod val="75000"/>
                  </a:schemeClr>
                </a:solidFill>
              </a:rPr>
              <a:t>(w tym funkcje psychiczne) to procesy fizjologiczne poszczególnych układów ciała.</a:t>
            </a:r>
          </a:p>
          <a:p>
            <a:pPr marL="342900" indent="-342900">
              <a:buFontTx/>
              <a:buChar char="-"/>
              <a:defRPr/>
            </a:pPr>
            <a:r>
              <a:rPr lang="pl-PL" sz="2000" b="0" dirty="0">
                <a:solidFill>
                  <a:schemeClr val="accent2">
                    <a:lumMod val="75000"/>
                  </a:schemeClr>
                </a:solidFill>
              </a:rPr>
              <a:t>Struktury ciała ludzkiego to jego części anatomiczne, takie jak narządy, kończyny i ich komponenty.</a:t>
            </a:r>
          </a:p>
          <a:p>
            <a:pPr marL="342900" indent="-342900">
              <a:buFontTx/>
              <a:buChar char="-"/>
              <a:defRPr/>
            </a:pPr>
            <a:r>
              <a:rPr lang="pl-PL" sz="2000" dirty="0">
                <a:solidFill>
                  <a:schemeClr val="accent2">
                    <a:lumMod val="75000"/>
                  </a:schemeClr>
                </a:solidFill>
              </a:rPr>
              <a:t>Upośledzenia (</a:t>
            </a:r>
            <a:r>
              <a:rPr lang="pl-PL" sz="2000" dirty="0" err="1">
                <a:solidFill>
                  <a:schemeClr val="accent2">
                    <a:lumMod val="75000"/>
                  </a:schemeClr>
                </a:solidFill>
              </a:rPr>
              <a:t>Impairments</a:t>
            </a:r>
            <a:r>
              <a:rPr lang="pl-PL" sz="2000" dirty="0">
                <a:solidFill>
                  <a:schemeClr val="accent2">
                    <a:lumMod val="75000"/>
                  </a:schemeClr>
                </a:solidFill>
              </a:rPr>
              <a:t>) </a:t>
            </a:r>
            <a:r>
              <a:rPr lang="pl-PL" sz="2000" b="0" dirty="0">
                <a:solidFill>
                  <a:schemeClr val="accent2">
                    <a:lumMod val="75000"/>
                  </a:schemeClr>
                </a:solidFill>
              </a:rPr>
              <a:t>to zmiany w funkcji lub strukturze ciała, takie jak utrata lub znaczne odchylenie od stanu normalnego.</a:t>
            </a:r>
          </a:p>
          <a:p>
            <a:pPr marL="342900" indent="-342900">
              <a:buFontTx/>
              <a:buChar char="-"/>
              <a:defRPr/>
            </a:pPr>
            <a:r>
              <a:rPr lang="pl-PL" sz="2000" dirty="0">
                <a:solidFill>
                  <a:schemeClr val="accent2">
                    <a:lumMod val="75000"/>
                  </a:schemeClr>
                </a:solidFill>
              </a:rPr>
              <a:t>Aktywność </a:t>
            </a:r>
            <a:r>
              <a:rPr lang="pl-PL" sz="2000" b="0" dirty="0">
                <a:solidFill>
                  <a:schemeClr val="accent2">
                    <a:lumMod val="75000"/>
                  </a:schemeClr>
                </a:solidFill>
              </a:rPr>
              <a:t>to wykonywanie przez daną osobę zadania lub podejmowanie działania.- Uczestnictwo to zaangażowanie danej osoby w określone sytuacje życiowe.</a:t>
            </a:r>
          </a:p>
          <a:p>
            <a:pPr marL="342900" indent="-342900">
              <a:buFontTx/>
              <a:buChar char="-"/>
              <a:defRPr/>
            </a:pPr>
            <a:r>
              <a:rPr lang="pl-PL" sz="2000" dirty="0">
                <a:solidFill>
                  <a:schemeClr val="accent2">
                    <a:lumMod val="75000"/>
                  </a:schemeClr>
                </a:solidFill>
              </a:rPr>
              <a:t>Ograniczenia aktywności </a:t>
            </a:r>
            <a:r>
              <a:rPr lang="pl-PL" sz="2000" b="0" dirty="0">
                <a:solidFill>
                  <a:schemeClr val="accent2">
                    <a:lumMod val="75000"/>
                  </a:schemeClr>
                </a:solidFill>
              </a:rPr>
              <a:t>to trudności, jakie dana osoba może mieć w podejmowaniu działań.</a:t>
            </a:r>
          </a:p>
          <a:p>
            <a:pPr marL="342900" indent="-342900">
              <a:buFontTx/>
              <a:buChar char="-"/>
              <a:defRPr/>
            </a:pPr>
            <a:r>
              <a:rPr lang="pl-PL" sz="2000" dirty="0">
                <a:solidFill>
                  <a:schemeClr val="accent2">
                    <a:lumMod val="75000"/>
                  </a:schemeClr>
                </a:solidFill>
              </a:rPr>
              <a:t>Ograniczenia uczestnictwa </a:t>
            </a:r>
            <a:r>
              <a:rPr lang="pl-PL" sz="2000" b="0" dirty="0">
                <a:solidFill>
                  <a:schemeClr val="accent2">
                    <a:lumMod val="75000"/>
                  </a:schemeClr>
                </a:solidFill>
              </a:rPr>
              <a:t>to problemy, które utrudniają danej osobie angażowanie się w sytuacje życiowe [2].</a:t>
            </a:r>
            <a:endParaRPr lang="pl-PL" sz="2800" b="0" dirty="0">
              <a:solidFill>
                <a:schemeClr val="accent2">
                  <a:lumMod val="75000"/>
                </a:schemeClr>
              </a:solidFill>
            </a:endParaRPr>
          </a:p>
        </p:txBody>
      </p:sp>
    </p:spTree>
  </p:cSld>
  <p:clrMapOvr>
    <a:masterClrMapping/>
  </p:clrMapOvr>
  <p:transition advClick="0" advTm="300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3DA000B-F5AA-4C49-A302-C445BBF1DA1B}"/>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sz="2000" dirty="0"/>
              <a:t>Cechy strukturalne klasyfikacji ICF</a:t>
            </a:r>
          </a:p>
          <a:p>
            <a:pPr>
              <a:defRPr/>
            </a:pPr>
            <a:r>
              <a:rPr lang="pl-PL" sz="2000" dirty="0"/>
              <a:t> </a:t>
            </a:r>
            <a:br>
              <a:rPr lang="pl-PL" sz="2000" kern="0" dirty="0"/>
            </a:br>
            <a:endParaRPr lang="pl-PL" sz="2000" kern="0" dirty="0"/>
          </a:p>
        </p:txBody>
      </p:sp>
      <p:sp>
        <p:nvSpPr>
          <p:cNvPr id="4" name="Symbol zastępczy zawartości 2">
            <a:extLst>
              <a:ext uri="{FF2B5EF4-FFF2-40B4-BE49-F238E27FC236}">
                <a16:creationId xmlns:a16="http://schemas.microsoft.com/office/drawing/2014/main" id="{24CF80DC-5739-4F45-BDE3-1F68063BF14E}"/>
              </a:ext>
            </a:extLst>
          </p:cNvPr>
          <p:cNvSpPr txBox="1">
            <a:spLocks/>
          </p:cNvSpPr>
          <p:nvPr/>
        </p:nvSpPr>
        <p:spPr>
          <a:xfrm>
            <a:off x="179388" y="1628775"/>
            <a:ext cx="8785225" cy="4103688"/>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gn="just">
              <a:lnSpc>
                <a:spcPct val="150000"/>
              </a:lnSpc>
              <a:spcBef>
                <a:spcPts val="0"/>
              </a:spcBef>
              <a:defRPr/>
            </a:pPr>
            <a:r>
              <a:rPr lang="pl-PL" sz="2000" b="0" dirty="0"/>
              <a:t>Kategorie ICF są "zagnieżdżone", tak że szersze kategorie zawierają bardziej szczegółowe podkategorie (na przykład rozdział 4 w części aktywność i uczestnictwo na temat poruszania się zawiera oddzielne kategorie, takie jak stan, siedzenie, chodzenie, przenoszenie przedmiotów itp.)Wersja skrócona (uproszczona) klasyfikacji ma dwa poziomy, natomiast wersja pełna (szczegółowa) zawiera cztery poziomy.</a:t>
            </a:r>
            <a:endParaRPr sz="2000" b="0" kern="0" dirty="0"/>
          </a:p>
        </p:txBody>
      </p:sp>
      <p:pic>
        <p:nvPicPr>
          <p:cNvPr id="65540" name="Picture 2">
            <a:extLst>
              <a:ext uri="{FF2B5EF4-FFF2-40B4-BE49-F238E27FC236}">
                <a16:creationId xmlns:a16="http://schemas.microsoft.com/office/drawing/2014/main" id="{184EDA9B-4F30-4FDD-912C-04A1052287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4437112"/>
            <a:ext cx="1800225" cy="1582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D8600FA0-38BE-49E5-8DEB-D0037E483BA6}"/>
              </a:ext>
            </a:extLst>
          </p:cNvPr>
          <p:cNvSpPr txBox="1">
            <a:spLocks/>
          </p:cNvSpPr>
          <p:nvPr/>
        </p:nvSpPr>
        <p:spPr>
          <a:xfrm>
            <a:off x="179388" y="1628775"/>
            <a:ext cx="8785225" cy="4103688"/>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r>
              <a:rPr lang="pl-PL" sz="4000" b="0" dirty="0"/>
              <a:t>                  ICF - kodowanie</a:t>
            </a:r>
            <a:endParaRPr sz="4000" b="0" kern="0" dirty="0"/>
          </a:p>
        </p:txBody>
      </p:sp>
      <p:pic>
        <p:nvPicPr>
          <p:cNvPr id="67587" name="Picture 3">
            <a:extLst>
              <a:ext uri="{FF2B5EF4-FFF2-40B4-BE49-F238E27FC236}">
                <a16:creationId xmlns:a16="http://schemas.microsoft.com/office/drawing/2014/main" id="{BFFA67BC-1A2E-426B-B3A7-98246B9C4D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284538"/>
            <a:ext cx="229552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C133FD3-4671-4D1C-A2B5-6E8C468D6C38}"/>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n-GB" sz="2000" dirty="0" err="1"/>
              <a:t>Kwalifikatory</a:t>
            </a:r>
            <a:r>
              <a:rPr lang="en-GB" sz="2000" dirty="0"/>
              <a:t> ICF</a:t>
            </a:r>
            <a:r>
              <a:rPr lang="pl-PL" sz="2000" dirty="0"/>
              <a:t> </a:t>
            </a:r>
          </a:p>
          <a:p>
            <a:pPr>
              <a:defRPr/>
            </a:pPr>
            <a:endParaRPr lang="pl-PL" sz="2000" dirty="0"/>
          </a:p>
          <a:p>
            <a:pPr>
              <a:defRPr/>
            </a:pPr>
            <a:r>
              <a:rPr lang="pl-PL" sz="2000" dirty="0"/>
              <a:t> </a:t>
            </a:r>
            <a:br>
              <a:rPr lang="pl-PL" sz="2000" kern="0" dirty="0"/>
            </a:br>
            <a:endParaRPr lang="pl-PL" sz="2000" kern="0" dirty="0"/>
          </a:p>
        </p:txBody>
      </p:sp>
      <p:sp>
        <p:nvSpPr>
          <p:cNvPr id="3" name="Symbol zastępczy zawartości 2">
            <a:extLst>
              <a:ext uri="{FF2B5EF4-FFF2-40B4-BE49-F238E27FC236}">
                <a16:creationId xmlns:a16="http://schemas.microsoft.com/office/drawing/2014/main" id="{9AC41A98-BB16-43CB-B89D-DD983BA3F483}"/>
              </a:ext>
            </a:extLst>
          </p:cNvPr>
          <p:cNvSpPr txBox="1">
            <a:spLocks/>
          </p:cNvSpPr>
          <p:nvPr/>
        </p:nvSpPr>
        <p:spPr>
          <a:xfrm>
            <a:off x="179388" y="1628775"/>
            <a:ext cx="8785225" cy="4103688"/>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r>
              <a:rPr lang="pl-PL" sz="2000" b="0" dirty="0"/>
              <a:t>Kody ICF są kompletne tylko wtedy, gdy występują razem z kwalifikatorem wskazującym poziom zdrowia (np. powaga problemu zdrowotnego). Kwalifikatory mają postać jednej, dwóch lub więcej cyfr po przecinku (lub separatorze). Użyciu każdego kodu powinien towarzyszyć co najmniej jeden kwalifikator. Bez kwalifikatorów kody nie są znaczące. </a:t>
            </a:r>
          </a:p>
          <a:p>
            <a:pPr>
              <a:lnSpc>
                <a:spcPct val="150000"/>
              </a:lnSpc>
              <a:spcBef>
                <a:spcPts val="0"/>
              </a:spcBef>
              <a:defRPr/>
            </a:pPr>
            <a:r>
              <a:rPr lang="pl-PL" sz="2000" b="0" dirty="0"/>
              <a:t> </a:t>
            </a:r>
          </a:p>
          <a:p>
            <a:pPr>
              <a:lnSpc>
                <a:spcPct val="150000"/>
              </a:lnSpc>
              <a:spcBef>
                <a:spcPts val="0"/>
              </a:spcBef>
              <a:defRPr/>
            </a:pPr>
            <a:endParaRPr sz="2000" b="0" kern="0" dirty="0"/>
          </a:p>
        </p:txBody>
      </p:sp>
      <p:pic>
        <p:nvPicPr>
          <p:cNvPr id="5" name="Obraz 4">
            <a:extLst>
              <a:ext uri="{FF2B5EF4-FFF2-40B4-BE49-F238E27FC236}">
                <a16:creationId xmlns:a16="http://schemas.microsoft.com/office/drawing/2014/main" id="{8AB4D186-66CE-4D98-B9D7-BE70D6709136}"/>
              </a:ext>
            </a:extLst>
          </p:cNvPr>
          <p:cNvPicPr>
            <a:picLocks noChangeAspect="1"/>
          </p:cNvPicPr>
          <p:nvPr/>
        </p:nvPicPr>
        <p:blipFill>
          <a:blip r:embed="rId3"/>
          <a:stretch>
            <a:fillRect/>
          </a:stretch>
        </p:blipFill>
        <p:spPr>
          <a:xfrm>
            <a:off x="1259632" y="4005064"/>
            <a:ext cx="6048672" cy="2172023"/>
          </a:xfrm>
          <a:prstGeom prst="rect">
            <a:avLst/>
          </a:prstGeom>
        </p:spPr>
      </p:pic>
      <p:sp>
        <p:nvSpPr>
          <p:cNvPr id="6" name="Prostokąt 5">
            <a:extLst>
              <a:ext uri="{FF2B5EF4-FFF2-40B4-BE49-F238E27FC236}">
                <a16:creationId xmlns:a16="http://schemas.microsoft.com/office/drawing/2014/main" id="{2B674D2E-1D58-4F10-B063-7C8E2159610A}"/>
              </a:ext>
            </a:extLst>
          </p:cNvPr>
          <p:cNvSpPr/>
          <p:nvPr/>
        </p:nvSpPr>
        <p:spPr bwMode="auto">
          <a:xfrm>
            <a:off x="6723856" y="3996680"/>
            <a:ext cx="648072" cy="432048"/>
          </a:xfrm>
          <a:prstGeom prst="rect">
            <a:avLst/>
          </a:prstGeom>
          <a:solidFill>
            <a:schemeClr val="bg1"/>
          </a:solid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pl-PL" sz="1000" b="1" i="0" u="none" strike="noStrike" cap="none" normalizeH="0" baseline="0">
              <a:ln>
                <a:noFill/>
              </a:ln>
              <a:solidFill>
                <a:schemeClr val="bg1"/>
              </a:solidFill>
              <a:effectLst/>
              <a:latin typeface="Arial" charset="0"/>
              <a:sym typeface="Arial" charset="0"/>
            </a:endParaRPr>
          </a:p>
        </p:txBody>
      </p:sp>
      <p:sp>
        <p:nvSpPr>
          <p:cNvPr id="8" name="Prostokąt 7">
            <a:extLst>
              <a:ext uri="{FF2B5EF4-FFF2-40B4-BE49-F238E27FC236}">
                <a16:creationId xmlns:a16="http://schemas.microsoft.com/office/drawing/2014/main" id="{44043720-7AF8-4A61-B6C9-DA1E989A4518}"/>
              </a:ext>
            </a:extLst>
          </p:cNvPr>
          <p:cNvSpPr/>
          <p:nvPr/>
        </p:nvSpPr>
        <p:spPr bwMode="auto">
          <a:xfrm>
            <a:off x="6876256" y="4149080"/>
            <a:ext cx="648072" cy="432048"/>
          </a:xfrm>
          <a:prstGeom prst="rect">
            <a:avLst/>
          </a:prstGeom>
          <a:solidFill>
            <a:schemeClr val="bg1"/>
          </a:solid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pl-PL" sz="1000" b="1" i="0" u="none" strike="noStrike" cap="none" normalizeH="0" baseline="0">
              <a:ln>
                <a:noFill/>
              </a:ln>
              <a:solidFill>
                <a:schemeClr val="bg1"/>
              </a:solidFill>
              <a:effectLst/>
              <a:latin typeface="Arial" charset="0"/>
              <a:sym typeface="Arial" charset="0"/>
            </a:endParaRPr>
          </a:p>
        </p:txBody>
      </p:sp>
      <p:sp>
        <p:nvSpPr>
          <p:cNvPr id="9" name="Prostokąt 8">
            <a:extLst>
              <a:ext uri="{FF2B5EF4-FFF2-40B4-BE49-F238E27FC236}">
                <a16:creationId xmlns:a16="http://schemas.microsoft.com/office/drawing/2014/main" id="{3CD3351D-0109-49C7-9C0C-EBB730029CC1}"/>
              </a:ext>
            </a:extLst>
          </p:cNvPr>
          <p:cNvSpPr/>
          <p:nvPr/>
        </p:nvSpPr>
        <p:spPr bwMode="auto">
          <a:xfrm>
            <a:off x="1043608" y="4005064"/>
            <a:ext cx="648072" cy="432048"/>
          </a:xfrm>
          <a:prstGeom prst="rect">
            <a:avLst/>
          </a:prstGeom>
          <a:solidFill>
            <a:schemeClr val="bg1"/>
          </a:solid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pl-PL" sz="1000" b="1" i="0" u="none" strike="noStrike" cap="none" normalizeH="0" baseline="0">
              <a:ln>
                <a:noFill/>
              </a:ln>
              <a:solidFill>
                <a:schemeClr val="bg1"/>
              </a:solidFill>
              <a:effectLst/>
              <a:latin typeface="Arial" charset="0"/>
              <a:sym typeface="Arial" charset="0"/>
            </a:endParaRPr>
          </a:p>
        </p:txBody>
      </p:sp>
    </p:spTree>
  </p:cSld>
  <p:clrMapOvr>
    <a:masterClrMapping/>
  </p:clrMapOvr>
  <p:transition advClick="0" advTm="300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638488D-7ACC-4ED6-A1BB-A5121EEA4C5B}"/>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n-US" sz="2000" dirty="0" err="1"/>
              <a:t>Charakterystyka</a:t>
            </a:r>
            <a:r>
              <a:rPr lang="en-US" sz="2000" dirty="0"/>
              <a:t> </a:t>
            </a:r>
            <a:r>
              <a:rPr lang="en-US" sz="2000" dirty="0" err="1"/>
              <a:t>strukturalna</a:t>
            </a:r>
            <a:r>
              <a:rPr lang="en-US" sz="2000" dirty="0"/>
              <a:t> </a:t>
            </a:r>
            <a:r>
              <a:rPr lang="en-US" sz="2000" dirty="0" err="1"/>
              <a:t>klasyfikacji</a:t>
            </a:r>
            <a:r>
              <a:rPr lang="en-US" sz="2000" dirty="0"/>
              <a:t> ICF.</a:t>
            </a:r>
            <a:endParaRPr lang="pl-PL" sz="2000" dirty="0"/>
          </a:p>
          <a:p>
            <a:pPr>
              <a:defRPr/>
            </a:pPr>
            <a:r>
              <a:rPr lang="pl-PL" sz="2000" dirty="0"/>
              <a:t> </a:t>
            </a:r>
            <a:br>
              <a:rPr lang="pl-PL" sz="2000" kern="0" dirty="0"/>
            </a:br>
            <a:endParaRPr lang="pl-PL" sz="2000" kern="0" dirty="0"/>
          </a:p>
        </p:txBody>
      </p:sp>
      <p:sp>
        <p:nvSpPr>
          <p:cNvPr id="3" name="Symbol zastępczy zawartości 2">
            <a:extLst>
              <a:ext uri="{FF2B5EF4-FFF2-40B4-BE49-F238E27FC236}">
                <a16:creationId xmlns:a16="http://schemas.microsoft.com/office/drawing/2014/main" id="{BD7D5FD6-6F14-4896-8ADF-16CC4AD1E521}"/>
              </a:ext>
            </a:extLst>
          </p:cNvPr>
          <p:cNvSpPr txBox="1">
            <a:spLocks/>
          </p:cNvSpPr>
          <p:nvPr/>
        </p:nvSpPr>
        <p:spPr>
          <a:xfrm>
            <a:off x="179388" y="1628775"/>
            <a:ext cx="8785225" cy="4103688"/>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gn="just">
              <a:lnSpc>
                <a:spcPct val="150000"/>
              </a:lnSpc>
              <a:spcBef>
                <a:spcPts val="0"/>
              </a:spcBef>
              <a:defRPr/>
            </a:pPr>
            <a:r>
              <a:rPr lang="pl-PL" sz="2000" b="0" dirty="0"/>
              <a:t>W przypadku zakodowania "brak problemu" lub "całkowity problem" pomiar obarczony jest marginesem błędu wynoszącym do 5%.</a:t>
            </a:r>
          </a:p>
          <a:p>
            <a:pPr algn="just">
              <a:lnSpc>
                <a:spcPct val="150000"/>
              </a:lnSpc>
              <a:spcBef>
                <a:spcPts val="0"/>
              </a:spcBef>
              <a:defRPr/>
            </a:pPr>
            <a:r>
              <a:rPr lang="pl-PL" sz="2000" b="0" dirty="0"/>
              <a:t>Natomiast ocena "umiarkowany problem" cofa się do środka skali, określając pełną trudność. Okresy zainteresowań muszą być skalowane w poszczególnych domenach (obszarach) w odniesieniu do norm populacyjnych, takich jak </a:t>
            </a:r>
            <a:r>
              <a:rPr lang="pl-PL" sz="2000" b="0" dirty="0" err="1"/>
              <a:t>percentyle</a:t>
            </a:r>
            <a:r>
              <a:rPr lang="pl-PL" sz="2000" b="0" dirty="0"/>
              <a:t>.</a:t>
            </a:r>
          </a:p>
          <a:p>
            <a:pPr algn="just">
              <a:lnSpc>
                <a:spcPct val="150000"/>
              </a:lnSpc>
              <a:spcBef>
                <a:spcPts val="0"/>
              </a:spcBef>
              <a:defRPr/>
            </a:pPr>
            <a:r>
              <a:rPr lang="pl-PL" sz="2000" b="0" dirty="0"/>
              <a:t> </a:t>
            </a:r>
            <a:endParaRPr sz="2000" b="0" kern="0" dirty="0"/>
          </a:p>
        </p:txBody>
      </p:sp>
      <p:pic>
        <p:nvPicPr>
          <p:cNvPr id="70660" name="Picture 2">
            <a:extLst>
              <a:ext uri="{FF2B5EF4-FFF2-40B4-BE49-F238E27FC236}">
                <a16:creationId xmlns:a16="http://schemas.microsoft.com/office/drawing/2014/main" id="{35A62FB4-0C84-435F-A113-ADEDA4350F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4292600"/>
            <a:ext cx="1360488" cy="121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B4675E-21E3-432F-8B3C-A982899C47AD}"/>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n-US" sz="2000" dirty="0" err="1"/>
              <a:t>Charakterystyka</a:t>
            </a:r>
            <a:r>
              <a:rPr lang="en-US" sz="2000" dirty="0"/>
              <a:t> </a:t>
            </a:r>
            <a:r>
              <a:rPr lang="en-US" sz="2000" dirty="0" err="1"/>
              <a:t>strukturalna</a:t>
            </a:r>
            <a:r>
              <a:rPr lang="en-US" sz="2000" dirty="0"/>
              <a:t> </a:t>
            </a:r>
            <a:r>
              <a:rPr lang="en-US" sz="2000" dirty="0" err="1"/>
              <a:t>klasyfikacji</a:t>
            </a:r>
            <a:r>
              <a:rPr lang="en-US" sz="2000" dirty="0"/>
              <a:t> ICF.</a:t>
            </a:r>
            <a:r>
              <a:rPr lang="pl-PL" sz="2000" dirty="0"/>
              <a:t> </a:t>
            </a:r>
          </a:p>
          <a:p>
            <a:pPr>
              <a:defRPr/>
            </a:pPr>
            <a:endParaRPr lang="pl-PL" sz="2000" dirty="0"/>
          </a:p>
          <a:p>
            <a:pPr>
              <a:defRPr/>
            </a:pPr>
            <a:r>
              <a:rPr lang="pl-PL" sz="2000" dirty="0"/>
              <a:t> </a:t>
            </a:r>
            <a:br>
              <a:rPr lang="pl-PL" sz="2000" kern="0" dirty="0"/>
            </a:br>
            <a:endParaRPr lang="pl-PL" sz="2000" kern="0" dirty="0"/>
          </a:p>
        </p:txBody>
      </p:sp>
      <p:sp>
        <p:nvSpPr>
          <p:cNvPr id="3" name="Symbol zastępczy zawartości 2">
            <a:extLst>
              <a:ext uri="{FF2B5EF4-FFF2-40B4-BE49-F238E27FC236}">
                <a16:creationId xmlns:a16="http://schemas.microsoft.com/office/drawing/2014/main" id="{E114F364-719D-4346-A15C-B8B016FB789D}"/>
              </a:ext>
            </a:extLst>
          </p:cNvPr>
          <p:cNvSpPr txBox="1">
            <a:spLocks/>
          </p:cNvSpPr>
          <p:nvPr/>
        </p:nvSpPr>
        <p:spPr>
          <a:xfrm>
            <a:off x="323850" y="1628775"/>
            <a:ext cx="8640763" cy="3816350"/>
          </a:xfrm>
          <a:prstGeom prst="rect">
            <a:avLst/>
          </a:prstGeom>
        </p:spPr>
        <p:txBody>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defRPr/>
            </a:pPr>
            <a:r>
              <a:rPr lang="pl-PL" sz="2000" b="0" kern="0" dirty="0"/>
              <a:t>xxx.0 Brak problemu  (brak, nieobecny, nieistotny,...)                     0-4 %</a:t>
            </a:r>
          </a:p>
          <a:p>
            <a:pPr>
              <a:defRPr/>
            </a:pPr>
            <a:r>
              <a:rPr lang="pl-PL" sz="2000" b="0" kern="0" dirty="0"/>
              <a:t>xxx.1 Niewielki problem (mały,...)                                                    5-24 % </a:t>
            </a:r>
          </a:p>
          <a:p>
            <a:pPr>
              <a:defRPr/>
            </a:pPr>
            <a:r>
              <a:rPr lang="pl-PL" sz="2000" b="0" kern="0" dirty="0"/>
              <a:t>xxx.2 Umiarkowany problem (przeciętny, sporny,...)                     25-49 % </a:t>
            </a:r>
          </a:p>
          <a:p>
            <a:pPr>
              <a:defRPr/>
            </a:pPr>
            <a:r>
              <a:rPr lang="pl-PL" sz="2000" b="0" kern="0" dirty="0"/>
              <a:t>xxx.3  Znaczący problem (poważny,...)                                          50-95 %</a:t>
            </a:r>
          </a:p>
          <a:p>
            <a:pPr>
              <a:defRPr/>
            </a:pPr>
            <a:r>
              <a:rPr lang="pl-PL" sz="2000" b="0" kern="0" dirty="0"/>
              <a:t>xxx.4 Bardzo duży problem (całkowity,...)                                    96-100 % </a:t>
            </a:r>
          </a:p>
          <a:p>
            <a:pPr>
              <a:defRPr/>
            </a:pPr>
            <a:r>
              <a:rPr lang="pl-PL" sz="2000" b="0" kern="0" dirty="0"/>
              <a:t>xxx.8 nieokreślony</a:t>
            </a:r>
          </a:p>
          <a:p>
            <a:pPr>
              <a:defRPr/>
            </a:pPr>
            <a:r>
              <a:rPr lang="pl-PL" sz="2000" b="0" kern="0" dirty="0"/>
              <a:t>xxx.9 nie dotyczy</a:t>
            </a:r>
            <a:endParaRPr lang="pl-PL" b="0" kern="0" dirty="0"/>
          </a:p>
        </p:txBody>
      </p:sp>
      <p:pic>
        <p:nvPicPr>
          <p:cNvPr id="72708" name="Picture 2">
            <a:extLst>
              <a:ext uri="{FF2B5EF4-FFF2-40B4-BE49-F238E27FC236}">
                <a16:creationId xmlns:a16="http://schemas.microsoft.com/office/drawing/2014/main" id="{32723224-E0AC-4AD3-93DB-252C0AC817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4437063"/>
            <a:ext cx="2708275" cy="1335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4FDB0BB-7970-4391-BC13-8D91E44DB3F9}"/>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n-US" sz="2000" dirty="0" err="1"/>
              <a:t>Charakterystyka</a:t>
            </a:r>
            <a:r>
              <a:rPr lang="en-US" sz="2000" dirty="0"/>
              <a:t> </a:t>
            </a:r>
            <a:r>
              <a:rPr lang="en-US" sz="2000" dirty="0" err="1"/>
              <a:t>strukturalna</a:t>
            </a:r>
            <a:r>
              <a:rPr lang="en-US" sz="2000" dirty="0"/>
              <a:t> </a:t>
            </a:r>
            <a:r>
              <a:rPr lang="en-US" sz="2000" dirty="0" err="1"/>
              <a:t>klasyfikacji</a:t>
            </a:r>
            <a:r>
              <a:rPr lang="en-US" sz="2000" dirty="0"/>
              <a:t> ICF.</a:t>
            </a:r>
            <a:r>
              <a:rPr lang="pl-PL" sz="2000" dirty="0"/>
              <a:t> </a:t>
            </a:r>
          </a:p>
          <a:p>
            <a:pPr>
              <a:defRPr/>
            </a:pPr>
            <a:endParaRPr lang="pl-PL" sz="2000" dirty="0"/>
          </a:p>
          <a:p>
            <a:pPr>
              <a:defRPr/>
            </a:pPr>
            <a:r>
              <a:rPr lang="pl-PL" sz="2000" dirty="0"/>
              <a:t> </a:t>
            </a:r>
            <a:br>
              <a:rPr lang="pl-PL" sz="2000" kern="0" dirty="0"/>
            </a:br>
            <a:endParaRPr lang="pl-PL" sz="2000" kern="0" dirty="0"/>
          </a:p>
        </p:txBody>
      </p:sp>
      <p:sp>
        <p:nvSpPr>
          <p:cNvPr id="74755" name="Symbol zastępczy zawartości 2">
            <a:extLst>
              <a:ext uri="{FF2B5EF4-FFF2-40B4-BE49-F238E27FC236}">
                <a16:creationId xmlns:a16="http://schemas.microsoft.com/office/drawing/2014/main" id="{E5D2E0BD-5660-4475-91DF-98A0CC926F39}"/>
              </a:ext>
            </a:extLst>
          </p:cNvPr>
          <p:cNvSpPr txBox="1">
            <a:spLocks/>
          </p:cNvSpPr>
          <p:nvPr/>
        </p:nvSpPr>
        <p:spPr bwMode="auto">
          <a:xfrm>
            <a:off x="179388" y="1427163"/>
            <a:ext cx="8785225"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6858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lnSpc>
                <a:spcPct val="90000"/>
              </a:lnSpc>
              <a:spcBef>
                <a:spcPts val="1000"/>
              </a:spcBef>
              <a:buFont typeface="Arial" panose="020B0604020202020204" pitchFamily="34" charset="0"/>
              <a:buChar char="•"/>
            </a:pPr>
            <a:r>
              <a:rPr lang="pl-PL" altLang="pl-PL" sz="2100" b="0" dirty="0">
                <a:solidFill>
                  <a:srgbClr val="000000"/>
                </a:solidFill>
                <a:latin typeface="Calibri" panose="020F0502020204030204" pitchFamily="34" charset="0"/>
              </a:rPr>
              <a:t>W ICF stan zdrowia danej osoby i związane z nim pozycje są określane za pomocą serii kodów, które obejmują obie części klasyfikacji. Dlatego maksymalna liczba kodów dla jednej osoby wynosi 34 na poziomie 1-cyfrowym (8 funkcji ciała ludzkiego, 8 struktur ciała, 9 do realizacji i 9 do zdolności).</a:t>
            </a:r>
          </a:p>
          <a:p>
            <a:pPr algn="just" eaLnBrk="1" hangingPunct="1">
              <a:lnSpc>
                <a:spcPct val="90000"/>
              </a:lnSpc>
              <a:spcBef>
                <a:spcPts val="1000"/>
              </a:spcBef>
              <a:buFont typeface="Arial" panose="020B0604020202020204" pitchFamily="34" charset="0"/>
              <a:buChar char="•"/>
            </a:pPr>
            <a:r>
              <a:rPr lang="pl-PL" altLang="pl-PL" sz="2100" b="0" dirty="0">
                <a:solidFill>
                  <a:srgbClr val="000000"/>
                </a:solidFill>
                <a:latin typeface="Calibri" panose="020F0502020204030204" pitchFamily="34" charset="0"/>
              </a:rPr>
              <a:t>Analogicznie, drugi poziom kodu wynosi 362. Dla bardziej szczegółowej klasyfikacji kod wynosi 1424.</a:t>
            </a:r>
          </a:p>
          <a:p>
            <a:pPr algn="just" eaLnBrk="1" hangingPunct="1">
              <a:lnSpc>
                <a:spcPct val="90000"/>
              </a:lnSpc>
              <a:spcBef>
                <a:spcPts val="1000"/>
              </a:spcBef>
              <a:buFont typeface="Arial" panose="020B0604020202020204" pitchFamily="34" charset="0"/>
              <a:buChar char="•"/>
            </a:pPr>
            <a:r>
              <a:rPr lang="pl-PL" altLang="pl-PL" sz="2100" b="0" dirty="0">
                <a:solidFill>
                  <a:srgbClr val="000000"/>
                </a:solidFill>
                <a:latin typeface="Calibri" panose="020F0502020204030204" pitchFamily="34" charset="0"/>
              </a:rPr>
              <a:t>W rzeczywistych zastosowaniach ICF zestaw od 3 do 18 kodów może być wystarczający do opisania przypadku dokładności do drugiego poziomu (trzy cyfry). </a:t>
            </a:r>
          </a:p>
          <a:p>
            <a:pPr eaLnBrk="1" hangingPunct="1">
              <a:lnSpc>
                <a:spcPct val="90000"/>
              </a:lnSpc>
              <a:spcBef>
                <a:spcPts val="1000"/>
              </a:spcBef>
              <a:buFont typeface="Arial" panose="020B0604020202020204" pitchFamily="34" charset="0"/>
              <a:buChar char="•"/>
            </a:pPr>
            <a:endParaRPr lang="pl-PL" altLang="pl-PL" sz="2800" b="0" dirty="0">
              <a:solidFill>
                <a:srgbClr val="000000"/>
              </a:solidFill>
              <a:latin typeface="Calibri" panose="020F0502020204030204" pitchFamily="34" charset="0"/>
            </a:endParaRPr>
          </a:p>
        </p:txBody>
      </p:sp>
      <p:pic>
        <p:nvPicPr>
          <p:cNvPr id="74756" name="Picture 2">
            <a:extLst>
              <a:ext uri="{FF2B5EF4-FFF2-40B4-BE49-F238E27FC236}">
                <a16:creationId xmlns:a16="http://schemas.microsoft.com/office/drawing/2014/main" id="{BCED8FBE-8E0E-4004-AAB3-A5AD7AFF10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4365104"/>
            <a:ext cx="1184275" cy="178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EF728C1-D96B-447B-9271-0584869F76AE}"/>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sz="2200" i="0" dirty="0">
                <a:solidFill>
                  <a:srgbClr val="000000"/>
                </a:solidFill>
                <a:effectLst/>
                <a:latin typeface="-apple-system"/>
              </a:rPr>
              <a:t>Kwalifikacje ICF.</a:t>
            </a:r>
            <a:r>
              <a:rPr lang="pl-PL" sz="2200" dirty="0"/>
              <a:t> </a:t>
            </a:r>
          </a:p>
          <a:p>
            <a:pPr>
              <a:defRPr/>
            </a:pPr>
            <a:endParaRPr lang="pl-PL" sz="2200" dirty="0"/>
          </a:p>
          <a:p>
            <a:pPr>
              <a:defRPr/>
            </a:pPr>
            <a:r>
              <a:rPr lang="pl-PL" sz="2000" dirty="0"/>
              <a:t> </a:t>
            </a:r>
            <a:br>
              <a:rPr lang="pl-PL" sz="2000" kern="0" dirty="0"/>
            </a:br>
            <a:endParaRPr lang="pl-PL" sz="2000" kern="0" dirty="0"/>
          </a:p>
        </p:txBody>
      </p:sp>
      <p:pic>
        <p:nvPicPr>
          <p:cNvPr id="4" name="Obraz 3">
            <a:extLst>
              <a:ext uri="{FF2B5EF4-FFF2-40B4-BE49-F238E27FC236}">
                <a16:creationId xmlns:a16="http://schemas.microsoft.com/office/drawing/2014/main" id="{0BD2C8CD-8F3B-4242-B0F0-7B28C7B5C797}"/>
              </a:ext>
            </a:extLst>
          </p:cNvPr>
          <p:cNvPicPr>
            <a:picLocks noChangeAspect="1"/>
          </p:cNvPicPr>
          <p:nvPr/>
        </p:nvPicPr>
        <p:blipFill>
          <a:blip r:embed="rId3"/>
          <a:stretch>
            <a:fillRect/>
          </a:stretch>
        </p:blipFill>
        <p:spPr>
          <a:xfrm>
            <a:off x="179512" y="2060848"/>
            <a:ext cx="8751387" cy="3081313"/>
          </a:xfrm>
          <a:prstGeom prst="rect">
            <a:avLst/>
          </a:prstGeom>
        </p:spPr>
      </p:pic>
    </p:spTree>
  </p:cSld>
  <p:clrMapOvr>
    <a:masterClrMapping/>
  </p:clrMapOvr>
  <p:transition advClick="0" advTm="300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5B262A4-4BB8-4227-A2E4-B8655713DE6E}"/>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sz="2000" dirty="0"/>
              <a:t>ICF </a:t>
            </a:r>
            <a:r>
              <a:rPr lang="pl-PL" sz="2000" dirty="0" err="1"/>
              <a:t>Qualifiers</a:t>
            </a:r>
            <a:r>
              <a:rPr lang="en-GB" sz="2000" dirty="0"/>
              <a:t>.</a:t>
            </a:r>
            <a:endParaRPr lang="pl-PL" sz="2000" dirty="0"/>
          </a:p>
          <a:p>
            <a:pPr>
              <a:defRPr/>
            </a:pPr>
            <a:r>
              <a:rPr lang="pl-PL" sz="2000" dirty="0"/>
              <a:t> </a:t>
            </a:r>
          </a:p>
          <a:p>
            <a:pPr>
              <a:defRPr/>
            </a:pPr>
            <a:endParaRPr lang="pl-PL" sz="2000" dirty="0"/>
          </a:p>
          <a:p>
            <a:pPr>
              <a:defRPr/>
            </a:pPr>
            <a:r>
              <a:rPr lang="pl-PL" sz="2000" dirty="0"/>
              <a:t> </a:t>
            </a:r>
            <a:br>
              <a:rPr lang="pl-PL" sz="2000" kern="0" dirty="0"/>
            </a:br>
            <a:endParaRPr lang="pl-PL" sz="2000" kern="0" dirty="0"/>
          </a:p>
        </p:txBody>
      </p:sp>
      <p:pic>
        <p:nvPicPr>
          <p:cNvPr id="4" name="Obraz 3">
            <a:extLst>
              <a:ext uri="{FF2B5EF4-FFF2-40B4-BE49-F238E27FC236}">
                <a16:creationId xmlns:a16="http://schemas.microsoft.com/office/drawing/2014/main" id="{6A7778D6-1A94-4DFF-B3A5-FD35878CBBBA}"/>
              </a:ext>
            </a:extLst>
          </p:cNvPr>
          <p:cNvPicPr>
            <a:picLocks noChangeAspect="1"/>
          </p:cNvPicPr>
          <p:nvPr/>
        </p:nvPicPr>
        <p:blipFill>
          <a:blip r:embed="rId3"/>
          <a:stretch>
            <a:fillRect/>
          </a:stretch>
        </p:blipFill>
        <p:spPr>
          <a:xfrm>
            <a:off x="539552" y="1268760"/>
            <a:ext cx="7992888" cy="4787297"/>
          </a:xfrm>
          <a:prstGeom prst="rect">
            <a:avLst/>
          </a:prstGeom>
        </p:spPr>
      </p:pic>
    </p:spTree>
  </p:cSld>
  <p:clrMapOvr>
    <a:masterClrMapping/>
  </p:clrMapOvr>
  <p:transition advClick="0" advTm="300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496422A-C04B-4DDA-B4D6-9B4D1B5DF700}"/>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sz="2000" dirty="0"/>
              <a:t>ICF </a:t>
            </a:r>
            <a:r>
              <a:rPr lang="pl-PL" sz="2000" dirty="0" err="1"/>
              <a:t>Qualifiers</a:t>
            </a:r>
            <a:r>
              <a:rPr lang="en-GB" sz="2000" dirty="0"/>
              <a:t>.</a:t>
            </a:r>
            <a:endParaRPr lang="pl-PL" sz="2000" dirty="0"/>
          </a:p>
          <a:p>
            <a:pPr>
              <a:defRPr/>
            </a:pPr>
            <a:r>
              <a:rPr lang="pl-PL" sz="2000" dirty="0"/>
              <a:t> </a:t>
            </a:r>
          </a:p>
          <a:p>
            <a:pPr>
              <a:defRPr/>
            </a:pPr>
            <a:endParaRPr lang="pl-PL" sz="2000" dirty="0"/>
          </a:p>
          <a:p>
            <a:pPr>
              <a:defRPr/>
            </a:pPr>
            <a:r>
              <a:rPr lang="pl-PL" sz="2000" dirty="0"/>
              <a:t> </a:t>
            </a:r>
            <a:br>
              <a:rPr lang="pl-PL" sz="2000" kern="0" dirty="0"/>
            </a:br>
            <a:endParaRPr lang="pl-PL" sz="2000" kern="0" dirty="0"/>
          </a:p>
        </p:txBody>
      </p:sp>
      <p:pic>
        <p:nvPicPr>
          <p:cNvPr id="4" name="Obraz 3">
            <a:extLst>
              <a:ext uri="{FF2B5EF4-FFF2-40B4-BE49-F238E27FC236}">
                <a16:creationId xmlns:a16="http://schemas.microsoft.com/office/drawing/2014/main" id="{76BF9E7C-F6A4-4AAE-B684-F8AD351E8C79}"/>
              </a:ext>
            </a:extLst>
          </p:cNvPr>
          <p:cNvPicPr>
            <a:picLocks noChangeAspect="1"/>
          </p:cNvPicPr>
          <p:nvPr/>
        </p:nvPicPr>
        <p:blipFill>
          <a:blip r:embed="rId3"/>
          <a:stretch>
            <a:fillRect/>
          </a:stretch>
        </p:blipFill>
        <p:spPr>
          <a:xfrm>
            <a:off x="467544" y="1557336"/>
            <a:ext cx="8352928" cy="4342197"/>
          </a:xfrm>
          <a:prstGeom prst="rect">
            <a:avLst/>
          </a:prstGeom>
        </p:spPr>
      </p:pic>
    </p:spTree>
  </p:cSld>
  <p:clrMapOvr>
    <a:masterClrMapping/>
  </p:clrMapOvr>
  <p:transition advClick="0" advTm="300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4BCF810-C3FF-4A29-9F1B-2F382A7158FD}"/>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sz="2000" dirty="0"/>
              <a:t>ICF </a:t>
            </a:r>
            <a:r>
              <a:rPr lang="pl-PL" sz="2000" dirty="0" err="1"/>
              <a:t>Qualifiers</a:t>
            </a:r>
            <a:r>
              <a:rPr lang="en-GB" sz="2000" dirty="0"/>
              <a:t>.</a:t>
            </a:r>
            <a:endParaRPr lang="pl-PL" sz="2000" dirty="0"/>
          </a:p>
          <a:p>
            <a:pPr>
              <a:defRPr/>
            </a:pPr>
            <a:r>
              <a:rPr lang="pl-PL" sz="2000" dirty="0"/>
              <a:t> </a:t>
            </a:r>
          </a:p>
          <a:p>
            <a:pPr>
              <a:defRPr/>
            </a:pPr>
            <a:endParaRPr lang="pl-PL" sz="2000" dirty="0"/>
          </a:p>
          <a:p>
            <a:pPr>
              <a:defRPr/>
            </a:pPr>
            <a:r>
              <a:rPr lang="pl-PL" sz="2000" dirty="0"/>
              <a:t> </a:t>
            </a:r>
            <a:br>
              <a:rPr lang="pl-PL" sz="2000" kern="0" dirty="0"/>
            </a:br>
            <a:endParaRPr lang="pl-PL" sz="2000" kern="0" dirty="0"/>
          </a:p>
        </p:txBody>
      </p:sp>
      <p:pic>
        <p:nvPicPr>
          <p:cNvPr id="4" name="Obraz 3">
            <a:extLst>
              <a:ext uri="{FF2B5EF4-FFF2-40B4-BE49-F238E27FC236}">
                <a16:creationId xmlns:a16="http://schemas.microsoft.com/office/drawing/2014/main" id="{2BB997E5-A9EC-478A-8ABE-C80C0FC0C2B0}"/>
              </a:ext>
            </a:extLst>
          </p:cNvPr>
          <p:cNvPicPr>
            <a:picLocks noChangeAspect="1"/>
          </p:cNvPicPr>
          <p:nvPr/>
        </p:nvPicPr>
        <p:blipFill>
          <a:blip r:embed="rId3"/>
          <a:stretch>
            <a:fillRect/>
          </a:stretch>
        </p:blipFill>
        <p:spPr>
          <a:xfrm>
            <a:off x="251520" y="1844824"/>
            <a:ext cx="8693044" cy="3564608"/>
          </a:xfrm>
          <a:prstGeom prst="rect">
            <a:avLst/>
          </a:prstGeom>
        </p:spPr>
      </p:pic>
    </p:spTree>
  </p:cSld>
  <p:clrMapOvr>
    <a:masterClrMapping/>
  </p:clrMapOvr>
  <p:transition advClick="0" advTm="3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48C756AC-E979-403E-A9DF-19E16DC0D3B1}"/>
              </a:ext>
            </a:extLst>
          </p:cNvPr>
          <p:cNvSpPr/>
          <p:nvPr/>
        </p:nvSpPr>
        <p:spPr>
          <a:xfrm>
            <a:off x="323850" y="981075"/>
            <a:ext cx="8135938" cy="523875"/>
          </a:xfrm>
          <a:prstGeom prst="rect">
            <a:avLst/>
          </a:prstGeom>
        </p:spPr>
        <p:txBody>
          <a:bodyPr>
            <a:spAutoFit/>
          </a:bodyPr>
          <a:lstStyle/>
          <a:p>
            <a:pPr algn="ctr">
              <a:defRPr/>
            </a:pPr>
            <a:r>
              <a:rPr lang="es-ES" sz="2800" dirty="0" err="1">
                <a:solidFill>
                  <a:schemeClr val="accent2">
                    <a:lumMod val="75000"/>
                  </a:schemeClr>
                </a:solidFill>
              </a:rPr>
              <a:t>Podstawowa</a:t>
            </a:r>
            <a:r>
              <a:rPr lang="es-ES" sz="2800" dirty="0">
                <a:solidFill>
                  <a:schemeClr val="accent2">
                    <a:lumMod val="75000"/>
                  </a:schemeClr>
                </a:solidFill>
              </a:rPr>
              <a:t> </a:t>
            </a:r>
            <a:r>
              <a:rPr lang="es-ES" sz="2800" dirty="0" err="1">
                <a:solidFill>
                  <a:schemeClr val="accent2">
                    <a:lumMod val="75000"/>
                  </a:schemeClr>
                </a:solidFill>
              </a:rPr>
              <a:t>terminologia</a:t>
            </a:r>
            <a:r>
              <a:rPr lang="es-ES" sz="2800" dirty="0">
                <a:solidFill>
                  <a:schemeClr val="accent2">
                    <a:lumMod val="75000"/>
                  </a:schemeClr>
                </a:solidFill>
              </a:rPr>
              <a:t> ICF</a:t>
            </a:r>
            <a:endParaRPr lang="en-US" sz="2800" b="0" dirty="0">
              <a:solidFill>
                <a:schemeClr val="accent2">
                  <a:lumMod val="75000"/>
                </a:schemeClr>
              </a:solidFill>
            </a:endParaRPr>
          </a:p>
        </p:txBody>
      </p:sp>
      <p:sp>
        <p:nvSpPr>
          <p:cNvPr id="3" name="Prostokąt 2">
            <a:extLst>
              <a:ext uri="{FF2B5EF4-FFF2-40B4-BE49-F238E27FC236}">
                <a16:creationId xmlns:a16="http://schemas.microsoft.com/office/drawing/2014/main" id="{CB139345-8CC3-4B34-A753-F9A7DD2D7726}"/>
              </a:ext>
            </a:extLst>
          </p:cNvPr>
          <p:cNvSpPr/>
          <p:nvPr/>
        </p:nvSpPr>
        <p:spPr>
          <a:xfrm>
            <a:off x="323850" y="1517650"/>
            <a:ext cx="8640763" cy="4093428"/>
          </a:xfrm>
          <a:prstGeom prst="rect">
            <a:avLst/>
          </a:prstGeom>
        </p:spPr>
        <p:txBody>
          <a:bodyPr>
            <a:spAutoFit/>
          </a:bodyPr>
          <a:lstStyle/>
          <a:p>
            <a:pPr>
              <a:defRPr/>
            </a:pPr>
            <a:r>
              <a:rPr lang="pl-PL" sz="2000" dirty="0">
                <a:solidFill>
                  <a:schemeClr val="accent2">
                    <a:lumMod val="75000"/>
                  </a:schemeClr>
                </a:solidFill>
              </a:rPr>
              <a:t>- Czynniki kontekstowe (wynikające z kontekstu): </a:t>
            </a:r>
            <a:r>
              <a:rPr lang="pl-PL" sz="2000" b="0" dirty="0">
                <a:solidFill>
                  <a:schemeClr val="accent2">
                    <a:lumMod val="75000"/>
                  </a:schemeClr>
                </a:solidFill>
              </a:rPr>
              <a:t>są to produkty, które razem stanowią pełny, całościowy kontekst życia jednostki, i zawierają podstawę chorób, są sklasyfikowane w ICF.</a:t>
            </a:r>
          </a:p>
          <a:p>
            <a:pPr>
              <a:defRPr/>
            </a:pPr>
            <a:r>
              <a:rPr lang="pl-PL" sz="2000" dirty="0">
                <a:solidFill>
                  <a:schemeClr val="accent2">
                    <a:lumMod val="75000"/>
                  </a:schemeClr>
                </a:solidFill>
              </a:rPr>
              <a:t>- Czynniki osobowe </a:t>
            </a:r>
            <a:r>
              <a:rPr lang="pl-PL" sz="2000" b="0" dirty="0">
                <a:solidFill>
                  <a:schemeClr val="accent2">
                    <a:lumMod val="75000"/>
                  </a:schemeClr>
                </a:solidFill>
              </a:rPr>
              <a:t>są składową czynników kontekstualnych, odnoszą się do jednostki i obejmują takie cechy jak wiek, płeć, status społeczny, doświadczenia życiowe [2].</a:t>
            </a:r>
          </a:p>
          <a:p>
            <a:pPr>
              <a:defRPr/>
            </a:pPr>
            <a:r>
              <a:rPr lang="pl-PL" sz="2000" b="0" dirty="0">
                <a:solidFill>
                  <a:schemeClr val="accent2">
                    <a:lumMod val="75000"/>
                  </a:schemeClr>
                </a:solidFill>
              </a:rPr>
              <a:t>- </a:t>
            </a:r>
            <a:r>
              <a:rPr lang="pl-PL" sz="2000" dirty="0">
                <a:solidFill>
                  <a:schemeClr val="accent2">
                    <a:lumMod val="75000"/>
                  </a:schemeClr>
                </a:solidFill>
              </a:rPr>
              <a:t>Czynniki środowiskowe </a:t>
            </a:r>
            <a:r>
              <a:rPr lang="pl-PL" sz="2000" b="0" dirty="0">
                <a:solidFill>
                  <a:schemeClr val="accent2">
                    <a:lumMod val="75000"/>
                  </a:schemeClr>
                </a:solidFill>
              </a:rPr>
              <a:t>tworzą środowisko fizyczne i społeczne oraz system postaw, w którym żyją ludzie. [2].</a:t>
            </a:r>
          </a:p>
          <a:p>
            <a:pPr>
              <a:defRPr/>
            </a:pPr>
            <a:r>
              <a:rPr lang="pl-PL" sz="2000" b="0" dirty="0">
                <a:solidFill>
                  <a:schemeClr val="accent2">
                    <a:lumMod val="75000"/>
                  </a:schemeClr>
                </a:solidFill>
              </a:rPr>
              <a:t>- </a:t>
            </a:r>
            <a:r>
              <a:rPr lang="pl-PL" sz="2000" dirty="0">
                <a:solidFill>
                  <a:schemeClr val="accent2">
                    <a:lumMod val="75000"/>
                  </a:schemeClr>
                </a:solidFill>
              </a:rPr>
              <a:t>Stany zdrowia i dziedziny zdrowia </a:t>
            </a:r>
            <a:r>
              <a:rPr lang="pl-PL" sz="2000" b="0" dirty="0">
                <a:solidFill>
                  <a:schemeClr val="accent2">
                    <a:lumMod val="75000"/>
                  </a:schemeClr>
                </a:solidFill>
              </a:rPr>
              <a:t>- jest to poziom funkcjonowania w ramach danej dziedziny zdrowia w ICF.</a:t>
            </a:r>
          </a:p>
          <a:p>
            <a:pPr>
              <a:defRPr/>
            </a:pPr>
            <a:r>
              <a:rPr lang="pl-PL" sz="2000" dirty="0">
                <a:solidFill>
                  <a:schemeClr val="accent2">
                    <a:lumMod val="75000"/>
                  </a:schemeClr>
                </a:solidFill>
              </a:rPr>
              <a:t>- Stany związane ze zdrowiem i dziedziny związane ze zdrowiem: </a:t>
            </a:r>
            <a:r>
              <a:rPr lang="pl-PL" sz="2000" b="0" dirty="0">
                <a:solidFill>
                  <a:schemeClr val="accent2">
                    <a:lumMod val="75000"/>
                  </a:schemeClr>
                </a:solidFill>
              </a:rPr>
              <a:t>Stan zdrowia - jest to poziom funkcjonowania w ramach danego obszaru zdrowia ICF.</a:t>
            </a:r>
            <a:endParaRPr lang="pl-PL" sz="2800" b="0" dirty="0">
              <a:solidFill>
                <a:schemeClr val="accent2">
                  <a:lumMod val="75000"/>
                </a:schemeClr>
              </a:solidFill>
            </a:endParaRPr>
          </a:p>
        </p:txBody>
      </p:sp>
    </p:spTree>
  </p:cSld>
  <p:clrMapOvr>
    <a:masterClrMapping/>
  </p:clrMapOvr>
  <p:transition advClick="0" advTm="300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C316D6A-2CF0-41E9-B046-08F1E9CDDC59}"/>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sz="2000" dirty="0"/>
              <a:t> Dwustopniowa klasyfikacja ICF</a:t>
            </a:r>
          </a:p>
          <a:p>
            <a:pPr>
              <a:defRPr/>
            </a:pPr>
            <a:r>
              <a:rPr lang="pl-PL" sz="2000" dirty="0"/>
              <a:t> </a:t>
            </a:r>
          </a:p>
          <a:p>
            <a:pPr>
              <a:defRPr/>
            </a:pPr>
            <a:endParaRPr lang="pl-PL" sz="2000" dirty="0"/>
          </a:p>
          <a:p>
            <a:pPr>
              <a:defRPr/>
            </a:pPr>
            <a:r>
              <a:rPr lang="pl-PL" sz="2000" dirty="0"/>
              <a:t> </a:t>
            </a:r>
            <a:br>
              <a:rPr lang="pl-PL" sz="2000" kern="0" dirty="0"/>
            </a:br>
            <a:endParaRPr lang="pl-PL" sz="2000" kern="0" dirty="0"/>
          </a:p>
        </p:txBody>
      </p:sp>
      <p:sp>
        <p:nvSpPr>
          <p:cNvPr id="4" name="Symbol zastępczy zawartości 2">
            <a:extLst>
              <a:ext uri="{FF2B5EF4-FFF2-40B4-BE49-F238E27FC236}">
                <a16:creationId xmlns:a16="http://schemas.microsoft.com/office/drawing/2014/main" id="{03350F37-6739-4359-A6CC-7F377D7C00E2}"/>
              </a:ext>
            </a:extLst>
          </p:cNvPr>
          <p:cNvSpPr txBox="1">
            <a:spLocks/>
          </p:cNvSpPr>
          <p:nvPr/>
        </p:nvSpPr>
        <p:spPr>
          <a:xfrm>
            <a:off x="179388" y="1427163"/>
            <a:ext cx="8785225" cy="4351337"/>
          </a:xfrm>
          <a:prstGeom prst="rect">
            <a:avLst/>
          </a:prstGeom>
        </p:spPr>
        <p:txBody>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marL="347345" indent="-342900">
              <a:lnSpc>
                <a:spcPct val="150000"/>
              </a:lnSpc>
              <a:spcBef>
                <a:spcPts val="0"/>
              </a:spcBef>
              <a:buClr>
                <a:srgbClr val="000000"/>
              </a:buClr>
              <a:buSzPct val="80000"/>
              <a:buFont typeface="Arial" panose="020B0604020202020204" pitchFamily="34" charset="0"/>
              <a:buChar char="•"/>
              <a:defRPr/>
            </a:pPr>
            <a:r>
              <a:rPr lang="pl-PL" sz="2000" i="1" kern="0" dirty="0">
                <a:solidFill>
                  <a:srgbClr val="000000"/>
                </a:solidFill>
              </a:rPr>
              <a:t>Funkcje umysłowe </a:t>
            </a:r>
          </a:p>
          <a:p>
            <a:pPr marL="358775">
              <a:lnSpc>
                <a:spcPct val="150000"/>
              </a:lnSpc>
              <a:spcBef>
                <a:spcPts val="0"/>
              </a:spcBef>
              <a:buClr>
                <a:srgbClr val="000000"/>
              </a:buClr>
              <a:buSzPct val="80000"/>
              <a:defRPr/>
            </a:pPr>
            <a:r>
              <a:rPr lang="pl-PL" sz="2000" b="0" i="1" kern="0" dirty="0">
                <a:solidFill>
                  <a:srgbClr val="000000"/>
                </a:solidFill>
              </a:rPr>
              <a:t>Ogólne funkcje umysłowe (b110-b139)      </a:t>
            </a:r>
          </a:p>
          <a:p>
            <a:pPr marL="358775">
              <a:lnSpc>
                <a:spcPct val="150000"/>
              </a:lnSpc>
              <a:spcBef>
                <a:spcPts val="0"/>
              </a:spcBef>
              <a:buClr>
                <a:srgbClr val="000000"/>
              </a:buClr>
              <a:buSzPct val="80000"/>
              <a:defRPr/>
            </a:pPr>
            <a:r>
              <a:rPr lang="pl-PL" sz="2000" b="0" i="1" kern="0" dirty="0">
                <a:solidFill>
                  <a:srgbClr val="000000"/>
                </a:solidFill>
              </a:rPr>
              <a:t>Specyficzne funkcje psychiczne (b140-b189)Funkcje sensoryczne i ból </a:t>
            </a:r>
          </a:p>
          <a:p>
            <a:pPr marL="347345" indent="-342900">
              <a:lnSpc>
                <a:spcPct val="150000"/>
              </a:lnSpc>
              <a:spcBef>
                <a:spcPts val="0"/>
              </a:spcBef>
              <a:buClr>
                <a:srgbClr val="000000"/>
              </a:buClr>
              <a:buSzPct val="80000"/>
              <a:buFont typeface="Arial" panose="020B0604020202020204" pitchFamily="34" charset="0"/>
              <a:buChar char="•"/>
              <a:defRPr/>
            </a:pPr>
            <a:r>
              <a:rPr lang="pl-PL" sz="2000" i="1" kern="0" dirty="0">
                <a:solidFill>
                  <a:srgbClr val="000000"/>
                </a:solidFill>
              </a:rPr>
              <a:t>Widzenie i funkcje pokrewne (b210-b229)                                                 </a:t>
            </a:r>
            <a:r>
              <a:rPr lang="pl-PL" sz="2000" b="0" kern="0" dirty="0">
                <a:solidFill>
                  <a:srgbClr val="000000"/>
                </a:solidFill>
              </a:rPr>
              <a:t>Funkcje słuchu i przedsionkowe (b230-b249)                                     Dodatkowe funkcje narządów zmysłów (b250-b 279) Ból (b280 - b289)</a:t>
            </a:r>
          </a:p>
          <a:p>
            <a:pPr marL="347345" indent="-342900">
              <a:lnSpc>
                <a:spcPct val="150000"/>
              </a:lnSpc>
              <a:spcBef>
                <a:spcPts val="0"/>
              </a:spcBef>
              <a:buClr>
                <a:srgbClr val="000000"/>
              </a:buClr>
              <a:buSzPct val="80000"/>
              <a:buFont typeface="Arial" panose="020B0604020202020204" pitchFamily="34" charset="0"/>
              <a:buChar char="•"/>
              <a:defRPr/>
            </a:pPr>
            <a:r>
              <a:rPr lang="pl-PL" sz="2000" i="1" kern="0" dirty="0">
                <a:solidFill>
                  <a:srgbClr val="000000"/>
                </a:solidFill>
              </a:rPr>
              <a:t>Funkcje głosu i mowy - </a:t>
            </a:r>
            <a:r>
              <a:rPr lang="pl-PL" sz="2000" b="0" kern="0" dirty="0">
                <a:solidFill>
                  <a:srgbClr val="000000"/>
                </a:solidFill>
              </a:rPr>
              <a:t>(b310 - b399)</a:t>
            </a:r>
            <a:endParaRPr b="0" kern="0" dirty="0"/>
          </a:p>
        </p:txBody>
      </p:sp>
    </p:spTree>
  </p:cSld>
  <p:clrMapOvr>
    <a:masterClrMapping/>
  </p:clrMapOvr>
  <p:transition advClick="0" advTm="300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B8DC90E-EE14-48FF-97C5-B2A0B3EC7346}"/>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sz="2000" dirty="0"/>
              <a:t> Dwustopniowa klasyfikacja ICF</a:t>
            </a:r>
          </a:p>
          <a:p>
            <a:pPr>
              <a:defRPr/>
            </a:pPr>
            <a:endParaRPr lang="pl-PL" sz="2000" dirty="0"/>
          </a:p>
          <a:p>
            <a:pPr>
              <a:defRPr/>
            </a:pPr>
            <a:r>
              <a:rPr lang="pl-PL" sz="2000" dirty="0"/>
              <a:t> </a:t>
            </a:r>
            <a:br>
              <a:rPr lang="pl-PL" sz="2000" kern="0" dirty="0"/>
            </a:br>
            <a:endParaRPr lang="pl-PL" sz="2000" kern="0" dirty="0"/>
          </a:p>
        </p:txBody>
      </p:sp>
      <p:sp>
        <p:nvSpPr>
          <p:cNvPr id="87043" name="Symbol zastępczy zawartości 2">
            <a:extLst>
              <a:ext uri="{FF2B5EF4-FFF2-40B4-BE49-F238E27FC236}">
                <a16:creationId xmlns:a16="http://schemas.microsoft.com/office/drawing/2014/main" id="{153A12E4-EC89-42B9-B9C7-5249CCC4DC29}"/>
              </a:ext>
            </a:extLst>
          </p:cNvPr>
          <p:cNvSpPr txBox="1">
            <a:spLocks/>
          </p:cNvSpPr>
          <p:nvPr/>
        </p:nvSpPr>
        <p:spPr bwMode="auto">
          <a:xfrm>
            <a:off x="811213" y="1427163"/>
            <a:ext cx="8008937"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6858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50000"/>
              </a:lnSpc>
              <a:buFont typeface="Arial" panose="020B0604020202020204" pitchFamily="34" charset="0"/>
              <a:buChar char="•"/>
            </a:pPr>
            <a:r>
              <a:rPr lang="pl-PL" altLang="pl-PL" sz="2000" b="0" i="1" dirty="0">
                <a:solidFill>
                  <a:srgbClr val="000000"/>
                </a:solidFill>
              </a:rPr>
              <a:t>W celu opisania zakresu funkcjonowania lub poziomu niepełnosprawności oraz stopnia, w jakim czynnik środowiskowy stanowi ułatwienie lub ograniczenie, do klasyfikacji wprowadzono kwalifikatory. Stanowią one wspólny język, który umożliwia porównywanie stanu zdrowia populacji na poziomie indywidualnym w różnych regionach kraju, w tym samym i różnym czasie. </a:t>
            </a:r>
          </a:p>
        </p:txBody>
      </p:sp>
      <p:pic>
        <p:nvPicPr>
          <p:cNvPr id="87044" name="Picture 2" descr="Znalezione obrazy dla zapytania: ICF  logo">
            <a:extLst>
              <a:ext uri="{FF2B5EF4-FFF2-40B4-BE49-F238E27FC236}">
                <a16:creationId xmlns:a16="http://schemas.microsoft.com/office/drawing/2014/main" id="{2E95EA3C-D2D3-4B5C-B7E9-08A6464F1F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4463" y="422116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300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1">
            <a:extLst>
              <a:ext uri="{FF2B5EF4-FFF2-40B4-BE49-F238E27FC236}">
                <a16:creationId xmlns:a16="http://schemas.microsoft.com/office/drawing/2014/main" id="{2F0E9161-6BD5-4B9B-9656-4A899593CB0D}"/>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sz="2000" dirty="0"/>
              <a:t>Kwalifikator ICF dla funkcji ciała - osoba z problemem ruchomości stawów</a:t>
            </a:r>
          </a:p>
          <a:p>
            <a:pPr>
              <a:lnSpc>
                <a:spcPct val="107000"/>
              </a:lnSpc>
              <a:spcAft>
                <a:spcPts val="800"/>
              </a:spcAft>
            </a:pPr>
            <a:r>
              <a:rPr lang="pl-PL" sz="2000" dirty="0"/>
              <a:t> </a:t>
            </a:r>
            <a:br>
              <a:rPr lang="pl-PL" sz="2000" kern="0" dirty="0"/>
            </a:br>
            <a:r>
              <a:rPr lang="en-US" sz="2000" kern="0" dirty="0"/>
              <a:t> 1.	</a:t>
            </a:r>
            <a:r>
              <a:rPr lang="pl-PL" sz="1800" b="1" dirty="0">
                <a:solidFill>
                  <a:srgbClr val="2E74B5"/>
                </a:solidFill>
                <a:effectLst/>
                <a:latin typeface="Arial" panose="020B0604020202020204" pitchFamily="34" charset="0"/>
                <a:ea typeface="Calibri" panose="020F0502020204030204" pitchFamily="34" charset="0"/>
              </a:rPr>
              <a:t>Kwalifikator = zakres upośledzenia</a:t>
            </a:r>
            <a:endParaRPr lang="pl-PL" sz="1800" dirty="0">
              <a:effectLst/>
              <a:latin typeface="Arial" panose="020B0604020202020204" pitchFamily="34" charset="0"/>
              <a:ea typeface="Calibri" panose="020F0502020204030204" pitchFamily="34" charset="0"/>
            </a:endParaRPr>
          </a:p>
          <a:p>
            <a:pPr>
              <a:lnSpc>
                <a:spcPct val="107000"/>
              </a:lnSpc>
              <a:spcAft>
                <a:spcPts val="800"/>
              </a:spcAft>
            </a:pPr>
            <a:r>
              <a:rPr lang="pl-PL" sz="1800" b="1" dirty="0">
                <a:effectLst/>
                <a:latin typeface="Arial" panose="020B0604020202020204" pitchFamily="34" charset="0"/>
                <a:ea typeface="Calibri" panose="020F0502020204030204" pitchFamily="34" charset="0"/>
              </a:rPr>
              <a:t> </a:t>
            </a:r>
            <a:endParaRPr lang="pl-PL" sz="1800" dirty="0">
              <a:effectLst/>
              <a:latin typeface="Arial" panose="020B0604020202020204" pitchFamily="34" charset="0"/>
              <a:ea typeface="Calibri" panose="020F0502020204030204" pitchFamily="34" charset="0"/>
            </a:endParaRPr>
          </a:p>
          <a:p>
            <a:pPr>
              <a:lnSpc>
                <a:spcPct val="107000"/>
              </a:lnSpc>
              <a:spcAft>
                <a:spcPts val="800"/>
              </a:spcAft>
              <a:tabLst>
                <a:tab pos="1162050" algn="l"/>
              </a:tabLst>
            </a:pPr>
            <a:r>
              <a:rPr lang="pl-PL" sz="1800" b="1" dirty="0">
                <a:effectLst/>
                <a:latin typeface="Arial" panose="020B0604020202020204" pitchFamily="34" charset="0"/>
                <a:ea typeface="Calibri" panose="020F0502020204030204" pitchFamily="34" charset="0"/>
              </a:rPr>
              <a:t>                  b7101</a:t>
            </a:r>
            <a:r>
              <a:rPr lang="pl-PL" sz="1800" b="1" dirty="0">
                <a:solidFill>
                  <a:srgbClr val="2E74B5"/>
                </a:solidFill>
                <a:effectLst/>
                <a:latin typeface="Arial" panose="020B0604020202020204" pitchFamily="34" charset="0"/>
                <a:ea typeface="Calibri" panose="020F0502020204030204" pitchFamily="34" charset="0"/>
              </a:rPr>
              <a:t>.3</a:t>
            </a:r>
            <a:br>
              <a:rPr lang="pl-PL" sz="1800" b="1" dirty="0">
                <a:effectLst/>
                <a:latin typeface="Arial" panose="020B0604020202020204" pitchFamily="34" charset="0"/>
                <a:ea typeface="Calibri" panose="020F0502020204030204" pitchFamily="34" charset="0"/>
              </a:rPr>
            </a:br>
            <a:r>
              <a:rPr lang="pl-PL" sz="1800" dirty="0">
                <a:effectLst/>
                <a:latin typeface="Arial" panose="020B0604020202020204" pitchFamily="34" charset="0"/>
                <a:ea typeface="Calibri" panose="020F0502020204030204" pitchFamily="34" charset="0"/>
              </a:rPr>
              <a:t> </a:t>
            </a:r>
          </a:p>
          <a:p>
            <a:pPr algn="just">
              <a:lnSpc>
                <a:spcPct val="107000"/>
              </a:lnSpc>
              <a:spcAft>
                <a:spcPts val="800"/>
              </a:spcAft>
            </a:pPr>
            <a:r>
              <a:rPr lang="pl-PL" sz="1800" dirty="0">
                <a:effectLst/>
                <a:latin typeface="Arial" panose="020B0604020202020204" pitchFamily="34" charset="0"/>
                <a:ea typeface="Calibri" panose="020F0502020204030204" pitchFamily="34" charset="0"/>
              </a:rPr>
              <a:t>XXX.</a:t>
            </a:r>
            <a:r>
              <a:rPr lang="pl-PL" sz="1800" b="1" dirty="0">
                <a:solidFill>
                  <a:srgbClr val="2E74B5"/>
                </a:solidFill>
                <a:effectLst/>
                <a:latin typeface="Arial" panose="020B0604020202020204" pitchFamily="34" charset="0"/>
                <a:ea typeface="Calibri" panose="020F0502020204030204" pitchFamily="34" charset="0"/>
              </a:rPr>
              <a:t>0</a:t>
            </a:r>
            <a:r>
              <a:rPr lang="pl-PL" sz="1800" dirty="0">
                <a:effectLst/>
                <a:latin typeface="Arial" panose="020B0604020202020204" pitchFamily="34" charset="0"/>
                <a:ea typeface="Calibri" panose="020F0502020204030204" pitchFamily="34" charset="0"/>
              </a:rPr>
              <a:t>   Brak upośledzenia 			</a:t>
            </a:r>
          </a:p>
          <a:p>
            <a:pPr algn="just">
              <a:lnSpc>
                <a:spcPct val="107000"/>
              </a:lnSpc>
              <a:spcAft>
                <a:spcPts val="800"/>
              </a:spcAft>
            </a:pPr>
            <a:r>
              <a:rPr lang="pl-PL" sz="1800" dirty="0">
                <a:effectLst/>
                <a:latin typeface="Arial" panose="020B0604020202020204" pitchFamily="34" charset="0"/>
                <a:ea typeface="Calibri" panose="020F0502020204030204" pitchFamily="34" charset="0"/>
              </a:rPr>
              <a:t>XXX.</a:t>
            </a:r>
            <a:r>
              <a:rPr lang="pl-PL" sz="1800" b="1" dirty="0">
                <a:solidFill>
                  <a:srgbClr val="2E74B5"/>
                </a:solidFill>
                <a:effectLst/>
                <a:latin typeface="Arial" panose="020B0604020202020204" pitchFamily="34" charset="0"/>
                <a:ea typeface="Calibri" panose="020F0502020204030204" pitchFamily="34" charset="0"/>
              </a:rPr>
              <a:t>1</a:t>
            </a:r>
            <a:r>
              <a:rPr lang="pl-PL" sz="1800" dirty="0">
                <a:effectLst/>
                <a:latin typeface="Arial" panose="020B0604020202020204" pitchFamily="34" charset="0"/>
                <a:ea typeface="Calibri" panose="020F0502020204030204" pitchFamily="34" charset="0"/>
              </a:rPr>
              <a:t>   łagodne upośledzenie 			</a:t>
            </a:r>
          </a:p>
          <a:p>
            <a:pPr algn="just">
              <a:lnSpc>
                <a:spcPct val="107000"/>
              </a:lnSpc>
              <a:spcAft>
                <a:spcPts val="800"/>
              </a:spcAft>
            </a:pPr>
            <a:r>
              <a:rPr lang="pl-PL" sz="1800" dirty="0">
                <a:effectLst/>
                <a:latin typeface="Arial" panose="020B0604020202020204" pitchFamily="34" charset="0"/>
                <a:ea typeface="Calibri" panose="020F0502020204030204" pitchFamily="34" charset="0"/>
              </a:rPr>
              <a:t>XXX.</a:t>
            </a:r>
            <a:r>
              <a:rPr lang="pl-PL" sz="1800" b="1" dirty="0">
                <a:solidFill>
                  <a:srgbClr val="2E74B5"/>
                </a:solidFill>
                <a:effectLst/>
                <a:latin typeface="Arial" panose="020B0604020202020204" pitchFamily="34" charset="0"/>
                <a:ea typeface="Calibri" panose="020F0502020204030204" pitchFamily="34" charset="0"/>
              </a:rPr>
              <a:t>2</a:t>
            </a:r>
            <a:r>
              <a:rPr lang="pl-PL" sz="1800" dirty="0">
                <a:effectLst/>
                <a:latin typeface="Arial" panose="020B0604020202020204" pitchFamily="34" charset="0"/>
                <a:ea typeface="Calibri" panose="020F0502020204030204" pitchFamily="34" charset="0"/>
              </a:rPr>
              <a:t>   Umiarkowane upośledzenie 	</a:t>
            </a:r>
          </a:p>
          <a:p>
            <a:pPr algn="just">
              <a:lnSpc>
                <a:spcPct val="107000"/>
              </a:lnSpc>
              <a:spcAft>
                <a:spcPts val="800"/>
              </a:spcAft>
            </a:pPr>
            <a:r>
              <a:rPr lang="pl-PL" sz="1800" dirty="0">
                <a:effectLst/>
                <a:latin typeface="Arial" panose="020B0604020202020204" pitchFamily="34" charset="0"/>
                <a:ea typeface="Calibri" panose="020F0502020204030204" pitchFamily="34" charset="0"/>
              </a:rPr>
              <a:t>XXX.</a:t>
            </a:r>
            <a:r>
              <a:rPr lang="pl-PL" sz="1800" b="1" dirty="0">
                <a:solidFill>
                  <a:srgbClr val="2E74B5"/>
                </a:solidFill>
                <a:effectLst/>
                <a:latin typeface="Arial" panose="020B0604020202020204" pitchFamily="34" charset="0"/>
                <a:ea typeface="Calibri" panose="020F0502020204030204" pitchFamily="34" charset="0"/>
              </a:rPr>
              <a:t>3</a:t>
            </a:r>
            <a:r>
              <a:rPr lang="pl-PL" sz="1800" dirty="0">
                <a:effectLst/>
                <a:latin typeface="Arial" panose="020B0604020202020204" pitchFamily="34" charset="0"/>
                <a:ea typeface="Calibri" panose="020F0502020204030204" pitchFamily="34" charset="0"/>
              </a:rPr>
              <a:t>   Znaczne upośledzenie</a:t>
            </a:r>
          </a:p>
          <a:p>
            <a:pPr algn="just">
              <a:lnSpc>
                <a:spcPct val="107000"/>
              </a:lnSpc>
              <a:spcAft>
                <a:spcPts val="800"/>
              </a:spcAft>
            </a:pPr>
            <a:r>
              <a:rPr lang="pl-PL" sz="1800" dirty="0">
                <a:effectLst/>
                <a:latin typeface="Arial" panose="020B0604020202020204" pitchFamily="34" charset="0"/>
                <a:ea typeface="Calibri" panose="020F0502020204030204" pitchFamily="34" charset="0"/>
              </a:rPr>
              <a:t>XXX.</a:t>
            </a:r>
            <a:r>
              <a:rPr lang="pl-PL" sz="1800" b="1" dirty="0">
                <a:solidFill>
                  <a:srgbClr val="2E74B5"/>
                </a:solidFill>
                <a:effectLst/>
                <a:latin typeface="Arial" panose="020B0604020202020204" pitchFamily="34" charset="0"/>
                <a:ea typeface="Calibri" panose="020F0502020204030204" pitchFamily="34" charset="0"/>
              </a:rPr>
              <a:t>4</a:t>
            </a:r>
            <a:r>
              <a:rPr lang="pl-PL" sz="1800" dirty="0">
                <a:effectLst/>
                <a:latin typeface="Arial" panose="020B0604020202020204" pitchFamily="34" charset="0"/>
                <a:ea typeface="Calibri" panose="020F0502020204030204" pitchFamily="34" charset="0"/>
              </a:rPr>
              <a:t>   Całkowite upośledzenie </a:t>
            </a:r>
          </a:p>
          <a:p>
            <a:pPr algn="just">
              <a:lnSpc>
                <a:spcPct val="107000"/>
              </a:lnSpc>
              <a:spcAft>
                <a:spcPts val="800"/>
              </a:spcAft>
            </a:pPr>
            <a:r>
              <a:rPr lang="pl-PL" sz="1800" dirty="0">
                <a:effectLst/>
                <a:latin typeface="Arial" panose="020B0604020202020204" pitchFamily="34" charset="0"/>
                <a:ea typeface="Calibri" panose="020F0502020204030204" pitchFamily="34" charset="0"/>
              </a:rPr>
              <a:t>XXX.</a:t>
            </a:r>
            <a:r>
              <a:rPr lang="pl-PL" sz="1800" b="1" dirty="0">
                <a:solidFill>
                  <a:srgbClr val="2E74B5"/>
                </a:solidFill>
                <a:effectLst/>
                <a:latin typeface="Arial" panose="020B0604020202020204" pitchFamily="34" charset="0"/>
                <a:ea typeface="Calibri" panose="020F0502020204030204" pitchFamily="34" charset="0"/>
              </a:rPr>
              <a:t>8</a:t>
            </a:r>
            <a:r>
              <a:rPr lang="pl-PL" sz="1800" dirty="0">
                <a:effectLst/>
                <a:latin typeface="Arial" panose="020B0604020202020204" pitchFamily="34" charset="0"/>
                <a:ea typeface="Calibri" panose="020F0502020204030204" pitchFamily="34" charset="0"/>
              </a:rPr>
              <a:t>   nieokreślone	</a:t>
            </a:r>
          </a:p>
          <a:p>
            <a:pPr algn="just">
              <a:lnSpc>
                <a:spcPct val="107000"/>
              </a:lnSpc>
              <a:spcAft>
                <a:spcPts val="800"/>
              </a:spcAft>
            </a:pPr>
            <a:r>
              <a:rPr lang="pl-PL" sz="1800" dirty="0">
                <a:effectLst/>
                <a:latin typeface="Arial" panose="020B0604020202020204" pitchFamily="34" charset="0"/>
                <a:ea typeface="Calibri" panose="020F0502020204030204" pitchFamily="34" charset="0"/>
              </a:rPr>
              <a:t>XXX.</a:t>
            </a:r>
            <a:r>
              <a:rPr lang="pl-PL" sz="1800" b="1" dirty="0">
                <a:solidFill>
                  <a:srgbClr val="2E74B5"/>
                </a:solidFill>
                <a:effectLst/>
                <a:latin typeface="Arial" panose="020B0604020202020204" pitchFamily="34" charset="0"/>
                <a:ea typeface="Calibri" panose="020F0502020204030204" pitchFamily="34" charset="0"/>
              </a:rPr>
              <a:t>9</a:t>
            </a:r>
            <a:r>
              <a:rPr lang="pl-PL" sz="1800" dirty="0">
                <a:effectLst/>
                <a:latin typeface="Arial" panose="020B0604020202020204" pitchFamily="34" charset="0"/>
                <a:ea typeface="Calibri" panose="020F0502020204030204" pitchFamily="34" charset="0"/>
              </a:rPr>
              <a:t>   nie dotyczy </a:t>
            </a:r>
          </a:p>
        </p:txBody>
      </p:sp>
      <p:pic>
        <p:nvPicPr>
          <p:cNvPr id="89091" name="Picture 3">
            <a:extLst>
              <a:ext uri="{FF2B5EF4-FFF2-40B4-BE49-F238E27FC236}">
                <a16:creationId xmlns:a16="http://schemas.microsoft.com/office/drawing/2014/main" id="{3B61DB01-B57B-4166-9CA4-C6A010A0C2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457325"/>
            <a:ext cx="1652588" cy="163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Łącznik prosty ze strzałką 4">
            <a:extLst>
              <a:ext uri="{FF2B5EF4-FFF2-40B4-BE49-F238E27FC236}">
                <a16:creationId xmlns:a16="http://schemas.microsoft.com/office/drawing/2014/main" id="{E012CD90-3AB5-44F3-A018-B51B6A68C5D4}"/>
              </a:ext>
            </a:extLst>
          </p:cNvPr>
          <p:cNvCxnSpPr/>
          <p:nvPr/>
        </p:nvCxnSpPr>
        <p:spPr bwMode="auto">
          <a:xfrm>
            <a:off x="5076056" y="2276872"/>
            <a:ext cx="0" cy="396875"/>
          </a:xfrm>
          <a:prstGeom prst="straightConnector1">
            <a:avLst/>
          </a:prstGeom>
          <a:ln w="28575">
            <a:solidFill>
              <a:schemeClr val="accent1">
                <a:lumMod val="50000"/>
                <a:lumOff val="50000"/>
              </a:schemeClr>
            </a:solidFill>
            <a:headEnd type="none" w="med" len="med"/>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advClick="0" advTm="300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66F169F-6706-4A99-A59B-F4333F8855A5}"/>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sz="1800" dirty="0"/>
              <a:t>Kwalifikator ICF dla struktur ciała - ograniczenie anatomiczne/struktura dłoni</a:t>
            </a:r>
          </a:p>
          <a:p>
            <a:pPr>
              <a:defRPr/>
            </a:pPr>
            <a:r>
              <a:rPr lang="en-GB" sz="2000" dirty="0"/>
              <a:t> </a:t>
            </a:r>
            <a:endParaRPr lang="pl-PL" sz="2000" dirty="0"/>
          </a:p>
          <a:p>
            <a:pPr>
              <a:defRPr/>
            </a:pPr>
            <a:r>
              <a:rPr lang="en-GB" sz="2000" dirty="0"/>
              <a:t> </a:t>
            </a:r>
            <a:endParaRPr lang="pl-PL" sz="2000" dirty="0"/>
          </a:p>
          <a:p>
            <a:pPr>
              <a:defRPr/>
            </a:pPr>
            <a:endParaRPr lang="pl-PL" sz="2000" dirty="0"/>
          </a:p>
          <a:p>
            <a:pPr>
              <a:defRPr/>
            </a:pPr>
            <a:r>
              <a:rPr lang="pl-PL" sz="2000" dirty="0"/>
              <a:t> </a:t>
            </a:r>
          </a:p>
          <a:p>
            <a:pPr>
              <a:defRPr/>
            </a:pPr>
            <a:endParaRPr lang="pl-PL" sz="2000" dirty="0"/>
          </a:p>
          <a:p>
            <a:pPr>
              <a:defRPr/>
            </a:pPr>
            <a:r>
              <a:rPr lang="pl-PL" sz="2000" dirty="0"/>
              <a:t> </a:t>
            </a:r>
            <a:br>
              <a:rPr lang="pl-PL" sz="2000" kern="0" dirty="0"/>
            </a:br>
            <a:r>
              <a:rPr lang="en-US" sz="2000" kern="0" dirty="0"/>
              <a:t> </a:t>
            </a:r>
            <a:endParaRPr lang="pl-PL" kern="0" dirty="0">
              <a:solidFill>
                <a:srgbClr val="0070C0"/>
              </a:solidFill>
            </a:endParaRPr>
          </a:p>
        </p:txBody>
      </p:sp>
      <p:pic>
        <p:nvPicPr>
          <p:cNvPr id="91140" name="Picture 3">
            <a:extLst>
              <a:ext uri="{FF2B5EF4-FFF2-40B4-BE49-F238E27FC236}">
                <a16:creationId xmlns:a16="http://schemas.microsoft.com/office/drawing/2014/main" id="{FC990351-6594-4549-A4FD-FEF978491F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5763" y="1916113"/>
            <a:ext cx="1652587" cy="171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Obraz 3">
            <a:extLst>
              <a:ext uri="{FF2B5EF4-FFF2-40B4-BE49-F238E27FC236}">
                <a16:creationId xmlns:a16="http://schemas.microsoft.com/office/drawing/2014/main" id="{8A129767-D099-4E00-A088-4CA668459AE9}"/>
              </a:ext>
            </a:extLst>
          </p:cNvPr>
          <p:cNvPicPr>
            <a:picLocks noChangeAspect="1"/>
          </p:cNvPicPr>
          <p:nvPr/>
        </p:nvPicPr>
        <p:blipFill>
          <a:blip r:embed="rId4"/>
          <a:stretch>
            <a:fillRect/>
          </a:stretch>
        </p:blipFill>
        <p:spPr>
          <a:xfrm>
            <a:off x="827584" y="1916832"/>
            <a:ext cx="5057775" cy="1857375"/>
          </a:xfrm>
          <a:prstGeom prst="rect">
            <a:avLst/>
          </a:prstGeom>
        </p:spPr>
      </p:pic>
    </p:spTree>
  </p:cSld>
  <p:clrMapOvr>
    <a:masterClrMapping/>
  </p:clrMapOvr>
  <p:transition advClick="0" advTm="300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3C7B56-D9C6-4FC0-A6E1-CCDDBB9B4C17}"/>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sz="1800" dirty="0"/>
              <a:t>Kwalifikator ICF dla struktur ciała - ograniczenie anatomiczne/struktura dłoni</a:t>
            </a:r>
            <a:r>
              <a:rPr lang="en-GB" sz="2000" dirty="0"/>
              <a:t> </a:t>
            </a:r>
            <a:endParaRPr lang="pl-PL" sz="2000" dirty="0"/>
          </a:p>
          <a:p>
            <a:pPr>
              <a:defRPr/>
            </a:pPr>
            <a:endParaRPr lang="pl-PL" sz="2000" dirty="0"/>
          </a:p>
          <a:p>
            <a:pPr>
              <a:defRPr/>
            </a:pPr>
            <a:r>
              <a:rPr lang="pl-PL" sz="2000" dirty="0"/>
              <a:t> </a:t>
            </a:r>
          </a:p>
          <a:p>
            <a:pPr>
              <a:defRPr/>
            </a:pPr>
            <a:endParaRPr lang="pl-PL" sz="2000" dirty="0"/>
          </a:p>
          <a:p>
            <a:pPr>
              <a:defRPr/>
            </a:pPr>
            <a:r>
              <a:rPr lang="pl-PL" sz="2000" dirty="0"/>
              <a:t> </a:t>
            </a:r>
            <a:br>
              <a:rPr lang="pl-PL" sz="2000" kern="0" dirty="0"/>
            </a:br>
            <a:r>
              <a:rPr lang="en-US" sz="2000" kern="0" dirty="0"/>
              <a:t> </a:t>
            </a:r>
            <a:endParaRPr lang="pl-PL" kern="0" dirty="0">
              <a:solidFill>
                <a:srgbClr val="0070C0"/>
              </a:solidFill>
            </a:endParaRPr>
          </a:p>
        </p:txBody>
      </p:sp>
      <p:sp>
        <p:nvSpPr>
          <p:cNvPr id="3" name="Symbol zastępczy zawartości 2">
            <a:extLst>
              <a:ext uri="{FF2B5EF4-FFF2-40B4-BE49-F238E27FC236}">
                <a16:creationId xmlns:a16="http://schemas.microsoft.com/office/drawing/2014/main" id="{AF33B58A-B512-42EA-AF4B-6061C0B8A779}"/>
              </a:ext>
            </a:extLst>
          </p:cNvPr>
          <p:cNvSpPr txBox="1">
            <a:spLocks/>
          </p:cNvSpPr>
          <p:nvPr/>
        </p:nvSpPr>
        <p:spPr>
          <a:xfrm>
            <a:off x="179388" y="1628775"/>
            <a:ext cx="8785225" cy="4103688"/>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endParaRPr lang="pl-PL" sz="2000" b="0" dirty="0"/>
          </a:p>
          <a:p>
            <a:pPr>
              <a:lnSpc>
                <a:spcPct val="150000"/>
              </a:lnSpc>
              <a:spcBef>
                <a:spcPts val="0"/>
              </a:spcBef>
              <a:defRPr/>
            </a:pPr>
            <a:endParaRPr sz="2000" b="0" kern="0" dirty="0"/>
          </a:p>
        </p:txBody>
      </p:sp>
      <p:pic>
        <p:nvPicPr>
          <p:cNvPr id="5" name="Obraz 4">
            <a:extLst>
              <a:ext uri="{FF2B5EF4-FFF2-40B4-BE49-F238E27FC236}">
                <a16:creationId xmlns:a16="http://schemas.microsoft.com/office/drawing/2014/main" id="{CED09733-0C47-4882-8C68-73A35DAD3A81}"/>
              </a:ext>
            </a:extLst>
          </p:cNvPr>
          <p:cNvPicPr>
            <a:picLocks noChangeAspect="1"/>
          </p:cNvPicPr>
          <p:nvPr/>
        </p:nvPicPr>
        <p:blipFill>
          <a:blip r:embed="rId3"/>
          <a:stretch>
            <a:fillRect/>
          </a:stretch>
        </p:blipFill>
        <p:spPr>
          <a:xfrm>
            <a:off x="206080" y="2060848"/>
            <a:ext cx="8937920" cy="2682547"/>
          </a:xfrm>
          <a:prstGeom prst="rect">
            <a:avLst/>
          </a:prstGeom>
        </p:spPr>
      </p:pic>
    </p:spTree>
  </p:cSld>
  <p:clrMapOvr>
    <a:masterClrMapping/>
  </p:clrMapOvr>
  <p:transition advClick="0" advTm="300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7E41B57-6177-4826-9DBD-69936E6D69E2}"/>
              </a:ext>
            </a:extLst>
          </p:cNvPr>
          <p:cNvSpPr txBox="1">
            <a:spLocks/>
          </p:cNvSpPr>
          <p:nvPr/>
        </p:nvSpPr>
        <p:spPr>
          <a:xfrm>
            <a:off x="323528" y="836712"/>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sz="1800" dirty="0"/>
              <a:t>Kodowanie zgodnie z klasyfikacją ICF - przykład </a:t>
            </a:r>
            <a:r>
              <a:rPr lang="en-GB" sz="2000" dirty="0"/>
              <a:t> </a:t>
            </a:r>
            <a:endParaRPr lang="pl-PL" sz="2000" dirty="0"/>
          </a:p>
          <a:p>
            <a:pPr>
              <a:defRPr/>
            </a:pPr>
            <a:endParaRPr lang="pl-PL" sz="2000" dirty="0"/>
          </a:p>
          <a:p>
            <a:pPr>
              <a:defRPr/>
            </a:pPr>
            <a:r>
              <a:rPr lang="pl-PL" sz="2000" dirty="0"/>
              <a:t> </a:t>
            </a:r>
          </a:p>
          <a:p>
            <a:pPr>
              <a:defRPr/>
            </a:pPr>
            <a:endParaRPr lang="pl-PL" sz="2000" dirty="0"/>
          </a:p>
          <a:p>
            <a:pPr>
              <a:defRPr/>
            </a:pPr>
            <a:r>
              <a:rPr lang="pl-PL" sz="2000" dirty="0"/>
              <a:t> </a:t>
            </a:r>
            <a:br>
              <a:rPr lang="pl-PL" sz="2000" kern="0" dirty="0"/>
            </a:br>
            <a:r>
              <a:rPr lang="en-US" sz="2000" kern="0" dirty="0"/>
              <a:t> </a:t>
            </a:r>
            <a:endParaRPr lang="pl-PL" kern="0" dirty="0">
              <a:solidFill>
                <a:srgbClr val="0070C0"/>
              </a:solidFill>
            </a:endParaRPr>
          </a:p>
        </p:txBody>
      </p:sp>
      <p:pic>
        <p:nvPicPr>
          <p:cNvPr id="95235" name="Picture 3">
            <a:extLst>
              <a:ext uri="{FF2B5EF4-FFF2-40B4-BE49-F238E27FC236}">
                <a16:creationId xmlns:a16="http://schemas.microsoft.com/office/drawing/2014/main" id="{C420CEF7-02E7-4985-AD22-D641D42963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557338"/>
            <a:ext cx="7632700" cy="397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advTm="300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98E2EAA-6705-4D11-802D-451E3E76B414}"/>
              </a:ext>
            </a:extLst>
          </p:cNvPr>
          <p:cNvSpPr txBox="1">
            <a:spLocks/>
          </p:cNvSpPr>
          <p:nvPr/>
        </p:nvSpPr>
        <p:spPr>
          <a:xfrm>
            <a:off x="180975" y="965200"/>
            <a:ext cx="8712200" cy="601663"/>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DZIAŁALNOŚĆ KLASY</a:t>
            </a:r>
          </a:p>
        </p:txBody>
      </p:sp>
      <p:pic>
        <p:nvPicPr>
          <p:cNvPr id="97283" name="Picture 2">
            <a:extLst>
              <a:ext uri="{FF2B5EF4-FFF2-40B4-BE49-F238E27FC236}">
                <a16:creationId xmlns:a16="http://schemas.microsoft.com/office/drawing/2014/main" id="{BA4DA8DD-AA3A-43F8-9F3B-DEDDE2178D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75" y="1989138"/>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ytuł 1">
            <a:extLst>
              <a:ext uri="{FF2B5EF4-FFF2-40B4-BE49-F238E27FC236}">
                <a16:creationId xmlns:a16="http://schemas.microsoft.com/office/drawing/2014/main" id="{E34FB082-CBA5-4E4F-BDB2-C7BFC7BB0711}"/>
              </a:ext>
            </a:extLst>
          </p:cNvPr>
          <p:cNvSpPr txBox="1">
            <a:spLocks/>
          </p:cNvSpPr>
          <p:nvPr/>
        </p:nvSpPr>
        <p:spPr>
          <a:xfrm>
            <a:off x="180975" y="4508500"/>
            <a:ext cx="8785225" cy="601663"/>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PIERWSZE ZADANIE</a:t>
            </a:r>
          </a:p>
        </p:txBody>
      </p:sp>
    </p:spTree>
  </p:cSld>
  <p:clrMapOvr>
    <a:masterClrMapping/>
  </p:clrMapOvr>
  <p:transition advClick="0" advTm="300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E5A6201-523A-46C4-B227-811E02572B4C}"/>
              </a:ext>
            </a:extLst>
          </p:cNvPr>
          <p:cNvSpPr txBox="1">
            <a:spLocks/>
          </p:cNvSpPr>
          <p:nvPr/>
        </p:nvSpPr>
        <p:spPr>
          <a:xfrm>
            <a:off x="180975" y="965200"/>
            <a:ext cx="8712200" cy="601663"/>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AKTYWNOŚĆ KLASY - ZADANIE PIERWSZE  </a:t>
            </a:r>
          </a:p>
          <a:p>
            <a:pPr>
              <a:defRPr/>
            </a:pPr>
            <a:endParaRPr lang="pl-PL" kern="0" dirty="0"/>
          </a:p>
        </p:txBody>
      </p:sp>
      <p:sp>
        <p:nvSpPr>
          <p:cNvPr id="3" name="Symbol zastępczy zawartości 2">
            <a:extLst>
              <a:ext uri="{FF2B5EF4-FFF2-40B4-BE49-F238E27FC236}">
                <a16:creationId xmlns:a16="http://schemas.microsoft.com/office/drawing/2014/main" id="{D67A6686-6A89-47E1-8256-04F62C2EAF75}"/>
              </a:ext>
            </a:extLst>
          </p:cNvPr>
          <p:cNvSpPr txBox="1">
            <a:spLocks/>
          </p:cNvSpPr>
          <p:nvPr/>
        </p:nvSpPr>
        <p:spPr>
          <a:xfrm>
            <a:off x="179388" y="1628775"/>
            <a:ext cx="8785225" cy="4103688"/>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r>
              <a:rPr lang="pl-PL" sz="2400" dirty="0"/>
              <a:t>Zadanie pierwsze,</a:t>
            </a:r>
          </a:p>
          <a:p>
            <a:pPr>
              <a:lnSpc>
                <a:spcPct val="150000"/>
              </a:lnSpc>
              <a:spcBef>
                <a:spcPts val="0"/>
              </a:spcBef>
              <a:defRPr/>
            </a:pPr>
            <a:r>
              <a:rPr lang="pl-PL" sz="2400" dirty="0"/>
              <a:t> Zadanie wykonujemy w grupach </a:t>
            </a:r>
          </a:p>
          <a:p>
            <a:pPr>
              <a:lnSpc>
                <a:spcPct val="150000"/>
              </a:lnSpc>
              <a:spcBef>
                <a:spcPts val="0"/>
              </a:spcBef>
              <a:defRPr/>
            </a:pPr>
            <a:r>
              <a:rPr lang="pl-PL" sz="2400" dirty="0"/>
              <a:t>Każda grupa odpowie na pytanie:</a:t>
            </a:r>
          </a:p>
          <a:p>
            <a:pPr>
              <a:lnSpc>
                <a:spcPct val="150000"/>
              </a:lnSpc>
              <a:spcBef>
                <a:spcPts val="0"/>
              </a:spcBef>
              <a:defRPr/>
            </a:pPr>
            <a:r>
              <a:rPr lang="pl-PL" sz="2400" dirty="0"/>
              <a:t>Dlaczego i w jakim stopniu kodyfikacja ICF jest językiem uniwersalnym - podaj przykład</a:t>
            </a:r>
          </a:p>
        </p:txBody>
      </p:sp>
      <p:pic>
        <p:nvPicPr>
          <p:cNvPr id="98308" name="Picture 3">
            <a:extLst>
              <a:ext uri="{FF2B5EF4-FFF2-40B4-BE49-F238E27FC236}">
                <a16:creationId xmlns:a16="http://schemas.microsoft.com/office/drawing/2014/main" id="{82E623AC-F59C-405D-9759-707D32DE5F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1313" y="4365104"/>
            <a:ext cx="5875338" cy="205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advTm="300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D6C333-98C7-440B-9FA6-A044736ECFAC}"/>
              </a:ext>
            </a:extLst>
          </p:cNvPr>
          <p:cNvSpPr txBox="1">
            <a:spLocks/>
          </p:cNvSpPr>
          <p:nvPr/>
        </p:nvSpPr>
        <p:spPr>
          <a:xfrm>
            <a:off x="107950" y="965200"/>
            <a:ext cx="8785225" cy="601663"/>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DZIAŁALNOŚĆ KLASY - kodowanie (przykład) </a:t>
            </a:r>
          </a:p>
        </p:txBody>
      </p:sp>
      <p:sp>
        <p:nvSpPr>
          <p:cNvPr id="4" name="Symbol zastępczy zawartości 2">
            <a:extLst>
              <a:ext uri="{FF2B5EF4-FFF2-40B4-BE49-F238E27FC236}">
                <a16:creationId xmlns:a16="http://schemas.microsoft.com/office/drawing/2014/main" id="{0B61083E-748C-44E0-A2AD-8F028C2B2F05}"/>
              </a:ext>
            </a:extLst>
          </p:cNvPr>
          <p:cNvSpPr txBox="1">
            <a:spLocks/>
          </p:cNvSpPr>
          <p:nvPr/>
        </p:nvSpPr>
        <p:spPr>
          <a:xfrm>
            <a:off x="179388" y="1566863"/>
            <a:ext cx="8785225" cy="4165600"/>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defRPr/>
            </a:pPr>
            <a:r>
              <a:rPr lang="pl-PL" sz="2000" b="0" dirty="0"/>
              <a:t>Zadanie wykonujemy w grupach </a:t>
            </a:r>
          </a:p>
          <a:p>
            <a:pPr>
              <a:defRPr/>
            </a:pPr>
            <a:r>
              <a:rPr lang="pl-PL" sz="2000" b="0" dirty="0"/>
              <a:t>W trakcie wykonywania zadania korzystamy z podręcznika </a:t>
            </a:r>
            <a:r>
              <a:rPr lang="pl-PL" sz="2000" b="0" dirty="0">
                <a:solidFill>
                  <a:srgbClr val="00B050"/>
                </a:solidFill>
              </a:rPr>
              <a:t>https://www.who.int/classifications/drafticfpracticalmanual.pdf.</a:t>
            </a:r>
          </a:p>
          <a:p>
            <a:pPr>
              <a:defRPr/>
            </a:pPr>
            <a:r>
              <a:rPr lang="pl-PL" sz="2000" b="0" dirty="0"/>
              <a:t>- pierwsze kodowanie dotyczy aktywności i uczestnictwa dla osoby z niskim poziomem sprawności rąk,</a:t>
            </a:r>
          </a:p>
          <a:p>
            <a:pPr>
              <a:defRPr/>
            </a:pPr>
            <a:r>
              <a:rPr lang="pl-PL" sz="2000" b="0" dirty="0"/>
              <a:t>- drugie dotyczy czynników środowiskowych dla osób niepełnosprawnych (wymagających całkowitego wsparcia)</a:t>
            </a:r>
          </a:p>
          <a:p>
            <a:pPr>
              <a:lnSpc>
                <a:spcPct val="150000"/>
              </a:lnSpc>
              <a:spcBef>
                <a:spcPts val="0"/>
              </a:spcBef>
              <a:defRPr/>
            </a:pPr>
            <a:r>
              <a:rPr lang="pl-PL" sz="2000" b="0" dirty="0"/>
              <a:t> </a:t>
            </a:r>
            <a:endParaRPr sz="2000" b="0" kern="0" dirty="0"/>
          </a:p>
        </p:txBody>
      </p:sp>
      <p:pic>
        <p:nvPicPr>
          <p:cNvPr id="100356" name="Picture 3">
            <a:extLst>
              <a:ext uri="{FF2B5EF4-FFF2-40B4-BE49-F238E27FC236}">
                <a16:creationId xmlns:a16="http://schemas.microsoft.com/office/drawing/2014/main" id="{6E5F5192-C07B-4994-BDFF-783FEBBCED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4365625"/>
            <a:ext cx="1471613" cy="1363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69CF1B4-F7EA-4C45-9081-6FD9A689A576}"/>
              </a:ext>
            </a:extLst>
          </p:cNvPr>
          <p:cNvSpPr txBox="1">
            <a:spLocks/>
          </p:cNvSpPr>
          <p:nvPr/>
        </p:nvSpPr>
        <p:spPr>
          <a:xfrm>
            <a:off x="107950" y="965200"/>
            <a:ext cx="8785225" cy="601663"/>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DZIAŁALNOŚĆ KLASY - kodowanie (przykład) </a:t>
            </a:r>
          </a:p>
          <a:p>
            <a:pPr>
              <a:defRPr/>
            </a:pPr>
            <a:endParaRPr lang="pl-PL" kern="0" dirty="0"/>
          </a:p>
        </p:txBody>
      </p:sp>
      <p:sp>
        <p:nvSpPr>
          <p:cNvPr id="3" name="Symbol zastępczy zawartości 2">
            <a:extLst>
              <a:ext uri="{FF2B5EF4-FFF2-40B4-BE49-F238E27FC236}">
                <a16:creationId xmlns:a16="http://schemas.microsoft.com/office/drawing/2014/main" id="{A85A0AAD-D08B-40A7-9D04-66E78C7A8FF1}"/>
              </a:ext>
            </a:extLst>
          </p:cNvPr>
          <p:cNvSpPr txBox="1">
            <a:spLocks/>
          </p:cNvSpPr>
          <p:nvPr/>
        </p:nvSpPr>
        <p:spPr>
          <a:xfrm>
            <a:off x="179388" y="1628775"/>
            <a:ext cx="8785225" cy="4103688"/>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defRPr/>
            </a:pPr>
            <a:r>
              <a:rPr lang="pl-PL" sz="2000" dirty="0"/>
              <a:t>Kwalifikatory ICF dla działań i uczestnictwa</a:t>
            </a:r>
            <a:r>
              <a:rPr lang="en-GB" sz="2000" b="0" dirty="0"/>
              <a:t> </a:t>
            </a:r>
            <a:endParaRPr lang="pl-PL" sz="2000" b="0" dirty="0"/>
          </a:p>
          <a:p>
            <a:pPr>
              <a:lnSpc>
                <a:spcPct val="150000"/>
              </a:lnSpc>
              <a:spcBef>
                <a:spcPts val="0"/>
              </a:spcBef>
              <a:defRPr/>
            </a:pPr>
            <a:r>
              <a:rPr lang="pl-PL" sz="2400" b="0" dirty="0"/>
              <a:t>                          A. kwalifikator = wydajność</a:t>
            </a:r>
          </a:p>
          <a:p>
            <a:pPr>
              <a:lnSpc>
                <a:spcPct val="150000"/>
              </a:lnSpc>
              <a:spcBef>
                <a:spcPts val="0"/>
              </a:spcBef>
              <a:defRPr/>
            </a:pPr>
            <a:r>
              <a:rPr lang="pl-PL" sz="2400" b="0" dirty="0"/>
              <a:t>                          d550..../.... B. kwalifikator = pojemność</a:t>
            </a:r>
            <a:endParaRPr sz="2400" kern="0" dirty="0">
              <a:solidFill>
                <a:srgbClr val="00B0F0"/>
              </a:solidFill>
            </a:endParaRPr>
          </a:p>
        </p:txBody>
      </p:sp>
      <p:pic>
        <p:nvPicPr>
          <p:cNvPr id="4" name="Picture 5" descr="DSCN2899">
            <a:extLst>
              <a:ext uri="{FF2B5EF4-FFF2-40B4-BE49-F238E27FC236}">
                <a16:creationId xmlns:a16="http://schemas.microsoft.com/office/drawing/2014/main" id="{7341585B-3E81-4296-8D97-A77CFFA55C93}"/>
              </a:ext>
            </a:extLst>
          </p:cNvPr>
          <p:cNvPicPr/>
          <p:nvPr/>
        </p:nvPicPr>
        <p:blipFill>
          <a:blip r:embed="rId3">
            <a:lum contrast="6000"/>
          </a:blip>
          <a:srcRect l="21350" t="9026" r="22914" b="7680"/>
          <a:stretch>
            <a:fillRect/>
          </a:stretch>
        </p:blipFill>
        <p:spPr bwMode="auto">
          <a:xfrm>
            <a:off x="755650" y="2705100"/>
            <a:ext cx="1079500" cy="1260475"/>
          </a:xfrm>
          <a:prstGeom prst="rect">
            <a:avLst/>
          </a:prstGeom>
          <a:ln>
            <a:noFill/>
          </a:ln>
          <a:effectLst>
            <a:outerShdw blurRad="190500" algn="tl" rotWithShape="0">
              <a:srgbClr val="000000">
                <a:alpha val="70000"/>
              </a:srgbClr>
            </a:outerShdw>
          </a:effectLst>
        </p:spPr>
      </p:pic>
      <p:sp>
        <p:nvSpPr>
          <p:cNvPr id="102405" name="Rectangle 4">
            <a:extLst>
              <a:ext uri="{FF2B5EF4-FFF2-40B4-BE49-F238E27FC236}">
                <a16:creationId xmlns:a16="http://schemas.microsoft.com/office/drawing/2014/main" id="{48FB5CA7-55DC-47B7-B332-FE5250D0B40D}"/>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102406" name="Picture 8">
            <a:extLst>
              <a:ext uri="{FF2B5EF4-FFF2-40B4-BE49-F238E27FC236}">
                <a16:creationId xmlns:a16="http://schemas.microsoft.com/office/drawing/2014/main" id="{5A1F2DDA-3648-4EC0-AA3D-273D5AC218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3681413"/>
            <a:ext cx="5905500"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advTm="3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3F9E9D03-21F0-49F7-8D4A-C21A96BD911E}"/>
              </a:ext>
            </a:extLst>
          </p:cNvPr>
          <p:cNvSpPr/>
          <p:nvPr/>
        </p:nvSpPr>
        <p:spPr>
          <a:xfrm>
            <a:off x="323850" y="981075"/>
            <a:ext cx="8135938" cy="523875"/>
          </a:xfrm>
          <a:prstGeom prst="rect">
            <a:avLst/>
          </a:prstGeom>
        </p:spPr>
        <p:txBody>
          <a:bodyPr>
            <a:spAutoFit/>
          </a:bodyPr>
          <a:lstStyle/>
          <a:p>
            <a:pPr algn="ctr">
              <a:defRPr/>
            </a:pPr>
            <a:r>
              <a:rPr lang="es-ES" sz="2800" dirty="0">
                <a:solidFill>
                  <a:schemeClr val="accent2">
                    <a:lumMod val="75000"/>
                  </a:schemeClr>
                </a:solidFill>
              </a:rPr>
              <a:t>Basic terminology ICF</a:t>
            </a:r>
            <a:endParaRPr lang="en-US" sz="2800" b="0" dirty="0">
              <a:solidFill>
                <a:schemeClr val="accent2">
                  <a:lumMod val="75000"/>
                </a:schemeClr>
              </a:solidFill>
            </a:endParaRPr>
          </a:p>
        </p:txBody>
      </p:sp>
      <p:sp>
        <p:nvSpPr>
          <p:cNvPr id="3" name="Prostokąt 2">
            <a:extLst>
              <a:ext uri="{FF2B5EF4-FFF2-40B4-BE49-F238E27FC236}">
                <a16:creationId xmlns:a16="http://schemas.microsoft.com/office/drawing/2014/main" id="{A52F2EF7-037B-496D-AA77-080CB21F1EC8}"/>
              </a:ext>
            </a:extLst>
          </p:cNvPr>
          <p:cNvSpPr/>
          <p:nvPr/>
        </p:nvSpPr>
        <p:spPr>
          <a:xfrm>
            <a:off x="323850" y="1517650"/>
            <a:ext cx="8640763" cy="2708275"/>
          </a:xfrm>
          <a:prstGeom prst="rect">
            <a:avLst/>
          </a:prstGeom>
        </p:spPr>
        <p:txBody>
          <a:bodyPr>
            <a:spAutoFit/>
          </a:bodyPr>
          <a:lstStyle/>
          <a:p>
            <a:pPr marL="342900" indent="-342900">
              <a:buFont typeface="Arial" panose="020B0604020202020204" pitchFamily="34" charset="0"/>
              <a:buChar char="•"/>
              <a:defRPr/>
            </a:pPr>
            <a:r>
              <a:rPr lang="en-US" sz="2000" dirty="0">
                <a:solidFill>
                  <a:schemeClr val="accent2">
                    <a:lumMod val="75000"/>
                  </a:schemeClr>
                </a:solidFill>
              </a:rPr>
              <a:t>Health-related</a:t>
            </a:r>
            <a:r>
              <a:rPr lang="en-US" sz="2000" b="0" dirty="0">
                <a:solidFill>
                  <a:schemeClr val="accent2">
                    <a:lumMod val="75000"/>
                  </a:schemeClr>
                </a:solidFill>
              </a:rPr>
              <a:t> states and health-related fields: The health-related condition is the level of functioning within a given area of health ICF.</a:t>
            </a:r>
          </a:p>
          <a:p>
            <a:pPr>
              <a:defRPr/>
            </a:pPr>
            <a:r>
              <a:rPr lang="en-US" sz="2000" b="0" dirty="0">
                <a:solidFill>
                  <a:schemeClr val="accent2">
                    <a:lumMod val="75000"/>
                  </a:schemeClr>
                </a:solidFill>
              </a:rPr>
              <a:t>• </a:t>
            </a:r>
            <a:r>
              <a:rPr lang="en-US" sz="2000" dirty="0">
                <a:solidFill>
                  <a:schemeClr val="accent2">
                    <a:lumMod val="75000"/>
                  </a:schemeClr>
                </a:solidFill>
              </a:rPr>
              <a:t>A medical condition </a:t>
            </a:r>
            <a:r>
              <a:rPr lang="en-US" sz="2000" b="0" dirty="0">
                <a:solidFill>
                  <a:schemeClr val="accent2">
                    <a:lumMod val="75000"/>
                  </a:schemeClr>
                </a:solidFill>
              </a:rPr>
              <a:t>is a broad term to cover a disease (acute or chronic), disorder, injury or injury. </a:t>
            </a:r>
          </a:p>
          <a:p>
            <a:pPr>
              <a:defRPr/>
            </a:pPr>
            <a:r>
              <a:rPr lang="en-US" sz="2000" b="0" dirty="0">
                <a:solidFill>
                  <a:schemeClr val="accent2">
                    <a:lumMod val="75000"/>
                  </a:schemeClr>
                </a:solidFill>
              </a:rPr>
              <a:t>• </a:t>
            </a:r>
            <a:r>
              <a:rPr lang="en-US" sz="2000" dirty="0">
                <a:solidFill>
                  <a:schemeClr val="accent2">
                    <a:lumMod val="75000"/>
                  </a:schemeClr>
                </a:solidFill>
              </a:rPr>
              <a:t>Functioning</a:t>
            </a:r>
            <a:r>
              <a:rPr lang="en-US" sz="2000" b="0" dirty="0">
                <a:solidFill>
                  <a:schemeClr val="accent2">
                    <a:lumMod val="75000"/>
                  </a:schemeClr>
                </a:solidFill>
              </a:rPr>
              <a:t> is a broad concept for body function, body structures, activity and participation.</a:t>
            </a:r>
          </a:p>
          <a:p>
            <a:pPr>
              <a:defRPr/>
            </a:pPr>
            <a:r>
              <a:rPr lang="en-US" sz="2000" b="0" dirty="0">
                <a:solidFill>
                  <a:schemeClr val="accent2">
                    <a:lumMod val="75000"/>
                  </a:schemeClr>
                </a:solidFill>
              </a:rPr>
              <a:t>• </a:t>
            </a:r>
            <a:r>
              <a:rPr lang="en-US" sz="2000" dirty="0">
                <a:solidFill>
                  <a:schemeClr val="accent2">
                    <a:lumMod val="75000"/>
                  </a:schemeClr>
                </a:solidFill>
              </a:rPr>
              <a:t>Disability</a:t>
            </a:r>
            <a:r>
              <a:rPr lang="en-US" sz="2000" b="0" dirty="0">
                <a:solidFill>
                  <a:schemeClr val="accent2">
                    <a:lumMod val="75000"/>
                  </a:schemeClr>
                </a:solidFill>
              </a:rPr>
              <a:t> is a broad concept that includes impairment, restriction of activity and restrictions on participation.</a:t>
            </a:r>
          </a:p>
          <a:p>
            <a:pPr>
              <a:defRPr/>
            </a:pPr>
            <a:r>
              <a:rPr lang="pl-PL" b="0" dirty="0">
                <a:solidFill>
                  <a:schemeClr val="accent2">
                    <a:lumMod val="75000"/>
                  </a:schemeClr>
                </a:solidFill>
              </a:rPr>
              <a:t>                                                                                                                                            [</a:t>
            </a:r>
            <a:r>
              <a:rPr lang="pl-PL" b="0" dirty="0" err="1">
                <a:solidFill>
                  <a:schemeClr val="accent2">
                    <a:lumMod val="75000"/>
                  </a:schemeClr>
                </a:solidFill>
              </a:rPr>
              <a:t>acess</a:t>
            </a:r>
            <a:r>
              <a:rPr lang="pl-PL" b="0" dirty="0">
                <a:solidFill>
                  <a:schemeClr val="accent2">
                    <a:lumMod val="75000"/>
                  </a:schemeClr>
                </a:solidFill>
              </a:rPr>
              <a:t>: 07.02.2020]</a:t>
            </a:r>
          </a:p>
        </p:txBody>
      </p:sp>
      <p:pic>
        <p:nvPicPr>
          <p:cNvPr id="15364" name="Picture 2">
            <a:extLst>
              <a:ext uri="{FF2B5EF4-FFF2-40B4-BE49-F238E27FC236}">
                <a16:creationId xmlns:a16="http://schemas.microsoft.com/office/drawing/2014/main" id="{2E84D756-5742-4B9F-9B53-AA5B79BC99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8275" y="4076700"/>
            <a:ext cx="1711325" cy="1709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09352C-F10B-416D-A563-31A5AFFE2491}"/>
              </a:ext>
            </a:extLst>
          </p:cNvPr>
          <p:cNvSpPr txBox="1">
            <a:spLocks/>
          </p:cNvSpPr>
          <p:nvPr/>
        </p:nvSpPr>
        <p:spPr>
          <a:xfrm>
            <a:off x="107950" y="995363"/>
            <a:ext cx="8785225" cy="571500"/>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AKTYWNOŚĆ KLASY - kodowanie (przykład) </a:t>
            </a:r>
          </a:p>
        </p:txBody>
      </p:sp>
      <p:sp>
        <p:nvSpPr>
          <p:cNvPr id="3" name="Symbol zastępczy zawartości 2">
            <a:extLst>
              <a:ext uri="{FF2B5EF4-FFF2-40B4-BE49-F238E27FC236}">
                <a16:creationId xmlns:a16="http://schemas.microsoft.com/office/drawing/2014/main" id="{4A56EBDF-E5A4-4763-8212-32C6E27BA076}"/>
              </a:ext>
            </a:extLst>
          </p:cNvPr>
          <p:cNvSpPr txBox="1">
            <a:spLocks/>
          </p:cNvSpPr>
          <p:nvPr/>
        </p:nvSpPr>
        <p:spPr>
          <a:xfrm>
            <a:off x="179388" y="1628775"/>
            <a:ext cx="8785225" cy="4103688"/>
          </a:xfrm>
          <a:prstGeom prst="rect">
            <a:avLst/>
          </a:prstGeom>
        </p:spPr>
        <p:txBody>
          <a:bodyPr>
            <a:normAutofit lnSpcReduction="10000"/>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defRPr/>
            </a:pPr>
            <a:r>
              <a:rPr lang="pl-PL" sz="2000" dirty="0"/>
              <a:t>Kwalifikator ICF dla czynników środowiskowych</a:t>
            </a:r>
          </a:p>
          <a:p>
            <a:pPr marL="644525" indent="-457200">
              <a:buAutoNum type="arabicPeriod"/>
              <a:defRPr/>
            </a:pPr>
            <a:r>
              <a:rPr lang="pl-PL" sz="2000" dirty="0"/>
              <a:t>kwalifikator = zakres bariery lub czynnika ułatwiającego </a:t>
            </a:r>
          </a:p>
          <a:p>
            <a:pPr>
              <a:defRPr/>
            </a:pPr>
            <a:r>
              <a:rPr lang="pl-PL" sz="4000" b="0" dirty="0"/>
              <a:t>E310 …</a:t>
            </a:r>
          </a:p>
          <a:p>
            <a:pPr>
              <a:lnSpc>
                <a:spcPct val="120000"/>
              </a:lnSpc>
              <a:spcBef>
                <a:spcPts val="0"/>
              </a:spcBef>
              <a:defRPr/>
            </a:pPr>
            <a:r>
              <a:rPr lang="pl-PL" sz="1800" dirty="0"/>
              <a:t>XXX.0 Brak barier                                               XXX+0 Brak ułatwień        </a:t>
            </a:r>
          </a:p>
          <a:p>
            <a:pPr>
              <a:lnSpc>
                <a:spcPct val="120000"/>
              </a:lnSpc>
              <a:spcBef>
                <a:spcPts val="0"/>
              </a:spcBef>
              <a:defRPr/>
            </a:pPr>
            <a:r>
              <a:rPr lang="pl-PL" sz="1800" dirty="0"/>
              <a:t>XXX.1 Łagodna bariera                                      XXX+1 Łagodne ułatwienia</a:t>
            </a:r>
          </a:p>
          <a:p>
            <a:pPr>
              <a:lnSpc>
                <a:spcPct val="120000"/>
              </a:lnSpc>
              <a:spcBef>
                <a:spcPts val="0"/>
              </a:spcBef>
              <a:defRPr/>
            </a:pPr>
            <a:r>
              <a:rPr lang="pl-PL" sz="1800" dirty="0"/>
              <a:t>XXX.2 Umiarkowana bariera                             XXX+2 Umiarkowane ułatwienia                      </a:t>
            </a:r>
          </a:p>
          <a:p>
            <a:pPr>
              <a:lnSpc>
                <a:spcPct val="120000"/>
              </a:lnSpc>
              <a:spcBef>
                <a:spcPts val="0"/>
              </a:spcBef>
              <a:defRPr/>
            </a:pPr>
            <a:r>
              <a:rPr lang="pl-PL" sz="1800" dirty="0"/>
              <a:t>XXX.3 Znacząca bariera                                    XXX+3 Znaczące ułatwienie</a:t>
            </a:r>
          </a:p>
          <a:p>
            <a:pPr>
              <a:lnSpc>
                <a:spcPct val="120000"/>
              </a:lnSpc>
              <a:spcBef>
                <a:spcPts val="0"/>
              </a:spcBef>
              <a:defRPr/>
            </a:pPr>
            <a:r>
              <a:rPr lang="pl-PL" sz="1800" dirty="0"/>
              <a:t>XXX.4 Całkowita bariera                                   XXX+4 Znaczne ułatwienie</a:t>
            </a:r>
          </a:p>
          <a:p>
            <a:pPr>
              <a:lnSpc>
                <a:spcPct val="120000"/>
              </a:lnSpc>
              <a:spcBef>
                <a:spcPts val="0"/>
              </a:spcBef>
              <a:defRPr/>
            </a:pPr>
            <a:endParaRPr lang="pl-PL" sz="1800" dirty="0"/>
          </a:p>
          <a:p>
            <a:pPr>
              <a:lnSpc>
                <a:spcPct val="120000"/>
              </a:lnSpc>
              <a:spcBef>
                <a:spcPts val="0"/>
              </a:spcBef>
              <a:defRPr/>
            </a:pPr>
            <a:r>
              <a:rPr lang="pl-PL" sz="1800" dirty="0"/>
              <a:t>XXX.8 Nieokreślony                                          XXX+8 Nieokreślony</a:t>
            </a:r>
          </a:p>
          <a:p>
            <a:pPr>
              <a:lnSpc>
                <a:spcPct val="120000"/>
              </a:lnSpc>
              <a:spcBef>
                <a:spcPts val="0"/>
              </a:spcBef>
              <a:defRPr/>
            </a:pPr>
            <a:r>
              <a:rPr lang="pl-PL" sz="1800" dirty="0"/>
              <a:t>XXX.9 Nie dotyczy                                            XXX+9 Nie dotyczy</a:t>
            </a:r>
          </a:p>
          <a:p>
            <a:pPr>
              <a:lnSpc>
                <a:spcPct val="150000"/>
              </a:lnSpc>
              <a:spcBef>
                <a:spcPts val="0"/>
              </a:spcBef>
              <a:defRPr/>
            </a:pPr>
            <a:endParaRPr sz="1800" b="0" kern="0" dirty="0"/>
          </a:p>
        </p:txBody>
      </p:sp>
      <p:pic>
        <p:nvPicPr>
          <p:cNvPr id="104452" name="Picture 2">
            <a:extLst>
              <a:ext uri="{FF2B5EF4-FFF2-40B4-BE49-F238E27FC236}">
                <a16:creationId xmlns:a16="http://schemas.microsoft.com/office/drawing/2014/main" id="{FD7C19F5-4247-4DE4-A7E3-96AEAFBC82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548680"/>
            <a:ext cx="2087563" cy="230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8562317"/>
      </p:ext>
    </p:extLst>
  </p:cSld>
  <p:clrMapOvr>
    <a:masterClrMapping/>
  </p:clrMapOvr>
  <p:transition advClick="0" advTm="300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FF9D425-4279-477C-AE3F-11151C3303EB}"/>
              </a:ext>
            </a:extLst>
          </p:cNvPr>
          <p:cNvSpPr txBox="1">
            <a:spLocks/>
          </p:cNvSpPr>
          <p:nvPr/>
        </p:nvSpPr>
        <p:spPr>
          <a:xfrm>
            <a:off x="107950" y="995363"/>
            <a:ext cx="8785225" cy="571500"/>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i="0" dirty="0">
                <a:solidFill>
                  <a:srgbClr val="000000"/>
                </a:solidFill>
                <a:effectLst/>
                <a:latin typeface="-apple-system"/>
              </a:rPr>
              <a:t>AKTYWNOŚĆ KLASY</a:t>
            </a:r>
            <a:endParaRPr lang="pl-PL" kern="0" dirty="0"/>
          </a:p>
        </p:txBody>
      </p:sp>
      <p:sp>
        <p:nvSpPr>
          <p:cNvPr id="3" name="Tytuł 1">
            <a:extLst>
              <a:ext uri="{FF2B5EF4-FFF2-40B4-BE49-F238E27FC236}">
                <a16:creationId xmlns:a16="http://schemas.microsoft.com/office/drawing/2014/main" id="{68DF19A3-6149-4208-BFF5-45CB388BD114}"/>
              </a:ext>
            </a:extLst>
          </p:cNvPr>
          <p:cNvSpPr txBox="1">
            <a:spLocks/>
          </p:cNvSpPr>
          <p:nvPr/>
        </p:nvSpPr>
        <p:spPr>
          <a:xfrm>
            <a:off x="107950" y="4149725"/>
            <a:ext cx="8785225" cy="571500"/>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Omówienie ćwiczenia 1</a:t>
            </a:r>
          </a:p>
        </p:txBody>
      </p:sp>
      <p:pic>
        <p:nvPicPr>
          <p:cNvPr id="106500" name="Picture 2">
            <a:extLst>
              <a:ext uri="{FF2B5EF4-FFF2-40B4-BE49-F238E27FC236}">
                <a16:creationId xmlns:a16="http://schemas.microsoft.com/office/drawing/2014/main" id="{4125F517-85CC-48F5-9B1D-8F02A35706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1511300"/>
            <a:ext cx="2089150" cy="227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advTm="300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ECBD3C4-6220-4C86-87DF-1EB654FE4E4C}"/>
              </a:ext>
            </a:extLst>
          </p:cNvPr>
          <p:cNvSpPr txBox="1">
            <a:spLocks/>
          </p:cNvSpPr>
          <p:nvPr/>
        </p:nvSpPr>
        <p:spPr>
          <a:xfrm>
            <a:off x="107950" y="1052513"/>
            <a:ext cx="8785225" cy="571500"/>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Omówienie ćwiczenia 1</a:t>
            </a:r>
          </a:p>
        </p:txBody>
      </p:sp>
      <p:sp>
        <p:nvSpPr>
          <p:cNvPr id="3" name="Symbol zastępczy zawartości 2">
            <a:extLst>
              <a:ext uri="{FF2B5EF4-FFF2-40B4-BE49-F238E27FC236}">
                <a16:creationId xmlns:a16="http://schemas.microsoft.com/office/drawing/2014/main" id="{6A595105-0191-41DF-878B-2E014655DCDB}"/>
              </a:ext>
            </a:extLst>
          </p:cNvPr>
          <p:cNvSpPr txBox="1">
            <a:spLocks/>
          </p:cNvSpPr>
          <p:nvPr/>
        </p:nvSpPr>
        <p:spPr>
          <a:xfrm>
            <a:off x="179388" y="1566863"/>
            <a:ext cx="8785225" cy="4165600"/>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defRPr/>
            </a:pPr>
            <a:endParaRPr lang="pl-PL" sz="2000" b="0" dirty="0"/>
          </a:p>
          <a:p>
            <a:pPr>
              <a:lnSpc>
                <a:spcPct val="150000"/>
              </a:lnSpc>
              <a:spcBef>
                <a:spcPts val="0"/>
              </a:spcBef>
              <a:defRPr/>
            </a:pPr>
            <a:r>
              <a:rPr lang="pl-PL" sz="2000" b="0" dirty="0"/>
              <a:t> </a:t>
            </a:r>
            <a:endParaRPr sz="2000" b="0" kern="0" dirty="0"/>
          </a:p>
        </p:txBody>
      </p:sp>
      <p:sp>
        <p:nvSpPr>
          <p:cNvPr id="4" name="Prostokąt 3">
            <a:extLst>
              <a:ext uri="{FF2B5EF4-FFF2-40B4-BE49-F238E27FC236}">
                <a16:creationId xmlns:a16="http://schemas.microsoft.com/office/drawing/2014/main" id="{36802166-FB33-43F7-B24D-C1F1315B9464}"/>
              </a:ext>
            </a:extLst>
          </p:cNvPr>
          <p:cNvSpPr/>
          <p:nvPr/>
        </p:nvSpPr>
        <p:spPr>
          <a:xfrm>
            <a:off x="287338" y="1624013"/>
            <a:ext cx="8569325" cy="2586037"/>
          </a:xfrm>
          <a:prstGeom prst="rect">
            <a:avLst/>
          </a:prstGeom>
        </p:spPr>
        <p:txBody>
          <a:bodyPr>
            <a:spAutoFit/>
          </a:bodyPr>
          <a:lstStyle/>
          <a:p>
            <a:pPr algn="just">
              <a:defRPr/>
            </a:pPr>
            <a:r>
              <a:rPr lang="pl-PL" sz="1800" u="sng" dirty="0">
                <a:solidFill>
                  <a:schemeClr val="accent1">
                    <a:lumMod val="75000"/>
                    <a:lumOff val="25000"/>
                  </a:schemeClr>
                </a:solidFill>
              </a:rPr>
              <a:t>Wydajność</a:t>
            </a:r>
          </a:p>
          <a:p>
            <a:pPr algn="just">
              <a:defRPr/>
            </a:pPr>
            <a:r>
              <a:rPr lang="pl-PL" sz="1800" b="0" dirty="0">
                <a:solidFill>
                  <a:schemeClr val="tx1"/>
                </a:solidFill>
              </a:rPr>
              <a:t>Opisuje to, co dana osoba robi w swoim obecnym środowisku. Kontekst ten obejmuje czynniki środowiskowe - wszystkie aspekty świata fizycznego, społecznego i pod względem postaw, które można zakodować za pomocą komponentu czynników środowiskowych.</a:t>
            </a:r>
          </a:p>
          <a:p>
            <a:pPr algn="just">
              <a:defRPr/>
            </a:pPr>
            <a:r>
              <a:rPr lang="pl-PL" sz="1800" u="sng" dirty="0">
                <a:solidFill>
                  <a:schemeClr val="accent1">
                    <a:lumMod val="75000"/>
                    <a:lumOff val="25000"/>
                  </a:schemeClr>
                </a:solidFill>
              </a:rPr>
              <a:t>Możliwości</a:t>
            </a:r>
          </a:p>
          <a:p>
            <a:pPr algn="just">
              <a:defRPr/>
            </a:pPr>
            <a:r>
              <a:rPr lang="pl-PL" sz="1800" b="0" dirty="0">
                <a:solidFill>
                  <a:schemeClr val="tx1"/>
                </a:solidFill>
              </a:rPr>
              <a:t>Opisuje wewnętrzną zdolność jednostki do wykonania zadania lub działania. Konstrukt ten wskazuje najwyższy prawdopodobny poziom funkcjonowania, jaki dana osoba może osiągnąć w danej dziedzinie w danym czasie.</a:t>
            </a:r>
          </a:p>
        </p:txBody>
      </p:sp>
      <p:sp>
        <p:nvSpPr>
          <p:cNvPr id="6" name="Tytuł 1">
            <a:extLst>
              <a:ext uri="{FF2B5EF4-FFF2-40B4-BE49-F238E27FC236}">
                <a16:creationId xmlns:a16="http://schemas.microsoft.com/office/drawing/2014/main" id="{1BEDDC9D-659E-40AF-894A-C03E5B179CBF}"/>
              </a:ext>
            </a:extLst>
          </p:cNvPr>
          <p:cNvSpPr txBox="1">
            <a:spLocks/>
          </p:cNvSpPr>
          <p:nvPr/>
        </p:nvSpPr>
        <p:spPr>
          <a:xfrm>
            <a:off x="217488" y="4581525"/>
            <a:ext cx="8785225" cy="571500"/>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sz="2400" dirty="0">
                <a:solidFill>
                  <a:schemeClr val="tx1"/>
                </a:solidFill>
              </a:rPr>
              <a:t>Właściwy kod: </a:t>
            </a:r>
            <a:r>
              <a:rPr lang="pl-PL" kern="0" dirty="0"/>
              <a:t>d550.</a:t>
            </a:r>
            <a:r>
              <a:rPr lang="pl-PL" kern="0" dirty="0">
                <a:solidFill>
                  <a:schemeClr val="accent1">
                    <a:lumMod val="75000"/>
                    <a:lumOff val="25000"/>
                  </a:schemeClr>
                </a:solidFill>
              </a:rPr>
              <a:t>2</a:t>
            </a:r>
            <a:r>
              <a:rPr lang="pl-PL" kern="0" dirty="0">
                <a:solidFill>
                  <a:srgbClr val="00B0F0"/>
                </a:solidFill>
              </a:rPr>
              <a:t>3</a:t>
            </a:r>
            <a:r>
              <a:rPr lang="pl-PL" kern="0" dirty="0"/>
              <a:t> </a:t>
            </a:r>
          </a:p>
        </p:txBody>
      </p:sp>
    </p:spTree>
  </p:cSld>
  <p:clrMapOvr>
    <a:masterClrMapping/>
  </p:clrMapOvr>
  <p:transition advClick="0" advTm="300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47CB6B5-EF27-4295-9E99-8998A0A152A2}"/>
              </a:ext>
            </a:extLst>
          </p:cNvPr>
          <p:cNvSpPr txBox="1">
            <a:spLocks/>
          </p:cNvSpPr>
          <p:nvPr/>
        </p:nvSpPr>
        <p:spPr>
          <a:xfrm>
            <a:off x="107950" y="995363"/>
            <a:ext cx="8785225" cy="571500"/>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i="0" dirty="0">
                <a:solidFill>
                  <a:srgbClr val="000000"/>
                </a:solidFill>
                <a:effectLst/>
                <a:latin typeface="-apple-system"/>
              </a:rPr>
              <a:t>AKTYWNOŚĆ KLASY</a:t>
            </a:r>
            <a:endParaRPr lang="pl-PL" kern="0" dirty="0"/>
          </a:p>
        </p:txBody>
      </p:sp>
      <p:pic>
        <p:nvPicPr>
          <p:cNvPr id="109571" name="Picture 2">
            <a:extLst>
              <a:ext uri="{FF2B5EF4-FFF2-40B4-BE49-F238E27FC236}">
                <a16:creationId xmlns:a16="http://schemas.microsoft.com/office/drawing/2014/main" id="{B3B872D2-28DD-49F2-A0AD-1F3E81F86F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9013" y="2276475"/>
            <a:ext cx="2084387"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ytuł 1">
            <a:extLst>
              <a:ext uri="{FF2B5EF4-FFF2-40B4-BE49-F238E27FC236}">
                <a16:creationId xmlns:a16="http://schemas.microsoft.com/office/drawing/2014/main" id="{5037F2EF-7984-4BC7-8556-229EABCFD4DE}"/>
              </a:ext>
            </a:extLst>
          </p:cNvPr>
          <p:cNvSpPr txBox="1">
            <a:spLocks/>
          </p:cNvSpPr>
          <p:nvPr/>
        </p:nvSpPr>
        <p:spPr>
          <a:xfrm>
            <a:off x="107950" y="4622800"/>
            <a:ext cx="8785225" cy="571500"/>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Omówienie drugiego ćwiczenia</a:t>
            </a:r>
          </a:p>
        </p:txBody>
      </p:sp>
    </p:spTree>
  </p:cSld>
  <p:clrMapOvr>
    <a:masterClrMapping/>
  </p:clrMapOvr>
  <p:transition advClick="0" advTm="300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7EB540A-DBBA-4735-9CB4-E5D232C1B2B8}"/>
              </a:ext>
            </a:extLst>
          </p:cNvPr>
          <p:cNvSpPr txBox="1">
            <a:spLocks/>
          </p:cNvSpPr>
          <p:nvPr/>
        </p:nvSpPr>
        <p:spPr>
          <a:xfrm>
            <a:off x="107950" y="1052513"/>
            <a:ext cx="8785225" cy="571500"/>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Omówienie ćwiczenia 2</a:t>
            </a:r>
          </a:p>
        </p:txBody>
      </p:sp>
      <p:sp>
        <p:nvSpPr>
          <p:cNvPr id="3" name="Prostokąt 2">
            <a:extLst>
              <a:ext uri="{FF2B5EF4-FFF2-40B4-BE49-F238E27FC236}">
                <a16:creationId xmlns:a16="http://schemas.microsoft.com/office/drawing/2014/main" id="{0D64290E-D5E4-43BA-A5E0-6562B560AEAE}"/>
              </a:ext>
            </a:extLst>
          </p:cNvPr>
          <p:cNvSpPr/>
          <p:nvPr/>
        </p:nvSpPr>
        <p:spPr>
          <a:xfrm>
            <a:off x="287338" y="1624013"/>
            <a:ext cx="8569325" cy="3861378"/>
          </a:xfrm>
          <a:prstGeom prst="rect">
            <a:avLst/>
          </a:prstGeom>
        </p:spPr>
        <p:txBody>
          <a:bodyPr>
            <a:spAutoFit/>
          </a:bodyPr>
          <a:lstStyle/>
          <a:p>
            <a:pPr>
              <a:lnSpc>
                <a:spcPct val="150000"/>
              </a:lnSpc>
              <a:defRPr/>
            </a:pPr>
            <a:r>
              <a:rPr lang="pl-PL" sz="1800" b="0" dirty="0">
                <a:solidFill>
                  <a:schemeClr val="tx1"/>
                </a:solidFill>
              </a:rPr>
              <a:t>Rodzina bezpośrednia</a:t>
            </a:r>
          </a:p>
          <a:p>
            <a:pPr>
              <a:lnSpc>
                <a:spcPct val="150000"/>
              </a:lnSpc>
              <a:defRPr/>
            </a:pPr>
            <a:r>
              <a:rPr lang="pl-PL" sz="1800" b="0" dirty="0">
                <a:solidFill>
                  <a:schemeClr val="tx1"/>
                </a:solidFill>
              </a:rPr>
              <a:t>Osoby spokrewnione poprzez urodzenie, małżeństwo lub inny związek uznawany przez kulturę za najbliższą rodzinę, takie jak małżonkowie, partnerzy, rodzice, rodzeństwo, dzieci, rodzice zastępczy, rodzice adopcyjni i dziadkowie [5, s. 187]. </a:t>
            </a:r>
          </a:p>
          <a:p>
            <a:pPr>
              <a:lnSpc>
                <a:spcPct val="150000"/>
              </a:lnSpc>
              <a:defRPr/>
            </a:pPr>
            <a:r>
              <a:rPr lang="pl-PL" sz="1800" b="0" dirty="0">
                <a:solidFill>
                  <a:schemeClr val="tx1"/>
                </a:solidFill>
              </a:rPr>
              <a:t>W odniesieniu do przedstawionych części klasyfikacji zauważa się, że w przeciwieństwie do tradycyjnego poglądu, że niepełnosprawność dotyczy tylko osoby nią dotkniętej, zmiana ta podkreśla ideę, że niepełnosprawność jest strukturą społeczną opartą na interakcji osoby i środowiska [17, 18]. </a:t>
            </a:r>
          </a:p>
          <a:p>
            <a:pPr algn="ctr">
              <a:lnSpc>
                <a:spcPct val="150000"/>
              </a:lnSpc>
              <a:defRPr/>
            </a:pPr>
            <a:r>
              <a:rPr lang="pl-PL" sz="2200" dirty="0">
                <a:solidFill>
                  <a:schemeClr val="tx1"/>
                </a:solidFill>
              </a:rPr>
              <a:t>Właściwy kod = E310+04</a:t>
            </a:r>
            <a:endParaRPr lang="pl-PL" sz="2200" b="0" dirty="0">
              <a:solidFill>
                <a:schemeClr val="tx1"/>
              </a:solidFill>
            </a:endParaRPr>
          </a:p>
        </p:txBody>
      </p:sp>
    </p:spTree>
  </p:cSld>
  <p:clrMapOvr>
    <a:masterClrMapping/>
  </p:clrMapOvr>
  <p:transition advClick="0" advTm="300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232C9B4-B58C-4EE2-9D88-9E4A0597AD33}"/>
              </a:ext>
            </a:extLst>
          </p:cNvPr>
          <p:cNvSpPr txBox="1">
            <a:spLocks/>
          </p:cNvSpPr>
          <p:nvPr/>
        </p:nvSpPr>
        <p:spPr>
          <a:xfrm>
            <a:off x="107950" y="995363"/>
            <a:ext cx="8785225" cy="571500"/>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PODSUMOWANIE</a:t>
            </a:r>
          </a:p>
        </p:txBody>
      </p:sp>
      <p:sp>
        <p:nvSpPr>
          <p:cNvPr id="112643" name="Prostokąt 2">
            <a:extLst>
              <a:ext uri="{FF2B5EF4-FFF2-40B4-BE49-F238E27FC236}">
                <a16:creationId xmlns:a16="http://schemas.microsoft.com/office/drawing/2014/main" id="{294BF4C3-A631-409F-8D9D-FA0179D51900}"/>
              </a:ext>
            </a:extLst>
          </p:cNvPr>
          <p:cNvSpPr>
            <a:spLocks noChangeArrowheads="1"/>
          </p:cNvSpPr>
          <p:nvPr/>
        </p:nvSpPr>
        <p:spPr bwMode="auto">
          <a:xfrm>
            <a:off x="287338" y="1624013"/>
            <a:ext cx="8569325" cy="253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a:lnSpc>
                <a:spcPct val="150000"/>
              </a:lnSpc>
            </a:pPr>
            <a:r>
              <a:rPr lang="pl-PL" altLang="pl-PL" sz="1800" b="0" dirty="0">
                <a:solidFill>
                  <a:schemeClr val="tx1"/>
                </a:solidFill>
              </a:rPr>
              <a:t>Klasyfikacja pozwala spojrzeć na człowieka komplementarnie poprzez ustanowienie standardowego i jednolitego języka w opisie zdrowia i związanych z nim uwarunkowań. Międzynarodowa Klasyfikacja Niepełnosprawności i Zdrowia ICF obejmuje wszystkie aspekty funkcjonowania jednostki ludzkiej, a także niektóre elementy dobrostanu fizycznego i psychicznego, które są ważne dla zdrowego człowieka [2, 3].</a:t>
            </a:r>
          </a:p>
        </p:txBody>
      </p:sp>
      <p:pic>
        <p:nvPicPr>
          <p:cNvPr id="112644" name="Picture 2">
            <a:extLst>
              <a:ext uri="{FF2B5EF4-FFF2-40B4-BE49-F238E27FC236}">
                <a16:creationId xmlns:a16="http://schemas.microsoft.com/office/drawing/2014/main" id="{3B9BF2E6-21BE-4F18-9793-64CF3724A5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379730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37E04A9-1C99-49CC-9BCD-A733B267B555}"/>
              </a:ext>
            </a:extLst>
          </p:cNvPr>
          <p:cNvSpPr txBox="1">
            <a:spLocks/>
          </p:cNvSpPr>
          <p:nvPr/>
        </p:nvSpPr>
        <p:spPr>
          <a:xfrm>
            <a:off x="107950" y="995363"/>
            <a:ext cx="8785225" cy="571500"/>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Materiały on-line</a:t>
            </a:r>
          </a:p>
        </p:txBody>
      </p:sp>
      <p:sp>
        <p:nvSpPr>
          <p:cNvPr id="114691" name="Prostokąt 2">
            <a:extLst>
              <a:ext uri="{FF2B5EF4-FFF2-40B4-BE49-F238E27FC236}">
                <a16:creationId xmlns:a16="http://schemas.microsoft.com/office/drawing/2014/main" id="{7792E22D-3663-4519-AB5C-DBB11BF79F89}"/>
              </a:ext>
            </a:extLst>
          </p:cNvPr>
          <p:cNvSpPr>
            <a:spLocks noChangeArrowheads="1"/>
          </p:cNvSpPr>
          <p:nvPr/>
        </p:nvSpPr>
        <p:spPr bwMode="auto">
          <a:xfrm>
            <a:off x="287338" y="1624013"/>
            <a:ext cx="8569325" cy="336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a:lnSpc>
                <a:spcPct val="150000"/>
              </a:lnSpc>
            </a:pPr>
            <a:r>
              <a:rPr lang="pl-PL" altLang="pl-PL" sz="1800" b="0" dirty="0">
                <a:solidFill>
                  <a:schemeClr val="tx1"/>
                </a:solidFill>
              </a:rPr>
              <a:t>Z punktu widzenia ćwiczeń praktycznych można korzystać z literatury fachowej (m.in. praktyczny podręcznik ICF):</a:t>
            </a:r>
          </a:p>
          <a:p>
            <a:pPr>
              <a:lnSpc>
                <a:spcPct val="150000"/>
              </a:lnSpc>
            </a:pPr>
            <a:endParaRPr lang="pl-PL" altLang="pl-PL" sz="1800" b="0" dirty="0">
              <a:solidFill>
                <a:schemeClr val="tx1"/>
              </a:solidFill>
            </a:endParaRPr>
          </a:p>
          <a:p>
            <a:pPr>
              <a:lnSpc>
                <a:spcPct val="150000"/>
              </a:lnSpc>
            </a:pPr>
            <a:r>
              <a:rPr lang="pl-PL" altLang="pl-PL" sz="1800" b="0" dirty="0">
                <a:solidFill>
                  <a:srgbClr val="00B050"/>
                </a:solidFill>
              </a:rPr>
              <a:t>- https://www.who.int/classifications/drafticfpracticalmanual.pdf </a:t>
            </a:r>
            <a:endParaRPr lang="en-US" altLang="pl-PL" sz="1800" b="0" dirty="0">
              <a:solidFill>
                <a:srgbClr val="00B050"/>
              </a:solidFill>
            </a:endParaRPr>
          </a:p>
          <a:p>
            <a:pPr>
              <a:lnSpc>
                <a:spcPct val="150000"/>
              </a:lnSpc>
            </a:pPr>
            <a:endParaRPr lang="pl-PL" altLang="pl-PL" sz="1800" b="0" dirty="0">
              <a:solidFill>
                <a:schemeClr val="tx1"/>
              </a:solidFill>
            </a:endParaRPr>
          </a:p>
          <a:p>
            <a:pPr>
              <a:lnSpc>
                <a:spcPct val="150000"/>
              </a:lnSpc>
            </a:pPr>
            <a:endParaRPr lang="pl-PL" altLang="pl-PL" sz="1800" b="0" dirty="0">
              <a:solidFill>
                <a:schemeClr val="tx1"/>
              </a:solidFill>
            </a:endParaRPr>
          </a:p>
          <a:p>
            <a:pPr>
              <a:lnSpc>
                <a:spcPct val="150000"/>
              </a:lnSpc>
            </a:pPr>
            <a:endParaRPr lang="pl-PL" altLang="pl-PL" sz="1800" b="0" dirty="0">
              <a:solidFill>
                <a:schemeClr val="tx1"/>
              </a:solidFill>
            </a:endParaRPr>
          </a:p>
          <a:p>
            <a:pPr>
              <a:lnSpc>
                <a:spcPct val="150000"/>
              </a:lnSpc>
            </a:pPr>
            <a:endParaRPr lang="pl-PL" altLang="pl-PL" sz="1800" b="0" dirty="0">
              <a:solidFill>
                <a:schemeClr val="tx1"/>
              </a:solidFill>
            </a:endParaRPr>
          </a:p>
        </p:txBody>
      </p:sp>
      <p:pic>
        <p:nvPicPr>
          <p:cNvPr id="114692" name="Picture 2">
            <a:extLst>
              <a:ext uri="{FF2B5EF4-FFF2-40B4-BE49-F238E27FC236}">
                <a16:creationId xmlns:a16="http://schemas.microsoft.com/office/drawing/2014/main" id="{3A0E0B4B-8753-4BF1-A413-7CFBF249F2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6438" y="2636838"/>
            <a:ext cx="1800225"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635C38F-5BE1-4E82-937C-254AFE1246DE}"/>
              </a:ext>
            </a:extLst>
          </p:cNvPr>
          <p:cNvSpPr txBox="1">
            <a:spLocks/>
          </p:cNvSpPr>
          <p:nvPr/>
        </p:nvSpPr>
        <p:spPr>
          <a:xfrm>
            <a:off x="107950" y="995363"/>
            <a:ext cx="8785225" cy="571500"/>
          </a:xfrm>
          <a:prstGeom prst="rect">
            <a:avLst/>
          </a:prstGeom>
        </p:spPr>
        <p:txBody>
          <a:bodyPr>
            <a:normAutofit fontScale="75000" lnSpcReduction="200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Materiały on-line</a:t>
            </a:r>
          </a:p>
          <a:p>
            <a:pPr>
              <a:defRPr/>
            </a:pPr>
            <a:r>
              <a:rPr lang="pl-PL" kern="0" dirty="0"/>
              <a:t> </a:t>
            </a:r>
          </a:p>
        </p:txBody>
      </p:sp>
      <p:sp>
        <p:nvSpPr>
          <p:cNvPr id="116739" name="Prostokąt 2">
            <a:extLst>
              <a:ext uri="{FF2B5EF4-FFF2-40B4-BE49-F238E27FC236}">
                <a16:creationId xmlns:a16="http://schemas.microsoft.com/office/drawing/2014/main" id="{3F947D93-3DBF-480F-9906-3369E4819414}"/>
              </a:ext>
            </a:extLst>
          </p:cNvPr>
          <p:cNvSpPr>
            <a:spLocks noChangeArrowheads="1"/>
          </p:cNvSpPr>
          <p:nvPr/>
        </p:nvSpPr>
        <p:spPr bwMode="auto">
          <a:xfrm>
            <a:off x="287338" y="1624013"/>
            <a:ext cx="85693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a:lnSpc>
                <a:spcPct val="150000"/>
              </a:lnSpc>
            </a:pPr>
            <a:r>
              <a:rPr lang="pl-PL" altLang="pl-PL" sz="1800" b="0" dirty="0">
                <a:solidFill>
                  <a:schemeClr val="tx1"/>
                </a:solidFill>
              </a:rPr>
              <a:t>Ważną kwestią jest również powszechna dostępność wypracowanych przykładów indywidualnych przypadków:</a:t>
            </a:r>
          </a:p>
          <a:p>
            <a:pPr>
              <a:lnSpc>
                <a:spcPct val="150000"/>
              </a:lnSpc>
            </a:pPr>
            <a:endParaRPr lang="pl-PL" altLang="pl-PL" sz="1800" b="0" dirty="0">
              <a:solidFill>
                <a:schemeClr val="tx1"/>
              </a:solidFill>
            </a:endParaRPr>
          </a:p>
          <a:p>
            <a:pPr>
              <a:lnSpc>
                <a:spcPct val="150000"/>
              </a:lnSpc>
            </a:pPr>
            <a:r>
              <a:rPr lang="pl-PL" altLang="pl-PL" sz="1800" b="0" dirty="0">
                <a:solidFill>
                  <a:schemeClr val="tx1"/>
                </a:solidFill>
              </a:rPr>
              <a:t>Propozycje można znaleźć na stronie: </a:t>
            </a:r>
            <a:r>
              <a:rPr lang="pl-PL" altLang="pl-PL" sz="1800" b="0" dirty="0">
                <a:solidFill>
                  <a:srgbClr val="00B050"/>
                </a:solidFill>
              </a:rPr>
              <a:t>https://www.icf-casestudies.org/ </a:t>
            </a:r>
          </a:p>
        </p:txBody>
      </p:sp>
      <p:pic>
        <p:nvPicPr>
          <p:cNvPr id="116740" name="Picture 2">
            <a:extLst>
              <a:ext uri="{FF2B5EF4-FFF2-40B4-BE49-F238E27FC236}">
                <a16:creationId xmlns:a16="http://schemas.microsoft.com/office/drawing/2014/main" id="{80265601-0317-47AC-A89D-CBA76F5413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3789363"/>
            <a:ext cx="2571750"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7EA8DEC-0637-4252-9EB1-9DB59B728F72}"/>
              </a:ext>
            </a:extLst>
          </p:cNvPr>
          <p:cNvSpPr txBox="1">
            <a:spLocks/>
          </p:cNvSpPr>
          <p:nvPr/>
        </p:nvSpPr>
        <p:spPr>
          <a:xfrm>
            <a:off x="107950" y="995363"/>
            <a:ext cx="8785225" cy="571500"/>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Materiały on-line</a:t>
            </a:r>
          </a:p>
        </p:txBody>
      </p:sp>
      <p:sp>
        <p:nvSpPr>
          <p:cNvPr id="118787" name="Prostokąt 2">
            <a:extLst>
              <a:ext uri="{FF2B5EF4-FFF2-40B4-BE49-F238E27FC236}">
                <a16:creationId xmlns:a16="http://schemas.microsoft.com/office/drawing/2014/main" id="{1D0FFC3F-2C7F-47AE-A35C-7E5D4141B9C2}"/>
              </a:ext>
            </a:extLst>
          </p:cNvPr>
          <p:cNvSpPr>
            <a:spLocks noChangeArrowheads="1"/>
          </p:cNvSpPr>
          <p:nvPr/>
        </p:nvSpPr>
        <p:spPr bwMode="auto">
          <a:xfrm>
            <a:off x="287338" y="1624013"/>
            <a:ext cx="8569325" cy="336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a:lnSpc>
                <a:spcPct val="150000"/>
              </a:lnSpc>
            </a:pPr>
            <a:r>
              <a:rPr lang="pl-PL" altLang="pl-PL" sz="1800" dirty="0">
                <a:solidFill>
                  <a:schemeClr val="tx1"/>
                </a:solidFill>
              </a:rPr>
              <a:t>Ważną pomocą dydaktyczną są również filmy animowane: </a:t>
            </a:r>
          </a:p>
          <a:p>
            <a:pPr>
              <a:lnSpc>
                <a:spcPct val="150000"/>
              </a:lnSpc>
            </a:pPr>
            <a:r>
              <a:rPr lang="pl-PL" altLang="pl-PL" sz="1800" dirty="0">
                <a:solidFill>
                  <a:schemeClr val="tx1"/>
                </a:solidFill>
              </a:rPr>
              <a:t>1) Video 1 SA: Co to jest Międzynarodowa Klasyfikacja Funkcjonowania, Niepełnosprawności i Zdrowia (ICF)?</a:t>
            </a:r>
          </a:p>
          <a:p>
            <a:pPr>
              <a:lnSpc>
                <a:spcPct val="150000"/>
              </a:lnSpc>
            </a:pPr>
            <a:r>
              <a:rPr lang="pl-PL" altLang="pl-PL" sz="1800" dirty="0">
                <a:solidFill>
                  <a:srgbClr val="00B050"/>
                </a:solidFill>
              </a:rPr>
              <a:t>https://www.youtube.com/watch?v=Iwfn6NutlZM  </a:t>
            </a:r>
          </a:p>
          <a:p>
            <a:pPr>
              <a:lnSpc>
                <a:spcPct val="150000"/>
              </a:lnSpc>
            </a:pPr>
            <a:endParaRPr lang="pl-PL" altLang="pl-PL" sz="1800" dirty="0">
              <a:solidFill>
                <a:schemeClr val="tx1"/>
              </a:solidFill>
            </a:endParaRPr>
          </a:p>
          <a:p>
            <a:pPr>
              <a:lnSpc>
                <a:spcPct val="150000"/>
              </a:lnSpc>
            </a:pPr>
            <a:r>
              <a:rPr lang="pl-PL" altLang="pl-PL" sz="1800" dirty="0">
                <a:solidFill>
                  <a:schemeClr val="tx1"/>
                </a:solidFill>
              </a:rPr>
              <a:t>2) Wideo 5 NA: Jak poszczególne części ICF współpracują ze sobą?</a:t>
            </a:r>
          </a:p>
          <a:p>
            <a:pPr>
              <a:lnSpc>
                <a:spcPct val="150000"/>
              </a:lnSpc>
            </a:pPr>
            <a:r>
              <a:rPr lang="pl-PL" altLang="pl-PL" sz="1800" dirty="0">
                <a:solidFill>
                  <a:srgbClr val="00B050"/>
                </a:solidFill>
              </a:rPr>
              <a:t>https://www.youtube.com/watch?v=Vj7cF63egGU </a:t>
            </a:r>
            <a:r>
              <a:rPr lang="pl-PL" altLang="pl-PL" sz="1800" b="0" dirty="0">
                <a:solidFill>
                  <a:srgbClr val="00B050"/>
                </a:solidFill>
              </a:rPr>
              <a:t> </a:t>
            </a:r>
          </a:p>
          <a:p>
            <a:pPr>
              <a:lnSpc>
                <a:spcPct val="150000"/>
              </a:lnSpc>
            </a:pPr>
            <a:endParaRPr lang="pl-PL" altLang="pl-PL" sz="1800" b="0" dirty="0">
              <a:solidFill>
                <a:schemeClr val="tx1"/>
              </a:solidFill>
            </a:endParaRPr>
          </a:p>
        </p:txBody>
      </p:sp>
      <p:pic>
        <p:nvPicPr>
          <p:cNvPr id="118788" name="Picture 2">
            <a:extLst>
              <a:ext uri="{FF2B5EF4-FFF2-40B4-BE49-F238E27FC236}">
                <a16:creationId xmlns:a16="http://schemas.microsoft.com/office/drawing/2014/main" id="{542AEBC6-773B-482B-B44F-D861FE7C23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7288" y="4181475"/>
            <a:ext cx="2686050" cy="147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A5B69E-5C9D-447F-B61B-41788567CBD1}"/>
              </a:ext>
            </a:extLst>
          </p:cNvPr>
          <p:cNvSpPr txBox="1">
            <a:spLocks/>
          </p:cNvSpPr>
          <p:nvPr/>
        </p:nvSpPr>
        <p:spPr>
          <a:xfrm>
            <a:off x="107950" y="995363"/>
            <a:ext cx="8785225" cy="571500"/>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Bibliografia</a:t>
            </a:r>
          </a:p>
        </p:txBody>
      </p:sp>
      <p:sp>
        <p:nvSpPr>
          <p:cNvPr id="120835" name="Prostokąt 2">
            <a:extLst>
              <a:ext uri="{FF2B5EF4-FFF2-40B4-BE49-F238E27FC236}">
                <a16:creationId xmlns:a16="http://schemas.microsoft.com/office/drawing/2014/main" id="{2439D3F1-0382-4544-B69E-AF662EF98659}"/>
              </a:ext>
            </a:extLst>
          </p:cNvPr>
          <p:cNvSpPr>
            <a:spLocks noChangeArrowheads="1"/>
          </p:cNvSpPr>
          <p:nvPr/>
        </p:nvSpPr>
        <p:spPr bwMode="auto">
          <a:xfrm>
            <a:off x="287338" y="1624013"/>
            <a:ext cx="8569325" cy="669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a:lnSpc>
                <a:spcPct val="150000"/>
              </a:lnSpc>
            </a:pPr>
            <a:r>
              <a:rPr lang="pl-PL" altLang="pl-PL" sz="1400" b="0">
                <a:solidFill>
                  <a:schemeClr val="tx1"/>
                </a:solidFill>
              </a:rPr>
              <a:t>A., Wilmowska-Pietruszyńska, D. Bilski, „ICF jako narzędzie ilościowej oceny naruszenia sprawności w orzekaniu dla potrzeb zabezpieczenia społecznego”. Orzecznictwo Lekarskie”, vol. 1, nr 7, s. 1-13, 2010.</a:t>
            </a:r>
          </a:p>
          <a:p>
            <a:pPr>
              <a:lnSpc>
                <a:spcPct val="150000"/>
              </a:lnSpc>
            </a:pPr>
            <a:r>
              <a:rPr lang="pl-PL" altLang="pl-PL" sz="1400" b="0">
                <a:solidFill>
                  <a:schemeClr val="tx1"/>
                </a:solidFill>
              </a:rPr>
              <a:t>Międzynarodowa klasyfikacja Funkcjonowania, Niepełnosprawności i Zdrowia. World Health Organization Geneva, 2001. https://www.pfon.org/images/dodatki/20140723_icf.pdf [accessed: 20.01.2020r.].</a:t>
            </a:r>
          </a:p>
          <a:p>
            <a:pPr>
              <a:lnSpc>
                <a:spcPct val="150000"/>
              </a:lnSpc>
            </a:pPr>
            <a:r>
              <a:rPr lang="pl-PL" altLang="pl-PL" sz="1400" b="0">
                <a:solidFill>
                  <a:schemeClr val="tx1"/>
                </a:solidFill>
              </a:rPr>
              <a:t>D. M. Fal, „Znaczenie klasyfikacji ICF w opisie niepełnosprawności”. Wiadomości Ubezpieczeniowe, nr 1, s.89, 2018.</a:t>
            </a:r>
          </a:p>
          <a:p>
            <a:pPr>
              <a:lnSpc>
                <a:spcPct val="150000"/>
              </a:lnSpc>
            </a:pPr>
            <a:r>
              <a:rPr lang="en-US" altLang="pl-PL" sz="1400" b="0">
                <a:solidFill>
                  <a:schemeClr val="tx1"/>
                </a:solidFill>
              </a:rPr>
              <a:t>B. Üstün, “The international classification of functioning, disability and health—a common framework for describing health states”, [in:] Ch., J., L., Murray, J. A. Salomon, C. D. Mathers, A. D. Lopez, [ed.]  Summary Measures of Population Health Concepts, Ethics, Measurement and Applications. World Health Organization, Geneva, pp. 343-48, 2002.</a:t>
            </a:r>
            <a:endParaRPr lang="pl-PL" altLang="pl-PL" sz="1400" b="0">
              <a:solidFill>
                <a:schemeClr val="tx1"/>
              </a:solidFill>
            </a:endParaRPr>
          </a:p>
          <a:p>
            <a:pPr>
              <a:lnSpc>
                <a:spcPct val="150000"/>
              </a:lnSpc>
            </a:pPr>
            <a:r>
              <a:rPr lang="pl-PL" altLang="pl-PL" sz="1400" b="0">
                <a:solidFill>
                  <a:schemeClr val="tx1"/>
                </a:solidFill>
              </a:rPr>
              <a:t>ICF Nowe spojrzenie na człowieka.  Wydawca: Centrum Edukacji Ubezpieczeniowej Sp. z o.o., Warszawa 2015. https://piu.org.pl/public/upload/ibrowser/ICF_prev.pdf [accessed:: 26.01.2020]. and others</a:t>
            </a:r>
          </a:p>
          <a:p>
            <a:pPr>
              <a:lnSpc>
                <a:spcPct val="150000"/>
              </a:lnSpc>
            </a:pPr>
            <a:endParaRPr lang="pl-PL" altLang="pl-PL" sz="1400" b="0">
              <a:solidFill>
                <a:schemeClr val="tx1"/>
              </a:solidFill>
            </a:endParaRPr>
          </a:p>
          <a:p>
            <a:pPr>
              <a:lnSpc>
                <a:spcPct val="150000"/>
              </a:lnSpc>
            </a:pPr>
            <a:endParaRPr lang="pl-PL" altLang="pl-PL" sz="1400" b="0">
              <a:solidFill>
                <a:schemeClr val="tx1"/>
              </a:solidFill>
            </a:endParaRPr>
          </a:p>
          <a:p>
            <a:pPr>
              <a:lnSpc>
                <a:spcPct val="150000"/>
              </a:lnSpc>
            </a:pPr>
            <a:endParaRPr lang="pl-PL" altLang="pl-PL" sz="1800" b="0">
              <a:solidFill>
                <a:schemeClr val="tx1"/>
              </a:solidFill>
            </a:endParaRPr>
          </a:p>
          <a:p>
            <a:pPr>
              <a:lnSpc>
                <a:spcPct val="150000"/>
              </a:lnSpc>
            </a:pPr>
            <a:endParaRPr lang="pl-PL" altLang="pl-PL" sz="1800" b="0">
              <a:solidFill>
                <a:schemeClr val="tx1"/>
              </a:solidFill>
            </a:endParaRPr>
          </a:p>
          <a:p>
            <a:pPr>
              <a:lnSpc>
                <a:spcPct val="150000"/>
              </a:lnSpc>
            </a:pPr>
            <a:endParaRPr lang="pl-PL" altLang="pl-PL" sz="1800" b="0">
              <a:solidFill>
                <a:schemeClr val="tx1"/>
              </a:solidFill>
            </a:endParaRPr>
          </a:p>
          <a:p>
            <a:pPr>
              <a:lnSpc>
                <a:spcPct val="150000"/>
              </a:lnSpc>
            </a:pPr>
            <a:endParaRPr lang="pl-PL" altLang="pl-PL" sz="1800" b="0">
              <a:solidFill>
                <a:schemeClr val="tx1"/>
              </a:solidFill>
            </a:endParaRPr>
          </a:p>
          <a:p>
            <a:pPr>
              <a:lnSpc>
                <a:spcPct val="150000"/>
              </a:lnSpc>
            </a:pPr>
            <a:endParaRPr lang="pl-PL" altLang="pl-PL" sz="1800" b="0">
              <a:solidFill>
                <a:schemeClr val="tx1"/>
              </a:solidFill>
            </a:endParaRPr>
          </a:p>
        </p:txBody>
      </p:sp>
    </p:spTree>
  </p:cSld>
  <p:clrMapOvr>
    <a:masterClrMapping/>
  </p:clrMapOvr>
  <p:transition advClick="0" advTm="3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0DA43032-2EF5-4DA6-AC71-7AD2BFF8BEA7}"/>
              </a:ext>
            </a:extLst>
          </p:cNvPr>
          <p:cNvSpPr/>
          <p:nvPr/>
        </p:nvSpPr>
        <p:spPr>
          <a:xfrm>
            <a:off x="323850" y="981075"/>
            <a:ext cx="8135938" cy="523875"/>
          </a:xfrm>
          <a:prstGeom prst="rect">
            <a:avLst/>
          </a:prstGeom>
        </p:spPr>
        <p:txBody>
          <a:bodyPr>
            <a:spAutoFit/>
          </a:bodyPr>
          <a:lstStyle/>
          <a:p>
            <a:pPr algn="ctr">
              <a:defRPr/>
            </a:pPr>
            <a:r>
              <a:rPr lang="es-ES" sz="2800" dirty="0" err="1">
                <a:solidFill>
                  <a:schemeClr val="accent2">
                    <a:lumMod val="75000"/>
                  </a:schemeClr>
                </a:solidFill>
              </a:rPr>
              <a:t>Podstawowa</a:t>
            </a:r>
            <a:r>
              <a:rPr lang="es-ES" sz="2800" dirty="0">
                <a:solidFill>
                  <a:schemeClr val="accent2">
                    <a:lumMod val="75000"/>
                  </a:schemeClr>
                </a:solidFill>
              </a:rPr>
              <a:t> </a:t>
            </a:r>
            <a:r>
              <a:rPr lang="es-ES" sz="2800" dirty="0" err="1">
                <a:solidFill>
                  <a:schemeClr val="accent2">
                    <a:lumMod val="75000"/>
                  </a:schemeClr>
                </a:solidFill>
              </a:rPr>
              <a:t>terminologia</a:t>
            </a:r>
            <a:r>
              <a:rPr lang="es-ES" sz="2800" dirty="0">
                <a:solidFill>
                  <a:schemeClr val="accent2">
                    <a:lumMod val="75000"/>
                  </a:schemeClr>
                </a:solidFill>
              </a:rPr>
              <a:t> ICF</a:t>
            </a:r>
            <a:endParaRPr lang="en-US" sz="2800" b="0" dirty="0">
              <a:solidFill>
                <a:schemeClr val="accent2">
                  <a:lumMod val="75000"/>
                </a:schemeClr>
              </a:solidFill>
            </a:endParaRPr>
          </a:p>
        </p:txBody>
      </p:sp>
      <p:sp>
        <p:nvSpPr>
          <p:cNvPr id="3" name="Prostokąt 2">
            <a:extLst>
              <a:ext uri="{FF2B5EF4-FFF2-40B4-BE49-F238E27FC236}">
                <a16:creationId xmlns:a16="http://schemas.microsoft.com/office/drawing/2014/main" id="{8086B038-D276-4F5F-BDE1-540EE74D18F4}"/>
              </a:ext>
            </a:extLst>
          </p:cNvPr>
          <p:cNvSpPr/>
          <p:nvPr/>
        </p:nvSpPr>
        <p:spPr>
          <a:xfrm>
            <a:off x="323850" y="1517650"/>
            <a:ext cx="8640763" cy="3631763"/>
          </a:xfrm>
          <a:prstGeom prst="rect">
            <a:avLst/>
          </a:prstGeom>
        </p:spPr>
        <p:txBody>
          <a:bodyPr>
            <a:spAutoFit/>
          </a:bodyPr>
          <a:lstStyle/>
          <a:p>
            <a:pPr marL="342900" indent="-342900">
              <a:buFontTx/>
              <a:buChar char="-"/>
              <a:defRPr/>
            </a:pPr>
            <a:r>
              <a:rPr lang="pl-PL" sz="2000" dirty="0">
                <a:solidFill>
                  <a:schemeClr val="accent2">
                    <a:lumMod val="75000"/>
                  </a:schemeClr>
                </a:solidFill>
              </a:rPr>
              <a:t>Ułatwienia</a:t>
            </a:r>
            <a:r>
              <a:rPr lang="pl-PL" sz="2000" b="0" dirty="0">
                <a:solidFill>
                  <a:schemeClr val="accent2">
                    <a:lumMod val="75000"/>
                  </a:schemeClr>
                </a:solidFill>
              </a:rPr>
              <a:t> to czynniki w środowisku jednostki, które poprzez swoją obecność lub jej brak poprawiają jej funkcjonowanie i zmniejszają niepełnosprawność.</a:t>
            </a:r>
          </a:p>
          <a:p>
            <a:pPr marL="342900" indent="-342900">
              <a:buFontTx/>
              <a:buChar char="-"/>
              <a:defRPr/>
            </a:pPr>
            <a:r>
              <a:rPr lang="pl-PL" sz="2000" dirty="0">
                <a:solidFill>
                  <a:schemeClr val="accent2">
                    <a:lumMod val="75000"/>
                  </a:schemeClr>
                </a:solidFill>
              </a:rPr>
              <a:t>Bariery</a:t>
            </a:r>
            <a:r>
              <a:rPr lang="pl-PL" sz="2000" b="0" dirty="0">
                <a:solidFill>
                  <a:schemeClr val="accent2">
                    <a:lumMod val="75000"/>
                  </a:schemeClr>
                </a:solidFill>
              </a:rPr>
              <a:t> to czynniki w środowisku jednostki, które ograniczają jej funkcjonowanie i powodują niepełnosprawność.</a:t>
            </a:r>
          </a:p>
          <a:p>
            <a:pPr marL="342900" indent="-342900">
              <a:buFontTx/>
              <a:buChar char="-"/>
              <a:defRPr/>
            </a:pPr>
            <a:r>
              <a:rPr lang="pl-PL" sz="2000" dirty="0">
                <a:solidFill>
                  <a:schemeClr val="accent2">
                    <a:lumMod val="75000"/>
                  </a:schemeClr>
                </a:solidFill>
              </a:rPr>
              <a:t>Zdolność </a:t>
            </a:r>
            <a:r>
              <a:rPr lang="pl-PL" sz="2000" b="0" dirty="0">
                <a:solidFill>
                  <a:schemeClr val="accent2">
                    <a:lumMod val="75000"/>
                  </a:schemeClr>
                </a:solidFill>
              </a:rPr>
              <a:t>to termin, który wskazuje, jako kwalifikator, na najwyższy możliwy poziom funkcjonowania, jaki jednostka może osiągnąć w obszarze listy działań i uczestnictwa w danym momencie.</a:t>
            </a:r>
          </a:p>
          <a:p>
            <a:pPr marL="342900" indent="-342900">
              <a:buFontTx/>
              <a:buChar char="-"/>
              <a:defRPr/>
            </a:pPr>
            <a:r>
              <a:rPr lang="pl-PL" sz="2000" dirty="0">
                <a:solidFill>
                  <a:schemeClr val="accent2">
                    <a:lumMod val="75000"/>
                  </a:schemeClr>
                </a:solidFill>
              </a:rPr>
              <a:t>Wykonanie</a:t>
            </a:r>
            <a:r>
              <a:rPr lang="pl-PL" sz="2000" b="0" dirty="0">
                <a:solidFill>
                  <a:schemeClr val="accent2">
                    <a:lumMod val="75000"/>
                  </a:schemeClr>
                </a:solidFill>
              </a:rPr>
              <a:t> to pojęcie, które opisuje jako kwalifikator to, co ludzie robią w swoim aktualnym środowisku, a więc przedstawia aspekt zaangażowania każdej osoby w sytuacje życiowe.</a:t>
            </a:r>
            <a:r>
              <a:rPr lang="pl-PL" b="0" dirty="0">
                <a:solidFill>
                  <a:schemeClr val="accent2">
                    <a:lumMod val="75000"/>
                  </a:schemeClr>
                </a:solidFill>
              </a:rPr>
              <a:t>    </a:t>
            </a:r>
          </a:p>
          <a:p>
            <a:pPr>
              <a:defRPr/>
            </a:pPr>
            <a:r>
              <a:rPr lang="pl-PL" b="0" dirty="0">
                <a:solidFill>
                  <a:schemeClr val="accent2">
                    <a:lumMod val="75000"/>
                  </a:schemeClr>
                </a:solidFill>
              </a:rPr>
              <a:t>                                                                                                                                                       [</a:t>
            </a:r>
            <a:r>
              <a:rPr lang="pl-PL" b="0" dirty="0" err="1">
                <a:solidFill>
                  <a:schemeClr val="accent2">
                    <a:lumMod val="75000"/>
                  </a:schemeClr>
                </a:solidFill>
              </a:rPr>
              <a:t>acess</a:t>
            </a:r>
            <a:r>
              <a:rPr lang="pl-PL" b="0" dirty="0">
                <a:solidFill>
                  <a:schemeClr val="accent2">
                    <a:lumMod val="75000"/>
                  </a:schemeClr>
                </a:solidFill>
              </a:rPr>
              <a:t>: 07.02.2020]</a:t>
            </a:r>
          </a:p>
        </p:txBody>
      </p:sp>
      <p:pic>
        <p:nvPicPr>
          <p:cNvPr id="17412" name="Picture 2">
            <a:extLst>
              <a:ext uri="{FF2B5EF4-FFF2-40B4-BE49-F238E27FC236}">
                <a16:creationId xmlns:a16="http://schemas.microsoft.com/office/drawing/2014/main" id="{8378AF6B-9119-4527-BF87-9FB6942CDF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3938" y="4724400"/>
            <a:ext cx="1085850" cy="1071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0B590064-FAB8-4CF0-908A-CF8352853B8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1859" name="Rectangle 2">
            <a:extLst>
              <a:ext uri="{FF2B5EF4-FFF2-40B4-BE49-F238E27FC236}">
                <a16:creationId xmlns:a16="http://schemas.microsoft.com/office/drawing/2014/main" id="{7018297E-564A-40F0-8E0C-6EC8C1CF4DF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1860" name="Rectangle 2">
            <a:extLst>
              <a:ext uri="{FF2B5EF4-FFF2-40B4-BE49-F238E27FC236}">
                <a16:creationId xmlns:a16="http://schemas.microsoft.com/office/drawing/2014/main" id="{7C9B427D-BE08-4558-8DDC-F1DC40D82A2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1861" name="Rectangle 2">
            <a:extLst>
              <a:ext uri="{FF2B5EF4-FFF2-40B4-BE49-F238E27FC236}">
                <a16:creationId xmlns:a16="http://schemas.microsoft.com/office/drawing/2014/main" id="{186D1F4A-1260-455A-A4E3-BF9CD84E6A4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1862" name="Rectangle 4">
            <a:extLst>
              <a:ext uri="{FF2B5EF4-FFF2-40B4-BE49-F238E27FC236}">
                <a16:creationId xmlns:a16="http://schemas.microsoft.com/office/drawing/2014/main" id="{092B5F27-C751-472B-A36E-79007CFAADC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Tytuł 1">
            <a:extLst>
              <a:ext uri="{FF2B5EF4-FFF2-40B4-BE49-F238E27FC236}">
                <a16:creationId xmlns:a16="http://schemas.microsoft.com/office/drawing/2014/main" id="{82C50B6D-0A06-402D-A9DC-8F7CCE9AC9AD}"/>
              </a:ext>
            </a:extLst>
          </p:cNvPr>
          <p:cNvSpPr txBox="1">
            <a:spLocks/>
          </p:cNvSpPr>
          <p:nvPr/>
        </p:nvSpPr>
        <p:spPr bwMode="auto">
          <a:xfrm>
            <a:off x="107950" y="2636838"/>
            <a:ext cx="86407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algn="ctr">
              <a:defRPr/>
            </a:pPr>
            <a:r>
              <a:rPr lang="pl-PL" altLang="pl-PL" sz="2800" dirty="0">
                <a:solidFill>
                  <a:schemeClr val="accent2">
                    <a:lumMod val="75000"/>
                  </a:schemeClr>
                </a:solidFill>
                <a:latin typeface="Arial-ExtraBoldPL" charset="0"/>
                <a:sym typeface="Arial-ExtraBoldPL" charset="0"/>
              </a:rPr>
              <a:t>Dziękuję za uwagę</a:t>
            </a:r>
            <a:endParaRPr lang="pl-PL" altLang="pl-PL" sz="1800" dirty="0">
              <a:solidFill>
                <a:schemeClr val="accent2">
                  <a:lumMod val="75000"/>
                </a:schemeClr>
              </a:solidFill>
              <a:latin typeface="Arial-ExtraBoldPL" charset="0"/>
              <a:sym typeface="Arial-ExtraBoldPL" charset="0"/>
            </a:endParaRPr>
          </a:p>
        </p:txBody>
      </p:sp>
    </p:spTree>
  </p:cSld>
  <p:clrMapOvr>
    <a:masterClrMapping/>
  </p:clrMapOvr>
  <p:transition advClick="0" advTm="3000"/>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2C0033EB-C021-4D8A-B3B7-5EF58C7C0EED}"/>
              </a:ext>
            </a:extLst>
          </p:cNvPr>
          <p:cNvSpPr txBox="1"/>
          <p:nvPr/>
        </p:nvSpPr>
        <p:spPr>
          <a:xfrm>
            <a:off x="2555776" y="4653136"/>
            <a:ext cx="4572000" cy="1015663"/>
          </a:xfrm>
          <a:prstGeom prst="rect">
            <a:avLst/>
          </a:prstGeom>
          <a:noFill/>
        </p:spPr>
        <p:txBody>
          <a:bodyPr wrap="square">
            <a:spAutoFit/>
          </a:bodyPr>
          <a:lstStyle/>
          <a:p>
            <a:pPr algn="ctr"/>
            <a:r>
              <a:rPr lang="pl-PL" sz="1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Wsparcie Komisji Europejskiej dla produkcji tej publikacji nie stanowi poparcia dla treści, które odzwierciedlają jedynie poglądy autorów, a Komisja nie może zostać pociągnięta do odpowiedzialności za jakiekolwiek wykorzystanie informacji w niej zawartych.</a:t>
            </a:r>
            <a:endParaRPr lang="pl-P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pl-PL" sz="1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pl-P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pl-PL" sz="1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pl-P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3052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DF5D21CF-F237-453D-A209-06141BA7E9F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9459" name="Rectangle 2">
            <a:extLst>
              <a:ext uri="{FF2B5EF4-FFF2-40B4-BE49-F238E27FC236}">
                <a16:creationId xmlns:a16="http://schemas.microsoft.com/office/drawing/2014/main" id="{90454A4E-9850-4CF1-8A3F-0904E3D1AA0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9460" name="Rectangle 2">
            <a:extLst>
              <a:ext uri="{FF2B5EF4-FFF2-40B4-BE49-F238E27FC236}">
                <a16:creationId xmlns:a16="http://schemas.microsoft.com/office/drawing/2014/main" id="{107D1DE6-E568-4FA9-93FE-D0B120A1F6D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9461" name="Rectangle 2">
            <a:extLst>
              <a:ext uri="{FF2B5EF4-FFF2-40B4-BE49-F238E27FC236}">
                <a16:creationId xmlns:a16="http://schemas.microsoft.com/office/drawing/2014/main" id="{B48F1C2C-FCE6-4EBC-8B2B-1990B516BB3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9462" name="Rectangle 4">
            <a:extLst>
              <a:ext uri="{FF2B5EF4-FFF2-40B4-BE49-F238E27FC236}">
                <a16:creationId xmlns:a16="http://schemas.microsoft.com/office/drawing/2014/main" id="{11A1538D-B85E-464F-B798-B27391D55CF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B2C91319-D000-451E-8021-3643CC78A8C0}"/>
              </a:ext>
            </a:extLst>
          </p:cNvPr>
          <p:cNvSpPr/>
          <p:nvPr/>
        </p:nvSpPr>
        <p:spPr>
          <a:xfrm>
            <a:off x="323850" y="1150938"/>
            <a:ext cx="8135938" cy="523875"/>
          </a:xfrm>
          <a:prstGeom prst="rect">
            <a:avLst/>
          </a:prstGeom>
        </p:spPr>
        <p:txBody>
          <a:bodyPr>
            <a:spAutoFit/>
          </a:bodyPr>
          <a:lstStyle/>
          <a:p>
            <a:pPr algn="ctr">
              <a:defRPr/>
            </a:pPr>
            <a:r>
              <a:rPr lang="en-US" sz="2800" dirty="0">
                <a:solidFill>
                  <a:schemeClr val="accent2">
                    <a:lumMod val="75000"/>
                  </a:schemeClr>
                </a:solidFill>
              </a:rPr>
              <a:t>Cele </a:t>
            </a:r>
            <a:r>
              <a:rPr lang="en-US" sz="2800" dirty="0" err="1">
                <a:solidFill>
                  <a:schemeClr val="accent2">
                    <a:lumMod val="75000"/>
                  </a:schemeClr>
                </a:solidFill>
              </a:rPr>
              <a:t>i</a:t>
            </a:r>
            <a:r>
              <a:rPr lang="en-US" sz="2800" dirty="0">
                <a:solidFill>
                  <a:schemeClr val="accent2">
                    <a:lumMod val="75000"/>
                  </a:schemeClr>
                </a:solidFill>
              </a:rPr>
              <a:t> </a:t>
            </a:r>
            <a:r>
              <a:rPr lang="en-US" sz="2800" dirty="0" err="1">
                <a:solidFill>
                  <a:schemeClr val="accent2">
                    <a:lumMod val="75000"/>
                  </a:schemeClr>
                </a:solidFill>
              </a:rPr>
              <a:t>cechy</a:t>
            </a:r>
            <a:r>
              <a:rPr lang="en-US" sz="2800" dirty="0">
                <a:solidFill>
                  <a:schemeClr val="accent2">
                    <a:lumMod val="75000"/>
                  </a:schemeClr>
                </a:solidFill>
              </a:rPr>
              <a:t> ICF</a:t>
            </a:r>
            <a:endParaRPr lang="en-US" sz="2800" b="0" dirty="0">
              <a:solidFill>
                <a:schemeClr val="accent2">
                  <a:lumMod val="75000"/>
                </a:schemeClr>
              </a:solidFill>
            </a:endParaRPr>
          </a:p>
        </p:txBody>
      </p:sp>
      <p:sp>
        <p:nvSpPr>
          <p:cNvPr id="4" name="Prostokąt 3">
            <a:extLst>
              <a:ext uri="{FF2B5EF4-FFF2-40B4-BE49-F238E27FC236}">
                <a16:creationId xmlns:a16="http://schemas.microsoft.com/office/drawing/2014/main" id="{B64F6D69-805F-47BE-90BF-B8A5376EBBAC}"/>
              </a:ext>
            </a:extLst>
          </p:cNvPr>
          <p:cNvSpPr/>
          <p:nvPr/>
        </p:nvSpPr>
        <p:spPr>
          <a:xfrm>
            <a:off x="106363" y="1687513"/>
            <a:ext cx="8931275" cy="2862322"/>
          </a:xfrm>
          <a:prstGeom prst="rect">
            <a:avLst/>
          </a:prstGeom>
        </p:spPr>
        <p:txBody>
          <a:bodyPr>
            <a:spAutoFit/>
          </a:bodyPr>
          <a:lstStyle/>
          <a:p>
            <a:pPr marL="342900" indent="-342900">
              <a:buFont typeface="Arial" panose="020B0604020202020204" pitchFamily="34" charset="0"/>
              <a:buChar char="•"/>
              <a:defRPr/>
            </a:pPr>
            <a:r>
              <a:rPr lang="pl-PL" sz="2000" b="0" dirty="0">
                <a:solidFill>
                  <a:schemeClr val="accent2">
                    <a:lumMod val="75000"/>
                  </a:schemeClr>
                </a:solidFill>
              </a:rPr>
              <a:t>stworzenie podstaw naukowych dla zrozumienia i badania zagadnień zdrowotnych oraz związanych z nimi stanów, wyników i uwarunkowań;</a:t>
            </a:r>
          </a:p>
          <a:p>
            <a:pPr marL="342900" indent="-342900">
              <a:buFont typeface="Arial" panose="020B0604020202020204" pitchFamily="34" charset="0"/>
              <a:buChar char="•"/>
              <a:defRPr/>
            </a:pPr>
            <a:r>
              <a:rPr lang="pl-PL" sz="2000" b="0" dirty="0">
                <a:solidFill>
                  <a:schemeClr val="accent2">
                    <a:lumMod val="75000"/>
                  </a:schemeClr>
                </a:solidFill>
              </a:rPr>
              <a:t>ustanowienie wspólnego języka opisu zdrowia i stanów z nim związanych, w celu usprawnienia komunikacji pomiędzy różnymi użytkownikami, takimi jak np. pracownicy służby zdrowia, naukowcy, decydenci i społeczeństwo, w tym osoby niepełnosprawne;</a:t>
            </a:r>
          </a:p>
          <a:p>
            <a:pPr marL="342900" indent="-342900">
              <a:buFont typeface="Arial" panose="020B0604020202020204" pitchFamily="34" charset="0"/>
              <a:buChar char="•"/>
              <a:defRPr/>
            </a:pPr>
            <a:r>
              <a:rPr lang="pl-PL" sz="2000" b="0" dirty="0">
                <a:solidFill>
                  <a:schemeClr val="accent2">
                    <a:lumMod val="75000"/>
                  </a:schemeClr>
                </a:solidFill>
              </a:rPr>
              <a:t>umożliwienie porównywania danych z różnych krajów;</a:t>
            </a:r>
          </a:p>
          <a:p>
            <a:pPr marL="342900" indent="-342900">
              <a:buFont typeface="Arial" panose="020B0604020202020204" pitchFamily="34" charset="0"/>
              <a:buChar char="•"/>
              <a:defRPr/>
            </a:pPr>
            <a:r>
              <a:rPr lang="pl-PL" sz="2000" b="0" dirty="0">
                <a:solidFill>
                  <a:schemeClr val="accent2">
                    <a:lumMod val="75000"/>
                  </a:schemeClr>
                </a:solidFill>
              </a:rPr>
              <a:t>stworzenie ustrukturyzowanego schematu kodowania dla systemów informacyjnych w dziedzinie zdrowia.</a:t>
            </a:r>
            <a:endParaRPr lang="en-US" sz="2800" b="0" dirty="0">
              <a:solidFill>
                <a:schemeClr val="accent2">
                  <a:lumMod val="75000"/>
                </a:schemeClr>
              </a:solidFill>
            </a:endParaRPr>
          </a:p>
        </p:txBody>
      </p:sp>
      <p:pic>
        <p:nvPicPr>
          <p:cNvPr id="19465" name="Picture 11">
            <a:extLst>
              <a:ext uri="{FF2B5EF4-FFF2-40B4-BE49-F238E27FC236}">
                <a16:creationId xmlns:a16="http://schemas.microsoft.com/office/drawing/2014/main" id="{76C50F46-4D9C-4C70-BBB3-8CEB29656D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4724400"/>
            <a:ext cx="1071562" cy="1071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31C45D6-8817-49FF-978E-BF844A234B1A}"/>
              </a:ext>
            </a:extLst>
          </p:cNvPr>
          <p:cNvSpPr txBox="1">
            <a:spLocks/>
          </p:cNvSpPr>
          <p:nvPr/>
        </p:nvSpPr>
        <p:spPr>
          <a:xfrm>
            <a:off x="179388" y="1412875"/>
            <a:ext cx="8713787" cy="549275"/>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Klasyfikacja ICF</a:t>
            </a:r>
          </a:p>
        </p:txBody>
      </p:sp>
      <p:sp>
        <p:nvSpPr>
          <p:cNvPr id="3" name="Symbol zastępczy zawartości 2">
            <a:extLst>
              <a:ext uri="{FF2B5EF4-FFF2-40B4-BE49-F238E27FC236}">
                <a16:creationId xmlns:a16="http://schemas.microsoft.com/office/drawing/2014/main" id="{F1CCE5B2-1590-4535-8A80-3C759CD1BB83}"/>
              </a:ext>
            </a:extLst>
          </p:cNvPr>
          <p:cNvSpPr txBox="1">
            <a:spLocks/>
          </p:cNvSpPr>
          <p:nvPr/>
        </p:nvSpPr>
        <p:spPr>
          <a:xfrm>
            <a:off x="658813" y="1962150"/>
            <a:ext cx="7754937" cy="3827463"/>
          </a:xfrm>
          <a:prstGeom prst="rect">
            <a:avLst/>
          </a:prstGeom>
        </p:spPr>
        <p:txBody>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defRPr/>
            </a:pPr>
            <a:r>
              <a:rPr lang="pl-PL" sz="2000" b="0" kern="0" dirty="0"/>
              <a:t>Klasyfikacja ICF określa przede wszystkim, co powinno być przedmiotem działania, a więc jakie obszary - w języku ICF nazywane "kategoriami", oraz jakie są zależności między nimi.</a:t>
            </a:r>
          </a:p>
          <a:p>
            <a:pPr>
              <a:lnSpc>
                <a:spcPct val="150000"/>
              </a:lnSpc>
              <a:defRPr/>
            </a:pPr>
            <a:endParaRPr lang="pl-PL" sz="2000" b="0" kern="0" dirty="0"/>
          </a:p>
        </p:txBody>
      </p:sp>
      <p:pic>
        <p:nvPicPr>
          <p:cNvPr id="21508" name="Picture 2">
            <a:extLst>
              <a:ext uri="{FF2B5EF4-FFF2-40B4-BE49-F238E27FC236}">
                <a16:creationId xmlns:a16="http://schemas.microsoft.com/office/drawing/2014/main" id="{F779394F-1A4A-4A4D-97B4-A0E9CE3460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5463" y="3500438"/>
            <a:ext cx="1511300" cy="1928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1901C55-7580-4142-BA2C-1FC6E4748E5C}"/>
              </a:ext>
            </a:extLst>
          </p:cNvPr>
          <p:cNvSpPr txBox="1">
            <a:spLocks/>
          </p:cNvSpPr>
          <p:nvPr/>
        </p:nvSpPr>
        <p:spPr>
          <a:xfrm>
            <a:off x="107950" y="1293813"/>
            <a:ext cx="8712200" cy="382587"/>
          </a:xfrm>
          <a:prstGeom prst="rect">
            <a:avLst/>
          </a:prstGeom>
        </p:spPr>
        <p:txBody>
          <a:bodyPr>
            <a:normAutofit fontScale="90000" lnSpcReduction="200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Klasyfikacja ICF</a:t>
            </a:r>
          </a:p>
        </p:txBody>
      </p:sp>
      <p:sp>
        <p:nvSpPr>
          <p:cNvPr id="3" name="Symbol zastępczy zawartości 2">
            <a:extLst>
              <a:ext uri="{FF2B5EF4-FFF2-40B4-BE49-F238E27FC236}">
                <a16:creationId xmlns:a16="http://schemas.microsoft.com/office/drawing/2014/main" id="{140B9DA0-604A-49D5-954E-5E910898A3F0}"/>
              </a:ext>
            </a:extLst>
          </p:cNvPr>
          <p:cNvSpPr txBox="1">
            <a:spLocks/>
          </p:cNvSpPr>
          <p:nvPr/>
        </p:nvSpPr>
        <p:spPr>
          <a:xfrm>
            <a:off x="836613" y="1844675"/>
            <a:ext cx="7696200" cy="4332288"/>
          </a:xfrm>
          <a:prstGeom prst="rect">
            <a:avLst/>
          </a:prstGeom>
        </p:spPr>
        <p:txBody>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defRPr/>
            </a:pPr>
            <a:r>
              <a:rPr lang="pl-PL" sz="2000" b="0" kern="0" dirty="0"/>
              <a:t>Kategorie ICF są podzielone na dwie części:</a:t>
            </a:r>
          </a:p>
          <a:p>
            <a:pPr>
              <a:defRPr/>
            </a:pPr>
            <a:r>
              <a:rPr lang="pl-PL" sz="2000" b="0" kern="0" dirty="0"/>
              <a:t>Część pierwsza: funkcjonowanie i Niepełnosprawność:</a:t>
            </a:r>
          </a:p>
          <a:p>
            <a:pPr>
              <a:defRPr/>
            </a:pPr>
            <a:r>
              <a:rPr lang="pl-PL" sz="2000" b="0" kern="0" dirty="0"/>
              <a:t>1. Funkcje i struktura (budowa) ciała,</a:t>
            </a:r>
          </a:p>
          <a:p>
            <a:pPr>
              <a:defRPr/>
            </a:pPr>
            <a:r>
              <a:rPr lang="pl-PL" sz="2000" b="0" kern="0" dirty="0"/>
              <a:t>2. Aktywność (działanie) i uczestnictwo</a:t>
            </a:r>
          </a:p>
          <a:p>
            <a:pPr>
              <a:defRPr/>
            </a:pPr>
            <a:r>
              <a:rPr lang="pl-PL" sz="2000" b="0" kern="0" dirty="0"/>
              <a:t>Część druga: </a:t>
            </a:r>
            <a:r>
              <a:rPr lang="pl-PL" sz="2000" b="0" kern="0" dirty="0" err="1"/>
              <a:t>Contextual</a:t>
            </a:r>
            <a:r>
              <a:rPr lang="pl-PL" sz="2000" b="0" kern="0" dirty="0"/>
              <a:t> </a:t>
            </a:r>
            <a:r>
              <a:rPr lang="pl-PL" sz="2000" b="0" kern="0" dirty="0" err="1"/>
              <a:t>Factors</a:t>
            </a:r>
            <a:r>
              <a:rPr lang="pl-PL" sz="2000" b="0" kern="0" dirty="0"/>
              <a:t> (czynniki kontekstowe):</a:t>
            </a:r>
          </a:p>
          <a:p>
            <a:pPr>
              <a:defRPr/>
            </a:pPr>
            <a:r>
              <a:rPr lang="pl-PL" sz="2000" b="0" kern="0" dirty="0"/>
              <a:t>1. Czynniki środowiskowe,</a:t>
            </a:r>
          </a:p>
          <a:p>
            <a:pPr>
              <a:defRPr/>
            </a:pPr>
            <a:r>
              <a:rPr lang="pl-PL" sz="2000" b="0" kern="0" dirty="0"/>
              <a:t>2. Czynniki indywidualne</a:t>
            </a:r>
          </a:p>
          <a:p>
            <a:pPr marL="0">
              <a:defRPr/>
            </a:pPr>
            <a:endParaRPr b="0" kern="0" dirty="0"/>
          </a:p>
        </p:txBody>
      </p:sp>
      <p:pic>
        <p:nvPicPr>
          <p:cNvPr id="23556" name="Picture 2">
            <a:extLst>
              <a:ext uri="{FF2B5EF4-FFF2-40B4-BE49-F238E27FC236}">
                <a16:creationId xmlns:a16="http://schemas.microsoft.com/office/drawing/2014/main" id="{E12B47C3-1E7E-4920-98E4-5F176F02C1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4581128"/>
            <a:ext cx="320040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theme/theme1.xml><?xml version="1.0" encoding="utf-8"?>
<a:theme xmlns:a="http://schemas.openxmlformats.org/drawingml/2006/main" name="Pantallazo inicio">
  <a:themeElements>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rojekt niestandardow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ojekt niestandardow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rojekt niestandardow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rojekt niestandardow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rojekt niestandardow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rojekt niestandardow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rojekt niestandardow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rojekt niestandardow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rojekt niestandardow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rojekt niestandardow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rojekt niestandardow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rojekt niestandardow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ntallazo cier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OIZ - prezentacja &quot;wykładowa&quot;">
  <a:themeElements>
    <a:clrScheme name="">
      <a:dk1>
        <a:srgbClr val="000000"/>
      </a:dk1>
      <a:lt1>
        <a:srgbClr val="FFFFFF"/>
      </a:lt1>
      <a:dk2>
        <a:srgbClr val="000000"/>
      </a:dk2>
      <a:lt2>
        <a:srgbClr val="808080"/>
      </a:lt2>
      <a:accent1>
        <a:srgbClr val="140041"/>
      </a:accent1>
      <a:accent2>
        <a:srgbClr val="333399"/>
      </a:accent2>
      <a:accent3>
        <a:srgbClr val="FFFFFF"/>
      </a:accent3>
      <a:accent4>
        <a:srgbClr val="000000"/>
      </a:accent4>
      <a:accent5>
        <a:srgbClr val="AAAAB0"/>
      </a:accent5>
      <a:accent6>
        <a:srgbClr val="2D2D8A"/>
      </a:accent6>
      <a:hlink>
        <a:srgbClr val="009999"/>
      </a:hlink>
      <a:folHlink>
        <a:srgbClr val="99CC00"/>
      </a:folHlink>
    </a:clrScheme>
    <a:fontScheme name="WOIZ - prezentacja &quot;wykładowa&quot;">
      <a:majorFont>
        <a:latin typeface="Arial Bold"/>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WOIZ - prezentacja &quot;wykładowa&qu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Szablon_prezentacji_wer_2A_(z_1_logo)_v2</Template>
  <TotalTime>38673</TotalTime>
  <Pages>0</Pages>
  <Words>4582</Words>
  <Characters>0</Characters>
  <Application>Microsoft Office PowerPoint</Application>
  <PresentationFormat>Pokaz na ekranie (4:3)</PresentationFormat>
  <Lines>0</Lines>
  <Paragraphs>379</Paragraphs>
  <Slides>61</Slides>
  <Notes>53</Notes>
  <HiddenSlides>0</HiddenSlides>
  <MMClips>0</MMClips>
  <ScaleCrop>false</ScaleCrop>
  <HeadingPairs>
    <vt:vector size="6" baseType="variant">
      <vt:variant>
        <vt:lpstr>Używane czcionki</vt:lpstr>
      </vt:variant>
      <vt:variant>
        <vt:i4>8</vt:i4>
      </vt:variant>
      <vt:variant>
        <vt:lpstr>Motyw</vt:lpstr>
      </vt:variant>
      <vt:variant>
        <vt:i4>3</vt:i4>
      </vt:variant>
      <vt:variant>
        <vt:lpstr>Tytuły slajdów</vt:lpstr>
      </vt:variant>
      <vt:variant>
        <vt:i4>61</vt:i4>
      </vt:variant>
    </vt:vector>
  </HeadingPairs>
  <TitlesOfParts>
    <vt:vector size="72" baseType="lpstr">
      <vt:lpstr>-apple-system</vt:lpstr>
      <vt:lpstr>Arial</vt:lpstr>
      <vt:lpstr>Arial Bold</vt:lpstr>
      <vt:lpstr>Arial-ExtraBoldPL</vt:lpstr>
      <vt:lpstr>Bradley Hand ITC</vt:lpstr>
      <vt:lpstr>Calibri</vt:lpstr>
      <vt:lpstr>Gill Sans</vt:lpstr>
      <vt:lpstr>Times New Roman</vt:lpstr>
      <vt:lpstr>Pantallazo inicio</vt:lpstr>
      <vt:lpstr>Pantallazo cierre</vt:lpstr>
      <vt:lpstr>1_WOIZ - prezentacja "wykładowa"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PKO BP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PKO BP SA</dc:creator>
  <cp:lastModifiedBy>Patrycja Kabiesz</cp:lastModifiedBy>
  <cp:revision>976</cp:revision>
  <cp:lastPrinted>2011-07-18T19:05:36Z</cp:lastPrinted>
  <dcterms:created xsi:type="dcterms:W3CDTF">2010-06-23T19:02:16Z</dcterms:created>
  <dcterms:modified xsi:type="dcterms:W3CDTF">2021-07-02T14:14:08Z</dcterms:modified>
</cp:coreProperties>
</file>