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Lst>
  <p:notesMasterIdLst>
    <p:notesMasterId r:id="rId43"/>
  </p:notesMasterIdLst>
  <p:handoutMasterIdLst>
    <p:handoutMasterId r:id="rId44"/>
  </p:handoutMasterIdLst>
  <p:sldIdLst>
    <p:sldId id="627" r:id="rId4"/>
    <p:sldId id="574" r:id="rId5"/>
    <p:sldId id="634" r:id="rId6"/>
    <p:sldId id="635" r:id="rId7"/>
    <p:sldId id="636" r:id="rId8"/>
    <p:sldId id="638" r:id="rId9"/>
    <p:sldId id="637" r:id="rId10"/>
    <p:sldId id="639" r:id="rId11"/>
    <p:sldId id="640" r:id="rId12"/>
    <p:sldId id="641" r:id="rId13"/>
    <p:sldId id="642" r:id="rId14"/>
    <p:sldId id="643" r:id="rId15"/>
    <p:sldId id="644" r:id="rId16"/>
    <p:sldId id="646" r:id="rId17"/>
    <p:sldId id="645" r:id="rId18"/>
    <p:sldId id="647" r:id="rId19"/>
    <p:sldId id="648" r:id="rId20"/>
    <p:sldId id="649" r:id="rId21"/>
    <p:sldId id="650" r:id="rId22"/>
    <p:sldId id="652" r:id="rId23"/>
    <p:sldId id="651" r:id="rId24"/>
    <p:sldId id="653" r:id="rId25"/>
    <p:sldId id="654" r:id="rId26"/>
    <p:sldId id="655" r:id="rId27"/>
    <p:sldId id="656" r:id="rId28"/>
    <p:sldId id="658" r:id="rId29"/>
    <p:sldId id="657" r:id="rId30"/>
    <p:sldId id="659" r:id="rId31"/>
    <p:sldId id="660" r:id="rId32"/>
    <p:sldId id="661" r:id="rId33"/>
    <p:sldId id="662" r:id="rId34"/>
    <p:sldId id="663" r:id="rId35"/>
    <p:sldId id="664" r:id="rId36"/>
    <p:sldId id="665" r:id="rId37"/>
    <p:sldId id="666" r:id="rId38"/>
    <p:sldId id="667" r:id="rId39"/>
    <p:sldId id="668" r:id="rId40"/>
    <p:sldId id="669" r:id="rId41"/>
    <p:sldId id="626" r:id="rId42"/>
  </p:sldIdLst>
  <p:sldSz cx="9144000" cy="6858000" type="screen4x3"/>
  <p:notesSz cx="6669088" cy="9928225"/>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200"/>
    <a:srgbClr val="262673"/>
    <a:srgbClr val="0404E6"/>
    <a:srgbClr val="FF6600"/>
    <a:srgbClr val="D16D09"/>
    <a:srgbClr val="D15509"/>
    <a:srgbClr val="FF3300"/>
    <a:srgbClr val="222061"/>
    <a:srgbClr val="FF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6405" autoAdjust="0"/>
  </p:normalViewPr>
  <p:slideViewPr>
    <p:cSldViewPr>
      <p:cViewPr varScale="1">
        <p:scale>
          <a:sx n="79" d="100"/>
          <a:sy n="79" d="100"/>
        </p:scale>
        <p:origin x="1800" y="6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zy Wolny" userId="c7e8a6814ca9a417" providerId="LiveId" clId="{6A50D2C3-7416-1347-BBE5-D3CEA47A0298}"/>
    <pc:docChg chg="modShowInfo">
      <pc:chgData name="Jerzy Wolny" userId="c7e8a6814ca9a417" providerId="LiveId" clId="{6A50D2C3-7416-1347-BBE5-D3CEA47A0298}" dt="2020-01-29T08:24:42.672" v="0" actId="2744"/>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a:t>
            </a:fld>
            <a:endParaRPr lang="pl-PL" altLang="pl-PL"/>
          </a:p>
        </p:txBody>
      </p:sp>
    </p:spTree>
    <p:extLst>
      <p:ext uri="{BB962C8B-B14F-4D97-AF65-F5344CB8AC3E}">
        <p14:creationId xmlns:p14="http://schemas.microsoft.com/office/powerpoint/2010/main" val="63548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t>‹#›</a:t>
            </a:fld>
            <a:endParaRPr lang="pl-PL" altLang="pl-PL"/>
          </a:p>
        </p:txBody>
      </p:sp>
    </p:spTree>
    <p:extLst>
      <p:ext uri="{BB962C8B-B14F-4D97-AF65-F5344CB8AC3E}">
        <p14:creationId xmlns:p14="http://schemas.microsoft.com/office/powerpoint/2010/main" val="147920541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2</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4705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3</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874895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4</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764345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5</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400064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6</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814287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7</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405345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t>8</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682137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006E914C-D4D4-4E1B-A2D4-BEC8EAE69E5B}" type="slidenum">
              <a:rPr lang="pl-PL" altLang="pl-PL" smtClean="0"/>
              <a:t>20</a:t>
            </a:fld>
            <a:endParaRPr lang="pl-PL" altLang="pl-PL"/>
          </a:p>
        </p:txBody>
      </p:sp>
    </p:spTree>
    <p:extLst>
      <p:ext uri="{BB962C8B-B14F-4D97-AF65-F5344CB8AC3E}">
        <p14:creationId xmlns:p14="http://schemas.microsoft.com/office/powerpoint/2010/main" val="1447247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006E914C-D4D4-4E1B-A2D4-BEC8EAE69E5B}" type="slidenum">
              <a:rPr lang="pl-PL" altLang="pl-PL" smtClean="0"/>
              <a:t>39</a:t>
            </a:fld>
            <a:endParaRPr lang="pl-PL" altLang="pl-PL"/>
          </a:p>
        </p:txBody>
      </p:sp>
    </p:spTree>
    <p:extLst>
      <p:ext uri="{BB962C8B-B14F-4D97-AF65-F5344CB8AC3E}">
        <p14:creationId xmlns:p14="http://schemas.microsoft.com/office/powerpoint/2010/main" val="448468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03/07/2021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jp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 Id="rId9"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1.jpg"/><Relationship Id="rId18" Type="http://schemas.openxmlformats.org/officeDocument/2006/relationships/image" Target="../media/image15.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4.gif"/><Relationship Id="rId2" Type="http://schemas.openxmlformats.org/officeDocument/2006/relationships/slideLayout" Target="../slideLayouts/slideLayout4.xml"/><Relationship Id="rId16"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1.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userDrawn="1"/>
        </p:nvPicPr>
        <p:blipFill rotWithShape="1">
          <a:blip r:embed="rId9" cstate="print">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upo 5">
            <a:extLst>
              <a:ext uri="{FF2B5EF4-FFF2-40B4-BE49-F238E27FC236}">
                <a16:creationId xmlns:a16="http://schemas.microsoft.com/office/drawing/2014/main" id="{7F5898CD-F109-43CE-8333-D377CDEFC4E3}"/>
              </a:ext>
            </a:extLst>
          </p:cNvPr>
          <p:cNvGrpSpPr/>
          <p:nvPr userDrawn="1"/>
        </p:nvGrpSpPr>
        <p:grpSpPr>
          <a:xfrm>
            <a:off x="1427789" y="2101850"/>
            <a:ext cx="6288423" cy="1543174"/>
            <a:chOff x="2483768" y="2101850"/>
            <a:chExt cx="6288423" cy="1543174"/>
          </a:xfrm>
        </p:grpSpPr>
        <p:pic>
          <p:nvPicPr>
            <p:cNvPr id="14" name="Obraz 1">
              <a:extLst>
                <a:ext uri="{FF2B5EF4-FFF2-40B4-BE49-F238E27FC236}">
                  <a16:creationId xmlns:a16="http://schemas.microsoft.com/office/drawing/2014/main" id="{1407952D-8B25-4FA2-8918-81203F0FE34D}"/>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pole tekstowe 17">
              <a:extLst>
                <a:ext uri="{FF2B5EF4-FFF2-40B4-BE49-F238E27FC236}">
                  <a16:creationId xmlns:a16="http://schemas.microsoft.com/office/drawing/2014/main" id="{D1CE1919-414B-4DE4-964C-B2C5E44ED078}"/>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cstate="hqprint">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
        <p:nvSpPr>
          <p:cNvPr id="12"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http://theelearningcoach.com/learning/10-definitions-learning/"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QSuDHQ9wkZE" TargetMode="External"/><Relationship Id="rId2" Type="http://schemas.openxmlformats.org/officeDocument/2006/relationships/hyperlink" Target="https://www.youtube.com/watch?v=6P2nPI6CTlc" TargetMode="External"/><Relationship Id="rId1" Type="http://schemas.openxmlformats.org/officeDocument/2006/relationships/slideLayout" Target="../slideLayouts/slideLayout9.xml"/><Relationship Id="rId6" Type="http://schemas.openxmlformats.org/officeDocument/2006/relationships/hyperlink" Target="https://www.youtube.com/watch?v=w7lQE8apk2o" TargetMode="External"/><Relationship Id="rId5" Type="http://schemas.openxmlformats.org/officeDocument/2006/relationships/hyperlink" Target="https://www.ted.com/talks/sue_austin_deep_sea_diving_in_a_wheelchair/up-next" TargetMode="External"/><Relationship Id="rId4" Type="http://schemas.openxmlformats.org/officeDocument/2006/relationships/hyperlink" Target="https://www.ted.com/talks/stella_young_i_m_not_your_inspiration_thank_you_very_much/up-nex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hyperlink" Target="http://www.infantva.org/documents/Definition%20of%20Functional%20Assessment.pdf" TargetMode="Externa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https://researchautism.org/10-steps-to-understanding-and-writing-a-functional-behavior-assessment/" TargetMode="External"/><Relationship Id="rId2" Type="http://schemas.openxmlformats.org/officeDocument/2006/relationships/hyperlink" Target="https://education.byu.edu/familyhope/six_steps" TargetMode="External"/><Relationship Id="rId1" Type="http://schemas.openxmlformats.org/officeDocument/2006/relationships/slideLayout" Target="../slideLayouts/slideLayout9.xml"/><Relationship Id="rId5" Type="http://schemas.openxmlformats.org/officeDocument/2006/relationships/hyperlink" Target="https://www.ncbi.nlm.nih.gov/pmc/articles/PMC5954814/" TargetMode="External"/><Relationship Id="rId4" Type="http://schemas.openxmlformats.org/officeDocument/2006/relationships/hyperlink" Target="https://www.understood.org/en/school-learning/evaluations/evaluation-basics/functional-assessment-what-it-is-and-how-it-work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NBW8ooEuIys" TargetMode="External"/><Relationship Id="rId2" Type="http://schemas.openxmlformats.org/officeDocument/2006/relationships/hyperlink" Target="https://www.youtube.com/watch?v=Qaz5kcS2oD4"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8" Type="http://schemas.openxmlformats.org/officeDocument/2006/relationships/hyperlink" Target="https://www.youtube.com/watch?v=JZdL87sagco" TargetMode="External"/><Relationship Id="rId3" Type="http://schemas.openxmlformats.org/officeDocument/2006/relationships/hyperlink" Target="https://youtu.be/6DpmT0gX7cY" TargetMode="External"/><Relationship Id="rId7" Type="http://schemas.openxmlformats.org/officeDocument/2006/relationships/hyperlink" Target="https://www.youtube.com/watch?v=BM7QCgv4hWU"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hyperlink" Target="https://www.youtube.com/watch?v=LUbnyuEieog&amp;t=44s" TargetMode="External"/><Relationship Id="rId5" Type="http://schemas.openxmlformats.org/officeDocument/2006/relationships/hyperlink" Target="https://www.youtube.com/watch?v=nWlN0IZYdJ4&amp;t=26s" TargetMode="External"/><Relationship Id="rId4" Type="http://schemas.openxmlformats.org/officeDocument/2006/relationships/hyperlink" Target="https://www.youtube.com/watch?v=efJMXcxdT9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hyperlink" Target="https://www.cmhcm.org/userfiles/filemanager/961/" TargetMode="Externa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hyperlink" Target="https://milnepublishing.geneseo.edu/instruction-in-functional-assessment/chapter/chapter-2the_methodology_of_functional_assessment/" TargetMode="External"/><Relationship Id="rId2" Type="http://schemas.openxmlformats.org/officeDocument/2006/relationships/hyperlink" Target="https://www.gvsu.edu/cms4/asset/64CB422A-ED08-43F0-F795CA9DE364B6BE/sp0009-_functional_assessment.pdf" TargetMode="Externa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cIusfLd7Mlo" TargetMode="External"/><Relationship Id="rId2" Type="http://schemas.openxmlformats.org/officeDocument/2006/relationships/hyperlink" Target="https://www.youtube.com/watch?v=kTClSU_md10" TargetMode="Externa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E9CA9-0967-4022-809E-3EFAC109DA22}"/>
              </a:ext>
            </a:extLst>
          </p:cNvPr>
          <p:cNvSpPr>
            <a:spLocks noChangeArrowheads="1"/>
          </p:cNvSpPr>
          <p:nvPr/>
        </p:nvSpPr>
        <p:spPr bwMode="auto">
          <a:xfrm>
            <a:off x="1547664" y="3933056"/>
            <a:ext cx="6768752"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eaLnBrk="1" hangingPunct="1">
              <a:lnSpc>
                <a:spcPct val="90000"/>
              </a:lnSpc>
              <a:spcBef>
                <a:spcPts val="1675"/>
              </a:spcBef>
              <a:buSzPct val="171000"/>
              <a:defRPr/>
            </a:pPr>
            <a:r>
              <a:rPr lang="pl-PL" sz="2000" dirty="0">
                <a:solidFill>
                  <a:schemeClr val="accent2">
                    <a:lumMod val="75000"/>
                  </a:schemeClr>
                </a:solidFill>
                <a:latin typeface="Bradley Hand ITC" panose="03070402050302030203" pitchFamily="66" charset="0"/>
                <a:cs typeface="+mn-cs"/>
              </a:rPr>
              <a:t>MODUL: FUNKTIONSBEWERTUNG: KONZEPT UND METHODIK </a:t>
            </a:r>
          </a:p>
          <a:p>
            <a:pPr algn="r" eaLnBrk="1" hangingPunct="1">
              <a:lnSpc>
                <a:spcPct val="90000"/>
              </a:lnSpc>
              <a:spcBef>
                <a:spcPts val="1675"/>
              </a:spcBef>
              <a:buSzPct val="171000"/>
              <a:defRPr/>
            </a:pPr>
            <a:r>
              <a:rPr lang="en-US" sz="2000" dirty="0">
                <a:solidFill>
                  <a:schemeClr val="accent2">
                    <a:lumMod val="75000"/>
                  </a:schemeClr>
                </a:solidFill>
                <a:latin typeface="Bradley Hand ITC" panose="03070402050302030203" pitchFamily="66" charset="0"/>
                <a:cs typeface="+mn-cs"/>
                <a:sym typeface="Arial" charset="0"/>
              </a:rPr>
              <a:t>Didaktische Einheit B: </a:t>
            </a:r>
            <a:r>
              <a:rPr lang="en-US" sz="2000" dirty="0">
                <a:solidFill>
                  <a:schemeClr val="accent2">
                    <a:lumMod val="75000"/>
                  </a:schemeClr>
                </a:solidFill>
                <a:latin typeface="Bradley Hand ITC" panose="03070402050302030203" pitchFamily="66" charset="0"/>
                <a:cs typeface="+mn-cs"/>
              </a:rPr>
              <a:t>Bedeutung der Funktionsbewertung und ihre Anwendungen</a:t>
            </a:r>
            <a:endParaRPr lang="en-US" sz="2000" dirty="0">
              <a:solidFill>
                <a:schemeClr val="accent2">
                  <a:lumMod val="75000"/>
                </a:schemeClr>
              </a:solidFill>
              <a:latin typeface="Bradley Hand ITC" panose="03070402050302030203" pitchFamily="66" charset="0"/>
              <a:cs typeface="+mn-cs"/>
              <a:sym typeface="Arial" charset="0"/>
            </a:endParaRPr>
          </a:p>
        </p:txBody>
      </p:sp>
    </p:spTree>
    <p:extLst>
      <p:ext uri="{BB962C8B-B14F-4D97-AF65-F5344CB8AC3E}">
        <p14:creationId xmlns:p14="http://schemas.microsoft.com/office/powerpoint/2010/main" val="3470262893"/>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xmlns:a16="http://schemas.microsoft.com/office/drawing/2014/main" xmlns:a14="http://schemas.microsoft.com/office/drawing/2010/main">
      <p:transition spd="slow" advClick="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ChangeArrowheads="1"/>
          </p:cNvSpPr>
          <p:nvPr/>
        </p:nvSpPr>
        <p:spPr bwMode="auto">
          <a:xfrm>
            <a:off x="195263" y="992188"/>
            <a:ext cx="8218487" cy="5699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altLang="pl-PL" kern="0" dirty="0">
                <a:solidFill>
                  <a:schemeClr val="accent2">
                    <a:lumMod val="75000"/>
                  </a:schemeClr>
                </a:solidFill>
              </a:rPr>
              <a:t>Beurteilung der Funktion</a:t>
            </a:r>
          </a:p>
        </p:txBody>
      </p:sp>
      <p:sp>
        <p:nvSpPr>
          <p:cNvPr id="3" name="Symbol zastępczy zawartości 2"/>
          <p:cNvSpPr txBox="1">
            <a:spLocks noChangeArrowheads="1"/>
          </p:cNvSpPr>
          <p:nvPr/>
        </p:nvSpPr>
        <p:spPr bwMode="auto">
          <a:xfrm>
            <a:off x="195263" y="1531516"/>
            <a:ext cx="8840787" cy="41168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50000"/>
              </a:lnSpc>
            </a:pPr>
            <a:r>
              <a:rPr lang="en-US" altLang="pl-PL" sz="1800" b="0" kern="0" dirty="0">
                <a:solidFill>
                  <a:schemeClr val="accent2">
                    <a:lumMod val="75000"/>
                  </a:schemeClr>
                </a:solidFill>
              </a:rPr>
              <a:t>In vielen Bereichen, z. B. Medizin, Physiotherapie, begegnet uns der Begriff Funktionsdiagnose, der meist die Beurteilung der Funktionsfähigkeit eines bestimmten menschlichen Körpers betrifft und Teil der Diagnose bei der Funktionsbewertung sein kann </a:t>
            </a:r>
          </a:p>
          <a:p>
            <a:pPr>
              <a:lnSpc>
                <a:spcPct val="150000"/>
              </a:lnSpc>
            </a:pPr>
            <a:r>
              <a:rPr lang="en-US" altLang="pl-PL" sz="1800" b="0" kern="0" dirty="0">
                <a:solidFill>
                  <a:schemeClr val="accent2">
                    <a:lumMod val="75000"/>
                  </a:schemeClr>
                </a:solidFill>
              </a:rPr>
              <a:t>Es gibt viele verschiedene Arten von Werkzeugen zur Diagnose des menschlichen Funktionsniveaus </a:t>
            </a:r>
          </a:p>
          <a:p>
            <a:pPr>
              <a:lnSpc>
                <a:spcPct val="150000"/>
              </a:lnSpc>
            </a:pPr>
            <a:r>
              <a:rPr lang="en-US" altLang="pl-PL" sz="1800" b="0" kern="0" dirty="0">
                <a:solidFill>
                  <a:schemeClr val="accent2">
                    <a:lumMod val="75000"/>
                  </a:schemeClr>
                </a:solidFill>
              </a:rPr>
              <a:t>Es sollte daran erinnert werden, dass die Diagnose ein Prozess ist, der aus vielen verschiedenen Elementen bestehen kann und der mit einer Verallgemeinerung endet, einer Beurteilung, die wiederum die Grundlage für das Förderprogramm ist.</a:t>
            </a:r>
          </a:p>
        </p:txBody>
      </p:sp>
    </p:spTree>
    <p:extLst>
      <p:ext uri="{BB962C8B-B14F-4D97-AF65-F5344CB8AC3E}">
        <p14:creationId xmlns:p14="http://schemas.microsoft.com/office/powerpoint/2010/main" val="2095579010"/>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79512" y="764704"/>
            <a:ext cx="8385175" cy="708025"/>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Indikationen WHO - Internationale Klassifikation der Funktionsfähigkeit, bio-psycho-soziales Modell (ICF)</a:t>
            </a:r>
          </a:p>
        </p:txBody>
      </p:sp>
      <p:sp>
        <p:nvSpPr>
          <p:cNvPr id="4" name="Symbol zastępczy zawartości 2"/>
          <p:cNvSpPr txBox="1">
            <a:spLocks noChangeArrowheads="1"/>
          </p:cNvSpPr>
          <p:nvPr/>
        </p:nvSpPr>
        <p:spPr bwMode="auto">
          <a:xfrm>
            <a:off x="119062" y="1578347"/>
            <a:ext cx="8905875" cy="4086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r>
              <a:rPr lang="en-US" altLang="pl-PL" sz="1800" b="0" kern="0" dirty="0">
                <a:solidFill>
                  <a:schemeClr val="accent2">
                    <a:lumMod val="75000"/>
                  </a:schemeClr>
                </a:solidFill>
              </a:rPr>
              <a:t>Es ist nicht der Zustand des Subjekts selbst, der seine Behinderung impliziert; </a:t>
            </a:r>
          </a:p>
          <a:p>
            <a:pPr algn="just"/>
            <a:r>
              <a:rPr lang="en-US" altLang="pl-PL" sz="1800" b="0" kern="0" dirty="0">
                <a:solidFill>
                  <a:schemeClr val="accent2">
                    <a:lumMod val="75000"/>
                  </a:schemeClr>
                </a:solidFill>
              </a:rPr>
              <a:t>Ein wichtiges Element der Ressourcen des Subjekts, die den Grad der Behinderung regulieren, sind neben dem Gesundheitszustand auch persönliche Faktoren, wie </a:t>
            </a:r>
            <a:r>
              <a:rPr lang="en-US" altLang="pl-PL" sz="1800" b="0" kern="0" dirty="0" err="1">
                <a:solidFill>
                  <a:schemeClr val="accent2">
                    <a:lumMod val="75000"/>
                  </a:schemeClr>
                </a:solidFill>
              </a:rPr>
              <a:t>z.B. </a:t>
            </a:r>
            <a:r>
              <a:rPr lang="en-US" altLang="pl-PL" sz="1800" b="0" kern="0" dirty="0">
                <a:solidFill>
                  <a:schemeClr val="accent2">
                    <a:lumMod val="75000"/>
                  </a:schemeClr>
                </a:solidFill>
              </a:rPr>
              <a:t>kognitive Ressourcen, Werte, Interessen, Art der Freizeitgestaltung, emotionale und soziale Kompetenzen usw; </a:t>
            </a:r>
          </a:p>
          <a:p>
            <a:pPr algn="just"/>
            <a:r>
              <a:rPr lang="en-US" altLang="pl-PL" sz="1800" b="0" kern="0" dirty="0">
                <a:solidFill>
                  <a:schemeClr val="accent2">
                    <a:lumMod val="75000"/>
                  </a:schemeClr>
                </a:solidFill>
              </a:rPr>
              <a:t>Behinderung ist ein Phänomen, das sich im Raum der sozialen Beziehungen "ereignet", der von der Entität selbst und ihren Ressourcen und anderen Entitäten, die ebenfalls ihre eigenen Ressourcen besitzen, gebildet wird; </a:t>
            </a:r>
          </a:p>
          <a:p>
            <a:pPr algn="just"/>
            <a:r>
              <a:rPr lang="en-US" altLang="pl-PL" sz="1800" b="0" kern="0" dirty="0">
                <a:solidFill>
                  <a:schemeClr val="accent2">
                    <a:lumMod val="75000"/>
                  </a:schemeClr>
                </a:solidFill>
              </a:rPr>
              <a:t>Behinderung ist kein chronischer Zustand - ihre Dynamik und Intensität hängt sowohl vom Gesundheitszustand des Subjekts, dem aktuellen Zustand seiner Ressourcen, als auch von den Möglichkeiten und Barrieren ab, die durch die gegebene Umgebung geschaffen werden (die sich auch selbst verändert und auch vom Subjekt selbst verändert werden kann).</a:t>
            </a:r>
          </a:p>
        </p:txBody>
      </p:sp>
    </p:spTree>
    <p:extLst>
      <p:ext uri="{BB962C8B-B14F-4D97-AF65-F5344CB8AC3E}">
        <p14:creationId xmlns:p14="http://schemas.microsoft.com/office/powerpoint/2010/main" val="1835338421"/>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395536" y="836712"/>
            <a:ext cx="8162925" cy="568325"/>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 Ziele</a:t>
            </a:r>
          </a:p>
        </p:txBody>
      </p:sp>
      <p:sp>
        <p:nvSpPr>
          <p:cNvPr id="3" name="Symbol zastępczy zawartości 2"/>
          <p:cNvSpPr txBox="1">
            <a:spLocks/>
          </p:cNvSpPr>
          <p:nvPr/>
        </p:nvSpPr>
        <p:spPr>
          <a:xfrm>
            <a:off x="111125" y="1556793"/>
            <a:ext cx="8934450" cy="4369346"/>
          </a:xfrm>
          <a:prstGeom prst="rect">
            <a:avLst/>
          </a:prstGeom>
        </p:spPr>
        <p:txBody>
          <a:bodyPr>
            <a:normAutofit fontScale="70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endParaRPr lang="pl-PL" b="0" kern="0" dirty="0"/>
          </a:p>
          <a:p>
            <a:pPr>
              <a:defRPr/>
            </a:pPr>
            <a:r>
              <a:rPr lang="en-US" sz="2600" b="0" kern="0" dirty="0">
                <a:solidFill>
                  <a:schemeClr val="accent2">
                    <a:lumMod val="75000"/>
                  </a:schemeClr>
                </a:solidFill>
              </a:rPr>
              <a:t>Schaffung einer wissenschaftlichen Basis für das Verständnis und die Erforschung von Gesundheitsproblemen und damit verbundenen Zuständen, Ergebnissen und Determinanten; </a:t>
            </a:r>
          </a:p>
          <a:p>
            <a:pPr>
              <a:defRPr/>
            </a:pPr>
            <a:r>
              <a:rPr lang="en-US" sz="2600" b="0" kern="0" dirty="0">
                <a:solidFill>
                  <a:schemeClr val="accent2">
                    <a:lumMod val="75000"/>
                  </a:schemeClr>
                </a:solidFill>
              </a:rPr>
              <a:t>Etablierung einer gemeinsamen Sprache zur Beschreibung von Gesundheit und gesundheitsbezogenen Zuständen aufgrund der Notwendigkeit, die Kommunikation zwischen verschiedenen Nutzern zu verbessern, z. B. medizinischen Fachkräften, Akademikern, politischen Entscheidungsträgern und der allgemeinen Öffentlichkeit, einschließlich Menschen mit Behinderung; </a:t>
            </a:r>
          </a:p>
          <a:p>
            <a:pPr>
              <a:defRPr/>
            </a:pPr>
            <a:r>
              <a:rPr lang="en-US" sz="2600" b="0" kern="0" dirty="0">
                <a:solidFill>
                  <a:schemeClr val="accent2">
                    <a:lumMod val="75000"/>
                  </a:schemeClr>
                </a:solidFill>
              </a:rPr>
              <a:t>Ermöglicht den Vergleich von Daten aus verschiedenen Ländern, aus vielen Bereichen des Gesundheitswesens, Dienstleistungen und Zeiträumen; </a:t>
            </a:r>
          </a:p>
          <a:p>
            <a:pPr>
              <a:defRPr/>
            </a:pPr>
            <a:r>
              <a:rPr lang="en-US" sz="2600" b="0" kern="0" dirty="0">
                <a:solidFill>
                  <a:schemeClr val="accent2">
                    <a:lumMod val="75000"/>
                  </a:schemeClr>
                </a:solidFill>
              </a:rPr>
              <a:t>Erstellung eines strukturierten Kodierschemas für IT-Systeme im Gesundheitsbereich </a:t>
            </a:r>
          </a:p>
          <a:p>
            <a:pPr marL="0">
              <a:defRPr/>
            </a:pPr>
            <a:r>
              <a:rPr lang="en-US" sz="2600" b="1" kern="0" dirty="0">
                <a:solidFill>
                  <a:schemeClr val="accent2">
                    <a:lumMod val="75000"/>
                  </a:schemeClr>
                </a:solidFill>
              </a:rPr>
              <a:t>(vgl. ICF, 2009).</a:t>
            </a:r>
          </a:p>
        </p:txBody>
      </p:sp>
    </p:spTree>
    <p:extLst>
      <p:ext uri="{BB962C8B-B14F-4D97-AF65-F5344CB8AC3E}">
        <p14:creationId xmlns:p14="http://schemas.microsoft.com/office/powerpoint/2010/main" val="514510110"/>
      </p:ext>
    </p:extLst>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51520" y="764704"/>
            <a:ext cx="8321675" cy="569912"/>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pl-PL" kern="0" dirty="0">
                <a:solidFill>
                  <a:schemeClr val="accent2">
                    <a:lumMod val="75000"/>
                  </a:schemeClr>
                </a:solidFill>
                <a:latin typeface="+mn-lt"/>
              </a:rPr>
              <a:t>Lernen</a:t>
            </a:r>
          </a:p>
        </p:txBody>
      </p:sp>
      <p:sp>
        <p:nvSpPr>
          <p:cNvPr id="3" name="Symbol zastępczy zawartości 2"/>
          <p:cNvSpPr txBox="1">
            <a:spLocks noChangeArrowheads="1"/>
          </p:cNvSpPr>
          <p:nvPr/>
        </p:nvSpPr>
        <p:spPr bwMode="auto">
          <a:xfrm>
            <a:off x="251520" y="1315985"/>
            <a:ext cx="8786813" cy="428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altLang="pl-PL" sz="2000" b="0" kern="0" dirty="0">
                <a:solidFill>
                  <a:schemeClr val="accent2">
                    <a:lumMod val="75000"/>
                  </a:schemeClr>
                </a:solidFill>
              </a:rPr>
              <a:t>Es lohnt sich, auf den Begriff "Lernen" zu achten, der in der Regel bedeutet:</a:t>
            </a:r>
          </a:p>
          <a:p>
            <a:r>
              <a:rPr lang="en-US" altLang="pl-PL" sz="2000" b="1" kern="0" dirty="0">
                <a:solidFill>
                  <a:schemeClr val="accent2">
                    <a:lumMod val="75000"/>
                  </a:schemeClr>
                </a:solidFill>
              </a:rPr>
              <a:t>Lernen </a:t>
            </a:r>
            <a:r>
              <a:rPr lang="en-US" altLang="pl-PL" sz="2000" b="0" kern="0" dirty="0">
                <a:solidFill>
                  <a:schemeClr val="accent2">
                    <a:lumMod val="75000"/>
                  </a:schemeClr>
                </a:solidFill>
              </a:rPr>
              <a:t>ist die Aneignung von neuem Wissen oder Fähigkeiten durch Unterricht, Erfahrung oder Studium. Es ist ein transformativer Prozess, bei dem das Verstehen neuer Informationen zu Veränderungen im Verhalten einer Person oder in der Wahrnehmung der Welt um sie herum führen kann. (vide. </a:t>
            </a:r>
            <a:r>
              <a:rPr lang="en-US" altLang="pl-PL" sz="2000" b="0" kern="0" dirty="0">
                <a:solidFill>
                  <a:schemeClr val="accent2">
                    <a:lumMod val="75000"/>
                  </a:schemeClr>
                </a:solidFill>
                <a:hlinkClick r:id="rId2">
                  <a:extLst>
                    <a:ext uri="{A12FA001-AC4F-418D-AE19-62706E023703}">
                      <ahyp:hlinkClr xmlns:ahyp="http://schemas.microsoft.com/office/drawing/2018/hyperlinkcolor" val="tx"/>
                    </a:ext>
                  </a:extLst>
                </a:hlinkClick>
              </a:rPr>
              <a:t>http://theelearningcoach.com/learning/10-definitions-learning/ </a:t>
            </a:r>
            <a:r>
              <a:rPr lang="en-US" altLang="pl-PL" sz="2000" b="0" kern="0" dirty="0">
                <a:solidFill>
                  <a:schemeClr val="accent2">
                    <a:lumMod val="75000"/>
                  </a:schemeClr>
                </a:solidFill>
              </a:rPr>
              <a:t>Zugriff am 17.01.2020)</a:t>
            </a:r>
          </a:p>
          <a:p>
            <a:r>
              <a:rPr lang="en-US" altLang="pl-PL" sz="2000" b="0" kern="0" dirty="0">
                <a:solidFill>
                  <a:schemeClr val="accent2">
                    <a:lumMod val="75000"/>
                  </a:schemeClr>
                </a:solidFill>
              </a:rPr>
              <a:t>Das Wichtigste ist immer, dass es sich um einen Prozess der Veränderung im Denken, im Verhalten auf dem Weg zur Bestimmung des eigenen Platzes in der Welt handelt; </a:t>
            </a:r>
          </a:p>
          <a:p>
            <a:r>
              <a:rPr lang="en-US" altLang="pl-PL" sz="2000" b="0" kern="0" dirty="0">
                <a:solidFill>
                  <a:schemeClr val="accent2">
                    <a:lumMod val="75000"/>
                  </a:schemeClr>
                </a:solidFill>
              </a:rPr>
              <a:t>Es gibt viele Beispiele für die Bedeutung des Lernens für Lebensqualität, Glück und Erfüllung; </a:t>
            </a:r>
          </a:p>
        </p:txBody>
      </p:sp>
    </p:spTree>
    <p:extLst>
      <p:ext uri="{BB962C8B-B14F-4D97-AF65-F5344CB8AC3E}">
        <p14:creationId xmlns:p14="http://schemas.microsoft.com/office/powerpoint/2010/main" val="1818268303"/>
      </p:ext>
    </p:extLst>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323528" y="836712"/>
            <a:ext cx="8162925" cy="568325"/>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Einige Beispiele</a:t>
            </a:r>
          </a:p>
        </p:txBody>
      </p:sp>
      <p:sp>
        <p:nvSpPr>
          <p:cNvPr id="3" name="Symbol zastępczy zawartości 2"/>
          <p:cNvSpPr txBox="1">
            <a:spLocks/>
          </p:cNvSpPr>
          <p:nvPr/>
        </p:nvSpPr>
        <p:spPr>
          <a:xfrm>
            <a:off x="348184" y="1120874"/>
            <a:ext cx="8162925" cy="4027487"/>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1" kern="0" dirty="0">
                <a:solidFill>
                  <a:schemeClr val="accent2">
                    <a:lumMod val="75000"/>
                  </a:schemeClr>
                </a:solidFill>
              </a:rPr>
              <a:t>Nick </a:t>
            </a:r>
            <a:r>
              <a:rPr lang="en-US" sz="2000" b="1" kern="0" dirty="0" err="1">
                <a:solidFill>
                  <a:schemeClr val="accent2">
                    <a:lumMod val="75000"/>
                  </a:schemeClr>
                </a:solidFill>
              </a:rPr>
              <a:t>Vuicic </a:t>
            </a:r>
          </a:p>
          <a:p>
            <a:pPr>
              <a:defRPr/>
            </a:pPr>
            <a:r>
              <a:rPr lang="en-US" sz="2000" b="0" kern="0" dirty="0">
                <a:solidFill>
                  <a:schemeClr val="accent2">
                    <a:lumMod val="75000"/>
                  </a:schemeClr>
                </a:solidFill>
                <a:hlinkClick r:id="rId2">
                  <a:extLst>
                    <a:ext uri="{A12FA001-AC4F-418D-AE19-62706E023703}">
                      <ahyp:hlinkClr xmlns:ahyp="http://schemas.microsoft.com/office/drawing/2018/hyperlinkcolor" val="tx"/>
                    </a:ext>
                  </a:extLst>
                </a:hlinkClick>
              </a:rPr>
              <a:t> https://www.youtube.com/watch?v=6P2nPI6CTlc </a:t>
            </a:r>
          </a:p>
          <a:p>
            <a:pPr marL="0">
              <a:defRPr/>
            </a:pPr>
            <a:r>
              <a:rPr lang="en-US" sz="2000" b="0" kern="0" dirty="0">
                <a:solidFill>
                  <a:schemeClr val="accent2">
                    <a:lumMod val="75000"/>
                  </a:schemeClr>
                </a:solidFill>
                <a:hlinkClick r:id="rId3">
                  <a:extLst>
                    <a:ext uri="{A12FA001-AC4F-418D-AE19-62706E023703}">
                      <ahyp:hlinkClr xmlns:ahyp="http://schemas.microsoft.com/office/drawing/2018/hyperlinkcolor" val="tx"/>
                    </a:ext>
                  </a:extLst>
                </a:hlinkClick>
              </a:rPr>
              <a:t>    https://www.youtube.com/watch?v=QSuDHQ9wkZE</a:t>
            </a:r>
            <a:endParaRPr lang="en-US" sz="2000" b="0" kern="0" dirty="0">
              <a:solidFill>
                <a:schemeClr val="accent2">
                  <a:lumMod val="75000"/>
                </a:schemeClr>
              </a:solidFill>
            </a:endParaRPr>
          </a:p>
          <a:p>
            <a:pPr>
              <a:defRPr/>
            </a:pPr>
            <a:r>
              <a:rPr lang="en-US" sz="2000" b="1" kern="0" dirty="0">
                <a:solidFill>
                  <a:schemeClr val="accent2">
                    <a:lumMod val="75000"/>
                  </a:schemeClr>
                </a:solidFill>
              </a:rPr>
              <a:t>Stella Young - </a:t>
            </a:r>
            <a:r>
              <a:rPr lang="en-US" sz="2000" b="0" kern="0" dirty="0">
                <a:solidFill>
                  <a:schemeClr val="accent2">
                    <a:lumMod val="75000"/>
                  </a:schemeClr>
                </a:solidFill>
                <a:hlinkClick r:id="rId4">
                  <a:extLst>
                    <a:ext uri="{A12FA001-AC4F-418D-AE19-62706E023703}">
                      <ahyp:hlinkClr xmlns:ahyp="http://schemas.microsoft.com/office/drawing/2018/hyperlinkcolor" val="tx"/>
                    </a:ext>
                  </a:extLst>
                </a:hlinkClick>
              </a:rPr>
              <a:t>https://www.ted.com/talks/stella_young_i_m_not_your_inspiration_thank_you_very_much/up-next</a:t>
            </a:r>
            <a:endParaRPr lang="en-US" sz="2000" b="0" kern="0" dirty="0">
              <a:solidFill>
                <a:schemeClr val="accent2">
                  <a:lumMod val="75000"/>
                </a:schemeClr>
              </a:solidFill>
            </a:endParaRPr>
          </a:p>
          <a:p>
            <a:pPr>
              <a:defRPr/>
            </a:pPr>
            <a:r>
              <a:rPr lang="en-US" sz="2000" b="1" kern="0" dirty="0">
                <a:solidFill>
                  <a:schemeClr val="accent2">
                    <a:lumMod val="75000"/>
                  </a:schemeClr>
                </a:solidFill>
              </a:rPr>
              <a:t>Tiefseetauchen - </a:t>
            </a:r>
            <a:r>
              <a:rPr lang="en-US" sz="2000" b="0" kern="0" dirty="0">
                <a:solidFill>
                  <a:schemeClr val="accent2">
                    <a:lumMod val="75000"/>
                  </a:schemeClr>
                </a:solidFill>
                <a:hlinkClick r:id="rId5">
                  <a:extLst>
                    <a:ext uri="{A12FA001-AC4F-418D-AE19-62706E023703}">
                      <ahyp:hlinkClr xmlns:ahyp="http://schemas.microsoft.com/office/drawing/2018/hyperlinkcolor" val="tx"/>
                    </a:ext>
                  </a:extLst>
                </a:hlinkClick>
              </a:rPr>
              <a:t>https://www.ted.com/talks/sue_austin_deep_sea_diving_in_a_wheelchair/up-next</a:t>
            </a:r>
            <a:endParaRPr lang="en-US" sz="2000" b="0" kern="0" dirty="0">
              <a:solidFill>
                <a:schemeClr val="accent2">
                  <a:lumMod val="75000"/>
                </a:schemeClr>
              </a:solidFill>
            </a:endParaRPr>
          </a:p>
          <a:p>
            <a:pPr>
              <a:defRPr/>
            </a:pPr>
            <a:r>
              <a:rPr lang="en-US" sz="2000" b="1" kern="0" dirty="0" err="1">
                <a:solidFill>
                  <a:schemeClr val="accent2">
                    <a:lumMod val="75000"/>
                  </a:schemeClr>
                </a:solidFill>
              </a:rPr>
              <a:t>Ashoka changemakers </a:t>
            </a:r>
            <a:r>
              <a:rPr lang="en-US" sz="2000" b="1" kern="0" dirty="0">
                <a:solidFill>
                  <a:schemeClr val="accent2">
                    <a:lumMod val="75000"/>
                  </a:schemeClr>
                </a:solidFill>
              </a:rPr>
              <a:t>Schulen </a:t>
            </a:r>
            <a:r>
              <a:rPr lang="en-US" sz="2000" b="0" kern="0" dirty="0">
                <a:solidFill>
                  <a:schemeClr val="accent2">
                    <a:lumMod val="75000"/>
                  </a:schemeClr>
                </a:solidFill>
              </a:rPr>
              <a:t>- </a:t>
            </a:r>
            <a:r>
              <a:rPr lang="en-US" sz="2000" b="0" kern="0" dirty="0">
                <a:solidFill>
                  <a:schemeClr val="accent2">
                    <a:lumMod val="75000"/>
                  </a:schemeClr>
                </a:solidFill>
                <a:hlinkClick r:id="rId6">
                  <a:extLst>
                    <a:ext uri="{A12FA001-AC4F-418D-AE19-62706E023703}">
                      <ahyp:hlinkClr xmlns:ahyp="http://schemas.microsoft.com/office/drawing/2018/hyperlinkcolor" val="tx"/>
                    </a:ext>
                  </a:extLst>
                </a:hlinkClick>
              </a:rPr>
              <a:t>https://www.youtube.com/watch?v=w7lQE8apk2o</a:t>
            </a:r>
            <a:endParaRPr lang="en-US" sz="2000" b="0" kern="0" dirty="0">
              <a:solidFill>
                <a:schemeClr val="accent2">
                  <a:lumMod val="75000"/>
                </a:schemeClr>
              </a:solidFill>
            </a:endParaRPr>
          </a:p>
          <a:p>
            <a:pPr marL="0">
              <a:defRPr/>
            </a:pPr>
            <a:r>
              <a:rPr lang="en-US" sz="2000" b="1" kern="0" dirty="0">
                <a:solidFill>
                  <a:schemeClr val="accent2">
                    <a:lumMod val="75000"/>
                  </a:schemeClr>
                </a:solidFill>
              </a:rPr>
              <a:t>(Zugriff am 18.07.2019)</a:t>
            </a:r>
          </a:p>
        </p:txBody>
      </p:sp>
    </p:spTree>
    <p:extLst>
      <p:ext uri="{BB962C8B-B14F-4D97-AF65-F5344CB8AC3E}">
        <p14:creationId xmlns:p14="http://schemas.microsoft.com/office/powerpoint/2010/main" val="701791510"/>
      </p:ext>
    </p:extLst>
  </p:cSld>
  <p:clrMapOvr>
    <a:masterClrMapping/>
  </p:clrMapOvr>
  <p:transition advClick="0"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76213" y="836713"/>
            <a:ext cx="8644259" cy="57606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Funktionsdiagnostik in der pädagogischen und therapeutischen Arbeit</a:t>
            </a:r>
          </a:p>
        </p:txBody>
      </p:sp>
      <p:sp>
        <p:nvSpPr>
          <p:cNvPr id="3" name="Symbol zastępczy zawartości 2"/>
          <p:cNvSpPr txBox="1">
            <a:spLocks/>
          </p:cNvSpPr>
          <p:nvPr/>
        </p:nvSpPr>
        <p:spPr>
          <a:xfrm>
            <a:off x="161405" y="1700808"/>
            <a:ext cx="8850312" cy="4491136"/>
          </a:xfrm>
          <a:prstGeom prst="rect">
            <a:avLst/>
          </a:prstGeom>
        </p:spPr>
        <p:txBody>
          <a:bodyPr>
            <a:normAutofit fontScale="77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20000"/>
              </a:lnSpc>
              <a:defRPr/>
            </a:pPr>
            <a:r>
              <a:rPr lang="en-US" sz="2200" b="0" kern="0" dirty="0">
                <a:solidFill>
                  <a:schemeClr val="accent2">
                    <a:lumMod val="75000"/>
                  </a:schemeClr>
                </a:solidFill>
              </a:rPr>
              <a:t>Die Diagnose der funktionellen Fähigkeiten dient zum Aufbau eines Programms der individuellen Arbeit mit dem Patienten, ihr effektiver Verlauf beruht auf der Einbeziehung folgender Prinzipien in die diagnostische Operation: </a:t>
            </a:r>
          </a:p>
          <a:p>
            <a:pPr>
              <a:lnSpc>
                <a:spcPct val="120000"/>
              </a:lnSpc>
              <a:defRPr/>
            </a:pPr>
            <a:r>
              <a:rPr lang="en-US" sz="2200" b="0" kern="0" dirty="0">
                <a:solidFill>
                  <a:schemeClr val="accent2">
                    <a:lumMod val="75000"/>
                  </a:schemeClr>
                </a:solidFill>
              </a:rPr>
              <a:t>Positiver Ansatz (Anerkennung der Stärken des Patienten); Komplexität (Multidimensionalität); Entwicklung (einschließlich Entwicklungsdynamik); </a:t>
            </a:r>
          </a:p>
          <a:p>
            <a:pPr>
              <a:lnSpc>
                <a:spcPct val="120000"/>
              </a:lnSpc>
              <a:defRPr/>
            </a:pPr>
            <a:r>
              <a:rPr lang="en-US" sz="2200" b="0" kern="0" dirty="0">
                <a:solidFill>
                  <a:schemeClr val="accent2">
                    <a:lumMod val="75000"/>
                  </a:schemeClr>
                </a:solidFill>
              </a:rPr>
              <a:t>Vorhersage; </a:t>
            </a:r>
          </a:p>
          <a:p>
            <a:pPr>
              <a:lnSpc>
                <a:spcPct val="120000"/>
              </a:lnSpc>
              <a:defRPr/>
            </a:pPr>
            <a:r>
              <a:rPr lang="en-US" sz="2200" b="0" kern="0" dirty="0">
                <a:solidFill>
                  <a:schemeClr val="accent2">
                    <a:lumMod val="75000"/>
                  </a:schemeClr>
                </a:solidFill>
              </a:rPr>
              <a:t>Profiling (Erstellung eines Entwicklungsprofils mit den Ergebnissen des gesammelten Diagnosematerials); </a:t>
            </a:r>
          </a:p>
          <a:p>
            <a:pPr>
              <a:lnSpc>
                <a:spcPct val="120000"/>
              </a:lnSpc>
              <a:defRPr/>
            </a:pPr>
            <a:r>
              <a:rPr lang="en-US" sz="2200" b="0" kern="0" dirty="0">
                <a:solidFill>
                  <a:schemeClr val="accent2">
                    <a:lumMod val="75000"/>
                  </a:schemeClr>
                </a:solidFill>
              </a:rPr>
              <a:t>Nicht-invasiv (Durchführung des Verfahrens unter natürlichen Bedingungen); </a:t>
            </a:r>
          </a:p>
          <a:p>
            <a:pPr>
              <a:lnSpc>
                <a:spcPct val="120000"/>
              </a:lnSpc>
              <a:defRPr/>
            </a:pPr>
            <a:r>
              <a:rPr lang="en-US" sz="2200" b="0" kern="0" dirty="0">
                <a:solidFill>
                  <a:schemeClr val="accent2">
                    <a:lumMod val="75000"/>
                  </a:schemeClr>
                </a:solidFill>
              </a:rPr>
              <a:t>Die Maßnahme sollte auf den Rehabilitationsprozess ausgerichtet sein; (</a:t>
            </a:r>
            <a:r>
              <a:rPr lang="en-US" sz="2200" b="1" kern="0" dirty="0">
                <a:solidFill>
                  <a:schemeClr val="accent2">
                    <a:lumMod val="75000"/>
                  </a:schemeClr>
                </a:solidFill>
              </a:rPr>
              <a:t>vide. </a:t>
            </a:r>
            <a:r>
              <a:rPr lang="en-US" sz="2200" b="1" kern="0" dirty="0" err="1">
                <a:solidFill>
                  <a:schemeClr val="accent2">
                    <a:lumMod val="75000"/>
                  </a:schemeClr>
                </a:solidFill>
              </a:rPr>
              <a:t>Głodkowska </a:t>
            </a:r>
            <a:r>
              <a:rPr lang="en-US" sz="2200" b="1" kern="0" dirty="0">
                <a:solidFill>
                  <a:schemeClr val="accent2">
                    <a:lumMod val="75000"/>
                  </a:schemeClr>
                </a:solidFill>
              </a:rPr>
              <a:t>J., 1999)</a:t>
            </a:r>
          </a:p>
          <a:p>
            <a:pPr marL="0">
              <a:defRPr/>
            </a:pPr>
            <a:endParaRPr lang="pl-PL" b="0" kern="0" dirty="0"/>
          </a:p>
        </p:txBody>
      </p:sp>
    </p:spTree>
    <p:extLst>
      <p:ext uri="{BB962C8B-B14F-4D97-AF65-F5344CB8AC3E}">
        <p14:creationId xmlns:p14="http://schemas.microsoft.com/office/powerpoint/2010/main" val="88290996"/>
      </p:ext>
    </p:extLst>
  </p:cSld>
  <p:clrMapOvr>
    <a:masterClrMapping/>
  </p:clrMapOvr>
  <p:transition advClick="0"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79512" y="764704"/>
            <a:ext cx="8339137" cy="576263"/>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Die Spezifität der Funktionsbewertung</a:t>
            </a:r>
          </a:p>
        </p:txBody>
      </p:sp>
      <p:sp>
        <p:nvSpPr>
          <p:cNvPr id="3" name="Symbol zastępczy zawartości 2"/>
          <p:cNvSpPr txBox="1">
            <a:spLocks/>
          </p:cNvSpPr>
          <p:nvPr/>
        </p:nvSpPr>
        <p:spPr>
          <a:xfrm>
            <a:off x="189511" y="1556792"/>
            <a:ext cx="8784977" cy="4176712"/>
          </a:xfrm>
          <a:prstGeom prst="rect">
            <a:avLst/>
          </a:prstGeom>
        </p:spPr>
        <p:txBody>
          <a:bodyPr>
            <a:normAutofit fontScale="92500" lnSpcReduction="1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n-US" sz="2000" b="0" kern="0" dirty="0">
                <a:solidFill>
                  <a:schemeClr val="accent2">
                    <a:lumMod val="75000"/>
                  </a:schemeClr>
                </a:solidFill>
              </a:rPr>
              <a:t>Schritt 1. Erstellung der ökologischen Diagnose in Absprache mit anderen Fachleuten (die sogenannte "Umweltinventur"); </a:t>
            </a:r>
          </a:p>
          <a:p>
            <a:pPr marL="0">
              <a:defRPr/>
            </a:pPr>
            <a:r>
              <a:rPr lang="en-US" sz="2000" b="0" kern="0" dirty="0">
                <a:solidFill>
                  <a:schemeClr val="accent2">
                    <a:lumMod val="75000"/>
                  </a:schemeClr>
                </a:solidFill>
              </a:rPr>
              <a:t>Schritt 2. Beurteilung der Funktionsfähigkeit des Kindes in der Wahrnehmung der Eltern, der unmittelbaren Umgebung des Patienten; </a:t>
            </a:r>
          </a:p>
          <a:p>
            <a:pPr marL="0">
              <a:defRPr/>
            </a:pPr>
            <a:r>
              <a:rPr lang="en-US" sz="2000" b="0" kern="0" dirty="0">
                <a:solidFill>
                  <a:schemeClr val="accent2">
                    <a:lumMod val="75000"/>
                  </a:schemeClr>
                </a:solidFill>
              </a:rPr>
              <a:t>Schritt 3. Beurteilung der aktuellen Fähigkeiten und der Fitness der Fachkräfte (Beobachtung verschiedener Formen der Aktivität des Patienten und der Interaktion mit der Umgebung); </a:t>
            </a:r>
          </a:p>
          <a:p>
            <a:pPr marL="0">
              <a:defRPr/>
            </a:pPr>
            <a:r>
              <a:rPr lang="en-US" sz="2000" b="0" kern="0" dirty="0">
                <a:solidFill>
                  <a:schemeClr val="accent2">
                    <a:lumMod val="75000"/>
                  </a:schemeClr>
                </a:solidFill>
              </a:rPr>
              <a:t>Schritt 4. Festlegen des Umfangs und der Art der Unterstützung; </a:t>
            </a:r>
          </a:p>
          <a:p>
            <a:pPr marL="0">
              <a:defRPr/>
            </a:pPr>
            <a:r>
              <a:rPr lang="en-US" sz="2000" b="0" kern="0" dirty="0">
                <a:solidFill>
                  <a:schemeClr val="accent2">
                    <a:lumMod val="75000"/>
                  </a:schemeClr>
                </a:solidFill>
              </a:rPr>
              <a:t>Schritt 5. Analyse der vom Team gesammelten Informationen, Festlegung der Methoden zur Umsetzung und Implementierung des Hilfsprogramms; </a:t>
            </a:r>
          </a:p>
          <a:p>
            <a:pPr marL="0">
              <a:defRPr/>
            </a:pPr>
            <a:r>
              <a:rPr lang="en-US" sz="2000" b="1" kern="0" dirty="0">
                <a:solidFill>
                  <a:schemeClr val="accent2">
                    <a:lumMod val="75000"/>
                  </a:schemeClr>
                </a:solidFill>
              </a:rPr>
              <a:t>      (vide </a:t>
            </a:r>
            <a:r>
              <a:rPr lang="en-US" sz="2000" b="1" kern="0" dirty="0" err="1">
                <a:solidFill>
                  <a:schemeClr val="accent2">
                    <a:lumMod val="75000"/>
                  </a:schemeClr>
                </a:solidFill>
              </a:rPr>
              <a:t>Serafin </a:t>
            </a:r>
            <a:r>
              <a:rPr lang="en-US" sz="2000" b="1" kern="0" dirty="0">
                <a:solidFill>
                  <a:schemeClr val="accent2">
                    <a:lumMod val="75000"/>
                  </a:schemeClr>
                </a:solidFill>
              </a:rPr>
              <a:t>T., 2005)</a:t>
            </a:r>
          </a:p>
          <a:p>
            <a:pPr>
              <a:defRPr/>
            </a:pPr>
            <a:endParaRPr lang="en-US" sz="3000" b="0" kern="0" dirty="0"/>
          </a:p>
        </p:txBody>
      </p:sp>
    </p:spTree>
    <p:extLst>
      <p:ext uri="{BB962C8B-B14F-4D97-AF65-F5344CB8AC3E}">
        <p14:creationId xmlns:p14="http://schemas.microsoft.com/office/powerpoint/2010/main" val="1190208746"/>
      </p:ext>
    </p:extLst>
  </p:cSld>
  <p:clrMapOvr>
    <a:masterClrMapping/>
  </p:clrMapOvr>
  <p:transition advClick="0"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323528" y="836712"/>
            <a:ext cx="8207375" cy="86409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Definitionen der Funktionsdiagnose und -bewertung </a:t>
            </a:r>
          </a:p>
        </p:txBody>
      </p:sp>
      <p:sp>
        <p:nvSpPr>
          <p:cNvPr id="3" name="Symbol zastępczy zawartości 2"/>
          <p:cNvSpPr txBox="1">
            <a:spLocks/>
          </p:cNvSpPr>
          <p:nvPr/>
        </p:nvSpPr>
        <p:spPr>
          <a:xfrm>
            <a:off x="323528" y="2060848"/>
            <a:ext cx="8793162" cy="3936281"/>
          </a:xfrm>
          <a:prstGeom prst="rect">
            <a:avLst/>
          </a:prstGeom>
        </p:spPr>
        <p:txBody>
          <a:bodyPr>
            <a:normAutofit fontScale="925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50000"/>
              </a:lnSpc>
              <a:defRPr/>
            </a:pPr>
            <a:r>
              <a:rPr lang="en-US" sz="2200" b="0" kern="0" dirty="0">
                <a:solidFill>
                  <a:schemeClr val="accent2">
                    <a:lumMod val="75000"/>
                  </a:schemeClr>
                </a:solidFill>
              </a:rPr>
              <a:t>Die </a:t>
            </a:r>
            <a:r>
              <a:rPr lang="en-US" sz="2200" b="1" kern="0" dirty="0">
                <a:solidFill>
                  <a:schemeClr val="accent2">
                    <a:lumMod val="75000"/>
                  </a:schemeClr>
                </a:solidFill>
              </a:rPr>
              <a:t>funktionelle Beurteilung </a:t>
            </a:r>
            <a:r>
              <a:rPr lang="en-US" sz="2200" b="0" kern="0" dirty="0">
                <a:solidFill>
                  <a:schemeClr val="accent2">
                    <a:lumMod val="75000"/>
                  </a:schemeClr>
                </a:solidFill>
              </a:rPr>
              <a:t>ist ein kontinuierlicher gemeinschaftlicher Prozess, der das Beobachten, das Stellen sinnvoller Fragen, das Anhören von Familiengeschichten und das Analysieren individueller Fähigkeiten und Verhaltensweisen des Kindes innerhalb natürlich vorkommender Alltagsroutinen und Aktivitäten in verschiedenen Situationen und Umgebungen kombiniert.</a:t>
            </a:r>
          </a:p>
          <a:p>
            <a:pPr marL="0">
              <a:lnSpc>
                <a:spcPct val="150000"/>
              </a:lnSpc>
              <a:defRPr/>
            </a:pPr>
            <a:r>
              <a:rPr lang="en-US" sz="1500" b="0" kern="0" dirty="0">
                <a:solidFill>
                  <a:schemeClr val="accent2">
                    <a:lumMod val="75000"/>
                  </a:schemeClr>
                </a:solidFill>
              </a:rPr>
              <a:t>(Vide. </a:t>
            </a:r>
            <a:r>
              <a:rPr lang="en-US" sz="1500" b="0" kern="0" dirty="0">
                <a:solidFill>
                  <a:schemeClr val="accent2">
                    <a:lumMod val="75000"/>
                  </a:schemeClr>
                </a:solidFill>
                <a:hlinkClick r:id="rId2" invalidUrl="http://www.infantva.org/documents/Definition of Functional Assessment.pdf">
                  <a:extLst>
                    <a:ext uri="{A12FA001-AC4F-418D-AE19-62706E023703}">
                      <ahyp:hlinkClr xmlns:ahyp="http://schemas.microsoft.com/office/drawing/2018/hyperlinkcolor" val="tx"/>
                    </a:ext>
                  </a:extLst>
                </a:hlinkClick>
              </a:rPr>
              <a:t>http://www.</a:t>
            </a:r>
            <a:r>
              <a:rPr lang="en-US" sz="1500" b="0" kern="0" dirty="0">
                <a:solidFill>
                  <a:schemeClr val="accent2">
                    <a:lumMod val="75000"/>
                  </a:schemeClr>
                </a:solidFill>
              </a:rPr>
              <a:t>infantva.org/documents/Definition%20of%20Functional%20Assessment.pdf - Abgerufen am 17.01.2020)</a:t>
            </a:r>
            <a:endParaRPr lang="en-US" sz="1500" b="0" kern="0" dirty="0">
              <a:solidFill>
                <a:schemeClr val="accent2">
                  <a:lumMod val="75000"/>
                </a:schemeClr>
              </a:solidFill>
              <a:hlinkClick r:id="rId2" invalidUrl="http://www.infantva.org/documents/Definition of Functional Assessment.pdf"/>
            </a:endParaRPr>
          </a:p>
          <a:p>
            <a:pPr>
              <a:defRPr/>
            </a:pPr>
            <a:endParaRPr lang="pl-PL" b="0" kern="0" dirty="0"/>
          </a:p>
          <a:p>
            <a:pPr>
              <a:defRPr/>
            </a:pPr>
            <a:endParaRPr lang="pl-PL" b="0" kern="0" dirty="0"/>
          </a:p>
        </p:txBody>
      </p:sp>
    </p:spTree>
    <p:extLst>
      <p:ext uri="{BB962C8B-B14F-4D97-AF65-F5344CB8AC3E}">
        <p14:creationId xmlns:p14="http://schemas.microsoft.com/office/powerpoint/2010/main" val="1884398779"/>
      </p:ext>
    </p:extLst>
  </p:cSld>
  <p:clrMapOvr>
    <a:masterClrMapping/>
  </p:clrMapOvr>
  <p:transition advClick="0"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51520" y="836712"/>
            <a:ext cx="8296275" cy="5413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Andere Kontexte</a:t>
            </a:r>
          </a:p>
        </p:txBody>
      </p:sp>
      <p:sp>
        <p:nvSpPr>
          <p:cNvPr id="3" name="Symbol zastępczy zawartości 2"/>
          <p:cNvSpPr txBox="1">
            <a:spLocks/>
          </p:cNvSpPr>
          <p:nvPr/>
        </p:nvSpPr>
        <p:spPr>
          <a:xfrm>
            <a:off x="205680" y="1164631"/>
            <a:ext cx="8686800" cy="4571230"/>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1" kern="0" dirty="0">
                <a:solidFill>
                  <a:schemeClr val="accent2">
                    <a:lumMod val="75000"/>
                  </a:schemeClr>
                </a:solidFill>
              </a:rPr>
              <a:t>Sechs Schritte - </a:t>
            </a:r>
          </a:p>
          <a:p>
            <a:pPr>
              <a:defRPr/>
            </a:pPr>
            <a:r>
              <a:rPr lang="en-US" sz="2000" b="0" kern="0" dirty="0">
                <a:solidFill>
                  <a:schemeClr val="accent2">
                    <a:lumMod val="75000"/>
                  </a:schemeClr>
                </a:solidFill>
                <a:hlinkClick r:id="rId2">
                  <a:extLst>
                    <a:ext uri="{A12FA001-AC4F-418D-AE19-62706E023703}">
                      <ahyp:hlinkClr xmlns:ahyp="http://schemas.microsoft.com/office/drawing/2018/hyperlinkcolor" val="tx"/>
                    </a:ext>
                  </a:extLst>
                </a:hlinkClick>
              </a:rPr>
              <a:t>https://education.byu.edu/familyhope/six_steps</a:t>
            </a:r>
            <a:endParaRPr lang="en-US" sz="2000" b="0" kern="0" dirty="0">
              <a:solidFill>
                <a:schemeClr val="accent2">
                  <a:lumMod val="75000"/>
                </a:schemeClr>
              </a:solidFill>
            </a:endParaRPr>
          </a:p>
          <a:p>
            <a:pPr>
              <a:defRPr/>
            </a:pPr>
            <a:r>
              <a:rPr lang="en-US" sz="2000" kern="0" dirty="0">
                <a:solidFill>
                  <a:schemeClr val="accent2">
                    <a:lumMod val="75000"/>
                  </a:schemeClr>
                </a:solidFill>
              </a:rPr>
              <a:t>Zehn Schritte</a:t>
            </a:r>
          </a:p>
          <a:p>
            <a:pPr>
              <a:defRPr/>
            </a:pPr>
            <a:r>
              <a:rPr lang="en-US" sz="2000" b="0" kern="0" dirty="0">
                <a:solidFill>
                  <a:schemeClr val="accent2">
                    <a:lumMod val="75000"/>
                  </a:schemeClr>
                </a:solidFill>
                <a:hlinkClick r:id="rId3">
                  <a:extLst>
                    <a:ext uri="{A12FA001-AC4F-418D-AE19-62706E023703}">
                      <ahyp:hlinkClr xmlns:ahyp="http://schemas.microsoft.com/office/drawing/2018/hyperlinkcolor" val="tx"/>
                    </a:ext>
                  </a:extLst>
                </a:hlinkClick>
              </a:rPr>
              <a:t>https://researchautism.org/10-steps-to-understanding-and-writing-a-functional-behavior-assessment/ </a:t>
            </a:r>
          </a:p>
          <a:p>
            <a:pPr>
              <a:defRPr/>
            </a:pPr>
            <a:r>
              <a:rPr lang="en-US" sz="2000" b="1" kern="0" dirty="0">
                <a:solidFill>
                  <a:schemeClr val="accent2">
                    <a:lumMod val="75000"/>
                  </a:schemeClr>
                </a:solidFill>
              </a:rPr>
              <a:t>Funktionale Beurteilung vs. umfassende Beurteilung - </a:t>
            </a:r>
            <a:r>
              <a:rPr lang="en-US" sz="2000" b="0" kern="0" dirty="0">
                <a:solidFill>
                  <a:schemeClr val="accent2">
                    <a:lumMod val="75000"/>
                  </a:schemeClr>
                </a:solidFill>
                <a:hlinkClick r:id="rId4">
                  <a:extLst>
                    <a:ext uri="{A12FA001-AC4F-418D-AE19-62706E023703}">
                      <ahyp:hlinkClr xmlns:ahyp="http://schemas.microsoft.com/office/drawing/2018/hyperlinkcolor" val="tx"/>
                    </a:ext>
                  </a:extLst>
                </a:hlinkClick>
              </a:rPr>
              <a:t>https://www.understood.org/en/school-learning/evaluations/evaluation-basics/functional-assessment-what-it-is-and-how-it-works </a:t>
            </a:r>
          </a:p>
          <a:p>
            <a:pPr>
              <a:defRPr/>
            </a:pPr>
            <a:r>
              <a:rPr lang="en-US" sz="2000" b="1" kern="0" dirty="0">
                <a:solidFill>
                  <a:schemeClr val="accent2">
                    <a:lumMod val="75000"/>
                  </a:schemeClr>
                </a:solidFill>
              </a:rPr>
              <a:t>Physikalische Therapie-Diagnose: Wie ist sie anders?</a:t>
            </a:r>
          </a:p>
          <a:p>
            <a:pPr>
              <a:defRPr/>
            </a:pPr>
            <a:r>
              <a:rPr lang="en-US" sz="2000" b="0" kern="0" dirty="0">
                <a:solidFill>
                  <a:schemeClr val="accent2">
                    <a:lumMod val="75000"/>
                  </a:schemeClr>
                </a:solidFill>
                <a:hlinkClick r:id="rId5">
                  <a:extLst>
                    <a:ext uri="{A12FA001-AC4F-418D-AE19-62706E023703}">
                      <ahyp:hlinkClr xmlns:ahyp="http://schemas.microsoft.com/office/drawing/2018/hyperlinkcolor" val="tx"/>
                    </a:ext>
                  </a:extLst>
                </a:hlinkClick>
              </a:rPr>
              <a:t>https://www.ncbi.nlm.nih.gov/pmc/articles/PMC5954814/ </a:t>
            </a:r>
          </a:p>
          <a:p>
            <a:pPr marL="0">
              <a:defRPr/>
            </a:pPr>
            <a:r>
              <a:rPr lang="en-US" sz="2000" b="1" kern="0" dirty="0">
                <a:solidFill>
                  <a:schemeClr val="accent2">
                    <a:lumMod val="75000"/>
                  </a:schemeClr>
                </a:solidFill>
              </a:rPr>
              <a:t>(Zugriff am 18.01.2020)</a:t>
            </a:r>
          </a:p>
          <a:p>
            <a:pPr marL="0">
              <a:defRPr/>
            </a:pPr>
            <a:endParaRPr lang="pl-PL" sz="1050" b="0" kern="0" dirty="0"/>
          </a:p>
        </p:txBody>
      </p:sp>
    </p:spTree>
    <p:extLst>
      <p:ext uri="{BB962C8B-B14F-4D97-AF65-F5344CB8AC3E}">
        <p14:creationId xmlns:p14="http://schemas.microsoft.com/office/powerpoint/2010/main" val="1280384439"/>
      </p:ext>
    </p:extLst>
  </p:cSld>
  <p:clrMapOvr>
    <a:masterClrMapping/>
  </p:clrMapOvr>
  <p:transition advClick="0" advTm="3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467544" y="908720"/>
            <a:ext cx="7200900" cy="6048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Video-Beispiele</a:t>
            </a:r>
          </a:p>
        </p:txBody>
      </p:sp>
      <p:sp>
        <p:nvSpPr>
          <p:cNvPr id="3" name="Symbol zastępczy zawartości 2"/>
          <p:cNvSpPr txBox="1">
            <a:spLocks/>
          </p:cNvSpPr>
          <p:nvPr/>
        </p:nvSpPr>
        <p:spPr>
          <a:xfrm>
            <a:off x="539750" y="1778000"/>
            <a:ext cx="8135938" cy="3883025"/>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1" kern="0" dirty="0">
                <a:solidFill>
                  <a:schemeClr val="accent2">
                    <a:lumMod val="75000"/>
                  </a:schemeClr>
                </a:solidFill>
              </a:rPr>
              <a:t>Funktionelle Verhaltensbeurteilung (Functional Behavioral Assessment)</a:t>
            </a:r>
          </a:p>
          <a:p>
            <a:pPr marL="0">
              <a:defRPr/>
            </a:pPr>
            <a:r>
              <a:rPr lang="en-US" sz="2000" b="0" kern="0" dirty="0">
                <a:solidFill>
                  <a:schemeClr val="accent2">
                    <a:lumMod val="75000"/>
                  </a:schemeClr>
                </a:solidFill>
                <a:hlinkClick r:id="rId2">
                  <a:extLst>
                    <a:ext uri="{A12FA001-AC4F-418D-AE19-62706E023703}">
                      <ahyp:hlinkClr xmlns:ahyp="http://schemas.microsoft.com/office/drawing/2018/hyperlinkcolor" val="tx"/>
                    </a:ext>
                  </a:extLst>
                </a:hlinkClick>
              </a:rPr>
              <a:t>https://www.youtube.com/watch?v=Qaz5kcS2oD4</a:t>
            </a:r>
            <a:endParaRPr lang="en-US" sz="2000" b="0" kern="0" dirty="0">
              <a:solidFill>
                <a:schemeClr val="accent2">
                  <a:lumMod val="75000"/>
                </a:schemeClr>
              </a:solidFill>
            </a:endParaRPr>
          </a:p>
          <a:p>
            <a:pPr>
              <a:defRPr/>
            </a:pPr>
            <a:endParaRPr lang="en-US" sz="2000" b="0" kern="0" dirty="0">
              <a:solidFill>
                <a:schemeClr val="accent2">
                  <a:lumMod val="75000"/>
                </a:schemeClr>
              </a:solidFill>
            </a:endParaRPr>
          </a:p>
          <a:p>
            <a:pPr>
              <a:defRPr/>
            </a:pPr>
            <a:r>
              <a:rPr lang="en-US" sz="2000" b="1" kern="0" dirty="0">
                <a:solidFill>
                  <a:schemeClr val="accent2">
                    <a:lumMod val="75000"/>
                  </a:schemeClr>
                </a:solidFill>
              </a:rPr>
              <a:t>Praktische Funktionsbewertung</a:t>
            </a:r>
          </a:p>
          <a:p>
            <a:pPr marL="0">
              <a:defRPr/>
            </a:pPr>
            <a:r>
              <a:rPr lang="en-US" sz="2000" b="0" kern="0" dirty="0">
                <a:solidFill>
                  <a:schemeClr val="accent2">
                    <a:lumMod val="75000"/>
                  </a:schemeClr>
                </a:solidFill>
                <a:hlinkClick r:id="rId3">
                  <a:extLst>
                    <a:ext uri="{A12FA001-AC4F-418D-AE19-62706E023703}">
                      <ahyp:hlinkClr xmlns:ahyp="http://schemas.microsoft.com/office/drawing/2018/hyperlinkcolor" val="tx"/>
                    </a:ext>
                  </a:extLst>
                </a:hlinkClick>
              </a:rPr>
              <a:t>https://www.youtube.com/watch?v=NBW8ooEuIys </a:t>
            </a:r>
          </a:p>
          <a:p>
            <a:pPr marL="0">
              <a:defRPr/>
            </a:pPr>
            <a:endParaRPr lang="en-US" sz="2000" b="0" kern="0" dirty="0">
              <a:solidFill>
                <a:schemeClr val="accent2">
                  <a:lumMod val="75000"/>
                </a:schemeClr>
              </a:solidFill>
            </a:endParaRPr>
          </a:p>
          <a:p>
            <a:pPr marL="0">
              <a:defRPr/>
            </a:pPr>
            <a:r>
              <a:rPr lang="en-US" sz="2000" b="1" kern="0" dirty="0">
                <a:solidFill>
                  <a:schemeClr val="accent2">
                    <a:lumMod val="75000"/>
                  </a:schemeClr>
                </a:solidFill>
              </a:rPr>
              <a:t>(Zugriff am 18.01.2020)</a:t>
            </a:r>
          </a:p>
          <a:p>
            <a:pPr marL="0">
              <a:defRPr/>
            </a:pPr>
            <a:endParaRPr lang="en-US" sz="2000" b="0" kern="0" dirty="0"/>
          </a:p>
        </p:txBody>
      </p:sp>
    </p:spTree>
    <p:extLst>
      <p:ext uri="{BB962C8B-B14F-4D97-AF65-F5344CB8AC3E}">
        <p14:creationId xmlns:p14="http://schemas.microsoft.com/office/powerpoint/2010/main" val="169627072"/>
      </p:ext>
    </p:extLst>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2" name="Prostokąt 1">
            <a:extLst>
              <a:ext uri="{FF2B5EF4-FFF2-40B4-BE49-F238E27FC236}">
                <a16:creationId xmlns:a16="http://schemas.microsoft.com/office/drawing/2014/main" id="{28B9937F-6FB0-4170-A270-96E0A5C60740}"/>
              </a:ext>
            </a:extLst>
          </p:cNvPr>
          <p:cNvSpPr/>
          <p:nvPr/>
        </p:nvSpPr>
        <p:spPr>
          <a:xfrm>
            <a:off x="504031" y="754845"/>
            <a:ext cx="8135938" cy="461665"/>
          </a:xfrm>
          <a:prstGeom prst="rect">
            <a:avLst/>
          </a:prstGeom>
        </p:spPr>
        <p:txBody>
          <a:bodyPr>
            <a:spAutoFit/>
          </a:bodyPr>
          <a:lstStyle/>
          <a:p>
            <a:pPr algn="ctr">
              <a:defRPr/>
            </a:pPr>
            <a:r>
              <a:rPr lang="en-US" sz="2400" dirty="0">
                <a:solidFill>
                  <a:schemeClr val="accent2">
                    <a:lumMod val="75000"/>
                  </a:schemeClr>
                </a:solidFill>
              </a:rPr>
              <a:t>Diagnose</a:t>
            </a:r>
            <a:endParaRPr lang="en-US" sz="2400" b="0" dirty="0">
              <a:solidFill>
                <a:schemeClr val="accent2">
                  <a:lumMod val="75000"/>
                </a:schemeClr>
              </a:solidFill>
            </a:endParaRPr>
          </a:p>
        </p:txBody>
      </p:sp>
      <p:sp>
        <p:nvSpPr>
          <p:cNvPr id="9" name="Prostokąt 3">
            <a:extLst>
              <a:ext uri="{FF2B5EF4-FFF2-40B4-BE49-F238E27FC236}">
                <a16:creationId xmlns:a16="http://schemas.microsoft.com/office/drawing/2014/main" id="{4E81B037-89E7-420D-AB1F-8D32EE150983}"/>
              </a:ext>
            </a:extLst>
          </p:cNvPr>
          <p:cNvSpPr/>
          <p:nvPr/>
        </p:nvSpPr>
        <p:spPr>
          <a:xfrm>
            <a:off x="287524" y="1154955"/>
            <a:ext cx="8568952" cy="4357603"/>
          </a:xfrm>
          <a:prstGeom prst="rect">
            <a:avLst/>
          </a:prstGeom>
        </p:spPr>
        <p:txBody>
          <a:bodyPr wrap="square">
            <a:spAutoFit/>
          </a:bodyPr>
          <a:lstStyle/>
          <a:p>
            <a:pPr marL="0">
              <a:lnSpc>
                <a:spcPct val="120000"/>
              </a:lnSpc>
            </a:pPr>
            <a:r>
              <a:rPr lang="en-US" altLang="pl-PL" sz="1400" dirty="0">
                <a:solidFill>
                  <a:schemeClr val="accent2">
                    <a:lumMod val="75000"/>
                  </a:schemeClr>
                </a:solidFill>
              </a:rPr>
              <a:t>Die sozialwissenschaftliche Diagnose ist das Erkennen eines bestimmten Zustandes und seiner Entstehung bzw. seiner Ursachen auf der Grundlage von gesammelten und ausgewerteten Daten aus verschiedenen Quellen. Daraus erklärt sich die Bedeutung für den Entwicklungsstand, sowie die Einschätzung der Möglichkeit, diesen in die gewünschte Richtung zu verändern.</a:t>
            </a:r>
          </a:p>
          <a:p>
            <a:pPr marL="0">
              <a:lnSpc>
                <a:spcPct val="120000"/>
              </a:lnSpc>
            </a:pPr>
            <a:endParaRPr lang="en-US" altLang="pl-PL" sz="1400" dirty="0">
              <a:solidFill>
                <a:schemeClr val="accent2">
                  <a:lumMod val="75000"/>
                </a:schemeClr>
              </a:solidFill>
            </a:endParaRPr>
          </a:p>
          <a:p>
            <a:pPr marL="0"/>
            <a:r>
              <a:rPr lang="en-US" altLang="pl-PL" sz="1400" dirty="0" err="1">
                <a:solidFill>
                  <a:schemeClr val="accent2">
                    <a:lumMod val="75000"/>
                  </a:schemeClr>
                </a:solidFill>
              </a:rPr>
              <a:t>Stufen</a:t>
            </a:r>
            <a:r>
              <a:rPr lang="en-US" altLang="pl-PL" sz="1400" dirty="0">
                <a:solidFill>
                  <a:schemeClr val="accent2">
                    <a:lumMod val="75000"/>
                  </a:schemeClr>
                </a:solidFill>
              </a:rPr>
              <a:t> der Diagnose :</a:t>
            </a:r>
          </a:p>
          <a:p>
            <a:pPr lvl="1"/>
            <a:r>
              <a:rPr lang="en-US" altLang="pl-PL" sz="1400" dirty="0" err="1">
                <a:solidFill>
                  <a:schemeClr val="accent2">
                    <a:lumMod val="75000"/>
                  </a:schemeClr>
                </a:solidFill>
              </a:rPr>
              <a:t>Genetische</a:t>
            </a:r>
            <a:r>
              <a:rPr lang="en-US" altLang="pl-PL" sz="1400" dirty="0">
                <a:solidFill>
                  <a:schemeClr val="accent2">
                    <a:lumMod val="75000"/>
                  </a:schemeClr>
                </a:solidFill>
              </a:rPr>
              <a:t> Diagnose - sie beantwortet die Frage, welche Abfolge von Ereignissen zu dem aktuellen Zustand geführt hat </a:t>
            </a:r>
          </a:p>
          <a:p>
            <a:pPr lvl="1"/>
            <a:r>
              <a:rPr lang="en-US" altLang="pl-PL" sz="1400" dirty="0">
                <a:solidFill>
                  <a:schemeClr val="accent2">
                    <a:lumMod val="75000"/>
                  </a:schemeClr>
                </a:solidFill>
              </a:rPr>
              <a:t>Die Bedeutungsdiagnose beantwortet die Frage nach der Bedeutung ihres aktuellen Zustands für ihre gesamte Funktionsweise </a:t>
            </a:r>
          </a:p>
          <a:p>
            <a:pPr lvl="1"/>
            <a:r>
              <a:rPr lang="en-US" altLang="pl-PL" sz="1400" dirty="0" err="1">
                <a:solidFill>
                  <a:schemeClr val="accent2">
                    <a:lumMod val="75000"/>
                  </a:schemeClr>
                </a:solidFill>
              </a:rPr>
              <a:t>Phasendiagnose</a:t>
            </a:r>
            <a:r>
              <a:rPr lang="en-US" altLang="pl-PL" sz="1400" dirty="0">
                <a:solidFill>
                  <a:schemeClr val="accent2">
                    <a:lumMod val="75000"/>
                  </a:schemeClr>
                </a:solidFill>
              </a:rPr>
              <a:t> - beantwortet die Frage, in welcher Phase der Entwicklung sich dieser Zustand befindet </a:t>
            </a:r>
          </a:p>
          <a:p>
            <a:pPr lvl="1"/>
            <a:r>
              <a:rPr lang="en-US" altLang="pl-PL" sz="1400" dirty="0" err="1">
                <a:solidFill>
                  <a:schemeClr val="accent2">
                    <a:lumMod val="75000"/>
                  </a:schemeClr>
                </a:solidFill>
              </a:rPr>
              <a:t>Entwicklungsdiagnose</a:t>
            </a:r>
            <a:r>
              <a:rPr lang="en-US" altLang="pl-PL" sz="1400" dirty="0">
                <a:solidFill>
                  <a:schemeClr val="accent2">
                    <a:lumMod val="75000"/>
                  </a:schemeClr>
                </a:solidFill>
              </a:rPr>
              <a:t> (prognostisch) - beantwortet die Frage, in welche Richtung sich dieser Zustand in Zukunft entwickeln wird </a:t>
            </a:r>
          </a:p>
          <a:p>
            <a:pPr marL="0"/>
            <a:endParaRPr lang="en-US" altLang="pl-PL" sz="1400" dirty="0">
              <a:solidFill>
                <a:schemeClr val="accent2">
                  <a:lumMod val="75000"/>
                </a:schemeClr>
              </a:solidFill>
            </a:endParaRPr>
          </a:p>
          <a:p>
            <a:pPr>
              <a:defRPr/>
            </a:pPr>
            <a:endParaRPr lang="pl-PL" sz="2000" b="0" i="1" dirty="0">
              <a:solidFill>
                <a:schemeClr val="accent2">
                  <a:lumMod val="75000"/>
                </a:schemeClr>
              </a:solidFill>
            </a:endParaRPr>
          </a:p>
          <a:p>
            <a:pPr marL="588963" marR="0" indent="-401638" algn="r" defTabSz="642938" rtl="0" eaLnBrk="1" fontAlgn="base" latinLnBrk="0" hangingPunct="1">
              <a:lnSpc>
                <a:spcPct val="90000"/>
              </a:lnSpc>
              <a:spcBef>
                <a:spcPts val="1675"/>
              </a:spcBef>
              <a:spcAft>
                <a:spcPct val="0"/>
              </a:spcAft>
              <a:buClrTx/>
              <a:buSzPct val="171000"/>
              <a:buFont typeface="Arial" charset="0"/>
              <a:buNone/>
              <a:tabLst/>
            </a:pPr>
            <a:endParaRPr kumimoji="0" lang="pl-PL" sz="1000" b="1" i="0" u="none" strike="noStrike" cap="none" normalizeH="0" baseline="0" dirty="0">
              <a:ln>
                <a:noFill/>
              </a:ln>
              <a:solidFill>
                <a:schemeClr val="bg1"/>
              </a:solidFill>
              <a:effectLst/>
              <a:latin typeface="Arial" charset="0"/>
              <a:sym typeface="Arial" charset="0"/>
            </a:endParaRPr>
          </a:p>
          <a:p>
            <a:endParaRPr kumimoji="0" lang="pl-PL" sz="1000" b="1" i="0" u="none" strike="noStrike" cap="none" normalizeH="0" baseline="0" dirty="0">
              <a:ln>
                <a:noFill/>
              </a:ln>
              <a:solidFill>
                <a:schemeClr val="bg1"/>
              </a:solidFill>
              <a:effectLst/>
              <a:latin typeface="Arial" charset="0"/>
              <a:sym typeface="Arial" charset="0"/>
            </a:endParaRPr>
          </a:p>
        </p:txBody>
      </p:sp>
      <p:sp>
        <p:nvSpPr>
          <p:cNvPr id="7" name="Przycisk akcji: Dźwięk 6">
            <a:hlinkClick r:id="" action="ppaction://noaction" highlightClick="1"/>
          </p:cNvPr>
          <p:cNvSpPr/>
          <p:nvPr/>
        </p:nvSpPr>
        <p:spPr bwMode="auto">
          <a:xfrm>
            <a:off x="5292080" y="2564904"/>
            <a:ext cx="45719" cy="45719"/>
          </a:xfrm>
          <a:prstGeom prst="actionButtonSound">
            <a:avLst/>
          </a:prstGeom>
          <a:noFill/>
          <a:ln w="12700" cap="flat" cmpd="sng" algn="ctr">
            <a:noFill/>
            <a:prstDash val="solid"/>
            <a:round/>
            <a:headEnd type="none" w="med" len="med"/>
            <a:tailEnd type="none" w="med" len="med"/>
          </a:ln>
          <a:effectLst/>
        </p:spPr>
        <p:txBody>
          <a:bodyPr vert="horz" wrap="square" lIns="50751" tIns="50751" rIns="50751" bIns="50751" numCol="1" rtlCol="0" anchor="ctr" anchorCtr="0" compatLnSpc="1">
            <a:prstTxWarp prst="textNoShape">
              <a:avLst/>
            </a:prstTxWarp>
          </a:bodyPr>
          <a:lstStyle/>
          <a:p>
            <a:endParaRPr/>
          </a:p>
        </p:txBody>
      </p:sp>
    </p:spTree>
  </p:cSld>
  <p:clrMapOvr>
    <a:masterClrMapping/>
  </p:clrMapOvr>
  <mc:AlternateContent xmlns:mc="http://schemas.openxmlformats.org/markup-compatibility/2006" xmlns:p14="http://schemas.microsoft.com/office/powerpoint/2010/main">
    <mc:Choice Requires="p14">
      <p:transition spd="slow" p14:dur="800" advTm="0">
        <p:circle/>
        <p:sndAc>
          <p:endSnd/>
        </p:sndAc>
      </p:transition>
    </mc:Choice>
    <mc:Fallback xmlns="" xmlns:a16="http://schemas.microsoft.com/office/drawing/2014/main" xmlns:a14="http://schemas.microsoft.com/office/drawing/2010/main">
      <p:transition spd="slow" advTm="0">
        <p:circle/>
        <p:sndAc>
          <p:end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66688" y="836713"/>
            <a:ext cx="8810625" cy="936104"/>
          </a:xfrm>
          <a:prstGeom prst="rect">
            <a:avLst/>
          </a:prstGeom>
        </p:spPr>
        <p:txBody>
          <a:bodyPr>
            <a:normAutofit fontScale="97500"/>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Fünf Schritte der funktionalen Bewertung -basierter Interventionen </a:t>
            </a:r>
          </a:p>
        </p:txBody>
      </p:sp>
      <p:sp>
        <p:nvSpPr>
          <p:cNvPr id="3" name="Symbol zastępczy zawartości 2"/>
          <p:cNvSpPr txBox="1">
            <a:spLocks/>
          </p:cNvSpPr>
          <p:nvPr/>
        </p:nvSpPr>
        <p:spPr>
          <a:xfrm>
            <a:off x="323527" y="1965325"/>
            <a:ext cx="8653785" cy="4035425"/>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1" kern="0" dirty="0">
                <a:solidFill>
                  <a:schemeClr val="accent2">
                    <a:lumMod val="75000"/>
                  </a:schemeClr>
                </a:solidFill>
              </a:rPr>
              <a:t>Einführung </a:t>
            </a:r>
            <a:r>
              <a:rPr lang="en-US" sz="2000" b="0" kern="0" dirty="0">
                <a:solidFill>
                  <a:schemeClr val="accent2">
                    <a:lumMod val="75000"/>
                  </a:schemeClr>
                </a:solidFill>
              </a:rPr>
              <a:t>- </a:t>
            </a:r>
            <a:r>
              <a:rPr lang="en-US" sz="2000" b="0" kern="0" dirty="0">
                <a:solidFill>
                  <a:schemeClr val="accent2">
                    <a:lumMod val="75000"/>
                  </a:schemeClr>
                </a:solidFill>
                <a:hlinkClick r:id="rId3">
                  <a:extLst>
                    <a:ext uri="{A12FA001-AC4F-418D-AE19-62706E023703}">
                      <ahyp:hlinkClr xmlns:ahyp="http://schemas.microsoft.com/office/drawing/2018/hyperlinkcolor" val="tx"/>
                    </a:ext>
                  </a:extLst>
                </a:hlinkClick>
              </a:rPr>
              <a:t>https://youtu.be/6DpmT0gX7cY </a:t>
            </a:r>
          </a:p>
          <a:p>
            <a:pPr>
              <a:defRPr/>
            </a:pPr>
            <a:r>
              <a:rPr lang="en-US" sz="2000" b="0" kern="0" dirty="0">
                <a:solidFill>
                  <a:schemeClr val="accent2">
                    <a:lumMod val="75000"/>
                  </a:schemeClr>
                </a:solidFill>
              </a:rPr>
              <a:t>Schritt 1 - </a:t>
            </a:r>
            <a:r>
              <a:rPr lang="en-US" sz="2000" b="0" kern="0" dirty="0">
                <a:solidFill>
                  <a:schemeClr val="accent2">
                    <a:lumMod val="75000"/>
                  </a:schemeClr>
                </a:solidFill>
                <a:hlinkClick r:id="rId4">
                  <a:extLst>
                    <a:ext uri="{A12FA001-AC4F-418D-AE19-62706E023703}">
                      <ahyp:hlinkClr xmlns:ahyp="http://schemas.microsoft.com/office/drawing/2018/hyperlinkcolor" val="tx"/>
                    </a:ext>
                  </a:extLst>
                </a:hlinkClick>
              </a:rPr>
              <a:t>https://www.youtube.com/watch?v=efJMXcxdT9c</a:t>
            </a:r>
            <a:endParaRPr lang="en-US" sz="2000" b="0" kern="0" dirty="0">
              <a:solidFill>
                <a:schemeClr val="accent2">
                  <a:lumMod val="75000"/>
                </a:schemeClr>
              </a:solidFill>
            </a:endParaRPr>
          </a:p>
          <a:p>
            <a:pPr>
              <a:defRPr/>
            </a:pPr>
            <a:r>
              <a:rPr lang="en-US" sz="2000" b="0" kern="0" dirty="0">
                <a:solidFill>
                  <a:schemeClr val="accent2">
                    <a:lumMod val="75000"/>
                  </a:schemeClr>
                </a:solidFill>
              </a:rPr>
              <a:t>Schritt 2 - </a:t>
            </a:r>
            <a:r>
              <a:rPr lang="en-US" sz="2000" b="0" kern="0" dirty="0">
                <a:solidFill>
                  <a:schemeClr val="accent2">
                    <a:lumMod val="75000"/>
                  </a:schemeClr>
                </a:solidFill>
                <a:hlinkClick r:id="rId5">
                  <a:extLst>
                    <a:ext uri="{A12FA001-AC4F-418D-AE19-62706E023703}">
                      <ahyp:hlinkClr xmlns:ahyp="http://schemas.microsoft.com/office/drawing/2018/hyperlinkcolor" val="tx"/>
                    </a:ext>
                  </a:extLst>
                </a:hlinkClick>
              </a:rPr>
              <a:t>https://www.youtube.com/watch?v=nWlN0IZYdJ4&amp;t=26s</a:t>
            </a:r>
            <a:endParaRPr lang="en-US" sz="2000" b="0" kern="0" dirty="0">
              <a:solidFill>
                <a:schemeClr val="accent2">
                  <a:lumMod val="75000"/>
                </a:schemeClr>
              </a:solidFill>
            </a:endParaRPr>
          </a:p>
          <a:p>
            <a:pPr>
              <a:defRPr/>
            </a:pPr>
            <a:r>
              <a:rPr lang="en-US" sz="2000" b="0" kern="0" dirty="0">
                <a:solidFill>
                  <a:schemeClr val="accent2">
                    <a:lumMod val="75000"/>
                  </a:schemeClr>
                </a:solidFill>
              </a:rPr>
              <a:t>Schritt 3 - </a:t>
            </a:r>
            <a:r>
              <a:rPr lang="en-US" sz="2000" b="0" kern="0" dirty="0">
                <a:solidFill>
                  <a:schemeClr val="accent2">
                    <a:lumMod val="75000"/>
                  </a:schemeClr>
                </a:solidFill>
                <a:hlinkClick r:id="rId6">
                  <a:extLst>
                    <a:ext uri="{A12FA001-AC4F-418D-AE19-62706E023703}">
                      <ahyp:hlinkClr xmlns:ahyp="http://schemas.microsoft.com/office/drawing/2018/hyperlinkcolor" val="tx"/>
                    </a:ext>
                  </a:extLst>
                </a:hlinkClick>
              </a:rPr>
              <a:t>https://www.youtube.com/watch?v=LUbnyuEieog&amp;t=44s</a:t>
            </a:r>
            <a:endParaRPr lang="en-US" sz="2000" b="0" kern="0" dirty="0">
              <a:solidFill>
                <a:schemeClr val="accent2">
                  <a:lumMod val="75000"/>
                </a:schemeClr>
              </a:solidFill>
            </a:endParaRPr>
          </a:p>
          <a:p>
            <a:pPr>
              <a:defRPr/>
            </a:pPr>
            <a:r>
              <a:rPr lang="en-US" sz="2000" b="0" kern="0" dirty="0">
                <a:solidFill>
                  <a:schemeClr val="accent2">
                    <a:lumMod val="75000"/>
                  </a:schemeClr>
                </a:solidFill>
              </a:rPr>
              <a:t>Schritt 4 - </a:t>
            </a:r>
            <a:r>
              <a:rPr lang="en-US" sz="2000" b="0" kern="0" dirty="0">
                <a:solidFill>
                  <a:schemeClr val="accent2">
                    <a:lumMod val="75000"/>
                  </a:schemeClr>
                </a:solidFill>
                <a:hlinkClick r:id="rId7">
                  <a:extLst>
                    <a:ext uri="{A12FA001-AC4F-418D-AE19-62706E023703}">
                      <ahyp:hlinkClr xmlns:ahyp="http://schemas.microsoft.com/office/drawing/2018/hyperlinkcolor" val="tx"/>
                    </a:ext>
                  </a:extLst>
                </a:hlinkClick>
              </a:rPr>
              <a:t>https://www.youtube.com/watch?v=BM7QCgv4hWU</a:t>
            </a:r>
            <a:endParaRPr lang="en-US" sz="2000" b="0" kern="0" dirty="0">
              <a:solidFill>
                <a:schemeClr val="accent2">
                  <a:lumMod val="75000"/>
                </a:schemeClr>
              </a:solidFill>
            </a:endParaRPr>
          </a:p>
          <a:p>
            <a:pPr>
              <a:defRPr/>
            </a:pPr>
            <a:r>
              <a:rPr lang="en-US" sz="2000" b="0" kern="0" dirty="0">
                <a:solidFill>
                  <a:schemeClr val="accent2">
                    <a:lumMod val="75000"/>
                  </a:schemeClr>
                </a:solidFill>
              </a:rPr>
              <a:t>Schritt 5 - </a:t>
            </a:r>
            <a:r>
              <a:rPr lang="en-US" sz="2000" b="0" kern="0" dirty="0">
                <a:solidFill>
                  <a:schemeClr val="accent2">
                    <a:lumMod val="75000"/>
                  </a:schemeClr>
                </a:solidFill>
                <a:hlinkClick r:id="rId8">
                  <a:extLst>
                    <a:ext uri="{A12FA001-AC4F-418D-AE19-62706E023703}">
                      <ahyp:hlinkClr xmlns:ahyp="http://schemas.microsoft.com/office/drawing/2018/hyperlinkcolor" val="tx"/>
                    </a:ext>
                  </a:extLst>
                </a:hlinkClick>
              </a:rPr>
              <a:t>https://www.youtube.com/watch?v=JZdL87sagco</a:t>
            </a:r>
            <a:endParaRPr lang="en-US" sz="2000" b="0" kern="0" dirty="0">
              <a:solidFill>
                <a:schemeClr val="accent2">
                  <a:lumMod val="75000"/>
                </a:schemeClr>
              </a:solidFill>
            </a:endParaRPr>
          </a:p>
          <a:p>
            <a:pPr>
              <a:defRPr/>
            </a:pPr>
            <a:r>
              <a:rPr lang="en-US" sz="2000" b="1" kern="0" dirty="0">
                <a:solidFill>
                  <a:schemeClr val="accent2">
                    <a:lumMod val="75000"/>
                  </a:schemeClr>
                </a:solidFill>
              </a:rPr>
              <a:t>(Zugriff am 18.01.2020)</a:t>
            </a:r>
          </a:p>
          <a:p>
            <a:pPr>
              <a:defRPr/>
            </a:pPr>
            <a:endParaRPr lang="pl-PL" b="0" kern="0" dirty="0"/>
          </a:p>
        </p:txBody>
      </p:sp>
    </p:spTree>
    <p:extLst>
      <p:ext uri="{BB962C8B-B14F-4D97-AF65-F5344CB8AC3E}">
        <p14:creationId xmlns:p14="http://schemas.microsoft.com/office/powerpoint/2010/main" val="1432297738"/>
      </p:ext>
    </p:extLst>
  </p:cSld>
  <p:clrMapOvr>
    <a:masterClrMapping/>
  </p:clrMapOvr>
  <p:transition advClick="0" advTm="3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79512" y="908720"/>
            <a:ext cx="8732837" cy="993775"/>
          </a:xfrm>
          <a:prstGeom prst="rect">
            <a:avLst/>
          </a:prstGeom>
        </p:spPr>
        <p:txBody>
          <a:bodyPr>
            <a:normAutofit fontScale="97500"/>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Diagnosen im medizinischen und bio-psycho-sozialen Modell - Beispiele</a:t>
            </a:r>
          </a:p>
        </p:txBody>
      </p:sp>
      <p:graphicFrame>
        <p:nvGraphicFramePr>
          <p:cNvPr id="4" name="Symbol zastępczy zawartości 3"/>
          <p:cNvGraphicFramePr>
            <a:graphicFrameLocks/>
          </p:cNvGraphicFramePr>
          <p:nvPr>
            <p:extLst>
              <p:ext uri="{D42A27DB-BD31-4B8C-83A1-F6EECF244321}">
                <p14:modId xmlns:p14="http://schemas.microsoft.com/office/powerpoint/2010/main" val="3352407091"/>
              </p:ext>
            </p:extLst>
          </p:nvPr>
        </p:nvGraphicFramePr>
        <p:xfrm>
          <a:off x="522027" y="1772816"/>
          <a:ext cx="8047806" cy="4348226"/>
        </p:xfrm>
        <a:graphic>
          <a:graphicData uri="http://schemas.openxmlformats.org/drawingml/2006/table">
            <a:tbl>
              <a:tblPr/>
              <a:tblGrid>
                <a:gridCol w="2704281">
                  <a:extLst>
                    <a:ext uri="{9D8B030D-6E8A-4147-A177-3AD203B41FA5}">
                      <a16:colId xmlns:a16="http://schemas.microsoft.com/office/drawing/2014/main" val="20000"/>
                    </a:ext>
                  </a:extLst>
                </a:gridCol>
                <a:gridCol w="2671763">
                  <a:extLst>
                    <a:ext uri="{9D8B030D-6E8A-4147-A177-3AD203B41FA5}">
                      <a16:colId xmlns:a16="http://schemas.microsoft.com/office/drawing/2014/main" val="20001"/>
                    </a:ext>
                  </a:extLst>
                </a:gridCol>
                <a:gridCol w="2671762">
                  <a:extLst>
                    <a:ext uri="{9D8B030D-6E8A-4147-A177-3AD203B41FA5}">
                      <a16:colId xmlns:a16="http://schemas.microsoft.com/office/drawing/2014/main" val="20002"/>
                    </a:ext>
                  </a:extLst>
                </a:gridCol>
              </a:tblGrid>
              <a:tr h="302006">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1" i="0" u="none" strike="noStrike" cap="none" normalizeH="0" baseline="0" dirty="0">
                          <a:ln>
                            <a:noFill/>
                          </a:ln>
                          <a:solidFill>
                            <a:srgbClr val="FFFFFF"/>
                          </a:solidFill>
                          <a:effectLst/>
                          <a:latin typeface="Arial" charset="0"/>
                          <a:ea typeface="Arial" charset="0"/>
                          <a:cs typeface="Arial" charset="0"/>
                          <a:sym typeface="Arial" charset="0"/>
                        </a:rPr>
                        <a:t>Aspekt der Analyse</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1" i="0" u="none" strike="noStrike" cap="none" normalizeH="0" baseline="0" dirty="0">
                          <a:ln>
                            <a:noFill/>
                          </a:ln>
                          <a:solidFill>
                            <a:srgbClr val="FFFFFF"/>
                          </a:solidFill>
                          <a:effectLst/>
                          <a:latin typeface="Arial" charset="0"/>
                          <a:ea typeface="Arial" charset="0"/>
                          <a:cs typeface="Arial" charset="0"/>
                          <a:sym typeface="Arial" charset="0"/>
                        </a:rPr>
                        <a:t>Medizinisches Modell</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1" i="0" u="none" strike="noStrike" cap="none" normalizeH="0" baseline="0" dirty="0" err="1">
                          <a:ln>
                            <a:noFill/>
                          </a:ln>
                          <a:solidFill>
                            <a:srgbClr val="FFFFFF"/>
                          </a:solidFill>
                          <a:effectLst/>
                          <a:latin typeface="Arial" charset="0"/>
                          <a:ea typeface="Arial" charset="0"/>
                          <a:cs typeface="Arial" charset="0"/>
                          <a:sym typeface="Arial" charset="0"/>
                        </a:rPr>
                        <a:t>Biopsychosoziales </a:t>
                      </a:r>
                      <a:r>
                        <a:rPr kumimoji="0" lang="en-US" altLang="pl-PL" sz="1400" b="1" i="0" u="none" strike="noStrike" cap="none" normalizeH="0" baseline="0" dirty="0">
                          <a:ln>
                            <a:noFill/>
                          </a:ln>
                          <a:solidFill>
                            <a:srgbClr val="FFFFFF"/>
                          </a:solidFill>
                          <a:effectLst/>
                          <a:latin typeface="Arial" charset="0"/>
                          <a:ea typeface="Arial" charset="0"/>
                          <a:cs typeface="Arial" charset="0"/>
                          <a:sym typeface="Arial" charset="0"/>
                        </a:rPr>
                        <a:t>Modell</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6185">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Der Zweck der Diagnose</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BCF"/>
                    </a:solidFill>
                  </a:tcPr>
                </a:tc>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Identifikation von Defiziten, Unregelmäßigkeiten, Krankheiten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BCF"/>
                    </a:solidFill>
                  </a:tcPr>
                </a:tc>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Identifizierung von Schwierigkeiten und Hindernissen bei der Entwicklung des Potenzials des Subjekts; Diagnose von Hindernissen bei der Selbstverwirklichung</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BCF"/>
                    </a:solidFill>
                  </a:tcPr>
                </a:tc>
                <a:extLst>
                  <a:ext uri="{0D108BD9-81ED-4DB2-BD59-A6C34878D82A}">
                    <a16:rowId xmlns:a16="http://schemas.microsoft.com/office/drawing/2014/main" val="10001"/>
                  </a:ext>
                </a:extLst>
              </a:tr>
              <a:tr h="530551">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Der Umfang der Diagnose</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8"/>
                    </a:solidFill>
                  </a:tcPr>
                </a:tc>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Patient</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8"/>
                    </a:solidFill>
                  </a:tcPr>
                </a:tc>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Der Patient und seine Umgebung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8"/>
                    </a:solidFill>
                  </a:tcPr>
                </a:tc>
                <a:extLst>
                  <a:ext uri="{0D108BD9-81ED-4DB2-BD59-A6C34878D82A}">
                    <a16:rowId xmlns:a16="http://schemas.microsoft.com/office/drawing/2014/main" val="10002"/>
                  </a:ext>
                </a:extLst>
              </a:tr>
              <a:tr h="1673275">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Diagnosemethoden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BCF"/>
                    </a:solidFill>
                  </a:tcPr>
                </a:tc>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Quantitativ, statistisch</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BCF"/>
                    </a:solidFill>
                  </a:tcPr>
                </a:tc>
                <a:tc>
                  <a:txBody>
                    <a:bodyPr/>
                    <a:lstStyle>
                      <a:lvl1pPr>
                        <a:spcBef>
                          <a:spcPts val="1675"/>
                        </a:spcBef>
                        <a:buSzPct val="171000"/>
                        <a:buFont typeface="Arial" charset="0"/>
                        <a:defRPr sz="1000">
                          <a:solidFill>
                            <a:schemeClr val="tx1"/>
                          </a:solidFill>
                          <a:latin typeface="Arial" charset="0"/>
                          <a:sym typeface="Arial" charset="0"/>
                        </a:defRPr>
                      </a:lvl1pPr>
                      <a:lvl2pPr marL="742950" indent="-285750">
                        <a:spcBef>
                          <a:spcPts val="1675"/>
                        </a:spcBef>
                        <a:buSzPct val="171000"/>
                        <a:buFont typeface="Arial" charset="0"/>
                        <a:defRPr sz="2000">
                          <a:solidFill>
                            <a:srgbClr val="202261"/>
                          </a:solidFill>
                          <a:latin typeface="Arial" charset="0"/>
                          <a:sym typeface="Arial" charset="0"/>
                        </a:defRPr>
                      </a:lvl2pPr>
                      <a:lvl3pPr marL="1143000" indent="-228600">
                        <a:spcBef>
                          <a:spcPts val="1675"/>
                        </a:spcBef>
                        <a:buSzPct val="171000"/>
                        <a:buFont typeface="Arial" charset="0"/>
                        <a:defRPr sz="2000">
                          <a:solidFill>
                            <a:srgbClr val="202261"/>
                          </a:solidFill>
                          <a:latin typeface="Arial" charset="0"/>
                          <a:sym typeface="Arial" charset="0"/>
                        </a:defRPr>
                      </a:lvl3pPr>
                      <a:lvl4pPr marL="1600200" indent="-228600">
                        <a:spcBef>
                          <a:spcPts val="1675"/>
                        </a:spcBef>
                        <a:buSzPct val="171000"/>
                        <a:buFont typeface="Arial" charset="0"/>
                        <a:defRPr sz="2000">
                          <a:solidFill>
                            <a:srgbClr val="202261"/>
                          </a:solidFill>
                          <a:latin typeface="Arial" charset="0"/>
                          <a:sym typeface="Arial" charset="0"/>
                        </a:defRPr>
                      </a:lvl4pPr>
                      <a:lvl5pPr marL="2057400" indent="-228600">
                        <a:spcBef>
                          <a:spcPts val="1675"/>
                        </a:spcBef>
                        <a:buSzPct val="171000"/>
                        <a:buFont typeface="Arial" charset="0"/>
                        <a:defRPr sz="2000">
                          <a:solidFill>
                            <a:srgbClr val="202261"/>
                          </a:solidFill>
                          <a:latin typeface="Arial" charset="0"/>
                          <a:sym typeface="Arial" charset="0"/>
                        </a:defRPr>
                      </a:lvl5pPr>
                      <a:lvl6pPr marL="25146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6pPr>
                      <a:lvl7pPr marL="29718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7pPr>
                      <a:lvl8pPr marL="34290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8pPr>
                      <a:lvl9pPr marL="3886200" indent="-228600" eaLnBrk="0" fontAlgn="base" hangingPunct="0">
                        <a:spcBef>
                          <a:spcPts val="1675"/>
                        </a:spcBef>
                        <a:spcAft>
                          <a:spcPct val="0"/>
                        </a:spcAft>
                        <a:buSzPct val="171000"/>
                        <a:buFont typeface="Arial" charset="0"/>
                        <a:defRPr sz="2000">
                          <a:solidFill>
                            <a:srgbClr val="202261"/>
                          </a:solidFill>
                          <a:latin typeface="Arial" charset="0"/>
                          <a:sym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pl-PL" sz="1400" b="0" i="0" u="none" strike="noStrike" cap="none" normalizeH="0" baseline="0" dirty="0">
                          <a:ln>
                            <a:noFill/>
                          </a:ln>
                          <a:solidFill>
                            <a:srgbClr val="000000"/>
                          </a:solidFill>
                          <a:effectLst/>
                          <a:latin typeface="Arial" charset="0"/>
                          <a:ea typeface="Arial" charset="0"/>
                          <a:cs typeface="Arial" charset="0"/>
                          <a:sym typeface="Arial" charset="0"/>
                        </a:rPr>
                        <a:t>Quantitativ und qualitativ, die Quelle des Rückschlusses ist in erster Linie die Beobachtung von Veränderungen in der individuellen Entwicklung des Probanden; Bezugnahme des Ergebnisses des Patienten auf seine früheren Tests,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BC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50332833"/>
      </p:ext>
    </p:extLst>
  </p:cSld>
  <p:clrMapOvr>
    <a:masterClrMapping/>
  </p:clrMapOvr>
  <p:transition advClick="0" advTm="3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611560" y="908720"/>
            <a:ext cx="7200900" cy="6048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und ICD-10-Klassifizierung</a:t>
            </a:r>
          </a:p>
        </p:txBody>
      </p:sp>
      <p:sp>
        <p:nvSpPr>
          <p:cNvPr id="4" name="Symbol zastępczy zawartości 2"/>
          <p:cNvSpPr txBox="1">
            <a:spLocks noChangeArrowheads="1"/>
          </p:cNvSpPr>
          <p:nvPr/>
        </p:nvSpPr>
        <p:spPr bwMode="auto">
          <a:xfrm>
            <a:off x="519113" y="1844675"/>
            <a:ext cx="8301037" cy="40325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altLang="pl-PL" sz="2000" b="0" kern="0" dirty="0">
                <a:solidFill>
                  <a:schemeClr val="accent2">
                    <a:lumMod val="75000"/>
                  </a:schemeClr>
                </a:solidFill>
              </a:rPr>
              <a:t>Die ICF-Klassifikation sollte nicht als Ersatz für die ICD-10-Klassifikation angesehen werden. Beide wurden von der Weltgesundheitsorganisation entwickelt, um Instrumente für eine umfassende Beschreibung des Gesundheits- und / oder Krankheitszustands bereitzustellen, und sollten in der Praxis zusammen verwendet werden; </a:t>
            </a:r>
          </a:p>
          <a:p>
            <a:endParaRPr lang="en-US" altLang="pl-PL" sz="2000" b="0" kern="0" dirty="0">
              <a:solidFill>
                <a:schemeClr val="accent2">
                  <a:lumMod val="75000"/>
                </a:schemeClr>
              </a:solidFill>
            </a:endParaRPr>
          </a:p>
          <a:p>
            <a:r>
              <a:rPr lang="en-US" altLang="pl-PL" sz="2000" b="0" kern="0" dirty="0">
                <a:solidFill>
                  <a:schemeClr val="accent2">
                    <a:lumMod val="75000"/>
                  </a:schemeClr>
                </a:solidFill>
              </a:rPr>
              <a:t>Der ICD-10-Ansatz bezieht sich auf die Ätiologie des Phänomens und seine Struktur, die es erlaubt, eine bestimmte Art von Störung zu benennen, und der ICF-Ansatz bezieht sich auf Funktionen, die sowohl eine positive (Aktion) als auch eine negative (der Aktionsgrenze) eine bestimmte Störung erfüllen;</a:t>
            </a:r>
          </a:p>
        </p:txBody>
      </p:sp>
    </p:spTree>
    <p:extLst>
      <p:ext uri="{BB962C8B-B14F-4D97-AF65-F5344CB8AC3E}">
        <p14:creationId xmlns:p14="http://schemas.microsoft.com/office/powerpoint/2010/main" val="801055555"/>
      </p:ext>
    </p:extLst>
  </p:cSld>
  <p:clrMapOvr>
    <a:masterClrMapping/>
  </p:clrMapOvr>
  <p:transition advClick="0" advTm="3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323528" y="908720"/>
            <a:ext cx="8228012" cy="64092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 Ziele</a:t>
            </a:r>
          </a:p>
        </p:txBody>
      </p:sp>
      <p:sp>
        <p:nvSpPr>
          <p:cNvPr id="3" name="Symbol zastępczy zawartości 2"/>
          <p:cNvSpPr txBox="1">
            <a:spLocks/>
          </p:cNvSpPr>
          <p:nvPr/>
        </p:nvSpPr>
        <p:spPr>
          <a:xfrm>
            <a:off x="179512" y="1772817"/>
            <a:ext cx="8859837" cy="3819525"/>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a:solidFill>
                  <a:schemeClr val="accent2">
                    <a:lumMod val="75000"/>
                  </a:schemeClr>
                </a:solidFill>
              </a:rPr>
              <a:t>Schaffung einer wissenschaftlichen Basis für das Verständnis und die Erforschung von Gesundheitsproblemen und damit verbundenen Zuständen, Ergebnissen und Determinanten;</a:t>
            </a:r>
          </a:p>
          <a:p>
            <a:pPr>
              <a:defRPr/>
            </a:pPr>
            <a:endParaRPr lang="en-US" sz="2000" b="0" kern="0" dirty="0">
              <a:solidFill>
                <a:schemeClr val="accent2">
                  <a:lumMod val="75000"/>
                </a:schemeClr>
              </a:solidFill>
            </a:endParaRPr>
          </a:p>
          <a:p>
            <a:pPr>
              <a:defRPr/>
            </a:pPr>
            <a:r>
              <a:rPr lang="en-US" sz="2000" b="0" kern="0" dirty="0">
                <a:solidFill>
                  <a:schemeClr val="accent2">
                    <a:lumMod val="75000"/>
                  </a:schemeClr>
                </a:solidFill>
              </a:rPr>
              <a:t> Etablierung einer gemeinsamen Sprache zur Beschreibung von Gesundheit und gesundheitsbezogenen Zuständen aufgrund der Notwendigkeit, die Kommunikation zwischen verschiedenen Nutzern zu verbessern, z. B. medizinischen Fachkräften, Akademikern, politischen Entscheidungsträgern und der allgemeinen Öffentlichkeit, einschließlich Menschen mit Behinderung;</a:t>
            </a:r>
          </a:p>
        </p:txBody>
      </p:sp>
    </p:spTree>
    <p:extLst>
      <p:ext uri="{BB962C8B-B14F-4D97-AF65-F5344CB8AC3E}">
        <p14:creationId xmlns:p14="http://schemas.microsoft.com/office/powerpoint/2010/main" val="1899441670"/>
      </p:ext>
    </p:extLst>
  </p:cSld>
  <p:clrMapOvr>
    <a:masterClrMapping/>
  </p:clrMapOvr>
  <p:transition advClick="0" advTm="3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417513" y="1033463"/>
            <a:ext cx="8097837" cy="523875"/>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 Ziele (Fortsetzung)</a:t>
            </a:r>
          </a:p>
        </p:txBody>
      </p:sp>
      <p:sp>
        <p:nvSpPr>
          <p:cNvPr id="3" name="Symbol zastępczy zawartości 2"/>
          <p:cNvSpPr txBox="1">
            <a:spLocks/>
          </p:cNvSpPr>
          <p:nvPr/>
        </p:nvSpPr>
        <p:spPr>
          <a:xfrm>
            <a:off x="268288" y="1557338"/>
            <a:ext cx="8526462" cy="4267200"/>
          </a:xfrm>
          <a:prstGeom prst="rect">
            <a:avLst/>
          </a:prstGeom>
        </p:spPr>
        <p:txBody>
          <a:bodyPr>
            <a:no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150000"/>
              </a:lnSpc>
              <a:defRPr/>
            </a:pPr>
            <a:r>
              <a:rPr lang="en-US" sz="2000" b="0" kern="0" dirty="0">
                <a:solidFill>
                  <a:schemeClr val="accent2">
                    <a:lumMod val="75000"/>
                  </a:schemeClr>
                </a:solidFill>
              </a:rPr>
              <a:t>- Ermöglicht den Vergleich von Daten aus verschiedenen Ländern, aus vielen Bereichen des Gesundheitswesens, Dienstleistungen und Zeiträumen;</a:t>
            </a:r>
          </a:p>
          <a:p>
            <a:pPr marL="0">
              <a:lnSpc>
                <a:spcPct val="150000"/>
              </a:lnSpc>
              <a:defRPr/>
            </a:pPr>
            <a:r>
              <a:rPr lang="en-US" sz="2000" b="0" kern="0" dirty="0">
                <a:solidFill>
                  <a:schemeClr val="accent2">
                    <a:lumMod val="75000"/>
                  </a:schemeClr>
                </a:solidFill>
              </a:rPr>
              <a:t> - Erstellung eines strukturierten Kodierschemas für IT-Systeme im Gesundheitsbereich</a:t>
            </a:r>
          </a:p>
          <a:p>
            <a:pPr marL="0">
              <a:defRPr/>
            </a:pPr>
            <a:r>
              <a:rPr lang="en-US" sz="2000" b="0" kern="0" dirty="0">
                <a:solidFill>
                  <a:schemeClr val="accent2">
                    <a:lumMod val="75000"/>
                  </a:schemeClr>
                </a:solidFill>
              </a:rPr>
              <a:t>(vgl. ICF, 2009).</a:t>
            </a:r>
          </a:p>
          <a:p>
            <a:pPr>
              <a:defRPr/>
            </a:pPr>
            <a:endParaRPr lang="pl-PL" sz="2700" b="0" kern="0" dirty="0"/>
          </a:p>
        </p:txBody>
      </p:sp>
    </p:spTree>
    <p:extLst>
      <p:ext uri="{BB962C8B-B14F-4D97-AF65-F5344CB8AC3E}">
        <p14:creationId xmlns:p14="http://schemas.microsoft.com/office/powerpoint/2010/main" val="1675714719"/>
      </p:ext>
    </p:extLst>
  </p:cSld>
  <p:clrMapOvr>
    <a:masterClrMapping/>
  </p:clrMapOvr>
  <p:transition advClick="0" advTm="3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323528" y="908720"/>
            <a:ext cx="8274050" cy="57606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 Komponenten</a:t>
            </a:r>
          </a:p>
        </p:txBody>
      </p:sp>
      <p:sp>
        <p:nvSpPr>
          <p:cNvPr id="3" name="Symbol zastępczy zawartości 2"/>
          <p:cNvSpPr txBox="1">
            <a:spLocks/>
          </p:cNvSpPr>
          <p:nvPr/>
        </p:nvSpPr>
        <p:spPr>
          <a:xfrm>
            <a:off x="323527" y="2060848"/>
            <a:ext cx="8728747" cy="3578225"/>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150000"/>
              </a:lnSpc>
              <a:defRPr/>
            </a:pPr>
            <a:r>
              <a:rPr lang="en-US" sz="2200" b="0" kern="0" dirty="0" err="1">
                <a:solidFill>
                  <a:schemeClr val="accent2">
                    <a:lumMod val="75000"/>
                  </a:schemeClr>
                </a:solidFill>
              </a:rPr>
              <a:t>Teil</a:t>
            </a:r>
            <a:r>
              <a:rPr lang="en-US" sz="2200" b="0" kern="0" dirty="0">
                <a:solidFill>
                  <a:schemeClr val="accent2">
                    <a:lumMod val="75000"/>
                  </a:schemeClr>
                </a:solidFill>
              </a:rPr>
              <a:t> 1:</a:t>
            </a:r>
          </a:p>
          <a:p>
            <a:pPr marL="0">
              <a:lnSpc>
                <a:spcPct val="150000"/>
              </a:lnSpc>
              <a:defRPr/>
            </a:pPr>
            <a:r>
              <a:rPr lang="en-US" sz="2200" b="0" kern="0" dirty="0">
                <a:solidFill>
                  <a:schemeClr val="accent2">
                    <a:lumMod val="75000"/>
                  </a:schemeClr>
                </a:solidFill>
              </a:rPr>
              <a:t>Funktionsfähigkeit und Behinderung </a:t>
            </a:r>
          </a:p>
          <a:p>
            <a:pPr marL="457200" indent="-457200">
              <a:lnSpc>
                <a:spcPct val="150000"/>
              </a:lnSpc>
              <a:buFont typeface="Arial" panose="020B0604020202020204" pitchFamily="34" charset="0"/>
              <a:buChar char="•"/>
              <a:defRPr/>
            </a:pPr>
            <a:r>
              <a:rPr lang="en-US" sz="2200" b="0" kern="0" dirty="0">
                <a:solidFill>
                  <a:schemeClr val="accent2">
                    <a:lumMod val="75000"/>
                  </a:schemeClr>
                </a:solidFill>
              </a:rPr>
              <a:t>Körperfunktionen und -strukturen </a:t>
            </a:r>
          </a:p>
          <a:p>
            <a:pPr marL="457200" indent="-457200">
              <a:lnSpc>
                <a:spcPct val="150000"/>
              </a:lnSpc>
              <a:buFont typeface="Arial" panose="020B0604020202020204" pitchFamily="34" charset="0"/>
              <a:buChar char="•"/>
              <a:defRPr/>
            </a:pPr>
            <a:r>
              <a:rPr lang="en-US" sz="2200" b="0" kern="0" dirty="0">
                <a:solidFill>
                  <a:schemeClr val="accent2">
                    <a:lumMod val="75000"/>
                  </a:schemeClr>
                </a:solidFill>
              </a:rPr>
              <a:t>Aktivität und Beteiligung</a:t>
            </a:r>
          </a:p>
          <a:p>
            <a:pPr marL="0">
              <a:lnSpc>
                <a:spcPct val="150000"/>
              </a:lnSpc>
              <a:defRPr/>
            </a:pPr>
            <a:r>
              <a:rPr lang="pl-PL" sz="2700" b="0" kern="0" dirty="0"/>
              <a:t> </a:t>
            </a:r>
          </a:p>
        </p:txBody>
      </p:sp>
    </p:spTree>
    <p:extLst>
      <p:ext uri="{BB962C8B-B14F-4D97-AF65-F5344CB8AC3E}">
        <p14:creationId xmlns:p14="http://schemas.microsoft.com/office/powerpoint/2010/main" val="1495093902"/>
      </p:ext>
    </p:extLst>
  </p:cSld>
  <p:clrMapOvr>
    <a:masterClrMapping/>
  </p:clrMapOvr>
  <p:transition advClick="0" advTm="3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251520" y="980728"/>
            <a:ext cx="8299450" cy="71293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 Komponenten </a:t>
            </a:r>
            <a:r>
              <a:rPr lang="en-US" kern="0" dirty="0">
                <a:solidFill>
                  <a:schemeClr val="accent2">
                    <a:lumMod val="75000"/>
                  </a:schemeClr>
                </a:solidFill>
              </a:rPr>
              <a:t>(Fortsetzung)</a:t>
            </a:r>
          </a:p>
          <a:p>
            <a:pPr>
              <a:defRPr/>
            </a:pPr>
            <a:endParaRPr lang="en-US" kern="0" dirty="0">
              <a:latin typeface="+mn-lt"/>
            </a:endParaRPr>
          </a:p>
        </p:txBody>
      </p:sp>
      <p:sp>
        <p:nvSpPr>
          <p:cNvPr id="4" name="Symbol zastępczy zawartości 2"/>
          <p:cNvSpPr txBox="1">
            <a:spLocks/>
          </p:cNvSpPr>
          <p:nvPr/>
        </p:nvSpPr>
        <p:spPr>
          <a:xfrm>
            <a:off x="281027" y="1916832"/>
            <a:ext cx="8299450" cy="3578225"/>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200000"/>
              </a:lnSpc>
              <a:defRPr/>
            </a:pPr>
            <a:r>
              <a:rPr lang="en-US" sz="2000" b="0" kern="0" dirty="0">
                <a:solidFill>
                  <a:schemeClr val="accent2">
                    <a:lumMod val="75000"/>
                  </a:schemeClr>
                </a:solidFill>
              </a:rPr>
              <a:t> II. Teil. Kontextuelle Faktoren</a:t>
            </a:r>
          </a:p>
          <a:p>
            <a:pPr marL="457200" indent="-457200">
              <a:lnSpc>
                <a:spcPct val="200000"/>
              </a:lnSpc>
              <a:buFont typeface="Arial" panose="020B0604020202020204" pitchFamily="34" charset="0"/>
              <a:buChar char="•"/>
              <a:defRPr/>
            </a:pPr>
            <a:r>
              <a:rPr lang="en-US" sz="2000" b="0" kern="0" dirty="0">
                <a:solidFill>
                  <a:schemeClr val="accent2">
                    <a:lumMod val="75000"/>
                  </a:schemeClr>
                </a:solidFill>
              </a:rPr>
              <a:t>Umweltfaktoren </a:t>
            </a:r>
          </a:p>
          <a:p>
            <a:pPr marL="457200" indent="-457200">
              <a:lnSpc>
                <a:spcPct val="200000"/>
              </a:lnSpc>
              <a:buFont typeface="Arial" panose="020B0604020202020204" pitchFamily="34" charset="0"/>
              <a:buChar char="•"/>
              <a:defRPr/>
            </a:pPr>
            <a:r>
              <a:rPr lang="en-US" sz="2000" b="0" kern="0" dirty="0">
                <a:solidFill>
                  <a:schemeClr val="accent2">
                    <a:lumMod val="75000"/>
                  </a:schemeClr>
                </a:solidFill>
              </a:rPr>
              <a:t>persönliche Faktoren</a:t>
            </a:r>
          </a:p>
          <a:p>
            <a:pPr marL="0">
              <a:lnSpc>
                <a:spcPct val="200000"/>
              </a:lnSpc>
              <a:defRPr/>
            </a:pPr>
            <a:endParaRPr lang="en-US" sz="3000" b="0" kern="0" dirty="0"/>
          </a:p>
        </p:txBody>
      </p:sp>
    </p:spTree>
    <p:extLst>
      <p:ext uri="{BB962C8B-B14F-4D97-AF65-F5344CB8AC3E}">
        <p14:creationId xmlns:p14="http://schemas.microsoft.com/office/powerpoint/2010/main" val="962234143"/>
      </p:ext>
    </p:extLst>
  </p:cSld>
  <p:clrMapOvr>
    <a:masterClrMapping/>
  </p:clrMapOvr>
  <p:transition advClick="0" advTm="3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51520" y="908720"/>
            <a:ext cx="8247062" cy="568325"/>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Die Bedeutung der Komponenten Teil 1</a:t>
            </a:r>
          </a:p>
        </p:txBody>
      </p:sp>
      <p:sp>
        <p:nvSpPr>
          <p:cNvPr id="3" name="Symbol zastępczy zawartości 2"/>
          <p:cNvSpPr txBox="1">
            <a:spLocks noChangeArrowheads="1"/>
          </p:cNvSpPr>
          <p:nvPr/>
        </p:nvSpPr>
        <p:spPr bwMode="auto">
          <a:xfrm>
            <a:off x="193675" y="1700213"/>
            <a:ext cx="8950325" cy="4160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342900" indent="-342900">
              <a:lnSpc>
                <a:spcPct val="150000"/>
              </a:lnSpc>
              <a:buFont typeface="Arial" charset="0"/>
              <a:buChar char="•"/>
            </a:pPr>
            <a:r>
              <a:rPr lang="en-US" altLang="pl-PL" sz="2000" b="0" kern="0" dirty="0">
                <a:solidFill>
                  <a:schemeClr val="accent2">
                    <a:lumMod val="75000"/>
                  </a:schemeClr>
                </a:solidFill>
              </a:rPr>
              <a:t>Die Funktionen des menschlichen Körpers sind die physiologischen Vorgänge der einzelnen Körpersysteme, einschließlich der psychischen Vorgänge; die Struktur des menschlichen Körpers sind seine anatomischen Teile: Organe, Gliedmaßen und deren Bestandteile; </a:t>
            </a:r>
          </a:p>
          <a:p>
            <a:pPr marL="342900" indent="-342900">
              <a:lnSpc>
                <a:spcPct val="150000"/>
              </a:lnSpc>
              <a:buFont typeface="Arial" charset="0"/>
              <a:buChar char="•"/>
            </a:pPr>
            <a:r>
              <a:rPr lang="en-US" altLang="pl-PL" sz="2000" b="0" kern="0" dirty="0">
                <a:solidFill>
                  <a:schemeClr val="accent2">
                    <a:lumMod val="75000"/>
                  </a:schemeClr>
                </a:solidFill>
              </a:rPr>
              <a:t>Eine Aktivität ist eine Person, die eine Aufgabe ausführt oder eine Tätigkeit unternimmt; Partizipation ist die Beteiligung einer bestimmten Person an bestimmten Lebenssituationen.</a:t>
            </a:r>
          </a:p>
        </p:txBody>
      </p:sp>
    </p:spTree>
    <p:extLst>
      <p:ext uri="{BB962C8B-B14F-4D97-AF65-F5344CB8AC3E}">
        <p14:creationId xmlns:p14="http://schemas.microsoft.com/office/powerpoint/2010/main" val="1865377660"/>
      </p:ext>
    </p:extLst>
  </p:cSld>
  <p:clrMapOvr>
    <a:masterClrMapping/>
  </p:clrMapOvr>
  <p:transition advClick="0" advTm="3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79512" y="836712"/>
            <a:ext cx="8299450" cy="496887"/>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Die Bedeutung von Komponenten Teil 1 </a:t>
            </a:r>
            <a:r>
              <a:rPr lang="en-US" kern="0" dirty="0">
                <a:solidFill>
                  <a:schemeClr val="accent2">
                    <a:lumMod val="75000"/>
                  </a:schemeClr>
                </a:solidFill>
              </a:rPr>
              <a:t>(Fortsetzung)</a:t>
            </a:r>
          </a:p>
          <a:p>
            <a:pPr>
              <a:defRPr/>
            </a:pPr>
            <a:endParaRPr lang="pl-PL" kern="0" dirty="0">
              <a:latin typeface="+mn-lt"/>
            </a:endParaRPr>
          </a:p>
        </p:txBody>
      </p:sp>
      <p:sp>
        <p:nvSpPr>
          <p:cNvPr id="3" name="Symbol zastępczy zawartości 2"/>
          <p:cNvSpPr txBox="1">
            <a:spLocks/>
          </p:cNvSpPr>
          <p:nvPr/>
        </p:nvSpPr>
        <p:spPr>
          <a:xfrm>
            <a:off x="215900" y="1628775"/>
            <a:ext cx="8766175" cy="4270375"/>
          </a:xfrm>
          <a:prstGeom prst="rect">
            <a:avLst/>
          </a:prstGeom>
        </p:spPr>
        <p:txBody>
          <a:bodyPr>
            <a:normAutofit fontScale="8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endParaRPr lang="en-US" b="0" kern="0" dirty="0"/>
          </a:p>
          <a:p>
            <a:pPr>
              <a:defRPr/>
            </a:pPr>
            <a:r>
              <a:rPr lang="en-US" sz="2400" b="0" kern="0" dirty="0">
                <a:solidFill>
                  <a:schemeClr val="accent2">
                    <a:lumMod val="75000"/>
                  </a:schemeClr>
                </a:solidFill>
              </a:rPr>
              <a:t>Aktivität und Partizipation werden durch zwei Qualifizierer beschrieben: Leistung und Fähigkeit. - Diese Unterscheidung ist entscheidend, weil sie den Bereich der Potenzialität des Subjekts angibt; </a:t>
            </a:r>
          </a:p>
          <a:p>
            <a:pPr>
              <a:defRPr/>
            </a:pPr>
            <a:r>
              <a:rPr lang="en-US" sz="2400" b="0" kern="0" dirty="0">
                <a:solidFill>
                  <a:schemeClr val="accent2">
                    <a:lumMod val="75000"/>
                  </a:schemeClr>
                </a:solidFill>
              </a:rPr>
              <a:t>Ability ist die Fähigkeit einer Person, eine Aufgabe auszuführen oder eine Handlung vorzunehmen, gibt den höchstmöglichen Grad der Funktionsfähigkeit einer bestimmten Person in einem bestimmten Bereich an) und was sich aktuell im Verhalten manifestiert;</a:t>
            </a:r>
          </a:p>
          <a:p>
            <a:pPr>
              <a:defRPr/>
            </a:pPr>
            <a:r>
              <a:rPr lang="en-US" sz="2400" b="0" kern="0" dirty="0">
                <a:solidFill>
                  <a:schemeClr val="accent2">
                    <a:lumMod val="75000"/>
                  </a:schemeClr>
                </a:solidFill>
              </a:rPr>
              <a:t>Ausführung, d. h., was eine bestimmte Person in ihrer aktuellen Umgebung tut; </a:t>
            </a:r>
          </a:p>
          <a:p>
            <a:pPr>
              <a:defRPr/>
            </a:pPr>
            <a:r>
              <a:rPr lang="en-US" sz="2400" b="0" kern="0" dirty="0">
                <a:solidFill>
                  <a:schemeClr val="accent2">
                    <a:lumMod val="75000"/>
                  </a:schemeClr>
                </a:solidFill>
              </a:rPr>
              <a:t>Die Diskrepanz zwischen Fähigkeit und Leistung erlaubt es, die Richtung der Modifikation der Umgebung zu bestimmen, in der die getestete Person gerade arbeitet;</a:t>
            </a:r>
          </a:p>
        </p:txBody>
      </p:sp>
    </p:spTree>
    <p:extLst>
      <p:ext uri="{BB962C8B-B14F-4D97-AF65-F5344CB8AC3E}">
        <p14:creationId xmlns:p14="http://schemas.microsoft.com/office/powerpoint/2010/main" val="1101715999"/>
      </p:ext>
    </p:extLst>
  </p:cSld>
  <p:clrMapOvr>
    <a:masterClrMapping/>
  </p:clrMapOvr>
  <p:transition advClick="0" advTm="3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07950" y="1052513"/>
            <a:ext cx="8407400" cy="569912"/>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Die Bedeutung von Komponenten Teil 2</a:t>
            </a:r>
          </a:p>
        </p:txBody>
      </p:sp>
      <p:sp>
        <p:nvSpPr>
          <p:cNvPr id="3" name="Symbol zastępczy zawartości 2"/>
          <p:cNvSpPr txBox="1">
            <a:spLocks noChangeArrowheads="1"/>
          </p:cNvSpPr>
          <p:nvPr/>
        </p:nvSpPr>
        <p:spPr bwMode="auto">
          <a:xfrm>
            <a:off x="107950" y="1700213"/>
            <a:ext cx="8901113" cy="4300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altLang="pl-PL" sz="2000" b="0" kern="0" dirty="0">
                <a:solidFill>
                  <a:schemeClr val="accent2">
                    <a:lumMod val="75000"/>
                  </a:schemeClr>
                </a:solidFill>
              </a:rPr>
              <a:t>Umweltfaktoren schaffen eine physische und soziale Umgebung und ein System von Einstellungen, in dem Menschen leben;</a:t>
            </a:r>
          </a:p>
          <a:p>
            <a:r>
              <a:rPr lang="en-US" altLang="pl-PL" sz="2000" b="0" kern="0" dirty="0">
                <a:solidFill>
                  <a:schemeClr val="accent2">
                    <a:lumMod val="75000"/>
                  </a:schemeClr>
                </a:solidFill>
              </a:rPr>
              <a:t>Persönliche Faktoren beziehen sich direkt auf das Subjekt und umfassen Merkmale wie: Alter, Geschlecht, sozialer Status, Lebenserfahrungen; </a:t>
            </a:r>
          </a:p>
          <a:p>
            <a:r>
              <a:rPr lang="en-US" altLang="pl-PL" sz="2000" b="0" kern="0" dirty="0">
                <a:solidFill>
                  <a:schemeClr val="accent2">
                    <a:lumMod val="75000"/>
                  </a:schemeClr>
                </a:solidFill>
              </a:rPr>
              <a:t>Derzeit werden diese Faktoren in der ICF-Klassifikation nicht berücksichtigt, aber die Benutzer können sie selbst in die ICF-Bewertung aufnehmen.</a:t>
            </a:r>
          </a:p>
        </p:txBody>
      </p:sp>
    </p:spTree>
    <p:extLst>
      <p:ext uri="{BB962C8B-B14F-4D97-AF65-F5344CB8AC3E}">
        <p14:creationId xmlns:p14="http://schemas.microsoft.com/office/powerpoint/2010/main" val="1439670356"/>
      </p:ext>
    </p:extLst>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2" name="Prostokąt 1">
            <a:extLst>
              <a:ext uri="{FF2B5EF4-FFF2-40B4-BE49-F238E27FC236}">
                <a16:creationId xmlns:a16="http://schemas.microsoft.com/office/drawing/2014/main" id="{28B9937F-6FB0-4170-A270-96E0A5C60740}"/>
              </a:ext>
            </a:extLst>
          </p:cNvPr>
          <p:cNvSpPr/>
          <p:nvPr/>
        </p:nvSpPr>
        <p:spPr>
          <a:xfrm>
            <a:off x="611560" y="980728"/>
            <a:ext cx="8135938" cy="461665"/>
          </a:xfrm>
          <a:prstGeom prst="rect">
            <a:avLst/>
          </a:prstGeom>
        </p:spPr>
        <p:txBody>
          <a:bodyPr>
            <a:spAutoFit/>
          </a:bodyPr>
          <a:lstStyle/>
          <a:p>
            <a:pPr algn="ctr">
              <a:defRPr/>
            </a:pPr>
            <a:r>
              <a:rPr lang="en-US" sz="2400" dirty="0">
                <a:solidFill>
                  <a:schemeClr val="accent2">
                    <a:lumMod val="75000"/>
                  </a:schemeClr>
                </a:solidFill>
              </a:rPr>
              <a:t>Zuweisung Diagnose</a:t>
            </a:r>
            <a:endParaRPr lang="en-US" sz="2400" b="0" dirty="0">
              <a:solidFill>
                <a:schemeClr val="accent2">
                  <a:lumMod val="75000"/>
                </a:schemeClr>
              </a:solidFill>
            </a:endParaRPr>
          </a:p>
        </p:txBody>
      </p:sp>
      <p:sp>
        <p:nvSpPr>
          <p:cNvPr id="4" name="Prostokąt 3"/>
          <p:cNvSpPr/>
          <p:nvPr/>
        </p:nvSpPr>
        <p:spPr>
          <a:xfrm>
            <a:off x="539551" y="1628800"/>
            <a:ext cx="7920881" cy="3693319"/>
          </a:xfrm>
          <a:prstGeom prst="rect">
            <a:avLst/>
          </a:prstGeom>
        </p:spPr>
        <p:txBody>
          <a:bodyPr wrap="square">
            <a:spAutoFit/>
          </a:bodyPr>
          <a:lstStyle/>
          <a:p>
            <a:pPr algn="just"/>
            <a:r>
              <a:rPr lang="en-US" altLang="pl-PL" sz="1800" dirty="0">
                <a:solidFill>
                  <a:schemeClr val="accent2">
                    <a:lumMod val="75000"/>
                  </a:schemeClr>
                </a:solidFill>
              </a:rPr>
              <a:t>Diagnose Zuordnung zu einer Art oder einem Typ: klassifizierende Einteilung - die am meisten entwickelte in den Naturwissenschaften (z.B. Botanik, Zoologie, Medizin) aufgrund der Notwendigkeit, in den untersuchten Fächern, Arten von spezifisch bedeutsamen und gleichzeitig grundlegenden Eigenschaften zu finden, die es erlauben, eine bestimmte Art von einer anderen zu unterscheiden.</a:t>
            </a:r>
          </a:p>
          <a:p>
            <a:pPr algn="just"/>
            <a:endParaRPr lang="en-US" altLang="pl-PL" sz="1800" dirty="0">
              <a:solidFill>
                <a:schemeClr val="accent2">
                  <a:lumMod val="75000"/>
                </a:schemeClr>
              </a:solidFill>
            </a:endParaRPr>
          </a:p>
          <a:p>
            <a:pPr algn="just"/>
            <a:endParaRPr lang="en-US" altLang="pl-PL" sz="1800" dirty="0">
              <a:solidFill>
                <a:schemeClr val="accent2">
                  <a:lumMod val="75000"/>
                </a:schemeClr>
              </a:solidFill>
            </a:endParaRPr>
          </a:p>
          <a:p>
            <a:pPr algn="just"/>
            <a:r>
              <a:rPr lang="en-US" altLang="pl-PL" sz="1800" dirty="0">
                <a:solidFill>
                  <a:schemeClr val="accent2">
                    <a:lumMod val="75000"/>
                  </a:schemeClr>
                </a:solidFill>
              </a:rPr>
              <a:t>Typologische Zuordnung - findet Anwendung in den Sozial-, Geistes- und teilweise Naturwissenschaften (z. B. Psychologie, Soziologie, Literatur, Pädagogik, Medizin, Archäologie). Diese Art der Diagnose zeichnet sich durch einen hohen deskriptiven und erklärenden Wert aus, es gibt keine so starren Schranken wie bei der Klassifikationsdiagnose. (Nach welchem bekannten Typ soll der Sachverhalt untersucht werden?)</a:t>
            </a:r>
            <a:endParaRPr lang="en-US" sz="1800" dirty="0">
              <a:solidFill>
                <a:schemeClr val="accent2">
                  <a:lumMod val="75000"/>
                </a:schemeClr>
              </a:solidFill>
            </a:endParaRPr>
          </a:p>
        </p:txBody>
      </p:sp>
    </p:spTree>
    <p:extLst>
      <p:ext uri="{BB962C8B-B14F-4D97-AF65-F5344CB8AC3E}">
        <p14:creationId xmlns:p14="http://schemas.microsoft.com/office/powerpoint/2010/main" val="177153672"/>
      </p:ext>
    </p:extLst>
  </p:cSld>
  <p:clrMapOvr>
    <a:masterClrMapping/>
  </p:clrMapOvr>
  <p:transition advTm="3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333375" y="996950"/>
            <a:ext cx="8181975" cy="569913"/>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 Konstruktionen</a:t>
            </a:r>
          </a:p>
        </p:txBody>
      </p:sp>
      <p:sp>
        <p:nvSpPr>
          <p:cNvPr id="3" name="Symbol zastępczy zawartości 2"/>
          <p:cNvSpPr txBox="1">
            <a:spLocks noChangeArrowheads="1"/>
          </p:cNvSpPr>
          <p:nvPr/>
        </p:nvSpPr>
        <p:spPr bwMode="auto">
          <a:xfrm>
            <a:off x="333375" y="1772815"/>
            <a:ext cx="8601075" cy="40977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r>
              <a:rPr lang="en-US" altLang="pl-PL" sz="2000" b="0" kern="0" dirty="0">
                <a:solidFill>
                  <a:schemeClr val="accent2">
                    <a:lumMod val="75000"/>
                  </a:schemeClr>
                </a:solidFill>
              </a:rPr>
              <a:t>Für den ersten Teil der Klassifizierung gibt es vier Ausführungen: </a:t>
            </a:r>
          </a:p>
          <a:p>
            <a:pPr marL="0"/>
            <a:r>
              <a:rPr lang="en-US" altLang="pl-PL" sz="2000" b="0" kern="0" dirty="0">
                <a:solidFill>
                  <a:schemeClr val="accent2">
                    <a:lumMod val="75000"/>
                  </a:schemeClr>
                </a:solidFill>
              </a:rPr>
              <a:t>- Veränderung der Körperfunktion </a:t>
            </a:r>
          </a:p>
          <a:p>
            <a:pPr marL="0"/>
            <a:r>
              <a:rPr lang="en-US" altLang="pl-PL" sz="2000" b="0" kern="0" dirty="0">
                <a:solidFill>
                  <a:schemeClr val="accent2">
                    <a:lumMod val="75000"/>
                  </a:schemeClr>
                </a:solidFill>
              </a:rPr>
              <a:t>- Veränderung der Körperstruktur </a:t>
            </a:r>
          </a:p>
          <a:p>
            <a:pPr marL="0"/>
            <a:r>
              <a:rPr lang="en-US" altLang="pl-PL" sz="2000" b="0" kern="0" dirty="0">
                <a:solidFill>
                  <a:schemeClr val="accent2">
                    <a:lumMod val="75000"/>
                  </a:schemeClr>
                </a:solidFill>
              </a:rPr>
              <a:t>- Fähigkeit </a:t>
            </a:r>
          </a:p>
          <a:p>
            <a:pPr marL="0"/>
            <a:r>
              <a:rPr lang="en-US" altLang="pl-PL" sz="2000" b="0" kern="0" dirty="0">
                <a:solidFill>
                  <a:schemeClr val="accent2">
                    <a:lumMod val="75000"/>
                  </a:schemeClr>
                </a:solidFill>
              </a:rPr>
              <a:t>- Ausführung </a:t>
            </a:r>
          </a:p>
          <a:p>
            <a:pPr marL="0"/>
            <a:r>
              <a:rPr lang="en-US" altLang="pl-PL" sz="2000" b="0" kern="0" dirty="0">
                <a:solidFill>
                  <a:schemeClr val="accent2">
                    <a:lumMod val="75000"/>
                  </a:schemeClr>
                </a:solidFill>
              </a:rPr>
              <a:t>Der Aufbau für den zweiten Teil der Klassifizierung ist: </a:t>
            </a:r>
          </a:p>
          <a:p>
            <a:pPr marL="0"/>
            <a:r>
              <a:rPr lang="en-US" altLang="pl-PL" sz="2000" b="0" kern="0" dirty="0">
                <a:solidFill>
                  <a:schemeClr val="accent2">
                    <a:lumMod val="75000"/>
                  </a:schemeClr>
                </a:solidFill>
              </a:rPr>
              <a:t>- Einrichtungen oder Barrieren, die durch Umweltfaktoren bedingt sind.</a:t>
            </a:r>
          </a:p>
        </p:txBody>
      </p:sp>
    </p:spTree>
    <p:extLst>
      <p:ext uri="{BB962C8B-B14F-4D97-AF65-F5344CB8AC3E}">
        <p14:creationId xmlns:p14="http://schemas.microsoft.com/office/powerpoint/2010/main" val="293088875"/>
      </p:ext>
    </p:extLst>
  </p:cSld>
  <p:clrMapOvr>
    <a:masterClrMapping/>
  </p:clrMapOvr>
  <p:transition advClick="0" advTm="3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79512" y="764704"/>
            <a:ext cx="8340725" cy="43271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 Konstruktionen </a:t>
            </a:r>
            <a:r>
              <a:rPr lang="en-US" kern="0" dirty="0">
                <a:solidFill>
                  <a:schemeClr val="accent2">
                    <a:lumMod val="75000"/>
                  </a:schemeClr>
                </a:solidFill>
              </a:rPr>
              <a:t>(Fortsetzung)</a:t>
            </a:r>
          </a:p>
          <a:p>
            <a:pPr>
              <a:defRPr/>
            </a:pPr>
            <a:endParaRPr lang="en-US" kern="0" dirty="0">
              <a:latin typeface="+mn-lt"/>
            </a:endParaRPr>
          </a:p>
        </p:txBody>
      </p:sp>
      <p:sp>
        <p:nvSpPr>
          <p:cNvPr id="3" name="Symbol zastępczy zawartości 2"/>
          <p:cNvSpPr txBox="1">
            <a:spLocks/>
          </p:cNvSpPr>
          <p:nvPr/>
        </p:nvSpPr>
        <p:spPr>
          <a:xfrm>
            <a:off x="174625" y="1484313"/>
            <a:ext cx="8620125" cy="4608983"/>
          </a:xfrm>
          <a:prstGeom prst="rect">
            <a:avLst/>
          </a:prstGeom>
        </p:spPr>
        <p:txBody>
          <a:bodyPr>
            <a:normAutofit fontScale="77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600" b="0" kern="0" dirty="0">
                <a:solidFill>
                  <a:schemeClr val="accent2">
                    <a:lumMod val="75000"/>
                  </a:schemeClr>
                </a:solidFill>
              </a:rPr>
              <a:t>Einzelne Konstruktionen für ein bestimmtes Bauteil können nach der Skala bewertet werden: </a:t>
            </a:r>
          </a:p>
          <a:p>
            <a:pPr>
              <a:defRPr/>
            </a:pPr>
            <a:r>
              <a:rPr lang="en-US" sz="2600" b="0" kern="0" dirty="0">
                <a:solidFill>
                  <a:schemeClr val="accent2">
                    <a:lumMod val="75000"/>
                  </a:schemeClr>
                </a:solidFill>
              </a:rPr>
              <a:t>0 - kein Problem (nein, nicht vorhanden, irrelevant) </a:t>
            </a:r>
          </a:p>
          <a:p>
            <a:pPr>
              <a:defRPr/>
            </a:pPr>
            <a:r>
              <a:rPr lang="en-US" sz="2600" b="0" kern="0" dirty="0">
                <a:solidFill>
                  <a:schemeClr val="accent2">
                    <a:lumMod val="75000"/>
                  </a:schemeClr>
                </a:solidFill>
              </a:rPr>
              <a:t>1 - kleines Problem (klein, klein) </a:t>
            </a:r>
          </a:p>
          <a:p>
            <a:pPr>
              <a:defRPr/>
            </a:pPr>
            <a:r>
              <a:rPr lang="en-US" sz="2600" b="0" kern="0" dirty="0">
                <a:solidFill>
                  <a:schemeClr val="accent2">
                    <a:lumMod val="75000"/>
                  </a:schemeClr>
                </a:solidFill>
              </a:rPr>
              <a:t>2 - moderates Problem (mittel, Streitigkeiten) </a:t>
            </a:r>
          </a:p>
          <a:p>
            <a:pPr>
              <a:defRPr/>
            </a:pPr>
            <a:r>
              <a:rPr lang="en-US" sz="2600" b="0" kern="0" dirty="0">
                <a:solidFill>
                  <a:schemeClr val="accent2">
                    <a:lumMod val="75000"/>
                  </a:schemeClr>
                </a:solidFill>
              </a:rPr>
              <a:t>3 - ein signifikantes Problem (groß, stark) </a:t>
            </a:r>
          </a:p>
          <a:p>
            <a:pPr>
              <a:defRPr/>
            </a:pPr>
            <a:r>
              <a:rPr lang="en-US" sz="2600" b="0" kern="0" dirty="0">
                <a:solidFill>
                  <a:schemeClr val="accent2">
                    <a:lumMod val="75000"/>
                  </a:schemeClr>
                </a:solidFill>
              </a:rPr>
              <a:t>4 - extrem großes Problem (vollständig) </a:t>
            </a:r>
          </a:p>
          <a:p>
            <a:pPr marL="0">
              <a:defRPr/>
            </a:pPr>
            <a:r>
              <a:rPr lang="en-US" sz="2600" b="0" kern="0" dirty="0">
                <a:solidFill>
                  <a:schemeClr val="accent2">
                    <a:lumMod val="75000"/>
                  </a:schemeClr>
                </a:solidFill>
              </a:rPr>
              <a:t>Es ist auch möglich, verschiedene Arten von Skalen zu konstruieren, die an die Bedürfnisse eines bestimmten diagnostischen und therapeutischen Umfelds angepasst sind</a:t>
            </a:r>
          </a:p>
          <a:p>
            <a:pPr marL="0">
              <a:defRPr/>
            </a:pPr>
            <a:r>
              <a:rPr lang="en-US" sz="1700" b="0" kern="0" dirty="0">
                <a:solidFill>
                  <a:schemeClr val="accent2">
                    <a:lumMod val="75000"/>
                  </a:schemeClr>
                </a:solidFill>
              </a:rPr>
              <a:t>(Entwickelt auf der Grundlage von </a:t>
            </a:r>
            <a:r>
              <a:rPr lang="en-US" sz="1700" b="0" kern="0" dirty="0" err="1">
                <a:solidFill>
                  <a:schemeClr val="accent2">
                    <a:lumMod val="75000"/>
                  </a:schemeClr>
                </a:solidFill>
              </a:rPr>
              <a:t>Knopik </a:t>
            </a:r>
            <a:r>
              <a:rPr lang="en-US" sz="1700" b="0" kern="0" dirty="0">
                <a:solidFill>
                  <a:schemeClr val="accent2">
                    <a:lumMod val="75000"/>
                  </a:schemeClr>
                </a:solidFill>
              </a:rPr>
              <a:t>T. Funktionsdiagnostik Planung psychologischer und pädagogischer Hilfe </a:t>
            </a:r>
            <a:r>
              <a:rPr lang="en-US" sz="1700" b="0" kern="0" dirty="0" err="1">
                <a:solidFill>
                  <a:schemeClr val="accent2">
                    <a:lumMod val="75000"/>
                  </a:schemeClr>
                </a:solidFill>
              </a:rPr>
              <a:t>Postdiagnostische </a:t>
            </a:r>
            <a:r>
              <a:rPr lang="en-US" sz="1700" b="0" kern="0" dirty="0">
                <a:solidFill>
                  <a:schemeClr val="accent2">
                    <a:lumMod val="75000"/>
                  </a:schemeClr>
                </a:solidFill>
              </a:rPr>
              <a:t>Aktivitäten, Warschau 2018)</a:t>
            </a:r>
          </a:p>
        </p:txBody>
      </p:sp>
    </p:spTree>
    <p:extLst>
      <p:ext uri="{BB962C8B-B14F-4D97-AF65-F5344CB8AC3E}">
        <p14:creationId xmlns:p14="http://schemas.microsoft.com/office/powerpoint/2010/main" val="744895361"/>
      </p:ext>
    </p:extLst>
  </p:cSld>
  <p:clrMapOvr>
    <a:masterClrMapping/>
  </p:clrMapOvr>
  <p:transition advClick="0" advTm="3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51520" y="764704"/>
            <a:ext cx="8223250" cy="496887"/>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ICF-Klassifizierung - Zusammenfassung</a:t>
            </a:r>
          </a:p>
        </p:txBody>
      </p:sp>
      <p:sp>
        <p:nvSpPr>
          <p:cNvPr id="3" name="Symbol zastępczy zawartości 2"/>
          <p:cNvSpPr txBox="1">
            <a:spLocks noChangeArrowheads="1"/>
          </p:cNvSpPr>
          <p:nvPr/>
        </p:nvSpPr>
        <p:spPr bwMode="auto">
          <a:xfrm>
            <a:off x="215900" y="1628775"/>
            <a:ext cx="8712200"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lnSpc>
                <a:spcPct val="150000"/>
              </a:lnSpc>
            </a:pPr>
            <a:r>
              <a:rPr lang="en-US" altLang="pl-PL" sz="2000" b="0" kern="0" dirty="0">
                <a:solidFill>
                  <a:schemeClr val="accent2">
                    <a:lumMod val="75000"/>
                  </a:schemeClr>
                </a:solidFill>
              </a:rPr>
              <a:t>Die ICF-Klassifikation gilt nicht nur für Menschen mit Behinderungen. Mit ihrer Hilfe können Sie alle Aspekte der Gesundheit und Bedingungen, die mit der Gesundheit eines jeden Menschen zusammenhängen, beschreiben. Diese universelle Verwendung der Klassifikation ermöglicht es uns zu sehen, dass einige Menschen mit Behinderungen in vielen Bereichen besser funktionieren als diejenigen, die als voll funktionsfähig gelten.</a:t>
            </a:r>
          </a:p>
        </p:txBody>
      </p:sp>
    </p:spTree>
    <p:extLst>
      <p:ext uri="{BB962C8B-B14F-4D97-AF65-F5344CB8AC3E}">
        <p14:creationId xmlns:p14="http://schemas.microsoft.com/office/powerpoint/2010/main" val="1348309961"/>
      </p:ext>
    </p:extLst>
  </p:cSld>
  <p:clrMapOvr>
    <a:masterClrMapping/>
  </p:clrMapOvr>
  <p:transition advClick="0" advTm="3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ChangeArrowheads="1"/>
          </p:cNvSpPr>
          <p:nvPr/>
        </p:nvSpPr>
        <p:spPr bwMode="auto">
          <a:xfrm>
            <a:off x="0" y="836712"/>
            <a:ext cx="8515350" cy="496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GB" altLang="pl-PL" kern="0" dirty="0">
                <a:solidFill>
                  <a:schemeClr val="accent2">
                    <a:lumMod val="75000"/>
                  </a:schemeClr>
                </a:solidFill>
              </a:rPr>
              <a:t>Prinzipien der Erstellung funktionaler Bewertungswerkzeuge</a:t>
            </a:r>
          </a:p>
        </p:txBody>
      </p:sp>
      <p:sp>
        <p:nvSpPr>
          <p:cNvPr id="3" name="Symbol zastępczy zawartości 2"/>
          <p:cNvSpPr txBox="1">
            <a:spLocks noChangeArrowheads="1"/>
          </p:cNvSpPr>
          <p:nvPr/>
        </p:nvSpPr>
        <p:spPr bwMode="auto">
          <a:xfrm>
            <a:off x="107504" y="1628800"/>
            <a:ext cx="8767762" cy="43100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r>
              <a:rPr lang="en-US" altLang="pl-PL" sz="2000" b="0" kern="0" dirty="0">
                <a:solidFill>
                  <a:schemeClr val="accent2">
                    <a:lumMod val="75000"/>
                  </a:schemeClr>
                </a:solidFill>
              </a:rPr>
              <a:t>In verschiedenen Bereichen der Förderung, Therapie und Beratung von Menschen mit besonderen Bedürfnissen werden standardisierte Diagnoseinstrumente, Tests, Skalen sowie Hilfsmittel zur Auswertung von Testergebnissen mit Geräten eingesetzt. </a:t>
            </a:r>
          </a:p>
          <a:p>
            <a:pPr algn="just"/>
            <a:r>
              <a:rPr lang="en-US" altLang="pl-PL" sz="2000" b="0" kern="0" dirty="0">
                <a:solidFill>
                  <a:schemeClr val="accent2">
                    <a:lumMod val="75000"/>
                  </a:schemeClr>
                </a:solidFill>
              </a:rPr>
              <a:t>Viele Vorschläge finden Sie auch im Internet, z. B.: </a:t>
            </a:r>
            <a:r>
              <a:rPr lang="en-US" altLang="pl-PL" sz="2000" b="0" kern="0" dirty="0">
                <a:solidFill>
                  <a:schemeClr val="accent2">
                    <a:lumMod val="75000"/>
                  </a:schemeClr>
                </a:solidFill>
                <a:hlinkClick r:id="rId2">
                  <a:extLst>
                    <a:ext uri="{A12FA001-AC4F-418D-AE19-62706E023703}">
                      <ahyp:hlinkClr xmlns:ahyp="http://schemas.microsoft.com/office/drawing/2018/hyperlinkcolor" val="tx"/>
                    </a:ext>
                  </a:extLst>
                </a:hlinkClick>
              </a:rPr>
              <a:t>https://www.cmhcm.org/userfiles/filemanager/961/ </a:t>
            </a:r>
            <a:r>
              <a:rPr lang="en-US" altLang="pl-PL" sz="1200" b="1" kern="0" dirty="0">
                <a:solidFill>
                  <a:schemeClr val="accent2">
                    <a:lumMod val="75000"/>
                  </a:schemeClr>
                </a:solidFill>
              </a:rPr>
              <a:t>(Zugriff am 17.01.2020)</a:t>
            </a:r>
          </a:p>
          <a:p>
            <a:pPr algn="just"/>
            <a:r>
              <a:rPr lang="en-US" altLang="pl-PL" sz="2000" b="0" kern="0" dirty="0">
                <a:solidFill>
                  <a:schemeClr val="accent2">
                    <a:lumMod val="75000"/>
                  </a:schemeClr>
                </a:solidFill>
              </a:rPr>
              <a:t>Wichtig ist auch, dass Sie in der Lage sind, eigene, dem Ausmaß der Phänomene und den Bedürfnissen der Patienten angepasste Beurteilungsinstrumente zu erstellen, z. B. in Form von Beobachtungsbögen, Interviewfragebögen usw. </a:t>
            </a:r>
          </a:p>
          <a:p>
            <a:pPr algn="just"/>
            <a:r>
              <a:rPr lang="en-US" altLang="pl-PL" sz="2000" b="0" kern="0" dirty="0">
                <a:solidFill>
                  <a:schemeClr val="accent2">
                    <a:lumMod val="75000"/>
                  </a:schemeClr>
                </a:solidFill>
              </a:rPr>
              <a:t>Auf der nächsten Folie finden Sie Links zu Websites, die hilfreich sein können, um die Regeln für die Erstellung solcher Tools zu verstehen</a:t>
            </a:r>
          </a:p>
        </p:txBody>
      </p:sp>
    </p:spTree>
    <p:extLst>
      <p:ext uri="{BB962C8B-B14F-4D97-AF65-F5344CB8AC3E}">
        <p14:creationId xmlns:p14="http://schemas.microsoft.com/office/powerpoint/2010/main" val="2874919"/>
      </p:ext>
    </p:extLst>
  </p:cSld>
  <p:clrMapOvr>
    <a:masterClrMapping/>
  </p:clrMapOvr>
  <p:transition advClick="0" advTm="3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ChangeArrowheads="1"/>
          </p:cNvSpPr>
          <p:nvPr/>
        </p:nvSpPr>
        <p:spPr bwMode="auto">
          <a:xfrm>
            <a:off x="179512" y="836712"/>
            <a:ext cx="8740775" cy="5037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GB" altLang="pl-PL" kern="0" dirty="0">
                <a:solidFill>
                  <a:schemeClr val="accent2">
                    <a:lumMod val="75000"/>
                  </a:schemeClr>
                </a:solidFill>
              </a:rPr>
              <a:t>Prinzipien der Erstellung funktionaler Bewertungswerkzeuge</a:t>
            </a:r>
          </a:p>
        </p:txBody>
      </p:sp>
      <p:sp>
        <p:nvSpPr>
          <p:cNvPr id="3" name="Symbol zastępczy zawartości 2"/>
          <p:cNvSpPr txBox="1">
            <a:spLocks/>
          </p:cNvSpPr>
          <p:nvPr/>
        </p:nvSpPr>
        <p:spPr>
          <a:xfrm>
            <a:off x="323528" y="1556792"/>
            <a:ext cx="8191822" cy="4443958"/>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1" kern="0" dirty="0">
                <a:solidFill>
                  <a:schemeClr val="accent2">
                    <a:lumMod val="75000"/>
                  </a:schemeClr>
                </a:solidFill>
              </a:rPr>
              <a:t>Was ist eine funktionale Verhaltensbeurteilung?</a:t>
            </a:r>
          </a:p>
          <a:p>
            <a:pPr>
              <a:defRPr/>
            </a:pPr>
            <a:r>
              <a:rPr lang="en-US" sz="2000" b="0" kern="0" dirty="0">
                <a:solidFill>
                  <a:schemeClr val="accent2">
                    <a:lumMod val="75000"/>
                  </a:schemeClr>
                </a:solidFill>
                <a:hlinkClick r:id="rId2">
                  <a:extLst>
                    <a:ext uri="{A12FA001-AC4F-418D-AE19-62706E023703}">
                      <ahyp:hlinkClr xmlns:ahyp="http://schemas.microsoft.com/office/drawing/2018/hyperlinkcolor" val="tx"/>
                    </a:ext>
                  </a:extLst>
                </a:hlinkClick>
              </a:rPr>
              <a:t>https://www.gvsu.edu/cms4/asset/64CB422A-ED08-43F0-F795CA9DE364B6BE/sp0009-_functional_assessment.pdf</a:t>
            </a:r>
            <a:endParaRPr lang="en-US" sz="2000" b="0" kern="0" dirty="0">
              <a:solidFill>
                <a:schemeClr val="accent2">
                  <a:lumMod val="75000"/>
                </a:schemeClr>
              </a:solidFill>
            </a:endParaRPr>
          </a:p>
          <a:p>
            <a:pPr marL="0">
              <a:defRPr/>
            </a:pPr>
            <a:endParaRPr lang="en-US" sz="2000" b="0" kern="0" dirty="0">
              <a:solidFill>
                <a:schemeClr val="accent2">
                  <a:lumMod val="75000"/>
                </a:schemeClr>
              </a:solidFill>
            </a:endParaRPr>
          </a:p>
          <a:p>
            <a:pPr marL="0">
              <a:defRPr/>
            </a:pPr>
            <a:r>
              <a:rPr lang="en-US" sz="2000" b="1" kern="0" dirty="0">
                <a:solidFill>
                  <a:schemeClr val="accent2">
                    <a:lumMod val="75000"/>
                  </a:schemeClr>
                </a:solidFill>
              </a:rPr>
              <a:t>   Die Methodik der Funktionsbewertung</a:t>
            </a:r>
          </a:p>
          <a:p>
            <a:pPr marL="0">
              <a:defRPr/>
            </a:pPr>
            <a:r>
              <a:rPr lang="en-US" sz="2000" b="0" kern="0" dirty="0">
                <a:solidFill>
                  <a:schemeClr val="accent2">
                    <a:lumMod val="75000"/>
                  </a:schemeClr>
                </a:solidFill>
                <a:hlinkClick r:id="rId3">
                  <a:extLst>
                    <a:ext uri="{A12FA001-AC4F-418D-AE19-62706E023703}">
                      <ahyp:hlinkClr xmlns:ahyp="http://schemas.microsoft.com/office/drawing/2018/hyperlinkcolor" val="tx"/>
                    </a:ext>
                  </a:extLst>
                </a:hlinkClick>
              </a:rPr>
              <a:t>https://milnepublishing.geneseo.edu/instruction-in-functional-assessment/chapter/chapter-2the_methodology_of_functional_assessment/</a:t>
            </a:r>
            <a:endParaRPr lang="en-US" sz="2000" b="0" kern="0" dirty="0">
              <a:solidFill>
                <a:schemeClr val="accent2">
                  <a:lumMod val="75000"/>
                </a:schemeClr>
              </a:solidFill>
            </a:endParaRPr>
          </a:p>
          <a:p>
            <a:pPr marL="0">
              <a:defRPr/>
            </a:pPr>
            <a:r>
              <a:rPr lang="en-US" sz="2000" b="1" kern="0" dirty="0">
                <a:solidFill>
                  <a:schemeClr val="accent2">
                    <a:lumMod val="75000"/>
                  </a:schemeClr>
                </a:solidFill>
              </a:rPr>
              <a:t>Zugriff am 17.01.2020</a:t>
            </a:r>
          </a:p>
          <a:p>
            <a:pPr>
              <a:defRPr/>
            </a:pPr>
            <a:endParaRPr lang="en-US" b="0" kern="0" dirty="0"/>
          </a:p>
        </p:txBody>
      </p:sp>
    </p:spTree>
    <p:extLst>
      <p:ext uri="{BB962C8B-B14F-4D97-AF65-F5344CB8AC3E}">
        <p14:creationId xmlns:p14="http://schemas.microsoft.com/office/powerpoint/2010/main" val="1044430311"/>
      </p:ext>
    </p:extLst>
  </p:cSld>
  <p:clrMapOvr>
    <a:masterClrMapping/>
  </p:clrMapOvr>
  <p:transition advClick="0" advTm="3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ChangeArrowheads="1"/>
          </p:cNvSpPr>
          <p:nvPr/>
        </p:nvSpPr>
        <p:spPr bwMode="auto">
          <a:xfrm>
            <a:off x="179512" y="764704"/>
            <a:ext cx="86741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GB" altLang="pl-PL" kern="0" dirty="0">
                <a:solidFill>
                  <a:schemeClr val="accent2">
                    <a:lumMod val="75000"/>
                  </a:schemeClr>
                </a:solidFill>
              </a:rPr>
              <a:t>Prinzipien der Erstellung funktionaler Bewertungswerkzeuge - Videobeispiele </a:t>
            </a:r>
          </a:p>
        </p:txBody>
      </p:sp>
      <p:sp>
        <p:nvSpPr>
          <p:cNvPr id="3" name="Symbol zastępczy zawartości 2"/>
          <p:cNvSpPr txBox="1">
            <a:spLocks/>
          </p:cNvSpPr>
          <p:nvPr/>
        </p:nvSpPr>
        <p:spPr>
          <a:xfrm>
            <a:off x="282575" y="1989138"/>
            <a:ext cx="8232775" cy="3744118"/>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err="1">
                <a:solidFill>
                  <a:schemeClr val="accent2">
                    <a:lumMod val="75000"/>
                  </a:schemeClr>
                </a:solidFill>
              </a:rPr>
              <a:t>ePortfolio </a:t>
            </a:r>
            <a:r>
              <a:rPr lang="en-US" sz="2000" b="0" kern="0" dirty="0">
                <a:solidFill>
                  <a:schemeClr val="accent2">
                    <a:lumMod val="75000"/>
                  </a:schemeClr>
                </a:solidFill>
              </a:rPr>
              <a:t>- wird am häufigsten in der Ausbildung eingesetzt, kann aber auch </a:t>
            </a:r>
            <a:r>
              <a:rPr lang="en-US" sz="2000" b="0" kern="0" dirty="0" err="1">
                <a:solidFill>
                  <a:schemeClr val="accent2">
                    <a:lumMod val="75000"/>
                  </a:schemeClr>
                </a:solidFill>
              </a:rPr>
              <a:t>z. B. </a:t>
            </a:r>
            <a:r>
              <a:rPr lang="en-US" sz="2000" b="0" kern="0" dirty="0">
                <a:solidFill>
                  <a:schemeClr val="accent2">
                    <a:lumMod val="75000"/>
                  </a:schemeClr>
                </a:solidFill>
              </a:rPr>
              <a:t>bei Patienten mit chronischen Krankheiten oder in der Beratung verwendet werden</a:t>
            </a:r>
          </a:p>
          <a:p>
            <a:pPr marL="0">
              <a:defRPr/>
            </a:pPr>
            <a:r>
              <a:rPr lang="en-US" sz="2000" b="0" kern="0" dirty="0">
                <a:solidFill>
                  <a:schemeClr val="accent2">
                    <a:lumMod val="75000"/>
                  </a:schemeClr>
                </a:solidFill>
                <a:hlinkClick r:id="rId2">
                  <a:extLst>
                    <a:ext uri="{A12FA001-AC4F-418D-AE19-62706E023703}">
                      <ahyp:hlinkClr xmlns:ahyp="http://schemas.microsoft.com/office/drawing/2018/hyperlinkcolor" val="tx"/>
                    </a:ext>
                  </a:extLst>
                </a:hlinkClick>
              </a:rPr>
              <a:t>https://www.youtube.com/watch?v=kTClSU_md10</a:t>
            </a:r>
            <a:endParaRPr lang="en-US" sz="2000" b="0" kern="0" dirty="0">
              <a:solidFill>
                <a:schemeClr val="accent2">
                  <a:lumMod val="75000"/>
                </a:schemeClr>
              </a:solidFill>
            </a:endParaRPr>
          </a:p>
          <a:p>
            <a:pPr>
              <a:defRPr/>
            </a:pPr>
            <a:r>
              <a:rPr lang="en-US" sz="2000" b="0" kern="0" dirty="0">
                <a:solidFill>
                  <a:schemeClr val="accent2">
                    <a:lumMod val="75000"/>
                  </a:schemeClr>
                </a:solidFill>
              </a:rPr>
              <a:t>Bewertungswerkzeuge und Kriterien für die Patientenplatzierung</a:t>
            </a:r>
          </a:p>
          <a:p>
            <a:pPr marL="0">
              <a:defRPr/>
            </a:pPr>
            <a:r>
              <a:rPr lang="en-US" sz="2000" b="0" kern="0" dirty="0">
                <a:solidFill>
                  <a:schemeClr val="accent2">
                    <a:lumMod val="75000"/>
                  </a:schemeClr>
                </a:solidFill>
                <a:hlinkClick r:id="rId3">
                  <a:extLst>
                    <a:ext uri="{A12FA001-AC4F-418D-AE19-62706E023703}">
                      <ahyp:hlinkClr xmlns:ahyp="http://schemas.microsoft.com/office/drawing/2018/hyperlinkcolor" val="tx"/>
                    </a:ext>
                  </a:extLst>
                </a:hlinkClick>
              </a:rPr>
              <a:t>https://www.youtube.com/watch?v=cIusfLd7Mlo</a:t>
            </a:r>
            <a:endParaRPr lang="en-US" sz="2000" b="0" kern="0" dirty="0">
              <a:solidFill>
                <a:schemeClr val="accent2">
                  <a:lumMod val="75000"/>
                </a:schemeClr>
              </a:solidFill>
            </a:endParaRPr>
          </a:p>
          <a:p>
            <a:pPr marL="0">
              <a:defRPr/>
            </a:pPr>
            <a:r>
              <a:rPr lang="en-US" sz="2000" b="1" kern="0" dirty="0">
                <a:solidFill>
                  <a:schemeClr val="accent2">
                    <a:lumMod val="75000"/>
                  </a:schemeClr>
                </a:solidFill>
              </a:rPr>
              <a:t>Aufgerufen am 17.01.2020</a:t>
            </a:r>
          </a:p>
        </p:txBody>
      </p:sp>
    </p:spTree>
    <p:extLst>
      <p:ext uri="{BB962C8B-B14F-4D97-AF65-F5344CB8AC3E}">
        <p14:creationId xmlns:p14="http://schemas.microsoft.com/office/powerpoint/2010/main" val="1388068417"/>
      </p:ext>
    </p:extLst>
  </p:cSld>
  <p:clrMapOvr>
    <a:masterClrMapping/>
  </p:clrMapOvr>
  <p:transition advClick="0" advTm="3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51520" y="836712"/>
            <a:ext cx="8286750"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Zusammenfassung</a:t>
            </a:r>
          </a:p>
        </p:txBody>
      </p:sp>
      <p:sp>
        <p:nvSpPr>
          <p:cNvPr id="3" name="Symbol zastępczy zawartości 2"/>
          <p:cNvSpPr txBox="1">
            <a:spLocks/>
          </p:cNvSpPr>
          <p:nvPr/>
        </p:nvSpPr>
        <p:spPr>
          <a:xfrm>
            <a:off x="251520" y="1773238"/>
            <a:ext cx="8735318" cy="4129087"/>
          </a:xfrm>
          <a:prstGeom prst="rect">
            <a:avLst/>
          </a:prstGeom>
        </p:spPr>
        <p:txBody>
          <a:bodyPr>
            <a:normAutofit fontScale="77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120000"/>
              </a:lnSpc>
              <a:defRPr/>
            </a:pPr>
            <a:r>
              <a:rPr lang="en-US" sz="2700" b="0" kern="0" dirty="0">
                <a:solidFill>
                  <a:schemeClr val="accent2">
                    <a:lumMod val="75000"/>
                  </a:schemeClr>
                </a:solidFill>
              </a:rPr>
              <a:t>Der Vortrag behandelt natürlich nicht das Thema der funktionellen Beurteilung in der Organisation von therapeutischen Prozessen.</a:t>
            </a:r>
          </a:p>
          <a:p>
            <a:pPr marL="0">
              <a:lnSpc>
                <a:spcPct val="120000"/>
              </a:lnSpc>
              <a:defRPr/>
            </a:pPr>
            <a:r>
              <a:rPr lang="en-US" sz="2700" b="0" kern="0" dirty="0">
                <a:solidFill>
                  <a:schemeClr val="accent2">
                    <a:lumMod val="75000"/>
                  </a:schemeClr>
                </a:solidFill>
              </a:rPr>
              <a:t>Das Hauptziel ist hier, eine Überzeugung zu schaffen, dass in vielen spezifischen Fällen verschiedener Patienten, solche Elemente wie </a:t>
            </a:r>
            <a:r>
              <a:rPr lang="en-US" sz="2700" b="0" kern="0" dirty="0" err="1">
                <a:solidFill>
                  <a:schemeClr val="accent2">
                    <a:lumMod val="75000"/>
                  </a:schemeClr>
                </a:solidFill>
              </a:rPr>
              <a:t>z.B</a:t>
            </a:r>
            <a:r>
              <a:rPr lang="en-US" sz="2700" b="0" kern="0" dirty="0">
                <a:solidFill>
                  <a:schemeClr val="accent2">
                    <a:lumMod val="75000"/>
                  </a:schemeClr>
                </a:solidFill>
              </a:rPr>
              <a:t>: </a:t>
            </a:r>
          </a:p>
          <a:p>
            <a:pPr marL="0">
              <a:lnSpc>
                <a:spcPct val="120000"/>
              </a:lnSpc>
              <a:defRPr/>
            </a:pPr>
            <a:r>
              <a:rPr lang="en-US" sz="2700" b="0" kern="0" dirty="0">
                <a:solidFill>
                  <a:schemeClr val="accent2">
                    <a:lumMod val="75000"/>
                  </a:schemeClr>
                </a:solidFill>
              </a:rPr>
              <a:t>Gute soziale Kontakte </a:t>
            </a:r>
          </a:p>
          <a:p>
            <a:pPr marL="0">
              <a:lnSpc>
                <a:spcPct val="120000"/>
              </a:lnSpc>
              <a:defRPr/>
            </a:pPr>
            <a:r>
              <a:rPr lang="en-US" sz="2700" b="0" kern="0" dirty="0">
                <a:solidFill>
                  <a:schemeClr val="accent2">
                    <a:lumMod val="75000"/>
                  </a:schemeClr>
                </a:solidFill>
              </a:rPr>
              <a:t>Subjektives Gefühl von Glück und Lebensfreude </a:t>
            </a:r>
          </a:p>
          <a:p>
            <a:pPr marL="0">
              <a:lnSpc>
                <a:spcPct val="120000"/>
              </a:lnSpc>
              <a:defRPr/>
            </a:pPr>
            <a:r>
              <a:rPr lang="en-US" sz="2700" b="0" kern="0" dirty="0">
                <a:solidFill>
                  <a:schemeClr val="accent2">
                    <a:lumMod val="75000"/>
                  </a:schemeClr>
                </a:solidFill>
              </a:rPr>
              <a:t>Die Fähigkeit zu lernen </a:t>
            </a:r>
          </a:p>
          <a:p>
            <a:pPr marL="0">
              <a:lnSpc>
                <a:spcPct val="120000"/>
              </a:lnSpc>
              <a:defRPr/>
            </a:pPr>
            <a:r>
              <a:rPr lang="en-US" sz="2700" b="0" kern="0" dirty="0">
                <a:solidFill>
                  <a:schemeClr val="accent2">
                    <a:lumMod val="75000"/>
                  </a:schemeClr>
                </a:solidFill>
              </a:rPr>
              <a:t>Dies sind wichtige Determinanten der Gesundheit </a:t>
            </a:r>
          </a:p>
        </p:txBody>
      </p:sp>
    </p:spTree>
    <p:extLst>
      <p:ext uri="{BB962C8B-B14F-4D97-AF65-F5344CB8AC3E}">
        <p14:creationId xmlns:p14="http://schemas.microsoft.com/office/powerpoint/2010/main" val="1763357298"/>
      </p:ext>
    </p:extLst>
  </p:cSld>
  <p:clrMapOvr>
    <a:masterClrMapping/>
  </p:clrMapOvr>
  <p:transition advClick="0" advTm="3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539750" y="908050"/>
            <a:ext cx="7200900" cy="50472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Fragen zur Steuerung</a:t>
            </a:r>
          </a:p>
        </p:txBody>
      </p:sp>
      <p:sp>
        <p:nvSpPr>
          <p:cNvPr id="3" name="Symbol zastępczy zawartości 2"/>
          <p:cNvSpPr txBox="1">
            <a:spLocks/>
          </p:cNvSpPr>
          <p:nvPr/>
        </p:nvSpPr>
        <p:spPr>
          <a:xfrm>
            <a:off x="539750" y="1772816"/>
            <a:ext cx="8353425" cy="3888209"/>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n-US" sz="2000" b="0" kern="0" dirty="0">
                <a:solidFill>
                  <a:schemeClr val="accent2">
                    <a:lumMod val="75000"/>
                  </a:schemeClr>
                </a:solidFill>
              </a:rPr>
              <a:t>1. Diskutieren Sie die Beziehung zwischen den Diagnoseprozessen und dem funktionalen Beurteilungsprozess </a:t>
            </a:r>
          </a:p>
          <a:p>
            <a:pPr marL="0">
              <a:defRPr/>
            </a:pPr>
            <a:r>
              <a:rPr lang="en-US" sz="2000" b="0" kern="0" dirty="0">
                <a:solidFill>
                  <a:schemeClr val="accent2">
                    <a:lumMod val="75000"/>
                  </a:schemeClr>
                </a:solidFill>
              </a:rPr>
              <a:t>2. Diskutieren Sie die Unterschiede in der Organisation der funktionalen Beurteilungsprozesse im medizinischen Modell und im </a:t>
            </a:r>
            <a:r>
              <a:rPr lang="en-US" sz="2000" b="0" kern="0" dirty="0" err="1">
                <a:solidFill>
                  <a:schemeClr val="accent2">
                    <a:lumMod val="75000"/>
                  </a:schemeClr>
                </a:solidFill>
              </a:rPr>
              <a:t>biopsychosozialen </a:t>
            </a:r>
            <a:r>
              <a:rPr lang="en-US" sz="2000" b="0" kern="0" dirty="0">
                <a:solidFill>
                  <a:schemeClr val="accent2">
                    <a:lumMod val="75000"/>
                  </a:schemeClr>
                </a:solidFill>
              </a:rPr>
              <a:t>Modell </a:t>
            </a:r>
          </a:p>
          <a:p>
            <a:pPr marL="0">
              <a:defRPr/>
            </a:pPr>
            <a:r>
              <a:rPr lang="en-US" sz="2000" b="0" kern="0" dirty="0">
                <a:solidFill>
                  <a:schemeClr val="accent2">
                    <a:lumMod val="75000"/>
                  </a:schemeClr>
                </a:solidFill>
              </a:rPr>
              <a:t>3. Diskutieren Sie die Unterschiede zwischen ICD und ICF </a:t>
            </a:r>
          </a:p>
          <a:p>
            <a:pPr marL="0">
              <a:defRPr/>
            </a:pPr>
            <a:r>
              <a:rPr lang="en-US" sz="2000" b="0" kern="0" dirty="0">
                <a:solidFill>
                  <a:schemeClr val="accent2">
                    <a:lumMod val="75000"/>
                  </a:schemeClr>
                </a:solidFill>
              </a:rPr>
              <a:t>4. Diskutieren Sie die Bedeutung des Lernens bei der Organisation von therapeutischen Prozessen </a:t>
            </a:r>
          </a:p>
          <a:p>
            <a:pPr marL="0">
              <a:defRPr/>
            </a:pPr>
            <a:r>
              <a:rPr lang="en-US" sz="2000" b="0" kern="0" dirty="0">
                <a:solidFill>
                  <a:schemeClr val="accent2">
                    <a:lumMod val="75000"/>
                  </a:schemeClr>
                </a:solidFill>
              </a:rPr>
              <a:t>5. Diskutieren Sie die Prinzipien der Erstellung funktionaler Bewertungswerkzeuge</a:t>
            </a:r>
          </a:p>
          <a:p>
            <a:pPr marL="228600" indent="-228600">
              <a:buFont typeface="+mj-lt"/>
              <a:buAutoNum type="arabicPeriod"/>
              <a:defRPr/>
            </a:pPr>
            <a:endParaRPr lang="en-US" sz="2000" b="0" kern="0" dirty="0"/>
          </a:p>
          <a:p>
            <a:pPr marL="385763" indent="-385763">
              <a:buFont typeface="Arial" panose="020B0604020202020204" pitchFamily="34" charset="0"/>
              <a:buAutoNum type="arabicPeriod"/>
              <a:defRPr/>
            </a:pPr>
            <a:endParaRPr lang="en-US" b="0" kern="0" dirty="0"/>
          </a:p>
        </p:txBody>
      </p:sp>
    </p:spTree>
    <p:extLst>
      <p:ext uri="{BB962C8B-B14F-4D97-AF65-F5344CB8AC3E}">
        <p14:creationId xmlns:p14="http://schemas.microsoft.com/office/powerpoint/2010/main" val="684566418"/>
      </p:ext>
    </p:extLst>
  </p:cSld>
  <p:clrMapOvr>
    <a:masterClrMapping/>
  </p:clrMapOvr>
  <p:transition advClick="0" advTm="3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bwMode="auto">
          <a:xfrm>
            <a:off x="107950" y="2636838"/>
            <a:ext cx="864076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charset="0"/>
                <a:ea typeface="Arial" charset="0"/>
                <a:cs typeface="Arial" charset="0"/>
                <a:sym typeface="Arial" charset="0"/>
              </a:defRPr>
            </a:lvl1pPr>
            <a:lvl2pPr marL="742950" indent="-285750">
              <a:defRPr sz="1000" b="1">
                <a:solidFill>
                  <a:schemeClr val="bg1"/>
                </a:solidFill>
                <a:latin typeface="Arial" charset="0"/>
                <a:ea typeface="Arial" charset="0"/>
                <a:cs typeface="Arial" charset="0"/>
                <a:sym typeface="Arial" charset="0"/>
              </a:defRPr>
            </a:lvl2pPr>
            <a:lvl3pPr marL="1143000" indent="-228600">
              <a:defRPr sz="1000" b="1">
                <a:solidFill>
                  <a:schemeClr val="bg1"/>
                </a:solidFill>
                <a:latin typeface="Arial" charset="0"/>
                <a:ea typeface="Arial" charset="0"/>
                <a:cs typeface="Arial" charset="0"/>
                <a:sym typeface="Arial" charset="0"/>
              </a:defRPr>
            </a:lvl3pPr>
            <a:lvl4pPr marL="1600200" indent="-228600">
              <a:defRPr sz="1000" b="1">
                <a:solidFill>
                  <a:schemeClr val="bg1"/>
                </a:solidFill>
                <a:latin typeface="Arial" charset="0"/>
                <a:ea typeface="Arial" charset="0"/>
                <a:cs typeface="Arial" charset="0"/>
                <a:sym typeface="Arial" charset="0"/>
              </a:defRPr>
            </a:lvl4pPr>
            <a:lvl5pPr marL="2057400" indent="-228600">
              <a:defRPr sz="1000" b="1">
                <a:solidFill>
                  <a:schemeClr val="bg1"/>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000" b="1">
                <a:solidFill>
                  <a:schemeClr val="bg1"/>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000" b="1">
                <a:solidFill>
                  <a:schemeClr val="bg1"/>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000" b="1">
                <a:solidFill>
                  <a:schemeClr val="bg1"/>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000" b="1">
                <a:solidFill>
                  <a:schemeClr val="bg1"/>
                </a:solidFill>
                <a:latin typeface="Arial" charset="0"/>
                <a:ea typeface="Arial" charset="0"/>
                <a:cs typeface="Arial" charset="0"/>
                <a:sym typeface="Arial" charset="0"/>
              </a:defRPr>
            </a:lvl9pPr>
          </a:lstStyle>
          <a:p>
            <a:pPr algn="ctr"/>
            <a:r>
              <a:rPr lang="en-US" altLang="pl-PL" sz="2800" dirty="0">
                <a:solidFill>
                  <a:srgbClr val="262673"/>
                </a:solidFill>
                <a:latin typeface="Arial-ExtraBoldPL" charset="0"/>
                <a:sym typeface="Arial-ExtraBoldPL" charset="0"/>
              </a:rPr>
              <a:t>Vielen Dank für Ihre Aufmerksamkeit</a:t>
            </a:r>
            <a:endParaRPr lang="en-US" altLang="pl-PL" sz="1800" dirty="0">
              <a:solidFill>
                <a:srgbClr val="262673"/>
              </a:solidFill>
              <a:latin typeface="Arial-ExtraBoldPL" charset="0"/>
              <a:sym typeface="Arial-ExtraBoldPL" charset="0"/>
            </a:endParaRPr>
          </a:p>
        </p:txBody>
      </p:sp>
    </p:spTree>
    <p:extLst>
      <p:ext uri="{BB962C8B-B14F-4D97-AF65-F5344CB8AC3E}">
        <p14:creationId xmlns:p14="http://schemas.microsoft.com/office/powerpoint/2010/main" val="595099735"/>
      </p:ext>
    </p:extLst>
  </p:cSld>
  <p:clrMapOvr>
    <a:masterClrMapping/>
  </p:clrMapOvr>
  <p:transition advClick="0" advTm="3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41B3CB41-72B2-4437-967C-D69C01094F21}"/>
              </a:ext>
            </a:extLst>
          </p:cNvPr>
          <p:cNvSpPr txBox="1"/>
          <p:nvPr/>
        </p:nvSpPr>
        <p:spPr>
          <a:xfrm>
            <a:off x="2195736" y="4437112"/>
            <a:ext cx="4572000" cy="1326004"/>
          </a:xfrm>
          <a:prstGeom prst="rect">
            <a:avLst/>
          </a:prstGeom>
          <a:noFill/>
        </p:spPr>
        <p:txBody>
          <a:bodyPr wrap="square">
            <a:spAutoFit/>
          </a:bodyPr>
          <a:lstStyle/>
          <a:p>
            <a:pPr marL="548640" marR="255905" algn="ctr">
              <a:lnSpc>
                <a:spcPct val="107000"/>
              </a:lnSpc>
              <a:spcBef>
                <a:spcPts val="1000"/>
              </a:spcBef>
              <a:spcAft>
                <a:spcPts val="800"/>
              </a:spcAft>
            </a:pP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Unterstützung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Europäischen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Kommission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für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Erstellung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dieser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Veröffentlichung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stellt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keine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Billigung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des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Inhalts</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dar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welcher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nur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Ansichten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Verfasser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wiedergibt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und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Kommission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kann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nichtfür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eine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etwaige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Verwendung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darin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enthaltenen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Informationen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haftbar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gemacht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werden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a:t>
            </a:r>
            <a:endParaRPr lang="pl-PL" sz="1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000" b="0" dirty="0">
                <a:effectLst/>
                <a:latin typeface="Arial" panose="020B060402020202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pl-PL" sz="1000" b="0" dirty="0">
                <a:effectLst/>
                <a:latin typeface="Arial" panose="020B0604020202020204" pitchFamily="34" charset="0"/>
                <a:ea typeface="Calibri" panose="020F0502020204030204" pitchFamily="34" charset="0"/>
                <a:cs typeface="Times New Roman" panose="02020603050405020304" pitchFamily="18" charset="0"/>
              </a:rPr>
              <a:t> </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305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2" name="Prostokąt 1">
            <a:extLst>
              <a:ext uri="{FF2B5EF4-FFF2-40B4-BE49-F238E27FC236}">
                <a16:creationId xmlns:a16="http://schemas.microsoft.com/office/drawing/2014/main" id="{28B9937F-6FB0-4170-A270-96E0A5C60740}"/>
              </a:ext>
            </a:extLst>
          </p:cNvPr>
          <p:cNvSpPr/>
          <p:nvPr/>
        </p:nvSpPr>
        <p:spPr>
          <a:xfrm>
            <a:off x="611560" y="908720"/>
            <a:ext cx="8135938" cy="461665"/>
          </a:xfrm>
          <a:prstGeom prst="rect">
            <a:avLst/>
          </a:prstGeom>
        </p:spPr>
        <p:txBody>
          <a:bodyPr>
            <a:spAutoFit/>
          </a:bodyPr>
          <a:lstStyle/>
          <a:p>
            <a:pPr algn="ctr">
              <a:defRPr/>
            </a:pPr>
            <a:r>
              <a:rPr lang="en-US" sz="2400" dirty="0">
                <a:solidFill>
                  <a:schemeClr val="accent2">
                    <a:lumMod val="75000"/>
                  </a:schemeClr>
                </a:solidFill>
              </a:rPr>
              <a:t>Genetische Diagnose</a:t>
            </a:r>
            <a:endParaRPr lang="en-US" sz="2400" b="0" dirty="0">
              <a:solidFill>
                <a:schemeClr val="accent2">
                  <a:lumMod val="75000"/>
                </a:schemeClr>
              </a:solidFill>
            </a:endParaRPr>
          </a:p>
        </p:txBody>
      </p:sp>
      <p:sp>
        <p:nvSpPr>
          <p:cNvPr id="3" name="Prostokąt 2"/>
          <p:cNvSpPr/>
          <p:nvPr/>
        </p:nvSpPr>
        <p:spPr>
          <a:xfrm>
            <a:off x="611560" y="1772816"/>
            <a:ext cx="7848872" cy="3266985"/>
          </a:xfrm>
          <a:prstGeom prst="rect">
            <a:avLst/>
          </a:prstGeom>
        </p:spPr>
        <p:txBody>
          <a:bodyPr wrap="square">
            <a:spAutoFit/>
          </a:bodyPr>
          <a:lstStyle/>
          <a:p>
            <a:pPr marL="0">
              <a:lnSpc>
                <a:spcPct val="150000"/>
              </a:lnSpc>
              <a:buFont typeface="Arial" panose="020B0604020202020204" pitchFamily="34" charset="0"/>
              <a:buNone/>
              <a:defRPr/>
            </a:pPr>
            <a:r>
              <a:rPr lang="en-US" sz="2000" dirty="0">
                <a:solidFill>
                  <a:schemeClr val="accent2">
                    <a:lumMod val="75000"/>
                  </a:schemeClr>
                </a:solidFill>
              </a:rPr>
              <a:t>Die genetische Diagnose (ursächlich) ermöglicht es, die Entwicklung eines bestimmten Prozesses oder den Zustand des Untersuchungsobjekts zu erklären. Diese Diagnose offenbart die Entwicklungssequenz, die zu dem aktuellen Zustand geführt hat. Die genetische Diagnose ist für die richtige Behandlung notwendig. </a:t>
            </a:r>
          </a:p>
          <a:p>
            <a:pPr marL="0">
              <a:lnSpc>
                <a:spcPct val="150000"/>
              </a:lnSpc>
              <a:buFont typeface="Arial" panose="020B0604020202020204" pitchFamily="34" charset="0"/>
              <a:buNone/>
              <a:defRPr/>
            </a:pPr>
            <a:endParaRPr lang="en-US" sz="2000" dirty="0">
              <a:solidFill>
                <a:schemeClr val="accent2">
                  <a:lumMod val="75000"/>
                </a:schemeClr>
              </a:solidFill>
            </a:endParaRPr>
          </a:p>
          <a:p>
            <a:pPr marL="0">
              <a:lnSpc>
                <a:spcPct val="150000"/>
              </a:lnSpc>
              <a:buFont typeface="Arial" panose="020B0604020202020204" pitchFamily="34" charset="0"/>
              <a:buNone/>
              <a:defRPr/>
            </a:pPr>
            <a:r>
              <a:rPr lang="en-US" sz="2000" dirty="0">
                <a:solidFill>
                  <a:schemeClr val="accent2">
                    <a:lumMod val="75000"/>
                  </a:schemeClr>
                </a:solidFill>
              </a:rPr>
              <a:t>/ Was sind die Gründe für den aktuellen Status Quo? /</a:t>
            </a:r>
          </a:p>
        </p:txBody>
      </p:sp>
    </p:spTree>
    <p:extLst>
      <p:ext uri="{BB962C8B-B14F-4D97-AF65-F5344CB8AC3E}">
        <p14:creationId xmlns:p14="http://schemas.microsoft.com/office/powerpoint/2010/main" val="4126343052"/>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2" name="Prostokąt 1">
            <a:extLst>
              <a:ext uri="{FF2B5EF4-FFF2-40B4-BE49-F238E27FC236}">
                <a16:creationId xmlns:a16="http://schemas.microsoft.com/office/drawing/2014/main" id="{28B9937F-6FB0-4170-A270-96E0A5C60740}"/>
              </a:ext>
            </a:extLst>
          </p:cNvPr>
          <p:cNvSpPr/>
          <p:nvPr/>
        </p:nvSpPr>
        <p:spPr>
          <a:xfrm>
            <a:off x="755576" y="985750"/>
            <a:ext cx="8135938" cy="461665"/>
          </a:xfrm>
          <a:prstGeom prst="rect">
            <a:avLst/>
          </a:prstGeom>
        </p:spPr>
        <p:txBody>
          <a:bodyPr>
            <a:spAutoFit/>
          </a:bodyPr>
          <a:lstStyle/>
          <a:p>
            <a:pPr algn="ctr">
              <a:defRPr/>
            </a:pPr>
            <a:r>
              <a:rPr lang="en-US" sz="2400" dirty="0">
                <a:solidFill>
                  <a:schemeClr val="accent2">
                    <a:lumMod val="75000"/>
                  </a:schemeClr>
                </a:solidFill>
              </a:rPr>
              <a:t>Teleologische Diagnose (</a:t>
            </a:r>
            <a:r>
              <a:rPr lang="en-US" sz="2400" dirty="0" err="1">
                <a:solidFill>
                  <a:schemeClr val="accent2">
                    <a:lumMod val="75000"/>
                  </a:schemeClr>
                </a:solidFill>
              </a:rPr>
              <a:t>Bedeutung</a:t>
            </a:r>
            <a:r>
              <a:rPr lang="en-US" sz="2400" dirty="0">
                <a:solidFill>
                  <a:schemeClr val="accent2">
                    <a:lumMod val="75000"/>
                  </a:schemeClr>
                </a:solidFill>
              </a:rPr>
              <a:t>)</a:t>
            </a:r>
            <a:endParaRPr lang="en-US" sz="2400" b="0" dirty="0">
              <a:solidFill>
                <a:schemeClr val="accent2">
                  <a:lumMod val="75000"/>
                </a:schemeClr>
              </a:solidFill>
            </a:endParaRPr>
          </a:p>
        </p:txBody>
      </p:sp>
      <p:sp>
        <p:nvSpPr>
          <p:cNvPr id="4" name="Prostokąt 3"/>
          <p:cNvSpPr/>
          <p:nvPr/>
        </p:nvSpPr>
        <p:spPr>
          <a:xfrm>
            <a:off x="395536" y="1412777"/>
            <a:ext cx="8208912" cy="3728649"/>
          </a:xfrm>
          <a:prstGeom prst="rect">
            <a:avLst/>
          </a:prstGeom>
        </p:spPr>
        <p:txBody>
          <a:bodyPr wrap="square">
            <a:spAutoFit/>
          </a:bodyPr>
          <a:lstStyle/>
          <a:p>
            <a:pPr marL="0">
              <a:lnSpc>
                <a:spcPct val="150000"/>
              </a:lnSpc>
            </a:pPr>
            <a:endParaRPr lang="pl-PL" altLang="pl-PL" sz="2000" dirty="0">
              <a:solidFill>
                <a:schemeClr val="tx1"/>
              </a:solidFill>
            </a:endParaRPr>
          </a:p>
          <a:p>
            <a:pPr marL="0">
              <a:lnSpc>
                <a:spcPct val="150000"/>
              </a:lnSpc>
            </a:pPr>
            <a:r>
              <a:rPr lang="en-US" altLang="pl-PL" sz="2000" dirty="0">
                <a:solidFill>
                  <a:schemeClr val="accent2">
                    <a:lumMod val="75000"/>
                  </a:schemeClr>
                </a:solidFill>
              </a:rPr>
              <a:t>Die teleologische Diagnose (Bedeutung) erklärt, welche Veränderungen in der Funktionsweise des Gesamtsystems durch einen gegebenen Prozess oder einen Zustand verursacht werden und wie das Ganze darauf wirkt. </a:t>
            </a:r>
          </a:p>
          <a:p>
            <a:pPr marL="0">
              <a:lnSpc>
                <a:spcPct val="150000"/>
              </a:lnSpc>
            </a:pPr>
            <a:endParaRPr lang="en-US" altLang="pl-PL" sz="2000" dirty="0">
              <a:solidFill>
                <a:schemeClr val="accent2">
                  <a:lumMod val="75000"/>
                </a:schemeClr>
              </a:solidFill>
            </a:endParaRPr>
          </a:p>
          <a:p>
            <a:pPr marL="0">
              <a:lnSpc>
                <a:spcPct val="150000"/>
              </a:lnSpc>
            </a:pPr>
            <a:endParaRPr lang="en-US" altLang="pl-PL" sz="2000" dirty="0">
              <a:solidFill>
                <a:schemeClr val="accent2">
                  <a:lumMod val="75000"/>
                </a:schemeClr>
              </a:solidFill>
            </a:endParaRPr>
          </a:p>
          <a:p>
            <a:pPr marL="0">
              <a:lnSpc>
                <a:spcPct val="150000"/>
              </a:lnSpc>
            </a:pPr>
            <a:r>
              <a:rPr lang="en-US" altLang="pl-PL" sz="2000" dirty="0">
                <a:solidFill>
                  <a:schemeClr val="accent2">
                    <a:lumMod val="75000"/>
                  </a:schemeClr>
                </a:solidFill>
              </a:rPr>
              <a:t> Welche Bedeutung hat eine einzelne Komponente des getesteten Sachverhalts für die Gesamtheit des getesteten Zustands?</a:t>
            </a:r>
          </a:p>
        </p:txBody>
      </p:sp>
    </p:spTree>
    <p:extLst>
      <p:ext uri="{BB962C8B-B14F-4D97-AF65-F5344CB8AC3E}">
        <p14:creationId xmlns:p14="http://schemas.microsoft.com/office/powerpoint/2010/main" val="3818393655"/>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2" name="Prostokąt 1">
            <a:extLst>
              <a:ext uri="{FF2B5EF4-FFF2-40B4-BE49-F238E27FC236}">
                <a16:creationId xmlns:a16="http://schemas.microsoft.com/office/drawing/2014/main" id="{28B9937F-6FB0-4170-A270-96E0A5C60740}"/>
              </a:ext>
            </a:extLst>
          </p:cNvPr>
          <p:cNvSpPr/>
          <p:nvPr/>
        </p:nvSpPr>
        <p:spPr>
          <a:xfrm>
            <a:off x="261474" y="908720"/>
            <a:ext cx="8135938" cy="461665"/>
          </a:xfrm>
          <a:prstGeom prst="rect">
            <a:avLst/>
          </a:prstGeom>
        </p:spPr>
        <p:txBody>
          <a:bodyPr>
            <a:spAutoFit/>
          </a:bodyPr>
          <a:lstStyle/>
          <a:p>
            <a:pPr algn="ctr">
              <a:defRPr/>
            </a:pPr>
            <a:r>
              <a:rPr lang="en-US" sz="2400" dirty="0">
                <a:solidFill>
                  <a:schemeClr val="accent2">
                    <a:lumMod val="75000"/>
                  </a:schemeClr>
                </a:solidFill>
              </a:rPr>
              <a:t>Phase Diagnose</a:t>
            </a:r>
            <a:endParaRPr lang="en-US" sz="2400" b="0" dirty="0">
              <a:solidFill>
                <a:schemeClr val="accent2">
                  <a:lumMod val="75000"/>
                </a:schemeClr>
              </a:solidFill>
            </a:endParaRPr>
          </a:p>
        </p:txBody>
      </p:sp>
      <p:sp>
        <p:nvSpPr>
          <p:cNvPr id="8" name="Symbol zastępczy zawartości 2"/>
          <p:cNvSpPr txBox="1">
            <a:spLocks/>
          </p:cNvSpPr>
          <p:nvPr/>
        </p:nvSpPr>
        <p:spPr>
          <a:xfrm>
            <a:off x="266700" y="1773238"/>
            <a:ext cx="8248650" cy="3716337"/>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150000"/>
              </a:lnSpc>
              <a:defRPr/>
            </a:pPr>
            <a:r>
              <a:rPr lang="en-US" sz="2000" b="0" kern="0" dirty="0">
                <a:solidFill>
                  <a:schemeClr val="accent2">
                    <a:lumMod val="75000"/>
                  </a:schemeClr>
                </a:solidFill>
                <a:latin typeface="Arial" charset="0"/>
                <a:ea typeface="Arial" charset="0"/>
                <a:cs typeface="Arial" charset="0"/>
              </a:rPr>
              <a:t>Die Phasendiagnose findet Anwendung bei sich dynamisch entwickelnden Prozessen, Organismen, Psyche, menschlichen Gemeinschaften, Krankheiten, wo die Phasenbestimmung den Grad der Entwicklung der untersuchten Prozesse zu bestimmen erlaubt und die Grundlage für die Vorhersage ihrer weiteren Entwicklung ist. </a:t>
            </a:r>
          </a:p>
          <a:p>
            <a:pPr marL="0">
              <a:lnSpc>
                <a:spcPct val="150000"/>
              </a:lnSpc>
              <a:defRPr/>
            </a:pPr>
            <a:r>
              <a:rPr lang="en-US" sz="2000" b="1" kern="0" dirty="0">
                <a:solidFill>
                  <a:schemeClr val="accent2">
                    <a:lumMod val="75000"/>
                  </a:schemeClr>
                </a:solidFill>
                <a:latin typeface="Arial" charset="0"/>
                <a:ea typeface="Arial" charset="0"/>
                <a:cs typeface="Arial" charset="0"/>
              </a:rPr>
              <a:t>In welcher Phase befindet sich der getestete Zustand? </a:t>
            </a:r>
          </a:p>
        </p:txBody>
      </p:sp>
    </p:spTree>
    <p:extLst>
      <p:ext uri="{BB962C8B-B14F-4D97-AF65-F5344CB8AC3E}">
        <p14:creationId xmlns:p14="http://schemas.microsoft.com/office/powerpoint/2010/main" val="3171432781"/>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3">
            <a:extLst>
              <a:ext uri="{FF2B5EF4-FFF2-40B4-BE49-F238E27FC236}">
                <a16:creationId xmlns:a16="http://schemas.microsoft.com/office/drawing/2014/main" id="{4E81B037-89E7-420D-AB1F-8D32EE150983}"/>
              </a:ext>
            </a:extLst>
          </p:cNvPr>
          <p:cNvSpPr/>
          <p:nvPr/>
        </p:nvSpPr>
        <p:spPr>
          <a:xfrm>
            <a:off x="827584" y="1964521"/>
            <a:ext cx="7704856" cy="2246769"/>
          </a:xfrm>
          <a:prstGeom prst="rect">
            <a:avLst/>
          </a:prstGeom>
        </p:spPr>
        <p:txBody>
          <a:bodyPr wrap="square">
            <a:spAutoFit/>
          </a:bodyPr>
          <a:lstStyle/>
          <a:p>
            <a:pPr>
              <a:defRPr/>
            </a:pPr>
            <a:endParaRPr lang="es-ES" sz="2000" b="0" dirty="0">
              <a:solidFill>
                <a:schemeClr val="accent2">
                  <a:lumMod val="75000"/>
                </a:schemeClr>
              </a:solidFill>
            </a:endParaRPr>
          </a:p>
          <a:p>
            <a:pPr>
              <a:defRPr/>
            </a:pPr>
            <a:r>
              <a:rPr lang="es-ES" sz="2000" b="0" dirty="0">
                <a:solidFill>
                  <a:schemeClr val="accent2">
                    <a:lumMod val="75000"/>
                  </a:schemeClr>
                </a:solidFill>
              </a:rPr>
              <a:t> </a:t>
            </a: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p:txBody>
      </p:sp>
      <p:sp>
        <p:nvSpPr>
          <p:cNvPr id="10" name="Tytuł 1"/>
          <p:cNvSpPr txBox="1">
            <a:spLocks/>
          </p:cNvSpPr>
          <p:nvPr/>
        </p:nvSpPr>
        <p:spPr>
          <a:xfrm>
            <a:off x="201613" y="1131888"/>
            <a:ext cx="8313737" cy="568325"/>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Entwicklungsdiagnostik (prognostisch)</a:t>
            </a:r>
          </a:p>
        </p:txBody>
      </p:sp>
      <p:sp>
        <p:nvSpPr>
          <p:cNvPr id="11" name="Symbol zastępczy zawartości 2"/>
          <p:cNvSpPr txBox="1">
            <a:spLocks/>
          </p:cNvSpPr>
          <p:nvPr/>
        </p:nvSpPr>
        <p:spPr>
          <a:xfrm>
            <a:off x="130175" y="1773238"/>
            <a:ext cx="8763000" cy="4000500"/>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n-US" sz="2000" b="0" kern="0" dirty="0">
                <a:solidFill>
                  <a:schemeClr val="accent2">
                    <a:lumMod val="75000"/>
                  </a:schemeClr>
                </a:solidFill>
              </a:rPr>
              <a:t>Die entwicklungsbezogene (prognostische) Diagnose ist die Vorwegnahme der weiteren Entwicklung des untersuchten Prozesses oder Zustandes. Sie basiert auf früheren Stadien - Teilen der Diagnose und ist deren direktes Ergebnis. Auf der Grundlage der vergangenen Stadien wird die Entwicklung der zukünftigen Stadien angefordert.</a:t>
            </a:r>
          </a:p>
          <a:p>
            <a:pPr marL="0">
              <a:defRPr/>
            </a:pPr>
            <a:r>
              <a:rPr lang="en-US" sz="2000" b="1" kern="0" dirty="0">
                <a:solidFill>
                  <a:schemeClr val="accent2">
                    <a:lumMod val="75000"/>
                  </a:schemeClr>
                </a:solidFill>
              </a:rPr>
              <a:t> Wie wird sich der getestete Sachverhalt weiterentwickeln?  </a:t>
            </a:r>
          </a:p>
          <a:p>
            <a:pPr>
              <a:defRPr/>
            </a:pPr>
            <a:r>
              <a:rPr lang="en-US" sz="2000" b="0" kern="0" dirty="0">
                <a:solidFill>
                  <a:schemeClr val="accent2">
                    <a:lumMod val="75000"/>
                  </a:schemeClr>
                </a:solidFill>
              </a:rPr>
              <a:t>Zusammenfassend lässt sich sagen, dass die verschiedenen Arten der oben genannten Diagnosen voneinander abhängig sind und im Ergebnis zu einer mehrseitigen Diagnose des untersuchten Phänomens, einer detaillierten Beschreibung, Erklärung seiner Betriebsbedingungen und Entwicklungstrends führen.</a:t>
            </a:r>
          </a:p>
        </p:txBody>
      </p:sp>
    </p:spTree>
    <p:extLst>
      <p:ext uri="{BB962C8B-B14F-4D97-AF65-F5344CB8AC3E}">
        <p14:creationId xmlns:p14="http://schemas.microsoft.com/office/powerpoint/2010/main" val="938228070"/>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p:cNvSpPr txBox="1">
            <a:spLocks/>
          </p:cNvSpPr>
          <p:nvPr/>
        </p:nvSpPr>
        <p:spPr>
          <a:xfrm>
            <a:off x="231775" y="1131888"/>
            <a:ext cx="8283575" cy="496887"/>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latin typeface="+mn-lt"/>
              </a:rPr>
              <a:t>Einführung in die Funktionsbewertung</a:t>
            </a:r>
          </a:p>
        </p:txBody>
      </p:sp>
      <p:sp>
        <p:nvSpPr>
          <p:cNvPr id="11" name="Symbol zastępczy zawartości 2"/>
          <p:cNvSpPr txBox="1">
            <a:spLocks noChangeArrowheads="1"/>
          </p:cNvSpPr>
          <p:nvPr/>
        </p:nvSpPr>
        <p:spPr bwMode="auto">
          <a:xfrm>
            <a:off x="115888" y="1628775"/>
            <a:ext cx="8785225" cy="4371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50000"/>
              </a:lnSpc>
            </a:pPr>
            <a:r>
              <a:rPr lang="en-US" altLang="pl-PL" sz="2000" b="0" kern="0" dirty="0">
                <a:solidFill>
                  <a:schemeClr val="accent2">
                    <a:lumMod val="75000"/>
                  </a:schemeClr>
                </a:solidFill>
              </a:rPr>
              <a:t>Beurteilung - Funktionsdiagnostik betrifft immer Menschen mit verschiedenen Behinderungen oder mit besonderem Entwicklungs-, Gesundheits- oder Bildungsbedarf </a:t>
            </a:r>
          </a:p>
          <a:p>
            <a:pPr>
              <a:lnSpc>
                <a:spcPct val="150000"/>
              </a:lnSpc>
            </a:pPr>
            <a:r>
              <a:rPr lang="en-US" altLang="pl-PL" sz="2000" b="0" kern="0" dirty="0">
                <a:solidFill>
                  <a:schemeClr val="accent2">
                    <a:lumMod val="75000"/>
                  </a:schemeClr>
                </a:solidFill>
              </a:rPr>
              <a:t>In jedem Fall ist es in diesem Zusammenhang notwendig, eine Art von unterstützender, beratender und therapeutischer Intervention zu planen</a:t>
            </a:r>
          </a:p>
        </p:txBody>
      </p:sp>
    </p:spTree>
    <p:extLst>
      <p:ext uri="{BB962C8B-B14F-4D97-AF65-F5344CB8AC3E}">
        <p14:creationId xmlns:p14="http://schemas.microsoft.com/office/powerpoint/2010/main" val="1142440887"/>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539750" y="981075"/>
            <a:ext cx="7992690" cy="863749"/>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chemeClr val="accent2">
                    <a:lumMod val="75000"/>
                  </a:schemeClr>
                </a:solidFill>
              </a:rPr>
              <a:t>Einführung - Wir können z. B. über die funktionale Beurteilung (FA) sprechen:</a:t>
            </a:r>
            <a:br>
              <a:rPr lang="en-US" kern="0" dirty="0">
                <a:solidFill>
                  <a:schemeClr val="accent2">
                    <a:lumMod val="75000"/>
                  </a:schemeClr>
                </a:solidFill>
              </a:rPr>
            </a:br>
            <a:endParaRPr lang="en-US" kern="0" dirty="0">
              <a:solidFill>
                <a:schemeClr val="accent2">
                  <a:lumMod val="75000"/>
                </a:schemeClr>
              </a:solidFill>
            </a:endParaRPr>
          </a:p>
        </p:txBody>
      </p:sp>
      <p:sp>
        <p:nvSpPr>
          <p:cNvPr id="4" name="Symbol zastępczy zawartości 2"/>
          <p:cNvSpPr txBox="1">
            <a:spLocks/>
          </p:cNvSpPr>
          <p:nvPr/>
        </p:nvSpPr>
        <p:spPr>
          <a:xfrm>
            <a:off x="539750" y="1916113"/>
            <a:ext cx="8135938" cy="3673475"/>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150000"/>
              </a:lnSpc>
              <a:defRPr/>
            </a:pPr>
            <a:r>
              <a:rPr lang="en-US" sz="2000" b="0" kern="0" dirty="0">
                <a:solidFill>
                  <a:schemeClr val="accent2">
                    <a:lumMod val="75000"/>
                  </a:schemeClr>
                </a:solidFill>
              </a:rPr>
              <a:t>FA in der Physiotherapie</a:t>
            </a:r>
          </a:p>
          <a:p>
            <a:pPr marL="0">
              <a:lnSpc>
                <a:spcPct val="150000"/>
              </a:lnSpc>
              <a:defRPr/>
            </a:pPr>
            <a:r>
              <a:rPr lang="en-US" sz="2000" b="0" kern="0" dirty="0">
                <a:solidFill>
                  <a:schemeClr val="accent2">
                    <a:lumMod val="75000"/>
                  </a:schemeClr>
                </a:solidFill>
              </a:rPr>
              <a:t>FA bei Autismus-Spektrum-Störungen</a:t>
            </a:r>
          </a:p>
          <a:p>
            <a:pPr marL="0">
              <a:lnSpc>
                <a:spcPct val="150000"/>
              </a:lnSpc>
              <a:defRPr/>
            </a:pPr>
            <a:r>
              <a:rPr lang="en-US" sz="2000" b="0" kern="0" dirty="0">
                <a:solidFill>
                  <a:schemeClr val="accent2">
                    <a:lumMod val="75000"/>
                  </a:schemeClr>
                </a:solidFill>
              </a:rPr>
              <a:t>FA in der Psychotherapie</a:t>
            </a:r>
          </a:p>
          <a:p>
            <a:pPr marL="0">
              <a:lnSpc>
                <a:spcPct val="150000"/>
              </a:lnSpc>
              <a:defRPr/>
            </a:pPr>
            <a:r>
              <a:rPr lang="en-US" sz="2000" b="0" kern="0" dirty="0">
                <a:solidFill>
                  <a:schemeClr val="accent2">
                    <a:lumMod val="75000"/>
                  </a:schemeClr>
                </a:solidFill>
              </a:rPr>
              <a:t>Andere</a:t>
            </a:r>
          </a:p>
          <a:p>
            <a:pPr marL="0">
              <a:lnSpc>
                <a:spcPct val="150000"/>
              </a:lnSpc>
              <a:defRPr/>
            </a:pPr>
            <a:endParaRPr lang="pl-PL" sz="2700" b="0" kern="0" dirty="0"/>
          </a:p>
          <a:p>
            <a:pPr>
              <a:defRPr/>
            </a:pPr>
            <a:endParaRPr lang="pl-PL" b="0" kern="0" dirty="0"/>
          </a:p>
        </p:txBody>
      </p:sp>
    </p:spTree>
    <p:extLst>
      <p:ext uri="{BB962C8B-B14F-4D97-AF65-F5344CB8AC3E}">
        <p14:creationId xmlns:p14="http://schemas.microsoft.com/office/powerpoint/2010/main" val="1270199204"/>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0</TotalTime>
  <Pages>0</Pages>
  <Words>2997</Words>
  <Characters>0</Characters>
  <Application>Microsoft Office PowerPoint</Application>
  <PresentationFormat>Pokaz na ekranie (4:3)</PresentationFormat>
  <Lines>0</Lines>
  <Paragraphs>229</Paragraphs>
  <Slides>39</Slides>
  <Notes>9</Notes>
  <HiddenSlides>0</HiddenSlides>
  <MMClips>0</MMClips>
  <ScaleCrop>false</ScaleCrop>
  <HeadingPairs>
    <vt:vector size="6" baseType="variant">
      <vt:variant>
        <vt:lpstr>Używane czcionki</vt:lpstr>
      </vt:variant>
      <vt:variant>
        <vt:i4>7</vt:i4>
      </vt:variant>
      <vt:variant>
        <vt:lpstr>Motyw</vt:lpstr>
      </vt:variant>
      <vt:variant>
        <vt:i4>3</vt:i4>
      </vt:variant>
      <vt:variant>
        <vt:lpstr>Tytuły slajdów</vt:lpstr>
      </vt:variant>
      <vt:variant>
        <vt:i4>39</vt:i4>
      </vt:variant>
    </vt:vector>
  </HeadingPairs>
  <TitlesOfParts>
    <vt:vector size="49" baseType="lpstr">
      <vt:lpstr>Arial</vt:lpstr>
      <vt:lpstr>Arial Bold</vt:lpstr>
      <vt:lpstr>Arial-ExtraBoldPL</vt:lpstr>
      <vt:lpstr>Bradley Hand ITC</vt:lpstr>
      <vt:lpstr>Calibri</vt:lpstr>
      <vt:lpstr>Gill Sans</vt:lpstr>
      <vt:lpstr>Times New Roman</vt:lpstr>
      <vt:lpstr>Pantallazo inicio</vt:lpstr>
      <vt:lpstr>Pantallazo cierre</vt:lpstr>
      <vt:lpstr>1_WOIZ - prezentacja "wykładowa"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Patrycja Kabiesz</cp:lastModifiedBy>
  <cp:revision>1027</cp:revision>
  <cp:lastPrinted>2011-07-18T19:05:36Z</cp:lastPrinted>
  <dcterms:created xsi:type="dcterms:W3CDTF">2010-06-23T19:02:16Z</dcterms:created>
  <dcterms:modified xsi:type="dcterms:W3CDTF">2021-07-03T08:12:26Z</dcterms:modified>
</cp:coreProperties>
</file>