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43"/>
  </p:notesMasterIdLst>
  <p:handoutMasterIdLst>
    <p:handoutMasterId r:id="rId44"/>
  </p:handoutMasterIdLst>
  <p:sldIdLst>
    <p:sldId id="627" r:id="rId4"/>
    <p:sldId id="574" r:id="rId5"/>
    <p:sldId id="634" r:id="rId6"/>
    <p:sldId id="635" r:id="rId7"/>
    <p:sldId id="636" r:id="rId8"/>
    <p:sldId id="638" r:id="rId9"/>
    <p:sldId id="637" r:id="rId10"/>
    <p:sldId id="639" r:id="rId11"/>
    <p:sldId id="640" r:id="rId12"/>
    <p:sldId id="641" r:id="rId13"/>
    <p:sldId id="642" r:id="rId14"/>
    <p:sldId id="643" r:id="rId15"/>
    <p:sldId id="644" r:id="rId16"/>
    <p:sldId id="646" r:id="rId17"/>
    <p:sldId id="645" r:id="rId18"/>
    <p:sldId id="647" r:id="rId19"/>
    <p:sldId id="648" r:id="rId20"/>
    <p:sldId id="649" r:id="rId21"/>
    <p:sldId id="650" r:id="rId22"/>
    <p:sldId id="652" r:id="rId23"/>
    <p:sldId id="651" r:id="rId24"/>
    <p:sldId id="653" r:id="rId25"/>
    <p:sldId id="654" r:id="rId26"/>
    <p:sldId id="655" r:id="rId27"/>
    <p:sldId id="656" r:id="rId28"/>
    <p:sldId id="658" r:id="rId29"/>
    <p:sldId id="657" r:id="rId30"/>
    <p:sldId id="659" r:id="rId31"/>
    <p:sldId id="660" r:id="rId32"/>
    <p:sldId id="661" r:id="rId33"/>
    <p:sldId id="662" r:id="rId34"/>
    <p:sldId id="663" r:id="rId35"/>
    <p:sldId id="664" r:id="rId36"/>
    <p:sldId id="665" r:id="rId37"/>
    <p:sldId id="666" r:id="rId38"/>
    <p:sldId id="667" r:id="rId39"/>
    <p:sldId id="668" r:id="rId40"/>
    <p:sldId id="669" r:id="rId41"/>
    <p:sldId id="626" r:id="rId42"/>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200"/>
    <a:srgbClr val="262673"/>
    <a:srgbClr val="0404E6"/>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39" autoAdjust="0"/>
    <p:restoredTop sz="96405" autoAdjust="0"/>
  </p:normalViewPr>
  <p:slideViewPr>
    <p:cSldViewPr>
      <p:cViewPr varScale="1">
        <p:scale>
          <a:sx n="82" d="100"/>
          <a:sy n="82" d="100"/>
        </p:scale>
        <p:origin x="1704"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635484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extLst>
      <p:ext uri="{BB962C8B-B14F-4D97-AF65-F5344CB8AC3E}">
        <p14:creationId xmlns:p14="http://schemas.microsoft.com/office/powerpoint/2010/main" val="147920541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4705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87489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764345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400064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81428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405345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82137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06E914C-D4D4-4E1B-A2D4-BEC8EAE69E5B}" type="slidenum">
              <a:rPr lang="pl-PL" altLang="pl-PL" smtClean="0"/>
              <a:pPr>
                <a:defRPr/>
              </a:pPr>
              <a:t>20</a:t>
            </a:fld>
            <a:endParaRPr lang="pl-PL" altLang="pl-PL"/>
          </a:p>
        </p:txBody>
      </p:sp>
    </p:spTree>
    <p:extLst>
      <p:ext uri="{BB962C8B-B14F-4D97-AF65-F5344CB8AC3E}">
        <p14:creationId xmlns:p14="http://schemas.microsoft.com/office/powerpoint/2010/main" val="144724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06E914C-D4D4-4E1B-A2D4-BEC8EAE69E5B}" type="slidenum">
              <a:rPr lang="pl-PL" altLang="pl-PL" smtClean="0"/>
              <a:pPr>
                <a:defRPr/>
              </a:pPr>
              <a:t>39</a:t>
            </a:fld>
            <a:endParaRPr lang="pl-PL" altLang="pl-PL"/>
          </a:p>
        </p:txBody>
      </p:sp>
    </p:spTree>
    <p:extLst>
      <p:ext uri="{BB962C8B-B14F-4D97-AF65-F5344CB8AC3E}">
        <p14:creationId xmlns:p14="http://schemas.microsoft.com/office/powerpoint/2010/main" val="44846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6.png"/><Relationship Id="rId4" Type="http://schemas.openxmlformats.org/officeDocument/2006/relationships/hyperlink" Target="http://theelearningcoach.com/learning/10-definitions-learnin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w7lQE8apk2o" TargetMode="External"/><Relationship Id="rId3" Type="http://schemas.openxmlformats.org/officeDocument/2006/relationships/slideLayout" Target="../slideLayouts/slideLayout9.xml"/><Relationship Id="rId7" Type="http://schemas.openxmlformats.org/officeDocument/2006/relationships/hyperlink" Target="https://www.ted.com/talks/sue_austin_deep_sea_diving_in_a_wheelchair/up-next"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ted.com/talks/stella_young_i_m_not_your_inspiration_thank_you_very_much/up-next" TargetMode="External"/><Relationship Id="rId5" Type="http://schemas.openxmlformats.org/officeDocument/2006/relationships/hyperlink" Target="https://www.youtube.com/watch?v=QSuDHQ9wkZE" TargetMode="External"/><Relationship Id="rId4" Type="http://schemas.openxmlformats.org/officeDocument/2006/relationships/hyperlink" Target="https://www.youtube.com/watch?v=6P2nPI6CTlc" TargetMode="Externa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6.png"/><Relationship Id="rId4" Type="http://schemas.openxmlformats.org/officeDocument/2006/relationships/hyperlink" Target="http://www.infantva.org/documents/Definition%20of%20Functional%20Assessment.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9.xml"/><Relationship Id="rId7" Type="http://schemas.openxmlformats.org/officeDocument/2006/relationships/hyperlink" Target="https://www.ncbi.nlm.nih.gov/pmc/articles/PMC5954814/"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www.understood.org/en/school-learning/evaluations/evaluation-basics/functional-assessment-what-it-is-and-how-it-works" TargetMode="External"/><Relationship Id="rId5" Type="http://schemas.openxmlformats.org/officeDocument/2006/relationships/hyperlink" Target="https://researchautism.org/10-steps-to-understanding-and-writing-a-functional-behavior-assessment/" TargetMode="External"/><Relationship Id="rId4" Type="http://schemas.openxmlformats.org/officeDocument/2006/relationships/hyperlink" Target="https://education.byu.edu/familyhope/six_steps"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6.png"/><Relationship Id="rId5" Type="http://schemas.openxmlformats.org/officeDocument/2006/relationships/hyperlink" Target="https://www.youtube.com/watch?v=NBW8ooEuIys" TargetMode="External"/><Relationship Id="rId4" Type="http://schemas.openxmlformats.org/officeDocument/2006/relationships/hyperlink" Target="https://www.youtube.com/watch?v=Qaz5kcS2oD4"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LUbnyuEieog&amp;t=44s" TargetMode="External"/><Relationship Id="rId3" Type="http://schemas.openxmlformats.org/officeDocument/2006/relationships/slideLayout" Target="../slideLayouts/slideLayout9.xml"/><Relationship Id="rId7" Type="http://schemas.openxmlformats.org/officeDocument/2006/relationships/hyperlink" Target="https://www.youtube.com/watch?v=nWlN0IZYdJ4&amp;t=26s"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www.youtube.com/watch?v=efJMXcxdT9c" TargetMode="External"/><Relationship Id="rId11" Type="http://schemas.openxmlformats.org/officeDocument/2006/relationships/image" Target="../media/image16.png"/><Relationship Id="rId5" Type="http://schemas.openxmlformats.org/officeDocument/2006/relationships/hyperlink" Target="https://youtu.be/6DpmT0gX7cY" TargetMode="External"/><Relationship Id="rId10" Type="http://schemas.openxmlformats.org/officeDocument/2006/relationships/hyperlink" Target="https://www.youtube.com/watch?v=JZdL87sagco" TargetMode="External"/><Relationship Id="rId4" Type="http://schemas.openxmlformats.org/officeDocument/2006/relationships/notesSlide" Target="../notesSlides/notesSlide8.xml"/><Relationship Id="rId9" Type="http://schemas.openxmlformats.org/officeDocument/2006/relationships/hyperlink" Target="https://www.youtube.com/watch?v=BM7QCgv4hWU"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16.png"/><Relationship Id="rId4" Type="http://schemas.openxmlformats.org/officeDocument/2006/relationships/hyperlink" Target="https://www.cmhcm.org/userfiles/filemanager/961/"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16.png"/><Relationship Id="rId5" Type="http://schemas.openxmlformats.org/officeDocument/2006/relationships/hyperlink" Target="https://milnepublishing.geneseo.edu/instruction-in-functional-assessment/chapter/chapter-2the_methodology_of_functional_assessment/" TargetMode="External"/><Relationship Id="rId4" Type="http://schemas.openxmlformats.org/officeDocument/2006/relationships/hyperlink" Target="https://www.gvsu.edu/cms4/asset/64CB422A-ED08-43F0-F795CA9DE364B6BE/sp0009-_functional_assessment.pdf"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16.png"/><Relationship Id="rId5" Type="http://schemas.openxmlformats.org/officeDocument/2006/relationships/hyperlink" Target="https://www.youtube.com/watch?v=cIusfLd7Mlo" TargetMode="External"/><Relationship Id="rId4" Type="http://schemas.openxmlformats.org/officeDocument/2006/relationships/hyperlink" Target="https://www.youtube.com/watch?v=kTClSU_md10"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547664" y="3645024"/>
            <a:ext cx="676875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defRPr/>
            </a:pPr>
            <a:r>
              <a:rPr lang="pl-PL" sz="2000" dirty="0">
                <a:solidFill>
                  <a:schemeClr val="accent2">
                    <a:lumMod val="75000"/>
                  </a:schemeClr>
                </a:solidFill>
                <a:latin typeface="Bradley Hand ITC" panose="03070402050302030203" pitchFamily="66" charset="0"/>
                <a:cs typeface="+mn-cs"/>
              </a:rPr>
              <a:t>MODULE: FUNCTIONAL EVALUATION: CONCEPT AND METHODOLOGY </a:t>
            </a:r>
          </a:p>
          <a:p>
            <a:pPr algn="r" eaLnBrk="1" hangingPunct="1">
              <a:lnSpc>
                <a:spcPct val="90000"/>
              </a:lnSpc>
              <a:spcBef>
                <a:spcPts val="1675"/>
              </a:spcBef>
              <a:buSzPct val="171000"/>
              <a:defRPr/>
            </a:pPr>
            <a:r>
              <a:rPr lang="en-US" sz="2000" dirty="0">
                <a:solidFill>
                  <a:schemeClr val="accent2">
                    <a:lumMod val="75000"/>
                  </a:schemeClr>
                </a:solidFill>
                <a:latin typeface="Bradley Hand ITC" panose="03070402050302030203" pitchFamily="66" charset="0"/>
                <a:cs typeface="+mn-cs"/>
                <a:sym typeface="Arial" charset="0"/>
              </a:rPr>
              <a:t>Didactic Unit B: </a:t>
            </a:r>
            <a:r>
              <a:rPr lang="en-US" sz="2000" dirty="0">
                <a:solidFill>
                  <a:schemeClr val="accent2">
                    <a:lumMod val="75000"/>
                  </a:schemeClr>
                </a:solidFill>
                <a:latin typeface="Bradley Hand ITC" panose="03070402050302030203" pitchFamily="66" charset="0"/>
                <a:cs typeface="+mn-cs"/>
              </a:rPr>
              <a:t>Importance of functional assessment and its applications</a:t>
            </a:r>
            <a:endParaRPr lang="en-US" sz="2000" dirty="0">
              <a:solidFill>
                <a:schemeClr val="accent2">
                  <a:lumMod val="75000"/>
                </a:schemeClr>
              </a:solidFill>
              <a:latin typeface="Bradley Hand ITC" panose="03070402050302030203" pitchFamily="66" charset="0"/>
              <a:cs typeface="+mn-cs"/>
              <a:sym typeface="Arial" charset="0"/>
            </a:endParaRPr>
          </a:p>
        </p:txBody>
      </p:sp>
      <p:pic>
        <p:nvPicPr>
          <p:cNvPr id="4" name="social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4797152"/>
            <a:ext cx="812800" cy="812800"/>
          </a:xfrm>
          <a:prstGeom prst="rect">
            <a:avLst/>
          </a:prstGeom>
        </p:spPr>
      </p:pic>
    </p:spTree>
    <p:extLst>
      <p:ext uri="{BB962C8B-B14F-4D97-AF65-F5344CB8AC3E}">
        <p14:creationId xmlns:p14="http://schemas.microsoft.com/office/powerpoint/2010/main" val="347026289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noChangeArrowheads="1"/>
          </p:cNvSpPr>
          <p:nvPr/>
        </p:nvSpPr>
        <p:spPr bwMode="auto">
          <a:xfrm>
            <a:off x="195263" y="992188"/>
            <a:ext cx="8218487" cy="5699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US" altLang="pl-PL" kern="0" dirty="0">
                <a:solidFill>
                  <a:schemeClr val="accent2">
                    <a:lumMod val="75000"/>
                  </a:schemeClr>
                </a:solidFill>
              </a:rPr>
              <a:t>Assessment of function</a:t>
            </a:r>
          </a:p>
        </p:txBody>
      </p:sp>
      <p:sp>
        <p:nvSpPr>
          <p:cNvPr id="3" name="Symbol zastępczy zawartości 2"/>
          <p:cNvSpPr txBox="1">
            <a:spLocks noChangeArrowheads="1"/>
          </p:cNvSpPr>
          <p:nvPr/>
        </p:nvSpPr>
        <p:spPr bwMode="auto">
          <a:xfrm>
            <a:off x="195263" y="1531516"/>
            <a:ext cx="8840787" cy="41168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50000"/>
              </a:lnSpc>
            </a:pPr>
            <a:r>
              <a:rPr lang="en-US" altLang="pl-PL" sz="2000" b="0" kern="0" dirty="0">
                <a:solidFill>
                  <a:schemeClr val="accent2">
                    <a:lumMod val="75000"/>
                  </a:schemeClr>
                </a:solidFill>
              </a:rPr>
              <a:t>In many fields, for example, medicine, physiotherapy, we can meet the term diagnosis of a function that most often concerns the assessment of the functioning of a specific human body and can be part of the diagnosis in functional assessment </a:t>
            </a:r>
          </a:p>
          <a:p>
            <a:pPr>
              <a:lnSpc>
                <a:spcPct val="150000"/>
              </a:lnSpc>
            </a:pPr>
            <a:r>
              <a:rPr lang="en-US" altLang="pl-PL" sz="2000" b="0" kern="0" dirty="0">
                <a:solidFill>
                  <a:schemeClr val="accent2">
                    <a:lumMod val="75000"/>
                  </a:schemeClr>
                </a:solidFill>
              </a:rPr>
              <a:t>There are many different types of tools diagnosing the level of human functioning </a:t>
            </a:r>
          </a:p>
          <a:p>
            <a:pPr>
              <a:lnSpc>
                <a:spcPct val="150000"/>
              </a:lnSpc>
            </a:pPr>
            <a:r>
              <a:rPr lang="en-US" altLang="pl-PL" sz="2000" b="0" kern="0" dirty="0">
                <a:solidFill>
                  <a:schemeClr val="accent2">
                    <a:lumMod val="75000"/>
                  </a:schemeClr>
                </a:solidFill>
              </a:rPr>
              <a:t>It should be remembered that diagnosis is a process that can consist of many different elements and which ends with a generalization, an assessment that in turn is the basis of the support program.</a:t>
            </a:r>
          </a:p>
        </p:txBody>
      </p:sp>
      <p:pic>
        <p:nvPicPr>
          <p:cNvPr id="6" name="importanc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6136" y="4941168"/>
            <a:ext cx="812800" cy="812800"/>
          </a:xfrm>
          <a:prstGeom prst="rect">
            <a:avLst/>
          </a:prstGeom>
        </p:spPr>
      </p:pic>
    </p:spTree>
    <p:extLst>
      <p:ext uri="{BB962C8B-B14F-4D97-AF65-F5344CB8AC3E}">
        <p14:creationId xmlns:p14="http://schemas.microsoft.com/office/powerpoint/2010/main" val="209557901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79512" y="764704"/>
            <a:ext cx="8385175" cy="708025"/>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Indications WHO - International Classification of Function, bio psychosocial model (ICF)</a:t>
            </a:r>
          </a:p>
        </p:txBody>
      </p:sp>
      <p:sp>
        <p:nvSpPr>
          <p:cNvPr id="4" name="Symbol zastępczy zawartości 2"/>
          <p:cNvSpPr txBox="1">
            <a:spLocks noChangeArrowheads="1"/>
          </p:cNvSpPr>
          <p:nvPr/>
        </p:nvSpPr>
        <p:spPr bwMode="auto">
          <a:xfrm>
            <a:off x="119062" y="1578347"/>
            <a:ext cx="8905875" cy="408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gn="just"/>
            <a:r>
              <a:rPr lang="en-US" altLang="pl-PL" sz="1800" b="0" kern="0" dirty="0">
                <a:solidFill>
                  <a:schemeClr val="accent2">
                    <a:lumMod val="75000"/>
                  </a:schemeClr>
                </a:solidFill>
              </a:rPr>
              <a:t>It is not the condition of the subject itself that implies his disability; </a:t>
            </a:r>
          </a:p>
          <a:p>
            <a:pPr algn="just"/>
            <a:r>
              <a:rPr lang="en-US" altLang="pl-PL" sz="1800" b="0" kern="0" dirty="0">
                <a:solidFill>
                  <a:schemeClr val="accent2">
                    <a:lumMod val="75000"/>
                  </a:schemeClr>
                </a:solidFill>
              </a:rPr>
              <a:t>An important element of the subject's resources regulating the degree of disability are, apart from the health condition, personal factors, such as </a:t>
            </a:r>
            <a:r>
              <a:rPr lang="en-US" altLang="pl-PL" sz="1800" b="0" kern="0" dirty="0" err="1">
                <a:solidFill>
                  <a:schemeClr val="accent2">
                    <a:lumMod val="75000"/>
                  </a:schemeClr>
                </a:solidFill>
              </a:rPr>
              <a:t>eg</a:t>
            </a:r>
            <a:r>
              <a:rPr lang="en-US" altLang="pl-PL" sz="1800" b="0" kern="0" dirty="0">
                <a:solidFill>
                  <a:schemeClr val="accent2">
                    <a:lumMod val="75000"/>
                  </a:schemeClr>
                </a:solidFill>
              </a:rPr>
              <a:t> cognitive resources, values, interests, ways of spending free time, emotional and social competences, etc.; </a:t>
            </a:r>
          </a:p>
          <a:p>
            <a:pPr algn="just"/>
            <a:r>
              <a:rPr lang="en-US" altLang="pl-PL" sz="1800" b="0" kern="0" dirty="0">
                <a:solidFill>
                  <a:schemeClr val="accent2">
                    <a:lumMod val="75000"/>
                  </a:schemeClr>
                </a:solidFill>
              </a:rPr>
              <a:t>Disability is a phenomenon that "happens" in the space of social relations, built by the entity itself and its resources and other entities, also possessing its own resources; </a:t>
            </a:r>
          </a:p>
          <a:p>
            <a:pPr algn="just"/>
            <a:r>
              <a:rPr lang="en-US" altLang="pl-PL" sz="1800" b="0" kern="0" dirty="0">
                <a:solidFill>
                  <a:schemeClr val="accent2">
                    <a:lumMod val="75000"/>
                  </a:schemeClr>
                </a:solidFill>
              </a:rPr>
              <a:t>Disability is not a chronic condition - its dynamics and intensity depends both on the health condition of the subject, the current condition of its resources, as well as the possibilities and barriers created by the given environment (which also changes itself and can also be changed by the subject itself).</a:t>
            </a:r>
          </a:p>
        </p:txBody>
      </p:sp>
      <p:pic>
        <p:nvPicPr>
          <p:cNvPr id="5" name="importanc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2200" y="5661248"/>
            <a:ext cx="812800" cy="812800"/>
          </a:xfrm>
          <a:prstGeom prst="rect">
            <a:avLst/>
          </a:prstGeom>
        </p:spPr>
      </p:pic>
    </p:spTree>
    <p:extLst>
      <p:ext uri="{BB962C8B-B14F-4D97-AF65-F5344CB8AC3E}">
        <p14:creationId xmlns:p14="http://schemas.microsoft.com/office/powerpoint/2010/main" val="183533842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395536" y="836712"/>
            <a:ext cx="8162925" cy="568325"/>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ICF classification - goals</a:t>
            </a:r>
          </a:p>
        </p:txBody>
      </p:sp>
      <p:sp>
        <p:nvSpPr>
          <p:cNvPr id="3" name="Symbol zastępczy zawartości 2"/>
          <p:cNvSpPr txBox="1">
            <a:spLocks/>
          </p:cNvSpPr>
          <p:nvPr/>
        </p:nvSpPr>
        <p:spPr>
          <a:xfrm>
            <a:off x="111125" y="1556793"/>
            <a:ext cx="8934450" cy="4369346"/>
          </a:xfrm>
          <a:prstGeom prst="rect">
            <a:avLst/>
          </a:prstGeom>
        </p:spPr>
        <p:txBody>
          <a:bodyPr>
            <a:normAutofit fontScale="8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endParaRPr lang="pl-PL" b="0" kern="0" dirty="0"/>
          </a:p>
          <a:p>
            <a:pPr>
              <a:defRPr/>
            </a:pPr>
            <a:r>
              <a:rPr lang="en-US" sz="2600" b="0" kern="0" dirty="0">
                <a:solidFill>
                  <a:schemeClr val="accent2">
                    <a:lumMod val="75000"/>
                  </a:schemeClr>
                </a:solidFill>
              </a:rPr>
              <a:t>Creating scientific basis for understanding and researching health issues and related states, results and determinants; </a:t>
            </a:r>
          </a:p>
          <a:p>
            <a:pPr>
              <a:defRPr/>
            </a:pPr>
            <a:r>
              <a:rPr lang="en-US" sz="2600" b="0" kern="0" dirty="0">
                <a:solidFill>
                  <a:schemeClr val="accent2">
                    <a:lumMod val="75000"/>
                  </a:schemeClr>
                </a:solidFill>
              </a:rPr>
              <a:t>Establishing a common language used to describe health and health-related conditions, due to the need to improve communication between different users, e.g. health professionals, academics, policy makers and the general public, including disabled people; </a:t>
            </a:r>
          </a:p>
          <a:p>
            <a:pPr>
              <a:defRPr/>
            </a:pPr>
            <a:r>
              <a:rPr lang="en-US" sz="2600" b="0" kern="0" dirty="0">
                <a:solidFill>
                  <a:schemeClr val="accent2">
                    <a:lumMod val="75000"/>
                  </a:schemeClr>
                </a:solidFill>
              </a:rPr>
              <a:t>Enabling comparison of data from different countries, from many areas of healthcare, services and time periods; </a:t>
            </a:r>
          </a:p>
          <a:p>
            <a:pPr>
              <a:defRPr/>
            </a:pPr>
            <a:r>
              <a:rPr lang="en-US" sz="2600" b="0" kern="0" dirty="0">
                <a:solidFill>
                  <a:schemeClr val="accent2">
                    <a:lumMod val="75000"/>
                  </a:schemeClr>
                </a:solidFill>
              </a:rPr>
              <a:t>Creation of a structured coding scheme for IT systems in the field of health </a:t>
            </a:r>
          </a:p>
          <a:p>
            <a:pPr marL="0">
              <a:defRPr/>
            </a:pPr>
            <a:r>
              <a:rPr lang="en-US" sz="2600" b="1" kern="0" dirty="0">
                <a:solidFill>
                  <a:schemeClr val="accent2">
                    <a:lumMod val="75000"/>
                  </a:schemeClr>
                </a:solidFill>
              </a:rPr>
              <a:t>(vide ICF, 2009).</a:t>
            </a:r>
          </a:p>
        </p:txBody>
      </p:sp>
      <p:pic>
        <p:nvPicPr>
          <p:cNvPr id="4" name="importanc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88024" y="5408514"/>
            <a:ext cx="812800" cy="812800"/>
          </a:xfrm>
          <a:prstGeom prst="rect">
            <a:avLst/>
          </a:prstGeom>
        </p:spPr>
      </p:pic>
    </p:spTree>
    <p:extLst>
      <p:ext uri="{BB962C8B-B14F-4D97-AF65-F5344CB8AC3E}">
        <p14:creationId xmlns:p14="http://schemas.microsoft.com/office/powerpoint/2010/main" val="51451011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251520" y="764704"/>
            <a:ext cx="8321675" cy="569912"/>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pl-PL" kern="0" dirty="0">
                <a:solidFill>
                  <a:schemeClr val="accent2">
                    <a:lumMod val="75000"/>
                  </a:schemeClr>
                </a:solidFill>
                <a:latin typeface="+mn-lt"/>
              </a:rPr>
              <a:t>Learning</a:t>
            </a:r>
          </a:p>
        </p:txBody>
      </p:sp>
      <p:sp>
        <p:nvSpPr>
          <p:cNvPr id="3" name="Symbol zastępczy zawartości 2"/>
          <p:cNvSpPr txBox="1">
            <a:spLocks noChangeArrowheads="1"/>
          </p:cNvSpPr>
          <p:nvPr/>
        </p:nvSpPr>
        <p:spPr bwMode="auto">
          <a:xfrm>
            <a:off x="193675" y="1622425"/>
            <a:ext cx="8786813" cy="428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altLang="pl-PL" sz="2000" b="0" kern="0" dirty="0">
                <a:solidFill>
                  <a:schemeClr val="accent2">
                    <a:lumMod val="75000"/>
                  </a:schemeClr>
                </a:solidFill>
              </a:rPr>
              <a:t>It is worth paying attention to the term "learning", which usually means:</a:t>
            </a:r>
          </a:p>
          <a:p>
            <a:r>
              <a:rPr lang="en-US" altLang="pl-PL" sz="2000" b="1" kern="0" dirty="0">
                <a:solidFill>
                  <a:schemeClr val="accent2">
                    <a:lumMod val="75000"/>
                  </a:schemeClr>
                </a:solidFill>
              </a:rPr>
              <a:t>Learning</a:t>
            </a:r>
            <a:r>
              <a:rPr lang="en-US" altLang="pl-PL" sz="2000" b="0" kern="0" dirty="0">
                <a:solidFill>
                  <a:schemeClr val="accent2">
                    <a:lumMod val="75000"/>
                  </a:schemeClr>
                </a:solidFill>
              </a:rPr>
              <a:t> is the acquisition of new knowledge or skills through teaching, experience or study. It is a transformative process in which the understanding of new information can lead to changes in a person's behavior or perception of the world around them. (vide. </a:t>
            </a:r>
            <a:r>
              <a:rPr lang="en-US" altLang="pl-PL" sz="2000" b="0" kern="0" dirty="0">
                <a:solidFill>
                  <a:schemeClr val="accent2">
                    <a:lumMod val="75000"/>
                  </a:schemeClr>
                </a:solidFill>
                <a:hlinkClick r:id="rId4">
                  <a:extLst>
                    <a:ext uri="{A12FA001-AC4F-418D-AE19-62706E023703}">
                      <ahyp:hlinkClr xmlns:ahyp="http://schemas.microsoft.com/office/drawing/2018/hyperlinkcolor" val="tx"/>
                    </a:ext>
                  </a:extLst>
                </a:hlinkClick>
              </a:rPr>
              <a:t>http://theelearningcoach.com/learning/10-definitions-learning/</a:t>
            </a:r>
            <a:r>
              <a:rPr lang="en-US" altLang="pl-PL" sz="2000" b="0" kern="0" dirty="0">
                <a:solidFill>
                  <a:schemeClr val="accent2">
                    <a:lumMod val="75000"/>
                  </a:schemeClr>
                </a:solidFill>
              </a:rPr>
              <a:t> accessed on 17.01.2020)</a:t>
            </a:r>
          </a:p>
          <a:p>
            <a:r>
              <a:rPr lang="en-US" altLang="pl-PL" sz="2000" b="0" kern="0" dirty="0">
                <a:solidFill>
                  <a:schemeClr val="accent2">
                    <a:lumMod val="75000"/>
                  </a:schemeClr>
                </a:solidFill>
              </a:rPr>
              <a:t>The most important thing is always that it is a process of changes in thinking, behavior on the way to determining your place in the world; </a:t>
            </a:r>
          </a:p>
          <a:p>
            <a:r>
              <a:rPr lang="en-US" altLang="pl-PL" sz="2000" b="0" kern="0" dirty="0">
                <a:solidFill>
                  <a:schemeClr val="accent2">
                    <a:lumMod val="75000"/>
                  </a:schemeClr>
                </a:solidFill>
              </a:rPr>
              <a:t>There are many examples of the importance of learning for quality of life and happiness and fulfillment; </a:t>
            </a:r>
          </a:p>
        </p:txBody>
      </p:sp>
      <p:pic>
        <p:nvPicPr>
          <p:cNvPr id="4" name="importanc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48064" y="5229200"/>
            <a:ext cx="812800" cy="812800"/>
          </a:xfrm>
          <a:prstGeom prst="rect">
            <a:avLst/>
          </a:prstGeom>
        </p:spPr>
      </p:pic>
    </p:spTree>
    <p:extLst>
      <p:ext uri="{BB962C8B-B14F-4D97-AF65-F5344CB8AC3E}">
        <p14:creationId xmlns:p14="http://schemas.microsoft.com/office/powerpoint/2010/main" val="181826830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323528" y="836712"/>
            <a:ext cx="8162925" cy="568325"/>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Some examples</a:t>
            </a:r>
          </a:p>
        </p:txBody>
      </p:sp>
      <p:sp>
        <p:nvSpPr>
          <p:cNvPr id="3" name="Symbol zastępczy zawartości 2"/>
          <p:cNvSpPr txBox="1">
            <a:spLocks/>
          </p:cNvSpPr>
          <p:nvPr/>
        </p:nvSpPr>
        <p:spPr>
          <a:xfrm>
            <a:off x="348184" y="1120874"/>
            <a:ext cx="8162925" cy="4027487"/>
          </a:xfrm>
          <a:prstGeom prst="rect">
            <a:avLst/>
          </a:prstGeom>
        </p:spPr>
        <p:txBody>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1" kern="0" dirty="0">
                <a:solidFill>
                  <a:schemeClr val="accent2">
                    <a:lumMod val="75000"/>
                  </a:schemeClr>
                </a:solidFill>
              </a:rPr>
              <a:t>Nick </a:t>
            </a:r>
            <a:r>
              <a:rPr lang="en-US" sz="2000" b="1" kern="0" dirty="0" err="1">
                <a:solidFill>
                  <a:schemeClr val="accent2">
                    <a:lumMod val="75000"/>
                  </a:schemeClr>
                </a:solidFill>
              </a:rPr>
              <a:t>Vuicic</a:t>
            </a:r>
            <a:r>
              <a:rPr lang="en-US" sz="2000" b="1" kern="0" dirty="0">
                <a:solidFill>
                  <a:schemeClr val="accent2">
                    <a:lumMod val="75000"/>
                  </a:schemeClr>
                </a:solidFill>
              </a:rPr>
              <a:t> </a:t>
            </a:r>
          </a:p>
          <a:p>
            <a:pPr>
              <a:defRPr/>
            </a:pPr>
            <a:r>
              <a:rPr lang="en-US" sz="2000" b="0" kern="0" dirty="0">
                <a:solidFill>
                  <a:schemeClr val="accent2">
                    <a:lumMod val="75000"/>
                  </a:schemeClr>
                </a:solidFill>
              </a:rPr>
              <a:t> </a:t>
            </a:r>
            <a:r>
              <a:rPr lang="en-US" sz="2000" b="0" kern="0" dirty="0">
                <a:solidFill>
                  <a:schemeClr val="accent2">
                    <a:lumMod val="75000"/>
                  </a:schemeClr>
                </a:solidFill>
                <a:hlinkClick r:id="rId4">
                  <a:extLst>
                    <a:ext uri="{A12FA001-AC4F-418D-AE19-62706E023703}">
                      <ahyp:hlinkClr xmlns:ahyp="http://schemas.microsoft.com/office/drawing/2018/hyperlinkcolor" val="tx"/>
                    </a:ext>
                  </a:extLst>
                </a:hlinkClick>
              </a:rPr>
              <a:t>https://www.youtube.com/watch?v=6P2nPI6CTlc</a:t>
            </a:r>
            <a:r>
              <a:rPr lang="en-US" sz="2000" b="0" kern="0" dirty="0">
                <a:solidFill>
                  <a:schemeClr val="accent2">
                    <a:lumMod val="75000"/>
                  </a:schemeClr>
                </a:solidFill>
              </a:rPr>
              <a:t> </a:t>
            </a:r>
          </a:p>
          <a:p>
            <a:pPr marL="0">
              <a:defRPr/>
            </a:pPr>
            <a:r>
              <a:rPr lang="en-US" sz="2000" b="0" kern="0" dirty="0">
                <a:solidFill>
                  <a:schemeClr val="accent2">
                    <a:lumMod val="75000"/>
                  </a:schemeClr>
                </a:solidFill>
              </a:rPr>
              <a:t>    </a:t>
            </a:r>
            <a:r>
              <a:rPr lang="en-US" sz="2000" b="0" kern="0" dirty="0">
                <a:solidFill>
                  <a:schemeClr val="accent2">
                    <a:lumMod val="75000"/>
                  </a:schemeClr>
                </a:solidFill>
                <a:hlinkClick r:id="rId5">
                  <a:extLst>
                    <a:ext uri="{A12FA001-AC4F-418D-AE19-62706E023703}">
                      <ahyp:hlinkClr xmlns:ahyp="http://schemas.microsoft.com/office/drawing/2018/hyperlinkcolor" val="tx"/>
                    </a:ext>
                  </a:extLst>
                </a:hlinkClick>
              </a:rPr>
              <a:t>https://www.youtube.com/watch?v=QSuDHQ9wkZE</a:t>
            </a:r>
            <a:endParaRPr lang="en-US" sz="2000" b="0" kern="0" dirty="0">
              <a:solidFill>
                <a:schemeClr val="accent2">
                  <a:lumMod val="75000"/>
                </a:schemeClr>
              </a:solidFill>
            </a:endParaRPr>
          </a:p>
          <a:p>
            <a:pPr>
              <a:defRPr/>
            </a:pPr>
            <a:r>
              <a:rPr lang="en-US" sz="2000" b="1" kern="0" dirty="0">
                <a:solidFill>
                  <a:schemeClr val="accent2">
                    <a:lumMod val="75000"/>
                  </a:schemeClr>
                </a:solidFill>
              </a:rPr>
              <a:t>Stella Young - 				 </a:t>
            </a:r>
            <a:r>
              <a:rPr lang="en-US" sz="2000" b="0" kern="0" dirty="0">
                <a:solidFill>
                  <a:schemeClr val="accent2">
                    <a:lumMod val="75000"/>
                  </a:schemeClr>
                </a:solidFill>
                <a:hlinkClick r:id="rId6">
                  <a:extLst>
                    <a:ext uri="{A12FA001-AC4F-418D-AE19-62706E023703}">
                      <ahyp:hlinkClr xmlns:ahyp="http://schemas.microsoft.com/office/drawing/2018/hyperlinkcolor" val="tx"/>
                    </a:ext>
                  </a:extLst>
                </a:hlinkClick>
              </a:rPr>
              <a:t>https://www.ted.com/talks/stella_young_i_m_not_your_inspiration_thank_you_very_much/up-next</a:t>
            </a:r>
            <a:endParaRPr lang="en-US" sz="2000" b="0" kern="0" dirty="0">
              <a:solidFill>
                <a:schemeClr val="accent2">
                  <a:lumMod val="75000"/>
                </a:schemeClr>
              </a:solidFill>
            </a:endParaRPr>
          </a:p>
          <a:p>
            <a:pPr>
              <a:defRPr/>
            </a:pPr>
            <a:r>
              <a:rPr lang="en-US" sz="2000" b="1" kern="0" dirty="0">
                <a:solidFill>
                  <a:schemeClr val="accent2">
                    <a:lumMod val="75000"/>
                  </a:schemeClr>
                </a:solidFill>
              </a:rPr>
              <a:t>Deep sea diving - </a:t>
            </a:r>
            <a:r>
              <a:rPr lang="en-US" sz="2000" b="0" kern="0" dirty="0">
                <a:solidFill>
                  <a:schemeClr val="accent2">
                    <a:lumMod val="75000"/>
                  </a:schemeClr>
                </a:solidFill>
                <a:hlinkClick r:id="rId7">
                  <a:extLst>
                    <a:ext uri="{A12FA001-AC4F-418D-AE19-62706E023703}">
                      <ahyp:hlinkClr xmlns:ahyp="http://schemas.microsoft.com/office/drawing/2018/hyperlinkcolor" val="tx"/>
                    </a:ext>
                  </a:extLst>
                </a:hlinkClick>
              </a:rPr>
              <a:t>https://www.ted.com/talks/sue_austin_deep_sea_diving_in_a_wheelchair/up-next</a:t>
            </a:r>
            <a:endParaRPr lang="en-US" sz="2000" b="0" kern="0" dirty="0">
              <a:solidFill>
                <a:schemeClr val="accent2">
                  <a:lumMod val="75000"/>
                </a:schemeClr>
              </a:solidFill>
            </a:endParaRPr>
          </a:p>
          <a:p>
            <a:pPr>
              <a:defRPr/>
            </a:pPr>
            <a:r>
              <a:rPr lang="en-US" sz="2000" b="1" kern="0" dirty="0" err="1">
                <a:solidFill>
                  <a:schemeClr val="accent2">
                    <a:lumMod val="75000"/>
                  </a:schemeClr>
                </a:solidFill>
              </a:rPr>
              <a:t>Ashoka</a:t>
            </a:r>
            <a:r>
              <a:rPr lang="en-US" sz="2000" b="1" kern="0" dirty="0">
                <a:solidFill>
                  <a:schemeClr val="accent2">
                    <a:lumMod val="75000"/>
                  </a:schemeClr>
                </a:solidFill>
              </a:rPr>
              <a:t> </a:t>
            </a:r>
            <a:r>
              <a:rPr lang="en-US" sz="2000" b="1" kern="0" dirty="0" err="1">
                <a:solidFill>
                  <a:schemeClr val="accent2">
                    <a:lumMod val="75000"/>
                  </a:schemeClr>
                </a:solidFill>
              </a:rPr>
              <a:t>changemakers</a:t>
            </a:r>
            <a:r>
              <a:rPr lang="en-US" sz="2000" b="1" kern="0" dirty="0">
                <a:solidFill>
                  <a:schemeClr val="accent2">
                    <a:lumMod val="75000"/>
                  </a:schemeClr>
                </a:solidFill>
              </a:rPr>
              <a:t> schools </a:t>
            </a:r>
            <a:r>
              <a:rPr lang="en-US" sz="2000" b="0" kern="0" dirty="0">
                <a:solidFill>
                  <a:schemeClr val="accent2">
                    <a:lumMod val="75000"/>
                  </a:schemeClr>
                </a:solidFill>
              </a:rPr>
              <a:t>- </a:t>
            </a:r>
            <a:r>
              <a:rPr lang="en-US" sz="2000" b="0" kern="0" dirty="0">
                <a:solidFill>
                  <a:schemeClr val="accent2">
                    <a:lumMod val="75000"/>
                  </a:schemeClr>
                </a:solidFill>
                <a:hlinkClick r:id="rId8">
                  <a:extLst>
                    <a:ext uri="{A12FA001-AC4F-418D-AE19-62706E023703}">
                      <ahyp:hlinkClr xmlns:ahyp="http://schemas.microsoft.com/office/drawing/2018/hyperlinkcolor" val="tx"/>
                    </a:ext>
                  </a:extLst>
                </a:hlinkClick>
              </a:rPr>
              <a:t>https://www.youtube.com/watch?v=w7lQE8apk2o</a:t>
            </a:r>
            <a:endParaRPr lang="en-US" sz="2000" b="0" kern="0" dirty="0">
              <a:solidFill>
                <a:schemeClr val="accent2">
                  <a:lumMod val="75000"/>
                </a:schemeClr>
              </a:solidFill>
            </a:endParaRPr>
          </a:p>
          <a:p>
            <a:pPr marL="0">
              <a:defRPr/>
            </a:pPr>
            <a:r>
              <a:rPr lang="en-US" sz="2000" b="1" kern="0" dirty="0">
                <a:solidFill>
                  <a:schemeClr val="accent2">
                    <a:lumMod val="75000"/>
                  </a:schemeClr>
                </a:solidFill>
              </a:rPr>
              <a:t>(accessed on 18.07.2019)</a:t>
            </a:r>
          </a:p>
        </p:txBody>
      </p:sp>
      <p:pic>
        <p:nvPicPr>
          <p:cNvPr id="4" name="importanc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36096" y="5321300"/>
            <a:ext cx="812800" cy="812800"/>
          </a:xfrm>
          <a:prstGeom prst="rect">
            <a:avLst/>
          </a:prstGeom>
        </p:spPr>
      </p:pic>
    </p:spTree>
    <p:extLst>
      <p:ext uri="{BB962C8B-B14F-4D97-AF65-F5344CB8AC3E}">
        <p14:creationId xmlns:p14="http://schemas.microsoft.com/office/powerpoint/2010/main" val="70179151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76213" y="836713"/>
            <a:ext cx="8644259" cy="576064"/>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Functional diagnosis in educational and therapeutic work</a:t>
            </a:r>
          </a:p>
        </p:txBody>
      </p:sp>
      <p:sp>
        <p:nvSpPr>
          <p:cNvPr id="3" name="Symbol zastępczy zawartości 2"/>
          <p:cNvSpPr txBox="1">
            <a:spLocks/>
          </p:cNvSpPr>
          <p:nvPr/>
        </p:nvSpPr>
        <p:spPr>
          <a:xfrm>
            <a:off x="176213" y="1412777"/>
            <a:ext cx="8850312" cy="4491136"/>
          </a:xfrm>
          <a:prstGeom prst="rect">
            <a:avLst/>
          </a:prstGeom>
        </p:spPr>
        <p:txBody>
          <a:bodyPr>
            <a:normAutofit fontScale="8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20000"/>
              </a:lnSpc>
              <a:defRPr/>
            </a:pPr>
            <a:r>
              <a:rPr lang="en-US" sz="2200" b="0" kern="0" dirty="0">
                <a:solidFill>
                  <a:schemeClr val="accent2">
                    <a:lumMod val="75000"/>
                  </a:schemeClr>
                </a:solidFill>
              </a:rPr>
              <a:t>The diagnosis of functional skills serves to build a program of individual work with the patient, its effective course is based on including in the diagnostic operation the following principles: </a:t>
            </a:r>
          </a:p>
          <a:p>
            <a:pPr>
              <a:lnSpc>
                <a:spcPct val="120000"/>
              </a:lnSpc>
              <a:defRPr/>
            </a:pPr>
            <a:r>
              <a:rPr lang="en-US" sz="2200" b="0" kern="0" dirty="0">
                <a:solidFill>
                  <a:schemeClr val="accent2">
                    <a:lumMod val="75000"/>
                  </a:schemeClr>
                </a:solidFill>
              </a:rPr>
              <a:t>Positive approach (recognition of strengths of the patient); complexity (multidimensionality); development (including dynamics of development); </a:t>
            </a:r>
          </a:p>
          <a:p>
            <a:pPr>
              <a:lnSpc>
                <a:spcPct val="120000"/>
              </a:lnSpc>
              <a:defRPr/>
            </a:pPr>
            <a:r>
              <a:rPr lang="en-US" sz="2200" b="0" kern="0" dirty="0">
                <a:solidFill>
                  <a:schemeClr val="accent2">
                    <a:lumMod val="75000"/>
                  </a:schemeClr>
                </a:solidFill>
              </a:rPr>
              <a:t>Forecasting; </a:t>
            </a:r>
          </a:p>
          <a:p>
            <a:pPr>
              <a:lnSpc>
                <a:spcPct val="120000"/>
              </a:lnSpc>
              <a:defRPr/>
            </a:pPr>
            <a:r>
              <a:rPr lang="en-US" sz="2200" b="0" kern="0" dirty="0">
                <a:solidFill>
                  <a:schemeClr val="accent2">
                    <a:lumMod val="75000"/>
                  </a:schemeClr>
                </a:solidFill>
              </a:rPr>
              <a:t>Profiling (construction of a development profile showing the results of the collected diagnostic material); </a:t>
            </a:r>
          </a:p>
          <a:p>
            <a:pPr>
              <a:lnSpc>
                <a:spcPct val="120000"/>
              </a:lnSpc>
              <a:defRPr/>
            </a:pPr>
            <a:r>
              <a:rPr lang="en-US" sz="2200" b="0" kern="0" dirty="0">
                <a:solidFill>
                  <a:schemeClr val="accent2">
                    <a:lumMod val="75000"/>
                  </a:schemeClr>
                </a:solidFill>
              </a:rPr>
              <a:t>Non-invasive (conducting the procedure in natural conditions); </a:t>
            </a:r>
          </a:p>
          <a:p>
            <a:pPr>
              <a:lnSpc>
                <a:spcPct val="120000"/>
              </a:lnSpc>
              <a:defRPr/>
            </a:pPr>
            <a:r>
              <a:rPr lang="en-US" sz="2200" b="0" kern="0" dirty="0">
                <a:solidFill>
                  <a:schemeClr val="accent2">
                    <a:lumMod val="75000"/>
                  </a:schemeClr>
                </a:solidFill>
              </a:rPr>
              <a:t>The action should be focused on the rehabilitation process;                                                                                                         (</a:t>
            </a:r>
            <a:r>
              <a:rPr lang="en-US" sz="2200" b="1" kern="0" dirty="0">
                <a:solidFill>
                  <a:schemeClr val="accent2">
                    <a:lumMod val="75000"/>
                  </a:schemeClr>
                </a:solidFill>
              </a:rPr>
              <a:t>vide. </a:t>
            </a:r>
            <a:r>
              <a:rPr lang="en-US" sz="2200" b="1" kern="0" dirty="0" err="1">
                <a:solidFill>
                  <a:schemeClr val="accent2">
                    <a:lumMod val="75000"/>
                  </a:schemeClr>
                </a:solidFill>
              </a:rPr>
              <a:t>Głodkowska</a:t>
            </a:r>
            <a:r>
              <a:rPr lang="en-US" sz="2200" b="1" kern="0" dirty="0">
                <a:solidFill>
                  <a:schemeClr val="accent2">
                    <a:lumMod val="75000"/>
                  </a:schemeClr>
                </a:solidFill>
              </a:rPr>
              <a:t> J., 1999)</a:t>
            </a:r>
          </a:p>
          <a:p>
            <a:pPr marL="0">
              <a:defRPr/>
            </a:pPr>
            <a:endParaRPr lang="pl-PL" b="0" kern="0" dirty="0"/>
          </a:p>
        </p:txBody>
      </p:sp>
      <p:pic>
        <p:nvPicPr>
          <p:cNvPr id="4" name="importanc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2240" y="5229200"/>
            <a:ext cx="812800" cy="812800"/>
          </a:xfrm>
          <a:prstGeom prst="rect">
            <a:avLst/>
          </a:prstGeom>
        </p:spPr>
      </p:pic>
    </p:spTree>
    <p:extLst>
      <p:ext uri="{BB962C8B-B14F-4D97-AF65-F5344CB8AC3E}">
        <p14:creationId xmlns:p14="http://schemas.microsoft.com/office/powerpoint/2010/main" val="8829099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79512" y="764704"/>
            <a:ext cx="8339137" cy="576263"/>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The specificity of functional assessment</a:t>
            </a:r>
          </a:p>
        </p:txBody>
      </p:sp>
      <p:sp>
        <p:nvSpPr>
          <p:cNvPr id="3" name="Symbol zastępczy zawartości 2"/>
          <p:cNvSpPr txBox="1">
            <a:spLocks/>
          </p:cNvSpPr>
          <p:nvPr/>
        </p:nvSpPr>
        <p:spPr>
          <a:xfrm>
            <a:off x="189511" y="1556792"/>
            <a:ext cx="8784977" cy="4176712"/>
          </a:xfrm>
          <a:prstGeom prst="rect">
            <a:avLst/>
          </a:prstGeom>
        </p:spPr>
        <p:txBody>
          <a:bodyPr>
            <a:normAutofit fontScale="925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defRPr/>
            </a:pPr>
            <a:r>
              <a:rPr lang="en-US" sz="2000" b="0" kern="0" dirty="0">
                <a:solidFill>
                  <a:schemeClr val="accent2">
                    <a:lumMod val="75000"/>
                  </a:schemeClr>
                </a:solidFill>
              </a:rPr>
              <a:t>step 1. Preparing ecological diagnosis in consultation with other specialists (the so-called "environmental inventory"); </a:t>
            </a:r>
          </a:p>
          <a:p>
            <a:pPr marL="0">
              <a:defRPr/>
            </a:pPr>
            <a:r>
              <a:rPr lang="en-US" sz="2000" b="0" kern="0" dirty="0">
                <a:solidFill>
                  <a:schemeClr val="accent2">
                    <a:lumMod val="75000"/>
                  </a:schemeClr>
                </a:solidFill>
              </a:rPr>
              <a:t>step 2. Assessment of the child's functioning in the perception of parents, the immediate environment of the patient; </a:t>
            </a:r>
          </a:p>
          <a:p>
            <a:pPr marL="0">
              <a:defRPr/>
            </a:pPr>
            <a:r>
              <a:rPr lang="en-US" sz="2000" b="0" kern="0" dirty="0">
                <a:solidFill>
                  <a:schemeClr val="accent2">
                    <a:lumMod val="75000"/>
                  </a:schemeClr>
                </a:solidFill>
              </a:rPr>
              <a:t>step 3. Assessment of current skills and fitness of the specialists (observation of various forms patient's activity and interaction with the environment); </a:t>
            </a:r>
          </a:p>
          <a:p>
            <a:pPr marL="0">
              <a:defRPr/>
            </a:pPr>
            <a:r>
              <a:rPr lang="en-US" sz="2000" b="0" kern="0" dirty="0">
                <a:solidFill>
                  <a:schemeClr val="accent2">
                    <a:lumMod val="75000"/>
                  </a:schemeClr>
                </a:solidFill>
              </a:rPr>
              <a:t>step 4. Defining the scope and type of assistance; </a:t>
            </a:r>
          </a:p>
          <a:p>
            <a:pPr marL="0">
              <a:defRPr/>
            </a:pPr>
            <a:r>
              <a:rPr lang="en-US" sz="2000" b="0" kern="0" dirty="0">
                <a:solidFill>
                  <a:schemeClr val="accent2">
                    <a:lumMod val="75000"/>
                  </a:schemeClr>
                </a:solidFill>
              </a:rPr>
              <a:t>Step 5. Analysis of the information gathered by the team, determination of the methods of implementation and implementation of the assistance program; </a:t>
            </a:r>
          </a:p>
          <a:p>
            <a:pPr marL="0">
              <a:defRPr/>
            </a:pPr>
            <a:r>
              <a:rPr lang="en-US" sz="2000" b="1" kern="0" dirty="0">
                <a:solidFill>
                  <a:schemeClr val="accent2">
                    <a:lumMod val="75000"/>
                  </a:schemeClr>
                </a:solidFill>
              </a:rPr>
              <a:t>   (vide </a:t>
            </a:r>
            <a:r>
              <a:rPr lang="en-US" sz="2000" b="1" kern="0" dirty="0" err="1">
                <a:solidFill>
                  <a:schemeClr val="accent2">
                    <a:lumMod val="75000"/>
                  </a:schemeClr>
                </a:solidFill>
              </a:rPr>
              <a:t>Serafin</a:t>
            </a:r>
            <a:r>
              <a:rPr lang="en-US" sz="2000" b="1" kern="0" dirty="0">
                <a:solidFill>
                  <a:schemeClr val="accent2">
                    <a:lumMod val="75000"/>
                  </a:schemeClr>
                </a:solidFill>
              </a:rPr>
              <a:t> T., 2005)</a:t>
            </a:r>
          </a:p>
          <a:p>
            <a:pPr>
              <a:defRPr/>
            </a:pPr>
            <a:endParaRPr lang="en-US" sz="3000" b="0" kern="0" dirty="0"/>
          </a:p>
        </p:txBody>
      </p:sp>
      <p:pic>
        <p:nvPicPr>
          <p:cNvPr id="4" name="importanc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92080" y="5327104"/>
            <a:ext cx="812800" cy="812800"/>
          </a:xfrm>
          <a:prstGeom prst="rect">
            <a:avLst/>
          </a:prstGeom>
        </p:spPr>
      </p:pic>
    </p:spTree>
    <p:extLst>
      <p:ext uri="{BB962C8B-B14F-4D97-AF65-F5344CB8AC3E}">
        <p14:creationId xmlns:p14="http://schemas.microsoft.com/office/powerpoint/2010/main" val="119020874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323528" y="836712"/>
            <a:ext cx="8207375" cy="86409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Definitions of functional diagnosis and assessment </a:t>
            </a:r>
          </a:p>
        </p:txBody>
      </p:sp>
      <p:sp>
        <p:nvSpPr>
          <p:cNvPr id="3" name="Symbol zastępczy zawartości 2"/>
          <p:cNvSpPr txBox="1">
            <a:spLocks/>
          </p:cNvSpPr>
          <p:nvPr/>
        </p:nvSpPr>
        <p:spPr>
          <a:xfrm>
            <a:off x="323528" y="2060848"/>
            <a:ext cx="8793162" cy="3936281"/>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50000"/>
              </a:lnSpc>
              <a:defRPr/>
            </a:pPr>
            <a:r>
              <a:rPr lang="en-US" sz="2200" b="1" kern="0" dirty="0">
                <a:solidFill>
                  <a:schemeClr val="accent2">
                    <a:lumMod val="75000"/>
                  </a:schemeClr>
                </a:solidFill>
              </a:rPr>
              <a:t>Functional assessment</a:t>
            </a:r>
            <a:r>
              <a:rPr lang="en-US" sz="2200" b="0" kern="0" dirty="0">
                <a:solidFill>
                  <a:schemeClr val="accent2">
                    <a:lumMod val="75000"/>
                  </a:schemeClr>
                </a:solidFill>
              </a:rPr>
              <a:t> is a continuous collaborative process that combines observing, asking meaningful questions, listening to family stories, and analyzing individual child skills and behaviors within naturally occurring everyday routines and activities across multiple situations and settings.</a:t>
            </a:r>
          </a:p>
          <a:p>
            <a:pPr marL="0">
              <a:lnSpc>
                <a:spcPct val="150000"/>
              </a:lnSpc>
              <a:defRPr/>
            </a:pPr>
            <a:r>
              <a:rPr lang="en-US" sz="1500" b="0" kern="0" dirty="0">
                <a:solidFill>
                  <a:schemeClr val="accent2">
                    <a:lumMod val="75000"/>
                  </a:schemeClr>
                </a:solidFill>
              </a:rPr>
              <a:t>(Vide.</a:t>
            </a:r>
            <a:r>
              <a:rPr lang="en-US" sz="1500" b="0" kern="0" dirty="0">
                <a:solidFill>
                  <a:schemeClr val="accent2">
                    <a:lumMod val="75000"/>
                  </a:schemeClr>
                </a:solidFill>
                <a:hlinkClick r:id="rId4" invalidUrl="http://www.infantva.org/documents/Definition of Functional Assessment.pdf">
                  <a:extLst>
                    <a:ext uri="{A12FA001-AC4F-418D-AE19-62706E023703}">
                      <ahyp:hlinkClr xmlns:ahyp="http://schemas.microsoft.com/office/drawing/2018/hyperlinkcolor" val="tx"/>
                    </a:ext>
                  </a:extLst>
                </a:hlinkClick>
              </a:rPr>
              <a:t> http://www.infantva.org/documents/Definition%20of%20Functional%20Assessment.pdf </a:t>
            </a:r>
            <a:r>
              <a:rPr lang="en-US" sz="1500" b="0" kern="0" dirty="0">
                <a:solidFill>
                  <a:schemeClr val="accent2">
                    <a:lumMod val="75000"/>
                  </a:schemeClr>
                </a:solidFill>
              </a:rPr>
              <a:t>– Accessed on 17.01.2020)</a:t>
            </a:r>
            <a:endParaRPr lang="en-US" sz="1500" b="0" kern="0" dirty="0">
              <a:solidFill>
                <a:schemeClr val="accent2">
                  <a:lumMod val="75000"/>
                </a:schemeClr>
              </a:solidFill>
              <a:hlinkClick r:id="rId4" invalidUrl="http://www.infantva.org/documents/Definition of Functional Assessment.pdf">
                <a:extLst>
                  <a:ext uri="{A12FA001-AC4F-418D-AE19-62706E023703}">
                    <ahyp:hlinkClr xmlns:ahyp="http://schemas.microsoft.com/office/drawing/2018/hyperlinkcolor" val="tx"/>
                  </a:ext>
                </a:extLst>
              </a:hlinkClick>
            </a:endParaRPr>
          </a:p>
          <a:p>
            <a:pPr>
              <a:defRPr/>
            </a:pPr>
            <a:endParaRPr lang="pl-PL" b="0" kern="0" dirty="0"/>
          </a:p>
          <a:p>
            <a:pPr>
              <a:defRPr/>
            </a:pPr>
            <a:endParaRPr lang="pl-PL" b="0" kern="0" dirty="0"/>
          </a:p>
        </p:txBody>
      </p:sp>
      <p:pic>
        <p:nvPicPr>
          <p:cNvPr id="4" name="importnace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6096" y="4725144"/>
            <a:ext cx="812800" cy="812800"/>
          </a:xfrm>
          <a:prstGeom prst="rect">
            <a:avLst/>
          </a:prstGeom>
        </p:spPr>
      </p:pic>
    </p:spTree>
    <p:extLst>
      <p:ext uri="{BB962C8B-B14F-4D97-AF65-F5344CB8AC3E}">
        <p14:creationId xmlns:p14="http://schemas.microsoft.com/office/powerpoint/2010/main" val="188439877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251520" y="836712"/>
            <a:ext cx="8296275" cy="54133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Another contexts</a:t>
            </a:r>
          </a:p>
        </p:txBody>
      </p:sp>
      <p:sp>
        <p:nvSpPr>
          <p:cNvPr id="3" name="Symbol zastępczy zawartości 2"/>
          <p:cNvSpPr txBox="1">
            <a:spLocks/>
          </p:cNvSpPr>
          <p:nvPr/>
        </p:nvSpPr>
        <p:spPr>
          <a:xfrm>
            <a:off x="205680" y="1164631"/>
            <a:ext cx="8686800" cy="4571230"/>
          </a:xfrm>
          <a:prstGeom prst="rect">
            <a:avLst/>
          </a:prstGeom>
        </p:spPr>
        <p:txBody>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1" kern="0" dirty="0">
                <a:solidFill>
                  <a:schemeClr val="accent2">
                    <a:lumMod val="75000"/>
                  </a:schemeClr>
                </a:solidFill>
              </a:rPr>
              <a:t>Six steps – </a:t>
            </a:r>
          </a:p>
          <a:p>
            <a:pPr>
              <a:defRPr/>
            </a:pPr>
            <a:r>
              <a:rPr lang="en-US" sz="2000" b="0" kern="0" dirty="0">
                <a:solidFill>
                  <a:schemeClr val="accent2">
                    <a:lumMod val="75000"/>
                  </a:schemeClr>
                </a:solidFill>
                <a:hlinkClick r:id="rId4">
                  <a:extLst>
                    <a:ext uri="{A12FA001-AC4F-418D-AE19-62706E023703}">
                      <ahyp:hlinkClr xmlns:ahyp="http://schemas.microsoft.com/office/drawing/2018/hyperlinkcolor" val="tx"/>
                    </a:ext>
                  </a:extLst>
                </a:hlinkClick>
              </a:rPr>
              <a:t>https://education.byu.edu/familyhope/six_steps</a:t>
            </a:r>
            <a:endParaRPr lang="en-US" sz="2000" b="0" kern="0" dirty="0">
              <a:solidFill>
                <a:schemeClr val="accent2">
                  <a:lumMod val="75000"/>
                </a:schemeClr>
              </a:solidFill>
            </a:endParaRPr>
          </a:p>
          <a:p>
            <a:pPr>
              <a:defRPr/>
            </a:pPr>
            <a:r>
              <a:rPr lang="en-US" sz="2000" kern="0" dirty="0">
                <a:solidFill>
                  <a:schemeClr val="accent2">
                    <a:lumMod val="75000"/>
                  </a:schemeClr>
                </a:solidFill>
              </a:rPr>
              <a:t>Ten steps</a:t>
            </a:r>
          </a:p>
          <a:p>
            <a:pPr>
              <a:defRPr/>
            </a:pPr>
            <a:r>
              <a:rPr lang="en-US" sz="2000" b="0" kern="0" dirty="0">
                <a:solidFill>
                  <a:schemeClr val="accent2">
                    <a:lumMod val="75000"/>
                  </a:schemeClr>
                </a:solidFill>
                <a:hlinkClick r:id="rId5">
                  <a:extLst>
                    <a:ext uri="{A12FA001-AC4F-418D-AE19-62706E023703}">
                      <ahyp:hlinkClr xmlns:ahyp="http://schemas.microsoft.com/office/drawing/2018/hyperlinkcolor" val="tx"/>
                    </a:ext>
                  </a:extLst>
                </a:hlinkClick>
              </a:rPr>
              <a:t>https://researchautism.org/10-steps-to-understanding-and-writing-a-functional-behavior-assessment/</a:t>
            </a:r>
            <a:r>
              <a:rPr lang="en-US" sz="2000" b="0" kern="0" dirty="0">
                <a:solidFill>
                  <a:schemeClr val="accent2">
                    <a:lumMod val="75000"/>
                  </a:schemeClr>
                </a:solidFill>
              </a:rPr>
              <a:t> </a:t>
            </a:r>
          </a:p>
          <a:p>
            <a:pPr>
              <a:defRPr/>
            </a:pPr>
            <a:r>
              <a:rPr lang="en-US" sz="2000" b="1" kern="0" dirty="0">
                <a:solidFill>
                  <a:schemeClr val="accent2">
                    <a:lumMod val="75000"/>
                  </a:schemeClr>
                </a:solidFill>
              </a:rPr>
              <a:t>Functional Assessment vs. Comprehensive Evaluation - </a:t>
            </a:r>
            <a:r>
              <a:rPr lang="en-US" sz="2000" b="0" kern="0" dirty="0">
                <a:solidFill>
                  <a:schemeClr val="accent2">
                    <a:lumMod val="75000"/>
                  </a:schemeClr>
                </a:solidFill>
                <a:hlinkClick r:id="rId6">
                  <a:extLst>
                    <a:ext uri="{A12FA001-AC4F-418D-AE19-62706E023703}">
                      <ahyp:hlinkClr xmlns:ahyp="http://schemas.microsoft.com/office/drawing/2018/hyperlinkcolor" val="tx"/>
                    </a:ext>
                  </a:extLst>
                </a:hlinkClick>
              </a:rPr>
              <a:t>https://www.understood.org/en/school-learning/evaluations/evaluation-basics/functional-assessment-what-it-is-and-how-it-works</a:t>
            </a:r>
            <a:r>
              <a:rPr lang="en-US" sz="2000" b="0" kern="0" dirty="0">
                <a:solidFill>
                  <a:schemeClr val="accent2">
                    <a:lumMod val="75000"/>
                  </a:schemeClr>
                </a:solidFill>
              </a:rPr>
              <a:t> </a:t>
            </a:r>
          </a:p>
          <a:p>
            <a:pPr>
              <a:defRPr/>
            </a:pPr>
            <a:r>
              <a:rPr lang="en-US" sz="2000" b="1" kern="0" dirty="0">
                <a:solidFill>
                  <a:schemeClr val="accent2">
                    <a:lumMod val="75000"/>
                  </a:schemeClr>
                </a:solidFill>
              </a:rPr>
              <a:t>Physical therapy diagnosis: How is it different?</a:t>
            </a:r>
          </a:p>
          <a:p>
            <a:pPr>
              <a:defRPr/>
            </a:pPr>
            <a:r>
              <a:rPr lang="en-US" sz="2000" b="0" kern="0" dirty="0">
                <a:solidFill>
                  <a:schemeClr val="accent2">
                    <a:lumMod val="75000"/>
                  </a:schemeClr>
                </a:solidFill>
                <a:hlinkClick r:id="rId7">
                  <a:extLst>
                    <a:ext uri="{A12FA001-AC4F-418D-AE19-62706E023703}">
                      <ahyp:hlinkClr xmlns:ahyp="http://schemas.microsoft.com/office/drawing/2018/hyperlinkcolor" val="tx"/>
                    </a:ext>
                  </a:extLst>
                </a:hlinkClick>
              </a:rPr>
              <a:t>https://www.ncbi.nlm.nih.gov/pmc/articles/PMC5954814/</a:t>
            </a:r>
            <a:r>
              <a:rPr lang="en-US" sz="2000" b="0" kern="0" dirty="0">
                <a:solidFill>
                  <a:schemeClr val="accent2">
                    <a:lumMod val="75000"/>
                  </a:schemeClr>
                </a:solidFill>
              </a:rPr>
              <a:t> </a:t>
            </a:r>
          </a:p>
          <a:p>
            <a:pPr marL="0">
              <a:defRPr/>
            </a:pPr>
            <a:r>
              <a:rPr lang="en-US" sz="2000" b="1" kern="0" dirty="0">
                <a:solidFill>
                  <a:schemeClr val="accent2">
                    <a:lumMod val="75000"/>
                  </a:schemeClr>
                </a:solidFill>
              </a:rPr>
              <a:t>(accessed on 18.01.2020)</a:t>
            </a:r>
          </a:p>
          <a:p>
            <a:pPr marL="0">
              <a:defRPr/>
            </a:pPr>
            <a:endParaRPr lang="pl-PL" sz="1050" b="0" kern="0" dirty="0"/>
          </a:p>
        </p:txBody>
      </p:sp>
      <p:pic>
        <p:nvPicPr>
          <p:cNvPr id="4" name="importanc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2160" y="5136480"/>
            <a:ext cx="812800" cy="812800"/>
          </a:xfrm>
          <a:prstGeom prst="rect">
            <a:avLst/>
          </a:prstGeom>
        </p:spPr>
      </p:pic>
    </p:spTree>
    <p:extLst>
      <p:ext uri="{BB962C8B-B14F-4D97-AF65-F5344CB8AC3E}">
        <p14:creationId xmlns:p14="http://schemas.microsoft.com/office/powerpoint/2010/main" val="128038443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467544" y="908720"/>
            <a:ext cx="7200900" cy="60483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Video examples</a:t>
            </a:r>
          </a:p>
        </p:txBody>
      </p:sp>
      <p:sp>
        <p:nvSpPr>
          <p:cNvPr id="3" name="Symbol zastępczy zawartości 2"/>
          <p:cNvSpPr txBox="1">
            <a:spLocks/>
          </p:cNvSpPr>
          <p:nvPr/>
        </p:nvSpPr>
        <p:spPr>
          <a:xfrm>
            <a:off x="539750" y="1778000"/>
            <a:ext cx="8135938" cy="3883025"/>
          </a:xfrm>
          <a:prstGeom prst="rect">
            <a:avLst/>
          </a:prstGeom>
        </p:spPr>
        <p:txBody>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1" kern="0" dirty="0">
                <a:solidFill>
                  <a:schemeClr val="accent2">
                    <a:lumMod val="75000"/>
                  </a:schemeClr>
                </a:solidFill>
              </a:rPr>
              <a:t>Functional Behavioral Assessment</a:t>
            </a:r>
          </a:p>
          <a:p>
            <a:pPr marL="0">
              <a:defRPr/>
            </a:pPr>
            <a:r>
              <a:rPr lang="en-US" sz="2000" b="0" kern="0" dirty="0">
                <a:solidFill>
                  <a:schemeClr val="accent2">
                    <a:lumMod val="75000"/>
                  </a:schemeClr>
                </a:solidFill>
                <a:hlinkClick r:id="rId4">
                  <a:extLst>
                    <a:ext uri="{A12FA001-AC4F-418D-AE19-62706E023703}">
                      <ahyp:hlinkClr xmlns:ahyp="http://schemas.microsoft.com/office/drawing/2018/hyperlinkcolor" val="tx"/>
                    </a:ext>
                  </a:extLst>
                </a:hlinkClick>
              </a:rPr>
              <a:t>https://www.youtube.com/watch?v=Qaz5kcS2oD4</a:t>
            </a:r>
            <a:endParaRPr lang="en-US" sz="2000" b="0" kern="0" dirty="0">
              <a:solidFill>
                <a:schemeClr val="accent2">
                  <a:lumMod val="75000"/>
                </a:schemeClr>
              </a:solidFill>
            </a:endParaRPr>
          </a:p>
          <a:p>
            <a:pPr>
              <a:defRPr/>
            </a:pPr>
            <a:endParaRPr lang="en-US" sz="2000" b="0" kern="0" dirty="0">
              <a:solidFill>
                <a:schemeClr val="accent2">
                  <a:lumMod val="75000"/>
                </a:schemeClr>
              </a:solidFill>
            </a:endParaRPr>
          </a:p>
          <a:p>
            <a:pPr>
              <a:defRPr/>
            </a:pPr>
            <a:r>
              <a:rPr lang="en-US" sz="2000" b="1" kern="0" dirty="0">
                <a:solidFill>
                  <a:schemeClr val="accent2">
                    <a:lumMod val="75000"/>
                  </a:schemeClr>
                </a:solidFill>
              </a:rPr>
              <a:t>Practical Functional Assessment</a:t>
            </a:r>
          </a:p>
          <a:p>
            <a:pPr marL="0">
              <a:defRPr/>
            </a:pPr>
            <a:r>
              <a:rPr lang="en-US" sz="2000" b="0" kern="0" dirty="0">
                <a:solidFill>
                  <a:schemeClr val="accent2">
                    <a:lumMod val="75000"/>
                  </a:schemeClr>
                </a:solidFill>
                <a:hlinkClick r:id="rId5">
                  <a:extLst>
                    <a:ext uri="{A12FA001-AC4F-418D-AE19-62706E023703}">
                      <ahyp:hlinkClr xmlns:ahyp="http://schemas.microsoft.com/office/drawing/2018/hyperlinkcolor" val="tx"/>
                    </a:ext>
                  </a:extLst>
                </a:hlinkClick>
              </a:rPr>
              <a:t>https://www.youtube.com/watch?v=NBW8ooEuIys</a:t>
            </a:r>
            <a:r>
              <a:rPr lang="en-US" sz="2000" b="0" kern="0" dirty="0">
                <a:solidFill>
                  <a:schemeClr val="accent2">
                    <a:lumMod val="75000"/>
                  </a:schemeClr>
                </a:solidFill>
              </a:rPr>
              <a:t> </a:t>
            </a:r>
          </a:p>
          <a:p>
            <a:pPr marL="0">
              <a:defRPr/>
            </a:pPr>
            <a:endParaRPr lang="en-US" sz="2000" b="0" kern="0" dirty="0">
              <a:solidFill>
                <a:schemeClr val="accent2">
                  <a:lumMod val="75000"/>
                </a:schemeClr>
              </a:solidFill>
            </a:endParaRPr>
          </a:p>
          <a:p>
            <a:pPr marL="0">
              <a:defRPr/>
            </a:pPr>
            <a:r>
              <a:rPr lang="en-US" sz="2000" b="1" kern="0" dirty="0">
                <a:solidFill>
                  <a:schemeClr val="accent2">
                    <a:lumMod val="75000"/>
                  </a:schemeClr>
                </a:solidFill>
              </a:rPr>
              <a:t>(accessed on 18.01.2020)</a:t>
            </a:r>
          </a:p>
          <a:p>
            <a:pPr marL="0">
              <a:defRPr/>
            </a:pPr>
            <a:endParaRPr lang="en-US" sz="2000" b="0" kern="0" dirty="0"/>
          </a:p>
        </p:txBody>
      </p:sp>
      <p:pic>
        <p:nvPicPr>
          <p:cNvPr id="4" name="importnac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096" y="4725144"/>
            <a:ext cx="812800" cy="812800"/>
          </a:xfrm>
          <a:prstGeom prst="rect">
            <a:avLst/>
          </a:prstGeom>
        </p:spPr>
      </p:pic>
    </p:spTree>
    <p:extLst>
      <p:ext uri="{BB962C8B-B14F-4D97-AF65-F5344CB8AC3E}">
        <p14:creationId xmlns:p14="http://schemas.microsoft.com/office/powerpoint/2010/main" val="16962707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504031" y="754845"/>
            <a:ext cx="8135938" cy="461665"/>
          </a:xfrm>
          <a:prstGeom prst="rect">
            <a:avLst/>
          </a:prstGeom>
        </p:spPr>
        <p:txBody>
          <a:bodyPr>
            <a:spAutoFit/>
          </a:bodyPr>
          <a:lstStyle/>
          <a:p>
            <a:pPr algn="ctr">
              <a:defRPr/>
            </a:pPr>
            <a:r>
              <a:rPr lang="en-US" sz="2400" dirty="0">
                <a:solidFill>
                  <a:schemeClr val="accent2">
                    <a:lumMod val="75000"/>
                  </a:schemeClr>
                </a:solidFill>
              </a:rPr>
              <a:t>Diagnosis</a:t>
            </a:r>
            <a:endParaRPr lang="en-US" sz="2400" b="0" dirty="0">
              <a:solidFill>
                <a:schemeClr val="accent2">
                  <a:lumMod val="75000"/>
                </a:schemeClr>
              </a:solidFill>
            </a:endParaRPr>
          </a:p>
        </p:txBody>
      </p:sp>
      <p:sp>
        <p:nvSpPr>
          <p:cNvPr id="9" name="Prostokąt 3">
            <a:extLst>
              <a:ext uri="{FF2B5EF4-FFF2-40B4-BE49-F238E27FC236}">
                <a16:creationId xmlns:a16="http://schemas.microsoft.com/office/drawing/2014/main" id="{4E81B037-89E7-420D-AB1F-8D32EE150983}"/>
              </a:ext>
            </a:extLst>
          </p:cNvPr>
          <p:cNvSpPr/>
          <p:nvPr/>
        </p:nvSpPr>
        <p:spPr>
          <a:xfrm>
            <a:off x="287524" y="1154955"/>
            <a:ext cx="8568952" cy="5355312"/>
          </a:xfrm>
          <a:prstGeom prst="rect">
            <a:avLst/>
          </a:prstGeom>
        </p:spPr>
        <p:txBody>
          <a:bodyPr wrap="square">
            <a:spAutoFit/>
          </a:bodyPr>
          <a:lstStyle/>
          <a:p>
            <a:pPr marL="0">
              <a:lnSpc>
                <a:spcPct val="120000"/>
              </a:lnSpc>
            </a:pPr>
            <a:r>
              <a:rPr lang="en-US" altLang="pl-PL" sz="1400" dirty="0">
                <a:solidFill>
                  <a:schemeClr val="accent2">
                    <a:lumMod val="75000"/>
                  </a:schemeClr>
                </a:solidFill>
              </a:rPr>
              <a:t>Diagnosis of social sciences is the recognition on the basis of collected and evaluated data from various sources of a particular state and its origin or causes. This explains the significance for the development stage, as well as the assessment of the possibility of changing it in the desired direction.</a:t>
            </a:r>
          </a:p>
          <a:p>
            <a:pPr marL="0">
              <a:lnSpc>
                <a:spcPct val="120000"/>
              </a:lnSpc>
            </a:pPr>
            <a:endParaRPr lang="en-US" altLang="pl-PL" sz="1400" dirty="0">
              <a:solidFill>
                <a:schemeClr val="accent2">
                  <a:lumMod val="75000"/>
                </a:schemeClr>
              </a:solidFill>
            </a:endParaRPr>
          </a:p>
          <a:p>
            <a:pPr marL="0"/>
            <a:r>
              <a:rPr lang="en-US" altLang="pl-PL" sz="1400" dirty="0">
                <a:solidFill>
                  <a:schemeClr val="accent2">
                    <a:lumMod val="75000"/>
                  </a:schemeClr>
                </a:solidFill>
              </a:rPr>
              <a:t>5 stages of diagnosis :</a:t>
            </a:r>
          </a:p>
          <a:p>
            <a:pPr lvl="1"/>
            <a:br>
              <a:rPr lang="en-US" altLang="pl-PL" sz="1400" dirty="0">
                <a:solidFill>
                  <a:schemeClr val="accent2">
                    <a:lumMod val="75000"/>
                  </a:schemeClr>
                </a:solidFill>
              </a:rPr>
            </a:br>
            <a:r>
              <a:rPr lang="en-US" altLang="pl-PL" sz="1400" dirty="0">
                <a:solidFill>
                  <a:schemeClr val="accent2">
                    <a:lumMod val="75000"/>
                  </a:schemeClr>
                </a:solidFill>
              </a:rPr>
              <a:t>1. classification and classifying diagnosis - it answers the question what reasons originally worked </a:t>
            </a:r>
          </a:p>
          <a:p>
            <a:pPr lvl="1"/>
            <a:r>
              <a:rPr lang="en-US" altLang="pl-PL" sz="1400" dirty="0">
                <a:solidFill>
                  <a:schemeClr val="accent2">
                    <a:lumMod val="75000"/>
                  </a:schemeClr>
                </a:solidFill>
              </a:rPr>
              <a:t>2. genetic diagnosis - it answers the question what sequence of events has led to the current state </a:t>
            </a:r>
          </a:p>
          <a:p>
            <a:pPr lvl="1"/>
            <a:r>
              <a:rPr lang="en-US" altLang="pl-PL" sz="1400" dirty="0">
                <a:solidFill>
                  <a:schemeClr val="accent2">
                    <a:lumMod val="75000"/>
                  </a:schemeClr>
                </a:solidFill>
              </a:rPr>
              <a:t>3. the diagnosis of meaning answers the question about the significance of its current state for its entire functioning </a:t>
            </a:r>
          </a:p>
          <a:p>
            <a:pPr lvl="1"/>
            <a:r>
              <a:rPr lang="en-US" altLang="pl-PL" sz="1400" dirty="0">
                <a:solidFill>
                  <a:schemeClr val="accent2">
                    <a:lumMod val="75000"/>
                  </a:schemeClr>
                </a:solidFill>
              </a:rPr>
              <a:t>4. phase diagnosis - answers the question in what phase of development is this state </a:t>
            </a:r>
          </a:p>
          <a:p>
            <a:pPr lvl="1"/>
            <a:r>
              <a:rPr lang="en-US" altLang="pl-PL" sz="1400" dirty="0">
                <a:solidFill>
                  <a:schemeClr val="accent2">
                    <a:lumMod val="75000"/>
                  </a:schemeClr>
                </a:solidFill>
              </a:rPr>
              <a:t>5. developmental diagnosis (prognostic) - answers the question in what this state will develop in the future </a:t>
            </a:r>
          </a:p>
          <a:p>
            <a:pPr marL="0"/>
            <a:endParaRPr lang="en-US" altLang="pl-PL" sz="1400" dirty="0">
              <a:solidFill>
                <a:schemeClr val="accent2">
                  <a:lumMod val="75000"/>
                </a:schemeClr>
              </a:solidFill>
            </a:endParaRPr>
          </a:p>
          <a:p>
            <a:pPr marL="0"/>
            <a:r>
              <a:rPr lang="en-US" altLang="pl-PL" sz="1400" dirty="0">
                <a:solidFill>
                  <a:schemeClr val="accent2">
                    <a:lumMod val="75000"/>
                  </a:schemeClr>
                </a:solidFill>
              </a:rPr>
              <a:t>In every case of diagnosis, all aspects of the diagnosis do not occur, and in each case all elements are equally important. However, two stages should always occur: a classification diagnosis (it is necessary to classify a given state of affairs) and a genetic diagnosis (explanation of the conditions of the existing state of affairs). </a:t>
            </a:r>
            <a:br>
              <a:rPr lang="en-US" altLang="pl-PL" sz="1400" dirty="0"/>
            </a:br>
            <a:endParaRPr lang="en-US" altLang="pl-PL" sz="1400" dirty="0"/>
          </a:p>
          <a:p>
            <a:pPr>
              <a:defRPr/>
            </a:pPr>
            <a:endParaRPr lang="pl-PL" sz="2000" b="0" i="1" dirty="0">
              <a:solidFill>
                <a:schemeClr val="accent2">
                  <a:lumMod val="75000"/>
                </a:schemeClr>
              </a:solidFill>
            </a:endParaRPr>
          </a:p>
        </p:txBody>
      </p:sp>
      <p:sp>
        <p:nvSpPr>
          <p:cNvPr id="7" name="Przycisk akcji: Dźwięk 6">
            <a:hlinkClick r:id="" action="ppaction://noaction" highlightClick="1"/>
          </p:cNvPr>
          <p:cNvSpPr/>
          <p:nvPr/>
        </p:nvSpPr>
        <p:spPr bwMode="auto">
          <a:xfrm>
            <a:off x="5292080" y="2564904"/>
            <a:ext cx="45719" cy="45719"/>
          </a:xfrm>
          <a:prstGeom prst="actionButtonSound">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pl-PL" sz="1000" b="1" i="0" u="none" strike="noStrike" cap="none" normalizeH="0" baseline="0">
              <a:ln>
                <a:noFill/>
              </a:ln>
              <a:solidFill>
                <a:schemeClr val="bg1"/>
              </a:solidFill>
              <a:effectLst/>
              <a:latin typeface="Arial" charset="0"/>
              <a:sym typeface="Arial" charset="0"/>
            </a:endParaRPr>
          </a:p>
        </p:txBody>
      </p:sp>
      <p:pic>
        <p:nvPicPr>
          <p:cNvPr id="8" name="importnc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2594931"/>
            <a:ext cx="550310" cy="5503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circle/>
        <p:sndAc>
          <p:endSnd/>
        </p:sndAc>
      </p:transition>
    </mc:Choice>
    <mc:Fallback xmlns="">
      <p:transition spd="slow" advTm="0">
        <p:circl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608" fill="hold"/>
                                        <p:tgtEl>
                                          <p:spTgt spid="8"/>
                                        </p:tgtEl>
                                      </p:cBhvr>
                                    </p:cmd>
                                  </p:childTnLst>
                                </p:cTn>
                              </p:par>
                            </p:childTnLst>
                          </p:cTn>
                        </p:par>
                      </p:childTnLst>
                    </p:cTn>
                  </p:par>
                </p:childTnLst>
              </p:cTn>
              <p:nextCondLst>
                <p:cond evt="onClick" delay="0">
                  <p:tgtEl>
                    <p:spTgt spid="8"/>
                  </p:tgtEl>
                </p:cond>
              </p:nextCondLst>
            </p:seq>
            <p:audio>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66688" y="836713"/>
            <a:ext cx="8810625" cy="936104"/>
          </a:xfrm>
          <a:prstGeom prst="rect">
            <a:avLst/>
          </a:prstGeom>
        </p:spPr>
        <p:txBody>
          <a:bodyPr>
            <a:normAutofit fontScale="97500"/>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Five steps of  functional assessment –based interventions </a:t>
            </a:r>
          </a:p>
        </p:txBody>
      </p:sp>
      <p:sp>
        <p:nvSpPr>
          <p:cNvPr id="3" name="Symbol zastępczy zawartości 2"/>
          <p:cNvSpPr txBox="1">
            <a:spLocks/>
          </p:cNvSpPr>
          <p:nvPr/>
        </p:nvSpPr>
        <p:spPr>
          <a:xfrm>
            <a:off x="323527" y="1965325"/>
            <a:ext cx="8653785" cy="4035425"/>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1" kern="0" dirty="0">
                <a:solidFill>
                  <a:schemeClr val="accent2">
                    <a:lumMod val="75000"/>
                  </a:schemeClr>
                </a:solidFill>
              </a:rPr>
              <a:t>Introduction</a:t>
            </a:r>
            <a:r>
              <a:rPr lang="en-US" sz="2000" b="0" kern="0" dirty="0">
                <a:solidFill>
                  <a:schemeClr val="accent2">
                    <a:lumMod val="75000"/>
                  </a:schemeClr>
                </a:solidFill>
              </a:rPr>
              <a:t> – </a:t>
            </a:r>
            <a:r>
              <a:rPr lang="en-US" sz="2000" b="0" kern="0" dirty="0">
                <a:solidFill>
                  <a:schemeClr val="accent2">
                    <a:lumMod val="75000"/>
                  </a:schemeClr>
                </a:solidFill>
                <a:hlinkClick r:id="rId5">
                  <a:extLst>
                    <a:ext uri="{A12FA001-AC4F-418D-AE19-62706E023703}">
                      <ahyp:hlinkClr xmlns:ahyp="http://schemas.microsoft.com/office/drawing/2018/hyperlinkcolor" val="tx"/>
                    </a:ext>
                  </a:extLst>
                </a:hlinkClick>
              </a:rPr>
              <a:t>https://youtu.be/6DpmT0gX7cY</a:t>
            </a:r>
            <a:r>
              <a:rPr lang="en-US" sz="2000" b="0" kern="0" dirty="0">
                <a:solidFill>
                  <a:schemeClr val="accent2">
                    <a:lumMod val="75000"/>
                  </a:schemeClr>
                </a:solidFill>
              </a:rPr>
              <a:t> </a:t>
            </a:r>
          </a:p>
          <a:p>
            <a:pPr>
              <a:defRPr/>
            </a:pPr>
            <a:r>
              <a:rPr lang="en-US" sz="2000" b="0" kern="0" dirty="0">
                <a:solidFill>
                  <a:schemeClr val="accent2">
                    <a:lumMod val="75000"/>
                  </a:schemeClr>
                </a:solidFill>
              </a:rPr>
              <a:t>Step 1 -  </a:t>
            </a:r>
            <a:r>
              <a:rPr lang="en-US" sz="2000" b="0" kern="0" dirty="0">
                <a:solidFill>
                  <a:schemeClr val="accent2">
                    <a:lumMod val="75000"/>
                  </a:schemeClr>
                </a:solidFill>
                <a:hlinkClick r:id="rId6">
                  <a:extLst>
                    <a:ext uri="{A12FA001-AC4F-418D-AE19-62706E023703}">
                      <ahyp:hlinkClr xmlns:ahyp="http://schemas.microsoft.com/office/drawing/2018/hyperlinkcolor" val="tx"/>
                    </a:ext>
                  </a:extLst>
                </a:hlinkClick>
              </a:rPr>
              <a:t>https://www.youtube.com/watch?v=efJMXcxdT9c</a:t>
            </a:r>
            <a:endParaRPr lang="en-US" sz="2000" b="0" kern="0" dirty="0">
              <a:solidFill>
                <a:schemeClr val="accent2">
                  <a:lumMod val="75000"/>
                </a:schemeClr>
              </a:solidFill>
            </a:endParaRPr>
          </a:p>
          <a:p>
            <a:pPr>
              <a:defRPr/>
            </a:pPr>
            <a:r>
              <a:rPr lang="en-US" sz="2000" b="0" kern="0" dirty="0">
                <a:solidFill>
                  <a:schemeClr val="accent2">
                    <a:lumMod val="75000"/>
                  </a:schemeClr>
                </a:solidFill>
              </a:rPr>
              <a:t>Step 2 - </a:t>
            </a:r>
            <a:r>
              <a:rPr lang="en-US" sz="2000" b="0" kern="0" dirty="0">
                <a:solidFill>
                  <a:schemeClr val="accent2">
                    <a:lumMod val="75000"/>
                  </a:schemeClr>
                </a:solidFill>
                <a:hlinkClick r:id="rId7">
                  <a:extLst>
                    <a:ext uri="{A12FA001-AC4F-418D-AE19-62706E023703}">
                      <ahyp:hlinkClr xmlns:ahyp="http://schemas.microsoft.com/office/drawing/2018/hyperlinkcolor" val="tx"/>
                    </a:ext>
                  </a:extLst>
                </a:hlinkClick>
              </a:rPr>
              <a:t>https://www.youtube.com/watch?v=nWlN0IZYdJ4&amp;t=26s</a:t>
            </a:r>
            <a:endParaRPr lang="en-US" sz="2000" b="0" kern="0" dirty="0">
              <a:solidFill>
                <a:schemeClr val="accent2">
                  <a:lumMod val="75000"/>
                </a:schemeClr>
              </a:solidFill>
            </a:endParaRPr>
          </a:p>
          <a:p>
            <a:pPr>
              <a:defRPr/>
            </a:pPr>
            <a:r>
              <a:rPr lang="en-US" sz="2000" b="0" kern="0" dirty="0">
                <a:solidFill>
                  <a:schemeClr val="accent2">
                    <a:lumMod val="75000"/>
                  </a:schemeClr>
                </a:solidFill>
              </a:rPr>
              <a:t>Step 3 - </a:t>
            </a:r>
            <a:r>
              <a:rPr lang="en-US" sz="2000" b="0" kern="0" dirty="0">
                <a:solidFill>
                  <a:schemeClr val="accent2">
                    <a:lumMod val="75000"/>
                  </a:schemeClr>
                </a:solidFill>
                <a:hlinkClick r:id="rId8">
                  <a:extLst>
                    <a:ext uri="{A12FA001-AC4F-418D-AE19-62706E023703}">
                      <ahyp:hlinkClr xmlns:ahyp="http://schemas.microsoft.com/office/drawing/2018/hyperlinkcolor" val="tx"/>
                    </a:ext>
                  </a:extLst>
                </a:hlinkClick>
              </a:rPr>
              <a:t>https://www.youtube.com/watch?v=LUbnyuEieog&amp;t=44s</a:t>
            </a:r>
            <a:endParaRPr lang="en-US" sz="2000" b="0" kern="0" dirty="0">
              <a:solidFill>
                <a:schemeClr val="accent2">
                  <a:lumMod val="75000"/>
                </a:schemeClr>
              </a:solidFill>
            </a:endParaRPr>
          </a:p>
          <a:p>
            <a:pPr>
              <a:defRPr/>
            </a:pPr>
            <a:r>
              <a:rPr lang="en-US" sz="2000" b="0" kern="0" dirty="0">
                <a:solidFill>
                  <a:schemeClr val="accent2">
                    <a:lumMod val="75000"/>
                  </a:schemeClr>
                </a:solidFill>
              </a:rPr>
              <a:t>Step 4 - </a:t>
            </a:r>
            <a:r>
              <a:rPr lang="en-US" sz="2000" b="0" kern="0" dirty="0">
                <a:solidFill>
                  <a:schemeClr val="accent2">
                    <a:lumMod val="75000"/>
                  </a:schemeClr>
                </a:solidFill>
                <a:hlinkClick r:id="rId9">
                  <a:extLst>
                    <a:ext uri="{A12FA001-AC4F-418D-AE19-62706E023703}">
                      <ahyp:hlinkClr xmlns:ahyp="http://schemas.microsoft.com/office/drawing/2018/hyperlinkcolor" val="tx"/>
                    </a:ext>
                  </a:extLst>
                </a:hlinkClick>
              </a:rPr>
              <a:t>https://www.youtube.com/watch?v=BM7QCgv4hWU</a:t>
            </a:r>
            <a:endParaRPr lang="en-US" sz="2000" b="0" kern="0" dirty="0">
              <a:solidFill>
                <a:schemeClr val="accent2">
                  <a:lumMod val="75000"/>
                </a:schemeClr>
              </a:solidFill>
            </a:endParaRPr>
          </a:p>
          <a:p>
            <a:pPr>
              <a:defRPr/>
            </a:pPr>
            <a:r>
              <a:rPr lang="en-US" sz="2000" b="0" kern="0" dirty="0">
                <a:solidFill>
                  <a:schemeClr val="accent2">
                    <a:lumMod val="75000"/>
                  </a:schemeClr>
                </a:solidFill>
              </a:rPr>
              <a:t>Step 5 - </a:t>
            </a:r>
            <a:r>
              <a:rPr lang="en-US" sz="2000" b="0" kern="0" dirty="0">
                <a:solidFill>
                  <a:schemeClr val="accent2">
                    <a:lumMod val="75000"/>
                  </a:schemeClr>
                </a:solidFill>
                <a:hlinkClick r:id="rId10">
                  <a:extLst>
                    <a:ext uri="{A12FA001-AC4F-418D-AE19-62706E023703}">
                      <ahyp:hlinkClr xmlns:ahyp="http://schemas.microsoft.com/office/drawing/2018/hyperlinkcolor" val="tx"/>
                    </a:ext>
                  </a:extLst>
                </a:hlinkClick>
              </a:rPr>
              <a:t>https://www.youtube.com/watch?v=JZdL87sagco</a:t>
            </a:r>
            <a:endParaRPr lang="en-US" sz="2000" b="0" kern="0" dirty="0">
              <a:solidFill>
                <a:schemeClr val="accent2">
                  <a:lumMod val="75000"/>
                </a:schemeClr>
              </a:solidFill>
            </a:endParaRPr>
          </a:p>
          <a:p>
            <a:pPr>
              <a:defRPr/>
            </a:pPr>
            <a:r>
              <a:rPr lang="en-US" sz="2000" b="1" kern="0" dirty="0">
                <a:solidFill>
                  <a:schemeClr val="accent2">
                    <a:lumMod val="75000"/>
                  </a:schemeClr>
                </a:solidFill>
              </a:rPr>
              <a:t>(accessed on 18.01.2020)</a:t>
            </a:r>
          </a:p>
          <a:p>
            <a:pPr>
              <a:defRPr/>
            </a:pPr>
            <a:endParaRPr lang="pl-PL" b="0" kern="0" dirty="0"/>
          </a:p>
        </p:txBody>
      </p:sp>
      <p:pic>
        <p:nvPicPr>
          <p:cNvPr id="4" name="importance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64088" y="5177534"/>
            <a:ext cx="812800" cy="812800"/>
          </a:xfrm>
          <a:prstGeom prst="rect">
            <a:avLst/>
          </a:prstGeom>
        </p:spPr>
      </p:pic>
    </p:spTree>
    <p:extLst>
      <p:ext uri="{BB962C8B-B14F-4D97-AF65-F5344CB8AC3E}">
        <p14:creationId xmlns:p14="http://schemas.microsoft.com/office/powerpoint/2010/main" val="143229773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79512" y="908720"/>
            <a:ext cx="8732837" cy="993775"/>
          </a:xfrm>
          <a:prstGeom prst="rect">
            <a:avLst/>
          </a:prstGeom>
        </p:spPr>
        <p:txBody>
          <a:bodyPr>
            <a:normAutofit fontScale="97500"/>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Diagnosis in the medical and bio psychosocial model - examples</a:t>
            </a:r>
          </a:p>
        </p:txBody>
      </p:sp>
      <p:graphicFrame>
        <p:nvGraphicFramePr>
          <p:cNvPr id="4" name="Symbol zastępczy zawartości 3"/>
          <p:cNvGraphicFramePr>
            <a:graphicFrameLocks/>
          </p:cNvGraphicFramePr>
          <p:nvPr>
            <p:extLst>
              <p:ext uri="{D42A27DB-BD31-4B8C-83A1-F6EECF244321}">
                <p14:modId xmlns:p14="http://schemas.microsoft.com/office/powerpoint/2010/main" val="1728446597"/>
              </p:ext>
            </p:extLst>
          </p:nvPr>
        </p:nvGraphicFramePr>
        <p:xfrm>
          <a:off x="522027" y="1902495"/>
          <a:ext cx="8047806" cy="3722017"/>
        </p:xfrm>
        <a:graphic>
          <a:graphicData uri="http://schemas.openxmlformats.org/drawingml/2006/table">
            <a:tbl>
              <a:tblPr/>
              <a:tblGrid>
                <a:gridCol w="2704281">
                  <a:extLst>
                    <a:ext uri="{9D8B030D-6E8A-4147-A177-3AD203B41FA5}">
                      <a16:colId xmlns:a16="http://schemas.microsoft.com/office/drawing/2014/main" val="20000"/>
                    </a:ext>
                  </a:extLst>
                </a:gridCol>
                <a:gridCol w="2671763">
                  <a:extLst>
                    <a:ext uri="{9D8B030D-6E8A-4147-A177-3AD203B41FA5}">
                      <a16:colId xmlns:a16="http://schemas.microsoft.com/office/drawing/2014/main" val="20001"/>
                    </a:ext>
                  </a:extLst>
                </a:gridCol>
                <a:gridCol w="2671762">
                  <a:extLst>
                    <a:ext uri="{9D8B030D-6E8A-4147-A177-3AD203B41FA5}">
                      <a16:colId xmlns:a16="http://schemas.microsoft.com/office/drawing/2014/main" val="20002"/>
                    </a:ext>
                  </a:extLst>
                </a:gridCol>
              </a:tblGrid>
              <a:tr h="302006">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1" i="0" u="none" strike="noStrike" cap="none" normalizeH="0" baseline="0" dirty="0">
                          <a:ln>
                            <a:noFill/>
                          </a:ln>
                          <a:solidFill>
                            <a:srgbClr val="FFFFFF"/>
                          </a:solidFill>
                          <a:effectLst/>
                          <a:latin typeface="Arial" charset="0"/>
                          <a:ea typeface="Arial" charset="0"/>
                          <a:cs typeface="Arial" charset="0"/>
                          <a:sym typeface="Arial" charset="0"/>
                        </a:rPr>
                        <a:t>Aspect of analysis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1" i="0" u="none" strike="noStrike" cap="none" normalizeH="0" baseline="0" dirty="0">
                          <a:ln>
                            <a:noFill/>
                          </a:ln>
                          <a:solidFill>
                            <a:srgbClr val="FFFFFF"/>
                          </a:solidFill>
                          <a:effectLst/>
                          <a:latin typeface="Arial" charset="0"/>
                          <a:ea typeface="Arial" charset="0"/>
                          <a:cs typeface="Arial" charset="0"/>
                          <a:sym typeface="Arial" charset="0"/>
                        </a:rPr>
                        <a:t>Medical model</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1" i="0" u="none" strike="noStrike" cap="none" normalizeH="0" baseline="0" dirty="0" err="1">
                          <a:ln>
                            <a:noFill/>
                          </a:ln>
                          <a:solidFill>
                            <a:srgbClr val="FFFFFF"/>
                          </a:solidFill>
                          <a:effectLst/>
                          <a:latin typeface="Arial" charset="0"/>
                          <a:ea typeface="Arial" charset="0"/>
                          <a:cs typeface="Arial" charset="0"/>
                          <a:sym typeface="Arial" charset="0"/>
                        </a:rPr>
                        <a:t>Biopsychosocial</a:t>
                      </a:r>
                      <a:r>
                        <a:rPr kumimoji="0" lang="en-US" altLang="pl-PL" sz="1400" b="1" i="0" u="none" strike="noStrike" cap="none" normalizeH="0" baseline="0" dirty="0">
                          <a:ln>
                            <a:noFill/>
                          </a:ln>
                          <a:solidFill>
                            <a:srgbClr val="FFFFFF"/>
                          </a:solidFill>
                          <a:effectLst/>
                          <a:latin typeface="Arial" charset="0"/>
                          <a:ea typeface="Arial" charset="0"/>
                          <a:cs typeface="Arial" charset="0"/>
                          <a:sym typeface="Arial" charset="0"/>
                        </a:rPr>
                        <a:t> model</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16185">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rPr>
                        <a:t>The purpose of the diagnosis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BCF"/>
                    </a:solidFill>
                  </a:tcPr>
                </a:tc>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rPr>
                        <a:t>Identification of deficit, irregularities, disease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BCF"/>
                    </a:solidFill>
                  </a:tcPr>
                </a:tc>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rPr>
                        <a:t>Identification of difficulties and barriers in developing the potential of the subject; diagnosis of obstacles to self-realization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BCF"/>
                    </a:solidFill>
                  </a:tcPr>
                </a:tc>
                <a:extLst>
                  <a:ext uri="{0D108BD9-81ED-4DB2-BD59-A6C34878D82A}">
                    <a16:rowId xmlns:a16="http://schemas.microsoft.com/office/drawing/2014/main" val="10001"/>
                  </a:ext>
                </a:extLst>
              </a:tr>
              <a:tr h="530551">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rPr>
                        <a:t>The scope of the diagnosis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8"/>
                    </a:solidFill>
                  </a:tcPr>
                </a:tc>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rPr>
                        <a:t>Patient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8"/>
                    </a:solidFill>
                  </a:tcPr>
                </a:tc>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rPr>
                        <a:t>The patient and his environment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8"/>
                    </a:solidFill>
                  </a:tcPr>
                </a:tc>
                <a:extLst>
                  <a:ext uri="{0D108BD9-81ED-4DB2-BD59-A6C34878D82A}">
                    <a16:rowId xmlns:a16="http://schemas.microsoft.com/office/drawing/2014/main" val="10002"/>
                  </a:ext>
                </a:extLst>
              </a:tr>
              <a:tr h="1673275">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rPr>
                        <a:t>Diagnosis methods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BCF"/>
                    </a:solidFill>
                  </a:tcPr>
                </a:tc>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rPr>
                        <a:t>Quantitative, statistical</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BCF"/>
                    </a:solidFill>
                  </a:tcPr>
                </a:tc>
                <a:tc>
                  <a:txBody>
                    <a:bodyPr/>
                    <a:lstStyle>
                      <a:lvl1pPr>
                        <a:spcBef>
                          <a:spcPts val="1675"/>
                        </a:spcBef>
                        <a:buSzPct val="171000"/>
                        <a:buFont typeface="Arial" charset="0"/>
                        <a:defRPr sz="1000">
                          <a:solidFill>
                            <a:schemeClr val="tx1"/>
                          </a:solidFill>
                          <a:latin typeface="Arial" charset="0"/>
                          <a:sym typeface="Arial" charset="0"/>
                        </a:defRPr>
                      </a:lvl1pPr>
                      <a:lvl2pPr marL="742950" indent="-285750">
                        <a:spcBef>
                          <a:spcPts val="1675"/>
                        </a:spcBef>
                        <a:buSzPct val="171000"/>
                        <a:buFont typeface="Arial" charset="0"/>
                        <a:defRPr sz="2000">
                          <a:solidFill>
                            <a:srgbClr val="202261"/>
                          </a:solidFill>
                          <a:latin typeface="Arial" charset="0"/>
                          <a:sym typeface="Arial" charset="0"/>
                        </a:defRPr>
                      </a:lvl2pPr>
                      <a:lvl3pPr marL="1143000" indent="-228600">
                        <a:spcBef>
                          <a:spcPts val="1675"/>
                        </a:spcBef>
                        <a:buSzPct val="171000"/>
                        <a:buFont typeface="Arial" charset="0"/>
                        <a:defRPr sz="2000">
                          <a:solidFill>
                            <a:srgbClr val="202261"/>
                          </a:solidFill>
                          <a:latin typeface="Arial" charset="0"/>
                          <a:sym typeface="Arial" charset="0"/>
                        </a:defRPr>
                      </a:lvl3pPr>
                      <a:lvl4pPr marL="1600200" indent="-228600">
                        <a:spcBef>
                          <a:spcPts val="1675"/>
                        </a:spcBef>
                        <a:buSzPct val="171000"/>
                        <a:buFont typeface="Arial" charset="0"/>
                        <a:defRPr sz="2000">
                          <a:solidFill>
                            <a:srgbClr val="202261"/>
                          </a:solidFill>
                          <a:latin typeface="Arial" charset="0"/>
                          <a:sym typeface="Arial" charset="0"/>
                        </a:defRPr>
                      </a:lvl4pPr>
                      <a:lvl5pPr marL="2057400" indent="-228600">
                        <a:spcBef>
                          <a:spcPts val="1675"/>
                        </a:spcBef>
                        <a:buSzPct val="171000"/>
                        <a:buFont typeface="Arial" charset="0"/>
                        <a:defRPr sz="2000">
                          <a:solidFill>
                            <a:srgbClr val="202261"/>
                          </a:solidFill>
                          <a:latin typeface="Arial" charset="0"/>
                          <a:sym typeface="Arial" charset="0"/>
                        </a:defRPr>
                      </a:lvl5pPr>
                      <a:lvl6pPr marL="25146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6pPr>
                      <a:lvl7pPr marL="29718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7pPr>
                      <a:lvl8pPr marL="34290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8pPr>
                      <a:lvl9pPr marL="3886200" indent="-228600" eaLnBrk="0" fontAlgn="base" hangingPunct="0">
                        <a:spcBef>
                          <a:spcPts val="1675"/>
                        </a:spcBef>
                        <a:spcAft>
                          <a:spcPct val="0"/>
                        </a:spcAft>
                        <a:buSzPct val="171000"/>
                        <a:buFont typeface="Arial" charset="0"/>
                        <a:defRPr sz="2000">
                          <a:solidFill>
                            <a:srgbClr val="202261"/>
                          </a:solidFill>
                          <a:latin typeface="Arial" charset="0"/>
                          <a:sym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l-PL" sz="1400" b="0" i="0" u="none" strike="noStrike" cap="none" normalizeH="0" baseline="0" dirty="0">
                          <a:ln>
                            <a:noFill/>
                          </a:ln>
                          <a:solidFill>
                            <a:srgbClr val="000000"/>
                          </a:solidFill>
                          <a:effectLst/>
                          <a:latin typeface="Arial" charset="0"/>
                          <a:ea typeface="Arial" charset="0"/>
                          <a:cs typeface="Arial" charset="0"/>
                          <a:sym typeface="Arial" charset="0"/>
                        </a:rPr>
                        <a:t>Quantitative and qualitative, the source of inference is primarily the observation of changes in the individual development of the subject; reference of the patient's result to his previous tests,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BCF"/>
                    </a:solidFill>
                  </a:tcPr>
                </a:tc>
                <a:extLst>
                  <a:ext uri="{0D108BD9-81ED-4DB2-BD59-A6C34878D82A}">
                    <a16:rowId xmlns:a16="http://schemas.microsoft.com/office/drawing/2014/main" val="10003"/>
                  </a:ext>
                </a:extLst>
              </a:tr>
            </a:tbl>
          </a:graphicData>
        </a:graphic>
      </p:graphicFrame>
      <p:pic>
        <p:nvPicPr>
          <p:cNvPr id="5" name="importance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48064" y="6075125"/>
            <a:ext cx="812800" cy="812800"/>
          </a:xfrm>
          <a:prstGeom prst="rect">
            <a:avLst/>
          </a:prstGeom>
        </p:spPr>
      </p:pic>
    </p:spTree>
    <p:extLst>
      <p:ext uri="{BB962C8B-B14F-4D97-AF65-F5344CB8AC3E}">
        <p14:creationId xmlns:p14="http://schemas.microsoft.com/office/powerpoint/2010/main" val="105033283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txBox="1">
            <a:spLocks/>
          </p:cNvSpPr>
          <p:nvPr/>
        </p:nvSpPr>
        <p:spPr>
          <a:xfrm>
            <a:off x="611560" y="908720"/>
            <a:ext cx="7200900" cy="60483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ICF classification and ICD-10 classification</a:t>
            </a:r>
          </a:p>
        </p:txBody>
      </p:sp>
      <p:sp>
        <p:nvSpPr>
          <p:cNvPr id="4" name="Symbol zastępczy zawartości 2"/>
          <p:cNvSpPr txBox="1">
            <a:spLocks noChangeArrowheads="1"/>
          </p:cNvSpPr>
          <p:nvPr/>
        </p:nvSpPr>
        <p:spPr bwMode="auto">
          <a:xfrm>
            <a:off x="519113" y="1844675"/>
            <a:ext cx="8301037" cy="40325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altLang="pl-PL" sz="2000" b="0" kern="0" dirty="0">
                <a:solidFill>
                  <a:schemeClr val="accent2">
                    <a:lumMod val="75000"/>
                  </a:schemeClr>
                </a:solidFill>
              </a:rPr>
              <a:t>The ICF classification should not be considered as a substitute for the ICD-10 classification. Both were developed by the World Health Organization to provide tools for a comprehensive description of health and / or disease status, and in practice should be used together; </a:t>
            </a:r>
          </a:p>
          <a:p>
            <a:endParaRPr lang="en-US" altLang="pl-PL" sz="2000" b="0" kern="0" dirty="0">
              <a:solidFill>
                <a:schemeClr val="accent2">
                  <a:lumMod val="75000"/>
                </a:schemeClr>
              </a:solidFill>
            </a:endParaRPr>
          </a:p>
          <a:p>
            <a:r>
              <a:rPr lang="en-US" altLang="pl-PL" sz="2000" b="0" kern="0" dirty="0">
                <a:solidFill>
                  <a:schemeClr val="accent2">
                    <a:lumMod val="75000"/>
                  </a:schemeClr>
                </a:solidFill>
              </a:rPr>
              <a:t>The ICD-10 approach relates to the etiology of the phenomenon and its structure, which allows to name a specific type of disorder, and the ICF approach refers to functions that both a positive (action) and negative (of the action limit) fulfill a specific disorder;</a:t>
            </a:r>
          </a:p>
        </p:txBody>
      </p:sp>
      <p:pic>
        <p:nvPicPr>
          <p:cNvPr id="5" name="importance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2198" y="5301208"/>
            <a:ext cx="812800" cy="812800"/>
          </a:xfrm>
          <a:prstGeom prst="rect">
            <a:avLst/>
          </a:prstGeom>
        </p:spPr>
      </p:pic>
    </p:spTree>
    <p:extLst>
      <p:ext uri="{BB962C8B-B14F-4D97-AF65-F5344CB8AC3E}">
        <p14:creationId xmlns:p14="http://schemas.microsoft.com/office/powerpoint/2010/main" val="80105555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323528" y="908720"/>
            <a:ext cx="8228012" cy="64092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ICF classification - Goals</a:t>
            </a:r>
          </a:p>
        </p:txBody>
      </p:sp>
      <p:sp>
        <p:nvSpPr>
          <p:cNvPr id="3" name="Symbol zastępczy zawartości 2"/>
          <p:cNvSpPr txBox="1">
            <a:spLocks/>
          </p:cNvSpPr>
          <p:nvPr/>
        </p:nvSpPr>
        <p:spPr>
          <a:xfrm>
            <a:off x="179512" y="1772817"/>
            <a:ext cx="8859837" cy="3819525"/>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0" kern="0" dirty="0">
                <a:solidFill>
                  <a:schemeClr val="accent2">
                    <a:lumMod val="75000"/>
                  </a:schemeClr>
                </a:solidFill>
              </a:rPr>
              <a:t>Creating scientific basis for understanding and researching health issues and related states, results and determinants;</a:t>
            </a:r>
          </a:p>
          <a:p>
            <a:pPr>
              <a:defRPr/>
            </a:pPr>
            <a:endParaRPr lang="en-US" sz="2000" b="0" kern="0" dirty="0">
              <a:solidFill>
                <a:schemeClr val="accent2">
                  <a:lumMod val="75000"/>
                </a:schemeClr>
              </a:solidFill>
            </a:endParaRPr>
          </a:p>
          <a:p>
            <a:pPr>
              <a:defRPr/>
            </a:pPr>
            <a:r>
              <a:rPr lang="en-US" sz="2000" b="0" kern="0" dirty="0">
                <a:solidFill>
                  <a:schemeClr val="accent2">
                    <a:lumMod val="75000"/>
                  </a:schemeClr>
                </a:solidFill>
              </a:rPr>
              <a:t> Establishing a common language used to describe health and health-related conditions, due to the need to improve communication between different users, e.g. health professionals, academics, policy makers and the general public, including disabled people;</a:t>
            </a:r>
          </a:p>
        </p:txBody>
      </p:sp>
      <p:pic>
        <p:nvPicPr>
          <p:cNvPr id="4" name="importance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00192" y="5185942"/>
            <a:ext cx="812800" cy="812800"/>
          </a:xfrm>
          <a:prstGeom prst="rect">
            <a:avLst/>
          </a:prstGeom>
        </p:spPr>
      </p:pic>
    </p:spTree>
    <p:extLst>
      <p:ext uri="{BB962C8B-B14F-4D97-AF65-F5344CB8AC3E}">
        <p14:creationId xmlns:p14="http://schemas.microsoft.com/office/powerpoint/2010/main" val="189944167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417513" y="1033463"/>
            <a:ext cx="8097837" cy="523875"/>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ICF classification – Goals (continuing)</a:t>
            </a:r>
          </a:p>
        </p:txBody>
      </p:sp>
      <p:sp>
        <p:nvSpPr>
          <p:cNvPr id="3" name="Symbol zastępczy zawartości 2"/>
          <p:cNvSpPr txBox="1">
            <a:spLocks/>
          </p:cNvSpPr>
          <p:nvPr/>
        </p:nvSpPr>
        <p:spPr>
          <a:xfrm>
            <a:off x="268288" y="1557338"/>
            <a:ext cx="8526462" cy="4267200"/>
          </a:xfrm>
          <a:prstGeom prst="rect">
            <a:avLst/>
          </a:prstGeom>
        </p:spPr>
        <p:txBody>
          <a:bodyPr>
            <a:no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lnSpc>
                <a:spcPct val="150000"/>
              </a:lnSpc>
              <a:defRPr/>
            </a:pPr>
            <a:r>
              <a:rPr lang="pl-PL" sz="2000" b="0" kern="0" dirty="0">
                <a:solidFill>
                  <a:schemeClr val="accent2">
                    <a:lumMod val="75000"/>
                  </a:schemeClr>
                </a:solidFill>
              </a:rPr>
              <a:t>• </a:t>
            </a:r>
            <a:r>
              <a:rPr lang="en-US" sz="2000" b="0" kern="0" dirty="0">
                <a:solidFill>
                  <a:schemeClr val="accent2">
                    <a:lumMod val="75000"/>
                  </a:schemeClr>
                </a:solidFill>
              </a:rPr>
              <a:t>Enabling comparison of data from different countries, from many areas of healthcare, services and time periods;</a:t>
            </a:r>
          </a:p>
          <a:p>
            <a:pPr marL="0">
              <a:lnSpc>
                <a:spcPct val="150000"/>
              </a:lnSpc>
              <a:defRPr/>
            </a:pPr>
            <a:r>
              <a:rPr lang="en-US" sz="2000" b="0" kern="0" dirty="0">
                <a:solidFill>
                  <a:schemeClr val="accent2">
                    <a:lumMod val="75000"/>
                  </a:schemeClr>
                </a:solidFill>
              </a:rPr>
              <a:t> • Creation of a structured coding scheme for IT systems in the field of health</a:t>
            </a:r>
          </a:p>
          <a:p>
            <a:pPr marL="0">
              <a:defRPr/>
            </a:pPr>
            <a:r>
              <a:rPr lang="en-US" sz="2000" b="0" kern="0" dirty="0">
                <a:solidFill>
                  <a:schemeClr val="accent2">
                    <a:lumMod val="75000"/>
                  </a:schemeClr>
                </a:solidFill>
              </a:rPr>
              <a:t>(vide ICF, 2009).</a:t>
            </a:r>
          </a:p>
          <a:p>
            <a:pPr>
              <a:defRPr/>
            </a:pPr>
            <a:endParaRPr lang="pl-PL" sz="2700" b="0" kern="0" dirty="0"/>
          </a:p>
        </p:txBody>
      </p:sp>
      <p:pic>
        <p:nvPicPr>
          <p:cNvPr id="4" name="importanc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2160" y="4869160"/>
            <a:ext cx="812800" cy="812800"/>
          </a:xfrm>
          <a:prstGeom prst="rect">
            <a:avLst/>
          </a:prstGeom>
        </p:spPr>
      </p:pic>
    </p:spTree>
    <p:extLst>
      <p:ext uri="{BB962C8B-B14F-4D97-AF65-F5344CB8AC3E}">
        <p14:creationId xmlns:p14="http://schemas.microsoft.com/office/powerpoint/2010/main" val="16757147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323528" y="908720"/>
            <a:ext cx="8274050" cy="576064"/>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ICF classification - components</a:t>
            </a:r>
          </a:p>
        </p:txBody>
      </p:sp>
      <p:sp>
        <p:nvSpPr>
          <p:cNvPr id="3" name="Symbol zastępczy zawartości 2"/>
          <p:cNvSpPr txBox="1">
            <a:spLocks/>
          </p:cNvSpPr>
          <p:nvPr/>
        </p:nvSpPr>
        <p:spPr>
          <a:xfrm>
            <a:off x="323527" y="2060848"/>
            <a:ext cx="8728747" cy="3578225"/>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lnSpc>
                <a:spcPct val="150000"/>
              </a:lnSpc>
              <a:defRPr/>
            </a:pPr>
            <a:r>
              <a:rPr lang="en-US" sz="2200" b="0" kern="0" dirty="0">
                <a:solidFill>
                  <a:schemeClr val="accent2">
                    <a:lumMod val="75000"/>
                  </a:schemeClr>
                </a:solidFill>
              </a:rPr>
              <a:t>I part. </a:t>
            </a:r>
          </a:p>
          <a:p>
            <a:pPr marL="0">
              <a:lnSpc>
                <a:spcPct val="150000"/>
              </a:lnSpc>
              <a:defRPr/>
            </a:pPr>
            <a:r>
              <a:rPr lang="en-US" sz="2200" b="0" kern="0" dirty="0">
                <a:solidFill>
                  <a:schemeClr val="accent2">
                    <a:lumMod val="75000"/>
                  </a:schemeClr>
                </a:solidFill>
              </a:rPr>
              <a:t>Functioning and disability </a:t>
            </a:r>
          </a:p>
          <a:p>
            <a:pPr marL="457200" indent="-457200">
              <a:lnSpc>
                <a:spcPct val="150000"/>
              </a:lnSpc>
              <a:buFont typeface="Arial" panose="020B0604020202020204" pitchFamily="34" charset="0"/>
              <a:buChar char="•"/>
              <a:defRPr/>
            </a:pPr>
            <a:r>
              <a:rPr lang="en-US" sz="2200" b="0" kern="0" dirty="0">
                <a:solidFill>
                  <a:schemeClr val="accent2">
                    <a:lumMod val="75000"/>
                  </a:schemeClr>
                </a:solidFill>
              </a:rPr>
              <a:t>body functions and structures </a:t>
            </a:r>
          </a:p>
          <a:p>
            <a:pPr marL="457200" indent="-457200">
              <a:lnSpc>
                <a:spcPct val="150000"/>
              </a:lnSpc>
              <a:buFont typeface="Arial" panose="020B0604020202020204" pitchFamily="34" charset="0"/>
              <a:buChar char="•"/>
              <a:defRPr/>
            </a:pPr>
            <a:r>
              <a:rPr lang="en-US" sz="2200" b="0" kern="0" dirty="0">
                <a:solidFill>
                  <a:schemeClr val="accent2">
                    <a:lumMod val="75000"/>
                  </a:schemeClr>
                </a:solidFill>
              </a:rPr>
              <a:t>activity and participation</a:t>
            </a:r>
          </a:p>
          <a:p>
            <a:pPr marL="0">
              <a:lnSpc>
                <a:spcPct val="150000"/>
              </a:lnSpc>
              <a:defRPr/>
            </a:pPr>
            <a:r>
              <a:rPr lang="pl-PL" sz="2700" b="0" kern="0" dirty="0"/>
              <a:t> </a:t>
            </a:r>
          </a:p>
        </p:txBody>
      </p:sp>
      <p:pic>
        <p:nvPicPr>
          <p:cNvPr id="4" name="importance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56176" y="4653136"/>
            <a:ext cx="812800" cy="812800"/>
          </a:xfrm>
          <a:prstGeom prst="rect">
            <a:avLst/>
          </a:prstGeom>
        </p:spPr>
      </p:pic>
    </p:spTree>
    <p:extLst>
      <p:ext uri="{BB962C8B-B14F-4D97-AF65-F5344CB8AC3E}">
        <p14:creationId xmlns:p14="http://schemas.microsoft.com/office/powerpoint/2010/main" val="149509390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txBox="1">
            <a:spLocks/>
          </p:cNvSpPr>
          <p:nvPr/>
        </p:nvSpPr>
        <p:spPr>
          <a:xfrm>
            <a:off x="251520" y="980728"/>
            <a:ext cx="8299450" cy="71293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ICF classification – components </a:t>
            </a:r>
            <a:r>
              <a:rPr lang="en-US" kern="0" dirty="0">
                <a:solidFill>
                  <a:schemeClr val="accent2">
                    <a:lumMod val="75000"/>
                  </a:schemeClr>
                </a:solidFill>
              </a:rPr>
              <a:t>(continuing)</a:t>
            </a:r>
          </a:p>
          <a:p>
            <a:pPr>
              <a:defRPr/>
            </a:pPr>
            <a:endParaRPr lang="en-US" kern="0" dirty="0">
              <a:latin typeface="+mn-lt"/>
            </a:endParaRPr>
          </a:p>
        </p:txBody>
      </p:sp>
      <p:sp>
        <p:nvSpPr>
          <p:cNvPr id="4" name="Symbol zastępczy zawartości 2"/>
          <p:cNvSpPr txBox="1">
            <a:spLocks/>
          </p:cNvSpPr>
          <p:nvPr/>
        </p:nvSpPr>
        <p:spPr>
          <a:xfrm>
            <a:off x="281027" y="1916832"/>
            <a:ext cx="8299450" cy="3578225"/>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lnSpc>
                <a:spcPct val="200000"/>
              </a:lnSpc>
              <a:defRPr/>
            </a:pPr>
            <a:r>
              <a:rPr lang="pl-PL" sz="2000" b="0" kern="0" dirty="0">
                <a:solidFill>
                  <a:schemeClr val="accent2">
                    <a:lumMod val="75000"/>
                  </a:schemeClr>
                </a:solidFill>
              </a:rPr>
              <a:t> </a:t>
            </a:r>
            <a:r>
              <a:rPr lang="en-US" sz="2000" b="0" kern="0" dirty="0">
                <a:solidFill>
                  <a:schemeClr val="accent2">
                    <a:lumMod val="75000"/>
                  </a:schemeClr>
                </a:solidFill>
              </a:rPr>
              <a:t>II Part. Contextual factors</a:t>
            </a:r>
          </a:p>
          <a:p>
            <a:pPr marL="457200" indent="-457200">
              <a:lnSpc>
                <a:spcPct val="200000"/>
              </a:lnSpc>
              <a:buFont typeface="Arial" panose="020B0604020202020204" pitchFamily="34" charset="0"/>
              <a:buChar char="•"/>
              <a:defRPr/>
            </a:pPr>
            <a:r>
              <a:rPr lang="en-US" sz="2000" b="0" kern="0" dirty="0">
                <a:solidFill>
                  <a:schemeClr val="accent2">
                    <a:lumMod val="75000"/>
                  </a:schemeClr>
                </a:solidFill>
              </a:rPr>
              <a:t>environmental factors </a:t>
            </a:r>
          </a:p>
          <a:p>
            <a:pPr marL="457200" indent="-457200">
              <a:lnSpc>
                <a:spcPct val="200000"/>
              </a:lnSpc>
              <a:buFont typeface="Arial" panose="020B0604020202020204" pitchFamily="34" charset="0"/>
              <a:buChar char="•"/>
              <a:defRPr/>
            </a:pPr>
            <a:r>
              <a:rPr lang="en-US" sz="2000" b="0" kern="0" dirty="0">
                <a:solidFill>
                  <a:schemeClr val="accent2">
                    <a:lumMod val="75000"/>
                  </a:schemeClr>
                </a:solidFill>
              </a:rPr>
              <a:t>personal factors</a:t>
            </a:r>
          </a:p>
          <a:p>
            <a:pPr marL="0">
              <a:lnSpc>
                <a:spcPct val="200000"/>
              </a:lnSpc>
              <a:defRPr/>
            </a:pPr>
            <a:endParaRPr lang="en-US" sz="3000" b="0" kern="0" dirty="0"/>
          </a:p>
        </p:txBody>
      </p:sp>
      <p:pic>
        <p:nvPicPr>
          <p:cNvPr id="5" name="importance2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2160" y="4905425"/>
            <a:ext cx="812800" cy="812800"/>
          </a:xfrm>
          <a:prstGeom prst="rect">
            <a:avLst/>
          </a:prstGeom>
        </p:spPr>
      </p:pic>
    </p:spTree>
    <p:extLst>
      <p:ext uri="{BB962C8B-B14F-4D97-AF65-F5344CB8AC3E}">
        <p14:creationId xmlns:p14="http://schemas.microsoft.com/office/powerpoint/2010/main" val="96223414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251520" y="908720"/>
            <a:ext cx="8247062" cy="568325"/>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The importance of components part 1</a:t>
            </a:r>
          </a:p>
        </p:txBody>
      </p:sp>
      <p:sp>
        <p:nvSpPr>
          <p:cNvPr id="3" name="Symbol zastępczy zawartości 2"/>
          <p:cNvSpPr txBox="1">
            <a:spLocks noChangeArrowheads="1"/>
          </p:cNvSpPr>
          <p:nvPr/>
        </p:nvSpPr>
        <p:spPr bwMode="auto">
          <a:xfrm>
            <a:off x="193675" y="1700213"/>
            <a:ext cx="8950325" cy="41608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342900" indent="-342900">
              <a:lnSpc>
                <a:spcPct val="150000"/>
              </a:lnSpc>
              <a:buFont typeface="Arial" charset="0"/>
              <a:buChar char="•"/>
            </a:pPr>
            <a:r>
              <a:rPr lang="en-US" altLang="pl-PL" sz="2000" b="0" kern="0" dirty="0">
                <a:solidFill>
                  <a:schemeClr val="accent2">
                    <a:lumMod val="75000"/>
                  </a:schemeClr>
                </a:solidFill>
              </a:rPr>
              <a:t>The functions of the human body are the physiological processes of individual body systems, including also mental processes; the structure of the human body is its anatomical parts: organs, limbs and their components; </a:t>
            </a:r>
          </a:p>
          <a:p>
            <a:pPr marL="342900" indent="-342900">
              <a:lnSpc>
                <a:spcPct val="150000"/>
              </a:lnSpc>
              <a:buFont typeface="Arial" charset="0"/>
              <a:buChar char="•"/>
            </a:pPr>
            <a:r>
              <a:rPr lang="en-US" altLang="pl-PL" sz="2000" b="0" kern="0" dirty="0">
                <a:solidFill>
                  <a:schemeClr val="accent2">
                    <a:lumMod val="75000"/>
                  </a:schemeClr>
                </a:solidFill>
              </a:rPr>
              <a:t>An activity is a person performing a task or undertaking an activity; participation is the involvement of a given person in specific life situations.</a:t>
            </a:r>
          </a:p>
        </p:txBody>
      </p:sp>
      <p:pic>
        <p:nvPicPr>
          <p:cNvPr id="4" name="importance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80112" y="5242782"/>
            <a:ext cx="812800" cy="812800"/>
          </a:xfrm>
          <a:prstGeom prst="rect">
            <a:avLst/>
          </a:prstGeom>
        </p:spPr>
      </p:pic>
    </p:spTree>
    <p:extLst>
      <p:ext uri="{BB962C8B-B14F-4D97-AF65-F5344CB8AC3E}">
        <p14:creationId xmlns:p14="http://schemas.microsoft.com/office/powerpoint/2010/main" val="186537766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79512" y="836712"/>
            <a:ext cx="8299450" cy="496887"/>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The importance of components part 1 </a:t>
            </a:r>
            <a:r>
              <a:rPr lang="en-US" kern="0" dirty="0">
                <a:solidFill>
                  <a:schemeClr val="accent2">
                    <a:lumMod val="75000"/>
                  </a:schemeClr>
                </a:solidFill>
              </a:rPr>
              <a:t>(continuing)</a:t>
            </a:r>
          </a:p>
          <a:p>
            <a:pPr>
              <a:defRPr/>
            </a:pPr>
            <a:endParaRPr lang="pl-PL" kern="0" dirty="0">
              <a:latin typeface="+mn-lt"/>
            </a:endParaRPr>
          </a:p>
        </p:txBody>
      </p:sp>
      <p:sp>
        <p:nvSpPr>
          <p:cNvPr id="3" name="Symbol zastępczy zawartości 2"/>
          <p:cNvSpPr txBox="1">
            <a:spLocks/>
          </p:cNvSpPr>
          <p:nvPr/>
        </p:nvSpPr>
        <p:spPr>
          <a:xfrm>
            <a:off x="215900" y="1628775"/>
            <a:ext cx="8766175" cy="4270375"/>
          </a:xfrm>
          <a:prstGeom prst="rect">
            <a:avLst/>
          </a:prstGeom>
        </p:spPr>
        <p:txBody>
          <a:bodyPr>
            <a:normAutofit fontScale="85000" lnSpcReduction="1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endParaRPr lang="en-US" b="0" kern="0" dirty="0"/>
          </a:p>
          <a:p>
            <a:pPr>
              <a:defRPr/>
            </a:pPr>
            <a:r>
              <a:rPr lang="en-US" sz="2400" b="0" kern="0" dirty="0">
                <a:solidFill>
                  <a:schemeClr val="accent2">
                    <a:lumMod val="75000"/>
                  </a:schemeClr>
                </a:solidFill>
              </a:rPr>
              <a:t>Activity and participation are described by two qualifiers: performance and ability. - This distinction is crucial because it indicates the area of ​​the subject's potentiality; </a:t>
            </a:r>
          </a:p>
          <a:p>
            <a:pPr>
              <a:defRPr/>
            </a:pPr>
            <a:r>
              <a:rPr lang="en-US" sz="2400" b="0" kern="0" dirty="0">
                <a:solidFill>
                  <a:schemeClr val="accent2">
                    <a:lumMod val="75000"/>
                  </a:schemeClr>
                </a:solidFill>
              </a:rPr>
              <a:t>Ability is the ability of a person to perform a task or take action, indicates the highest possible degree of functioning of a given person in a specific area) and what is currently manifest in behavior;</a:t>
            </a:r>
          </a:p>
          <a:p>
            <a:pPr>
              <a:defRPr/>
            </a:pPr>
            <a:r>
              <a:rPr lang="en-US" sz="2400" b="0" kern="0" dirty="0">
                <a:solidFill>
                  <a:schemeClr val="accent2">
                    <a:lumMod val="75000"/>
                  </a:schemeClr>
                </a:solidFill>
              </a:rPr>
              <a:t>Execution, i.e. what a given person does in his current environment; </a:t>
            </a:r>
          </a:p>
          <a:p>
            <a:pPr>
              <a:defRPr/>
            </a:pPr>
            <a:r>
              <a:rPr lang="en-US" sz="2400" b="0" kern="0" dirty="0">
                <a:solidFill>
                  <a:schemeClr val="accent2">
                    <a:lumMod val="75000"/>
                  </a:schemeClr>
                </a:solidFill>
              </a:rPr>
              <a:t>The discrepancy between ability and performance allows to determine the direction of modification of the environment in which the tested person currently operates;</a:t>
            </a:r>
          </a:p>
        </p:txBody>
      </p:sp>
      <p:pic>
        <p:nvPicPr>
          <p:cNvPr id="4" name="importance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80112" y="5229200"/>
            <a:ext cx="812800" cy="812800"/>
          </a:xfrm>
          <a:prstGeom prst="rect">
            <a:avLst/>
          </a:prstGeom>
        </p:spPr>
      </p:pic>
    </p:spTree>
    <p:extLst>
      <p:ext uri="{BB962C8B-B14F-4D97-AF65-F5344CB8AC3E}">
        <p14:creationId xmlns:p14="http://schemas.microsoft.com/office/powerpoint/2010/main" val="110171599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07950" y="1052513"/>
            <a:ext cx="8407400" cy="569912"/>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The importance of components part 2</a:t>
            </a:r>
          </a:p>
        </p:txBody>
      </p:sp>
      <p:sp>
        <p:nvSpPr>
          <p:cNvPr id="3" name="Symbol zastępczy zawartości 2"/>
          <p:cNvSpPr txBox="1">
            <a:spLocks noChangeArrowheads="1"/>
          </p:cNvSpPr>
          <p:nvPr/>
        </p:nvSpPr>
        <p:spPr bwMode="auto">
          <a:xfrm>
            <a:off x="107950" y="1700213"/>
            <a:ext cx="8901113" cy="430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r>
              <a:rPr lang="en-US" altLang="pl-PL" sz="2000" b="0" kern="0" dirty="0">
                <a:solidFill>
                  <a:schemeClr val="accent2">
                    <a:lumMod val="75000"/>
                  </a:schemeClr>
                </a:solidFill>
              </a:rPr>
              <a:t>Environmental factors create a physical and social environment and a system of attitudes in which people live;</a:t>
            </a:r>
          </a:p>
          <a:p>
            <a:r>
              <a:rPr lang="en-US" altLang="pl-PL" sz="2000" b="0" kern="0" dirty="0">
                <a:solidFill>
                  <a:schemeClr val="accent2">
                    <a:lumMod val="75000"/>
                  </a:schemeClr>
                </a:solidFill>
              </a:rPr>
              <a:t>Personal factors refer directly to the subject, include such features as: age, sex, social status, life experiences; </a:t>
            </a:r>
          </a:p>
          <a:p>
            <a:r>
              <a:rPr lang="en-US" altLang="pl-PL" sz="2000" b="0" kern="0" dirty="0">
                <a:solidFill>
                  <a:schemeClr val="accent2">
                    <a:lumMod val="75000"/>
                  </a:schemeClr>
                </a:solidFill>
              </a:rPr>
              <a:t>Currently, the ICF classification does not include these factors, but users can themselves include them in the ICF assessment.</a:t>
            </a:r>
          </a:p>
        </p:txBody>
      </p:sp>
      <p:pic>
        <p:nvPicPr>
          <p:cNvPr id="4" name="importance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6136" y="5187950"/>
            <a:ext cx="812800" cy="812800"/>
          </a:xfrm>
          <a:prstGeom prst="rect">
            <a:avLst/>
          </a:prstGeom>
        </p:spPr>
      </p:pic>
    </p:spTree>
    <p:extLst>
      <p:ext uri="{BB962C8B-B14F-4D97-AF65-F5344CB8AC3E}">
        <p14:creationId xmlns:p14="http://schemas.microsoft.com/office/powerpoint/2010/main" val="143967035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980728"/>
            <a:ext cx="8135938" cy="461665"/>
          </a:xfrm>
          <a:prstGeom prst="rect">
            <a:avLst/>
          </a:prstGeom>
        </p:spPr>
        <p:txBody>
          <a:bodyPr>
            <a:spAutoFit/>
          </a:bodyPr>
          <a:lstStyle/>
          <a:p>
            <a:pPr algn="ctr">
              <a:defRPr/>
            </a:pPr>
            <a:r>
              <a:rPr lang="en-US" sz="2400" dirty="0">
                <a:solidFill>
                  <a:schemeClr val="accent2">
                    <a:lumMod val="75000"/>
                  </a:schemeClr>
                </a:solidFill>
              </a:rPr>
              <a:t>Assignment diagnosis</a:t>
            </a:r>
            <a:endParaRPr lang="en-US" sz="2400" b="0" dirty="0">
              <a:solidFill>
                <a:schemeClr val="accent2">
                  <a:lumMod val="75000"/>
                </a:schemeClr>
              </a:solidFill>
            </a:endParaRPr>
          </a:p>
        </p:txBody>
      </p:sp>
      <p:sp>
        <p:nvSpPr>
          <p:cNvPr id="4" name="Prostokąt 3"/>
          <p:cNvSpPr/>
          <p:nvPr/>
        </p:nvSpPr>
        <p:spPr>
          <a:xfrm>
            <a:off x="539551" y="1628800"/>
            <a:ext cx="7920881" cy="3693319"/>
          </a:xfrm>
          <a:prstGeom prst="rect">
            <a:avLst/>
          </a:prstGeom>
        </p:spPr>
        <p:txBody>
          <a:bodyPr wrap="square">
            <a:spAutoFit/>
          </a:bodyPr>
          <a:lstStyle/>
          <a:p>
            <a:pPr algn="just"/>
            <a:r>
              <a:rPr lang="en-US" altLang="pl-PL" sz="1800" dirty="0">
                <a:solidFill>
                  <a:schemeClr val="accent2">
                    <a:lumMod val="75000"/>
                  </a:schemeClr>
                </a:solidFill>
              </a:rPr>
              <a:t>Diagnosis assigning to a species or type: classifying classification - the most developed in the natural sciences (e.g. botany, zoology, medicine) due to the need to find in the studied subjects, species of specifically significant and at the same time basic qualities that allow to distinguish a given species from another.</a:t>
            </a:r>
          </a:p>
          <a:p>
            <a:pPr algn="just"/>
            <a:endParaRPr lang="en-US" altLang="pl-PL" sz="1800" dirty="0">
              <a:solidFill>
                <a:schemeClr val="accent2">
                  <a:lumMod val="75000"/>
                </a:schemeClr>
              </a:solidFill>
            </a:endParaRPr>
          </a:p>
          <a:p>
            <a:pPr algn="just"/>
            <a:endParaRPr lang="en-US" altLang="pl-PL" sz="1800" dirty="0">
              <a:solidFill>
                <a:schemeClr val="accent2">
                  <a:lumMod val="75000"/>
                </a:schemeClr>
              </a:solidFill>
            </a:endParaRPr>
          </a:p>
          <a:p>
            <a:pPr algn="just"/>
            <a:r>
              <a:rPr lang="en-US" altLang="pl-PL" sz="1800" dirty="0">
                <a:solidFill>
                  <a:schemeClr val="accent2">
                    <a:lumMod val="75000"/>
                  </a:schemeClr>
                </a:solidFill>
              </a:rPr>
              <a:t>Typological assignment - finds application in social, humanistic and partly natural sciences (e.g. psychology, sociology, literature, pedagogy, medicine, archeology). This type of diagnosis is characterized by high descriptive and explanatory values, there are no such rigid barriers as classification diagnosis. (To what known type should the state of affairs be examined?)</a:t>
            </a:r>
            <a:endParaRPr lang="en-US" sz="1800" dirty="0">
              <a:solidFill>
                <a:schemeClr val="accent2">
                  <a:lumMod val="75000"/>
                </a:schemeClr>
              </a:solidFill>
            </a:endParaRPr>
          </a:p>
        </p:txBody>
      </p:sp>
      <p:pic>
        <p:nvPicPr>
          <p:cNvPr id="5" name="importnac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8144" y="2780928"/>
            <a:ext cx="812800" cy="812800"/>
          </a:xfrm>
          <a:prstGeom prst="rect">
            <a:avLst/>
          </a:prstGeom>
        </p:spPr>
      </p:pic>
    </p:spTree>
    <p:extLst>
      <p:ext uri="{BB962C8B-B14F-4D97-AF65-F5344CB8AC3E}">
        <p14:creationId xmlns:p14="http://schemas.microsoft.com/office/powerpoint/2010/main" val="177153672"/>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333375" y="996950"/>
            <a:ext cx="8181975" cy="569913"/>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ICF classification - constructions</a:t>
            </a:r>
          </a:p>
        </p:txBody>
      </p:sp>
      <p:sp>
        <p:nvSpPr>
          <p:cNvPr id="3" name="Symbol zastępczy zawartości 2"/>
          <p:cNvSpPr txBox="1">
            <a:spLocks noChangeArrowheads="1"/>
          </p:cNvSpPr>
          <p:nvPr/>
        </p:nvSpPr>
        <p:spPr bwMode="auto">
          <a:xfrm>
            <a:off x="333375" y="1772815"/>
            <a:ext cx="8601075" cy="40977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r>
              <a:rPr lang="en-US" altLang="pl-PL" sz="2000" b="0" kern="0" dirty="0">
                <a:solidFill>
                  <a:schemeClr val="accent2">
                    <a:lumMod val="75000"/>
                  </a:schemeClr>
                </a:solidFill>
              </a:rPr>
              <a:t>There are four designs for the first part of the classification: </a:t>
            </a:r>
          </a:p>
          <a:p>
            <a:pPr marL="0"/>
            <a:r>
              <a:rPr lang="en-US" altLang="pl-PL" sz="2000" b="0" kern="0" dirty="0">
                <a:solidFill>
                  <a:schemeClr val="accent2">
                    <a:lumMod val="75000"/>
                  </a:schemeClr>
                </a:solidFill>
              </a:rPr>
              <a:t>• change in body function </a:t>
            </a:r>
          </a:p>
          <a:p>
            <a:pPr marL="0"/>
            <a:r>
              <a:rPr lang="en-US" altLang="pl-PL" sz="2000" b="0" kern="0" dirty="0">
                <a:solidFill>
                  <a:schemeClr val="accent2">
                    <a:lumMod val="75000"/>
                  </a:schemeClr>
                </a:solidFill>
              </a:rPr>
              <a:t>• change in body structure </a:t>
            </a:r>
          </a:p>
          <a:p>
            <a:pPr marL="0"/>
            <a:r>
              <a:rPr lang="en-US" altLang="pl-PL" sz="2000" b="0" kern="0" dirty="0">
                <a:solidFill>
                  <a:schemeClr val="accent2">
                    <a:lumMod val="75000"/>
                  </a:schemeClr>
                </a:solidFill>
              </a:rPr>
              <a:t>• ability </a:t>
            </a:r>
          </a:p>
          <a:p>
            <a:pPr marL="0"/>
            <a:r>
              <a:rPr lang="en-US" altLang="pl-PL" sz="2000" b="0" kern="0" dirty="0">
                <a:solidFill>
                  <a:schemeClr val="accent2">
                    <a:lumMod val="75000"/>
                  </a:schemeClr>
                </a:solidFill>
              </a:rPr>
              <a:t>• execution </a:t>
            </a:r>
          </a:p>
          <a:p>
            <a:pPr marL="0"/>
            <a:r>
              <a:rPr lang="en-US" altLang="pl-PL" sz="2000" b="0" kern="0" dirty="0">
                <a:solidFill>
                  <a:schemeClr val="accent2">
                    <a:lumMod val="75000"/>
                  </a:schemeClr>
                </a:solidFill>
              </a:rPr>
              <a:t>The construction for the second part of the classification is: </a:t>
            </a:r>
          </a:p>
          <a:p>
            <a:pPr marL="0"/>
            <a:r>
              <a:rPr lang="en-US" altLang="pl-PL" sz="2000" b="0" kern="0" dirty="0">
                <a:solidFill>
                  <a:schemeClr val="accent2">
                    <a:lumMod val="75000"/>
                  </a:schemeClr>
                </a:solidFill>
              </a:rPr>
              <a:t>• facilities or barriers related to environmental factors.</a:t>
            </a:r>
          </a:p>
        </p:txBody>
      </p:sp>
      <p:pic>
        <p:nvPicPr>
          <p:cNvPr id="4" name="importance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263726"/>
            <a:ext cx="812800" cy="812800"/>
          </a:xfrm>
          <a:prstGeom prst="rect">
            <a:avLst/>
          </a:prstGeom>
        </p:spPr>
      </p:pic>
    </p:spTree>
    <p:extLst>
      <p:ext uri="{BB962C8B-B14F-4D97-AF65-F5344CB8AC3E}">
        <p14:creationId xmlns:p14="http://schemas.microsoft.com/office/powerpoint/2010/main" val="29308887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179512" y="764704"/>
            <a:ext cx="8340725" cy="432718"/>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ICF classification – constructions </a:t>
            </a:r>
            <a:r>
              <a:rPr lang="en-US" kern="0" dirty="0">
                <a:solidFill>
                  <a:schemeClr val="accent2">
                    <a:lumMod val="75000"/>
                  </a:schemeClr>
                </a:solidFill>
              </a:rPr>
              <a:t>(continuing)</a:t>
            </a:r>
          </a:p>
          <a:p>
            <a:pPr>
              <a:defRPr/>
            </a:pPr>
            <a:endParaRPr lang="en-US" kern="0" dirty="0">
              <a:latin typeface="+mn-lt"/>
            </a:endParaRPr>
          </a:p>
        </p:txBody>
      </p:sp>
      <p:sp>
        <p:nvSpPr>
          <p:cNvPr id="3" name="Symbol zastępczy zawartości 2"/>
          <p:cNvSpPr txBox="1">
            <a:spLocks/>
          </p:cNvSpPr>
          <p:nvPr/>
        </p:nvSpPr>
        <p:spPr>
          <a:xfrm>
            <a:off x="174625" y="1484313"/>
            <a:ext cx="8620125" cy="4608983"/>
          </a:xfrm>
          <a:prstGeom prst="rect">
            <a:avLst/>
          </a:prstGeom>
        </p:spPr>
        <p:txBody>
          <a:bodyPr>
            <a:normAutofit fontScale="850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600" b="0" kern="0" dirty="0">
                <a:solidFill>
                  <a:schemeClr val="accent2">
                    <a:lumMod val="75000"/>
                  </a:schemeClr>
                </a:solidFill>
              </a:rPr>
              <a:t>Individual constructions for a given component can be evaluated according to the scale: </a:t>
            </a:r>
          </a:p>
          <a:p>
            <a:pPr>
              <a:defRPr/>
            </a:pPr>
            <a:r>
              <a:rPr lang="en-US" sz="2600" b="0" kern="0" dirty="0">
                <a:solidFill>
                  <a:schemeClr val="accent2">
                    <a:lumMod val="75000"/>
                  </a:schemeClr>
                </a:solidFill>
              </a:rPr>
              <a:t>0 - no problem (no, absent, irrelevant) </a:t>
            </a:r>
          </a:p>
          <a:p>
            <a:pPr>
              <a:defRPr/>
            </a:pPr>
            <a:r>
              <a:rPr lang="en-US" sz="2600" b="0" kern="0" dirty="0">
                <a:solidFill>
                  <a:schemeClr val="accent2">
                    <a:lumMod val="75000"/>
                  </a:schemeClr>
                </a:solidFill>
              </a:rPr>
              <a:t>1 - slight problem (small, small) </a:t>
            </a:r>
          </a:p>
          <a:p>
            <a:pPr>
              <a:defRPr/>
            </a:pPr>
            <a:r>
              <a:rPr lang="en-US" sz="2600" b="0" kern="0" dirty="0">
                <a:solidFill>
                  <a:schemeClr val="accent2">
                    <a:lumMod val="75000"/>
                  </a:schemeClr>
                </a:solidFill>
              </a:rPr>
              <a:t>2 - moderate problem (medium, disputes) </a:t>
            </a:r>
          </a:p>
          <a:p>
            <a:pPr>
              <a:defRPr/>
            </a:pPr>
            <a:r>
              <a:rPr lang="en-US" sz="2600" b="0" kern="0" dirty="0">
                <a:solidFill>
                  <a:schemeClr val="accent2">
                    <a:lumMod val="75000"/>
                  </a:schemeClr>
                </a:solidFill>
              </a:rPr>
              <a:t>3 - a significant problem (big, strong) </a:t>
            </a:r>
          </a:p>
          <a:p>
            <a:pPr>
              <a:defRPr/>
            </a:pPr>
            <a:r>
              <a:rPr lang="en-US" sz="2600" b="0" kern="0" dirty="0">
                <a:solidFill>
                  <a:schemeClr val="accent2">
                    <a:lumMod val="75000"/>
                  </a:schemeClr>
                </a:solidFill>
              </a:rPr>
              <a:t>4 - extremely big problem (complete) </a:t>
            </a:r>
          </a:p>
          <a:p>
            <a:pPr marL="0">
              <a:defRPr/>
            </a:pPr>
            <a:r>
              <a:rPr lang="en-US" sz="2600" b="0" kern="0" dirty="0">
                <a:solidFill>
                  <a:schemeClr val="accent2">
                    <a:lumMod val="75000"/>
                  </a:schemeClr>
                </a:solidFill>
              </a:rPr>
              <a:t>It is also possible to construct various types of scales adapted to the needs of a given diagnostic and therapeutic environment</a:t>
            </a:r>
          </a:p>
          <a:p>
            <a:pPr marL="0">
              <a:defRPr/>
            </a:pPr>
            <a:r>
              <a:rPr lang="en-US" sz="1700" b="0" kern="0" dirty="0">
                <a:solidFill>
                  <a:schemeClr val="accent2">
                    <a:lumMod val="75000"/>
                  </a:schemeClr>
                </a:solidFill>
              </a:rPr>
              <a:t>(Developed on the basis of </a:t>
            </a:r>
            <a:r>
              <a:rPr lang="en-US" sz="1700" b="0" kern="0" dirty="0" err="1">
                <a:solidFill>
                  <a:schemeClr val="accent2">
                    <a:lumMod val="75000"/>
                  </a:schemeClr>
                </a:solidFill>
              </a:rPr>
              <a:t>Knopik</a:t>
            </a:r>
            <a:r>
              <a:rPr lang="en-US" sz="1700" b="0" kern="0" dirty="0">
                <a:solidFill>
                  <a:schemeClr val="accent2">
                    <a:lumMod val="75000"/>
                  </a:schemeClr>
                </a:solidFill>
              </a:rPr>
              <a:t> T. Functional diagnosis Planning psychological and pedagogical help </a:t>
            </a:r>
            <a:r>
              <a:rPr lang="en-US" sz="1700" b="0" kern="0" dirty="0" err="1">
                <a:solidFill>
                  <a:schemeClr val="accent2">
                    <a:lumMod val="75000"/>
                  </a:schemeClr>
                </a:solidFill>
              </a:rPr>
              <a:t>Postdiagnostic</a:t>
            </a:r>
            <a:r>
              <a:rPr lang="en-US" sz="1700" b="0" kern="0" dirty="0">
                <a:solidFill>
                  <a:schemeClr val="accent2">
                    <a:lumMod val="75000"/>
                  </a:schemeClr>
                </a:solidFill>
              </a:rPr>
              <a:t> activities, Warsaw 2018)</a:t>
            </a:r>
          </a:p>
        </p:txBody>
      </p:sp>
      <p:pic>
        <p:nvPicPr>
          <p:cNvPr id="4" name="importance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2852936"/>
            <a:ext cx="812800" cy="812800"/>
          </a:xfrm>
          <a:prstGeom prst="rect">
            <a:avLst/>
          </a:prstGeom>
        </p:spPr>
      </p:pic>
    </p:spTree>
    <p:extLst>
      <p:ext uri="{BB962C8B-B14F-4D97-AF65-F5344CB8AC3E}">
        <p14:creationId xmlns:p14="http://schemas.microsoft.com/office/powerpoint/2010/main" val="74489536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251520" y="764704"/>
            <a:ext cx="8223250" cy="496887"/>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ICF classification - summary</a:t>
            </a:r>
          </a:p>
        </p:txBody>
      </p:sp>
      <p:sp>
        <p:nvSpPr>
          <p:cNvPr id="3" name="Symbol zastępczy zawartości 2"/>
          <p:cNvSpPr txBox="1">
            <a:spLocks noChangeArrowheads="1"/>
          </p:cNvSpPr>
          <p:nvPr/>
        </p:nvSpPr>
        <p:spPr bwMode="auto">
          <a:xfrm>
            <a:off x="215900" y="1628775"/>
            <a:ext cx="8712200" cy="4176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gn="just">
              <a:lnSpc>
                <a:spcPct val="150000"/>
              </a:lnSpc>
            </a:pPr>
            <a:r>
              <a:rPr lang="en-US" altLang="pl-PL" sz="2000" b="0" kern="0" dirty="0">
                <a:solidFill>
                  <a:schemeClr val="accent2">
                    <a:lumMod val="75000"/>
                  </a:schemeClr>
                </a:solidFill>
              </a:rPr>
              <a:t>The ICF classification does not only apply to people with disabilities. With its help, you can describe all aspects of health and conditions related to the health of every human being. This universal use of classification allows us to see that some people with disabilities function in many areas better than those considered to be fully functional.</a:t>
            </a:r>
          </a:p>
        </p:txBody>
      </p:sp>
      <p:pic>
        <p:nvPicPr>
          <p:cNvPr id="4" name="importanc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2160" y="5009166"/>
            <a:ext cx="812800" cy="812800"/>
          </a:xfrm>
          <a:prstGeom prst="rect">
            <a:avLst/>
          </a:prstGeom>
        </p:spPr>
      </p:pic>
    </p:spTree>
    <p:extLst>
      <p:ext uri="{BB962C8B-B14F-4D97-AF65-F5344CB8AC3E}">
        <p14:creationId xmlns:p14="http://schemas.microsoft.com/office/powerpoint/2010/main" val="134830996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noChangeArrowheads="1"/>
          </p:cNvSpPr>
          <p:nvPr/>
        </p:nvSpPr>
        <p:spPr bwMode="auto">
          <a:xfrm>
            <a:off x="0" y="836712"/>
            <a:ext cx="8515350" cy="496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GB" altLang="pl-PL" kern="0" dirty="0">
                <a:solidFill>
                  <a:schemeClr val="accent2">
                    <a:lumMod val="75000"/>
                  </a:schemeClr>
                </a:solidFill>
              </a:rPr>
              <a:t>Principles of creating functional assessment tools</a:t>
            </a:r>
          </a:p>
        </p:txBody>
      </p:sp>
      <p:sp>
        <p:nvSpPr>
          <p:cNvPr id="3" name="Symbol zastępczy zawartości 2"/>
          <p:cNvSpPr txBox="1">
            <a:spLocks noChangeArrowheads="1"/>
          </p:cNvSpPr>
          <p:nvPr/>
        </p:nvSpPr>
        <p:spPr bwMode="auto">
          <a:xfrm>
            <a:off x="188119" y="1412776"/>
            <a:ext cx="8767762" cy="4310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gn="just"/>
            <a:r>
              <a:rPr lang="en-US" altLang="pl-PL" sz="2000" b="0" kern="0" dirty="0">
                <a:solidFill>
                  <a:schemeClr val="accent2">
                    <a:lumMod val="75000"/>
                  </a:schemeClr>
                </a:solidFill>
              </a:rPr>
              <a:t>In various areas of support, therapy and counseling for people with special needs, standardized diagnostic tools, tests, scales as well as tools for evaluating test results using devices are used. </a:t>
            </a:r>
          </a:p>
          <a:p>
            <a:pPr algn="just"/>
            <a:r>
              <a:rPr lang="en-US" altLang="pl-PL" sz="2000" b="0" kern="0" dirty="0">
                <a:solidFill>
                  <a:schemeClr val="accent2">
                    <a:lumMod val="75000"/>
                  </a:schemeClr>
                </a:solidFill>
              </a:rPr>
              <a:t>You can also find many proposals on the Internet, such as: </a:t>
            </a:r>
            <a:r>
              <a:rPr lang="en-US" altLang="pl-PL" sz="2000" b="0" kern="0" dirty="0">
                <a:solidFill>
                  <a:schemeClr val="accent2">
                    <a:lumMod val="75000"/>
                  </a:schemeClr>
                </a:solidFill>
                <a:hlinkClick r:id="rId4">
                  <a:extLst>
                    <a:ext uri="{A12FA001-AC4F-418D-AE19-62706E023703}">
                      <ahyp:hlinkClr xmlns:ahyp="http://schemas.microsoft.com/office/drawing/2018/hyperlinkcolor" val="tx"/>
                    </a:ext>
                  </a:extLst>
                </a:hlinkClick>
              </a:rPr>
              <a:t>https://www.cmhcm.org/userfiles/filemanager/961/</a:t>
            </a:r>
            <a:r>
              <a:rPr lang="en-US" altLang="pl-PL" sz="2000" b="0" kern="0" dirty="0">
                <a:solidFill>
                  <a:schemeClr val="accent2">
                    <a:lumMod val="75000"/>
                  </a:schemeClr>
                </a:solidFill>
              </a:rPr>
              <a:t> </a:t>
            </a:r>
            <a:r>
              <a:rPr lang="en-US" altLang="pl-PL" sz="1200" b="1" kern="0" dirty="0">
                <a:solidFill>
                  <a:schemeClr val="accent2">
                    <a:lumMod val="75000"/>
                  </a:schemeClr>
                </a:solidFill>
              </a:rPr>
              <a:t>(Accessed on 17.01.2020)</a:t>
            </a:r>
          </a:p>
          <a:p>
            <a:pPr algn="just"/>
            <a:r>
              <a:rPr lang="en-US" altLang="pl-PL" sz="2000" b="0" kern="0" dirty="0">
                <a:solidFill>
                  <a:schemeClr val="accent2">
                    <a:lumMod val="75000"/>
                  </a:schemeClr>
                </a:solidFill>
              </a:rPr>
              <a:t>It is also important to be able to create your own assessment tools adapted to the scale of phenomena and the needs of patients in the form of, for example, observation sheets, interview questionnaires, etc. </a:t>
            </a:r>
          </a:p>
          <a:p>
            <a:pPr algn="just"/>
            <a:r>
              <a:rPr lang="en-US" altLang="pl-PL" sz="2000" b="0" kern="0" dirty="0">
                <a:solidFill>
                  <a:schemeClr val="accent2">
                    <a:lumMod val="75000"/>
                  </a:schemeClr>
                </a:solidFill>
              </a:rPr>
              <a:t>On the next slide there are links to websites that can be helpful in understanding the rules for creating such tools</a:t>
            </a:r>
          </a:p>
        </p:txBody>
      </p:sp>
      <p:pic>
        <p:nvPicPr>
          <p:cNvPr id="4" name="importance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168" y="5179852"/>
            <a:ext cx="812800" cy="812800"/>
          </a:xfrm>
          <a:prstGeom prst="rect">
            <a:avLst/>
          </a:prstGeom>
        </p:spPr>
      </p:pic>
    </p:spTree>
    <p:extLst>
      <p:ext uri="{BB962C8B-B14F-4D97-AF65-F5344CB8AC3E}">
        <p14:creationId xmlns:p14="http://schemas.microsoft.com/office/powerpoint/2010/main" val="28749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noChangeArrowheads="1"/>
          </p:cNvSpPr>
          <p:nvPr/>
        </p:nvSpPr>
        <p:spPr bwMode="auto">
          <a:xfrm>
            <a:off x="179512" y="836712"/>
            <a:ext cx="8740775" cy="5037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GB" altLang="pl-PL" kern="0" dirty="0">
                <a:solidFill>
                  <a:schemeClr val="accent2">
                    <a:lumMod val="75000"/>
                  </a:schemeClr>
                </a:solidFill>
              </a:rPr>
              <a:t>Principles of creating functional assessment tools</a:t>
            </a:r>
          </a:p>
        </p:txBody>
      </p:sp>
      <p:sp>
        <p:nvSpPr>
          <p:cNvPr id="3" name="Symbol zastępczy zawartości 2"/>
          <p:cNvSpPr txBox="1">
            <a:spLocks/>
          </p:cNvSpPr>
          <p:nvPr/>
        </p:nvSpPr>
        <p:spPr>
          <a:xfrm>
            <a:off x="323528" y="1556792"/>
            <a:ext cx="8191822" cy="4443958"/>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1" kern="0" dirty="0">
                <a:solidFill>
                  <a:schemeClr val="accent2">
                    <a:lumMod val="75000"/>
                  </a:schemeClr>
                </a:solidFill>
              </a:rPr>
              <a:t>What Is a Functional Behavior Assessment?</a:t>
            </a:r>
          </a:p>
          <a:p>
            <a:pPr>
              <a:defRPr/>
            </a:pPr>
            <a:r>
              <a:rPr lang="en-US" sz="2000" b="0" kern="0" dirty="0">
                <a:solidFill>
                  <a:schemeClr val="accent2">
                    <a:lumMod val="75000"/>
                  </a:schemeClr>
                </a:solidFill>
                <a:hlinkClick r:id="rId4">
                  <a:extLst>
                    <a:ext uri="{A12FA001-AC4F-418D-AE19-62706E023703}">
                      <ahyp:hlinkClr xmlns:ahyp="http://schemas.microsoft.com/office/drawing/2018/hyperlinkcolor" val="tx"/>
                    </a:ext>
                  </a:extLst>
                </a:hlinkClick>
              </a:rPr>
              <a:t>https://www.gvsu.edu/cms4/asset/64CB422A-ED08-43F0-F795CA9DE364B6BE/sp0009-_functional_assessment.pdf</a:t>
            </a:r>
            <a:endParaRPr lang="en-US" sz="2000" b="0" kern="0" dirty="0">
              <a:solidFill>
                <a:schemeClr val="accent2">
                  <a:lumMod val="75000"/>
                </a:schemeClr>
              </a:solidFill>
            </a:endParaRPr>
          </a:p>
          <a:p>
            <a:pPr marL="0">
              <a:defRPr/>
            </a:pPr>
            <a:endParaRPr lang="en-US" sz="2000" b="0" kern="0" dirty="0">
              <a:solidFill>
                <a:schemeClr val="accent2">
                  <a:lumMod val="75000"/>
                </a:schemeClr>
              </a:solidFill>
            </a:endParaRPr>
          </a:p>
          <a:p>
            <a:pPr marL="0">
              <a:defRPr/>
            </a:pPr>
            <a:r>
              <a:rPr lang="en-US" sz="2000" kern="0" dirty="0">
                <a:solidFill>
                  <a:schemeClr val="accent2">
                    <a:lumMod val="75000"/>
                  </a:schemeClr>
                </a:solidFill>
              </a:rPr>
              <a:t>   </a:t>
            </a:r>
            <a:r>
              <a:rPr lang="en-US" sz="2000" b="1" kern="0" dirty="0">
                <a:solidFill>
                  <a:schemeClr val="accent2">
                    <a:lumMod val="75000"/>
                  </a:schemeClr>
                </a:solidFill>
              </a:rPr>
              <a:t>The Methodology of Functional Assessment</a:t>
            </a:r>
          </a:p>
          <a:p>
            <a:pPr marL="0">
              <a:defRPr/>
            </a:pPr>
            <a:r>
              <a:rPr lang="en-US" sz="2000" b="0" kern="0" dirty="0">
                <a:solidFill>
                  <a:schemeClr val="accent2">
                    <a:lumMod val="75000"/>
                  </a:schemeClr>
                </a:solidFill>
                <a:hlinkClick r:id="rId5">
                  <a:extLst>
                    <a:ext uri="{A12FA001-AC4F-418D-AE19-62706E023703}">
                      <ahyp:hlinkClr xmlns:ahyp="http://schemas.microsoft.com/office/drawing/2018/hyperlinkcolor" val="tx"/>
                    </a:ext>
                  </a:extLst>
                </a:hlinkClick>
              </a:rPr>
              <a:t>https://milnepublishing.geneseo.edu/instruction-in-functional-assessment/chapter/chapter-2the_methodology_of_functional_assessment/</a:t>
            </a:r>
            <a:endParaRPr lang="en-US" sz="2000" b="0" kern="0" dirty="0">
              <a:solidFill>
                <a:schemeClr val="accent2">
                  <a:lumMod val="75000"/>
                </a:schemeClr>
              </a:solidFill>
            </a:endParaRPr>
          </a:p>
          <a:p>
            <a:pPr marL="0">
              <a:defRPr/>
            </a:pPr>
            <a:r>
              <a:rPr lang="en-US" sz="2000" b="1" kern="0" dirty="0">
                <a:solidFill>
                  <a:schemeClr val="accent2">
                    <a:lumMod val="75000"/>
                  </a:schemeClr>
                </a:solidFill>
              </a:rPr>
              <a:t>Accessed 17.01.2020</a:t>
            </a:r>
          </a:p>
          <a:p>
            <a:pPr>
              <a:defRPr/>
            </a:pPr>
            <a:endParaRPr lang="en-US" b="0" kern="0" dirty="0"/>
          </a:p>
        </p:txBody>
      </p:sp>
      <p:pic>
        <p:nvPicPr>
          <p:cNvPr id="4" name="importance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8184" y="5013176"/>
            <a:ext cx="812800" cy="812800"/>
          </a:xfrm>
          <a:prstGeom prst="rect">
            <a:avLst/>
          </a:prstGeom>
        </p:spPr>
      </p:pic>
    </p:spTree>
    <p:extLst>
      <p:ext uri="{BB962C8B-B14F-4D97-AF65-F5344CB8AC3E}">
        <p14:creationId xmlns:p14="http://schemas.microsoft.com/office/powerpoint/2010/main" val="104443031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noChangeArrowheads="1"/>
          </p:cNvSpPr>
          <p:nvPr/>
        </p:nvSpPr>
        <p:spPr bwMode="auto">
          <a:xfrm>
            <a:off x="179512" y="764704"/>
            <a:ext cx="86741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r>
              <a:rPr lang="en-GB" altLang="pl-PL" kern="0" dirty="0">
                <a:solidFill>
                  <a:schemeClr val="accent2">
                    <a:lumMod val="75000"/>
                  </a:schemeClr>
                </a:solidFill>
              </a:rPr>
              <a:t>Principles of creating functional assessment tools – video examples </a:t>
            </a:r>
          </a:p>
        </p:txBody>
      </p:sp>
      <p:sp>
        <p:nvSpPr>
          <p:cNvPr id="3" name="Symbol zastępczy zawartości 2"/>
          <p:cNvSpPr txBox="1">
            <a:spLocks/>
          </p:cNvSpPr>
          <p:nvPr/>
        </p:nvSpPr>
        <p:spPr>
          <a:xfrm>
            <a:off x="282575" y="1989138"/>
            <a:ext cx="8232775" cy="3744118"/>
          </a:xfrm>
          <a:prstGeom prst="rect">
            <a:avLst/>
          </a:prstGeom>
        </p:spPr>
        <p:txBody>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0" kern="0" dirty="0" err="1">
                <a:solidFill>
                  <a:schemeClr val="accent2">
                    <a:lumMod val="75000"/>
                  </a:schemeClr>
                </a:solidFill>
              </a:rPr>
              <a:t>ePortfolio</a:t>
            </a:r>
            <a:r>
              <a:rPr lang="en-US" sz="2000" b="0" kern="0" dirty="0">
                <a:solidFill>
                  <a:schemeClr val="accent2">
                    <a:lumMod val="75000"/>
                  </a:schemeClr>
                </a:solidFill>
              </a:rPr>
              <a:t> - most often used in education but also possible to be used </a:t>
            </a:r>
            <a:r>
              <a:rPr lang="en-US" sz="2000" b="0" kern="0" dirty="0" err="1">
                <a:solidFill>
                  <a:schemeClr val="accent2">
                    <a:lumMod val="75000"/>
                  </a:schemeClr>
                </a:solidFill>
              </a:rPr>
              <a:t>eg</a:t>
            </a:r>
            <a:r>
              <a:rPr lang="en-US" sz="2000" b="0" kern="0" dirty="0">
                <a:solidFill>
                  <a:schemeClr val="accent2">
                    <a:lumMod val="75000"/>
                  </a:schemeClr>
                </a:solidFill>
              </a:rPr>
              <a:t> in patients with chronic diseases or in counseling</a:t>
            </a:r>
          </a:p>
          <a:p>
            <a:pPr marL="0">
              <a:defRPr/>
            </a:pPr>
            <a:r>
              <a:rPr lang="en-US" sz="2000" b="0" kern="0" dirty="0">
                <a:solidFill>
                  <a:schemeClr val="accent2">
                    <a:lumMod val="75000"/>
                  </a:schemeClr>
                </a:solidFill>
                <a:hlinkClick r:id="rId4">
                  <a:extLst>
                    <a:ext uri="{A12FA001-AC4F-418D-AE19-62706E023703}">
                      <ahyp:hlinkClr xmlns:ahyp="http://schemas.microsoft.com/office/drawing/2018/hyperlinkcolor" val="tx"/>
                    </a:ext>
                  </a:extLst>
                </a:hlinkClick>
              </a:rPr>
              <a:t>https://www.youtube.com/watch?v=kTClSU_md10</a:t>
            </a:r>
            <a:endParaRPr lang="en-US" sz="2000" b="0" kern="0" dirty="0">
              <a:solidFill>
                <a:schemeClr val="accent2">
                  <a:lumMod val="75000"/>
                </a:schemeClr>
              </a:solidFill>
            </a:endParaRPr>
          </a:p>
          <a:p>
            <a:pPr>
              <a:defRPr/>
            </a:pPr>
            <a:r>
              <a:rPr lang="en-US" sz="2000" b="0" kern="0" dirty="0">
                <a:solidFill>
                  <a:schemeClr val="accent2">
                    <a:lumMod val="75000"/>
                  </a:schemeClr>
                </a:solidFill>
              </a:rPr>
              <a:t>Assessment Tools and Patient Placement Criteria</a:t>
            </a:r>
          </a:p>
          <a:p>
            <a:pPr marL="0">
              <a:defRPr/>
            </a:pPr>
            <a:r>
              <a:rPr lang="en-US" sz="2000" b="0" kern="0" dirty="0">
                <a:solidFill>
                  <a:schemeClr val="accent2">
                    <a:lumMod val="75000"/>
                  </a:schemeClr>
                </a:solidFill>
                <a:hlinkClick r:id="rId5">
                  <a:extLst>
                    <a:ext uri="{A12FA001-AC4F-418D-AE19-62706E023703}">
                      <ahyp:hlinkClr xmlns:ahyp="http://schemas.microsoft.com/office/drawing/2018/hyperlinkcolor" val="tx"/>
                    </a:ext>
                  </a:extLst>
                </a:hlinkClick>
              </a:rPr>
              <a:t>https://www.youtube.com/watch?v=cIusfLd7Mlo</a:t>
            </a:r>
            <a:endParaRPr lang="en-US" sz="2000" b="0" kern="0" dirty="0">
              <a:solidFill>
                <a:schemeClr val="accent2">
                  <a:lumMod val="75000"/>
                </a:schemeClr>
              </a:solidFill>
            </a:endParaRPr>
          </a:p>
          <a:p>
            <a:pPr marL="0">
              <a:defRPr/>
            </a:pPr>
            <a:r>
              <a:rPr lang="en-US" sz="2000" b="1" kern="0" dirty="0">
                <a:solidFill>
                  <a:schemeClr val="accent2">
                    <a:lumMod val="75000"/>
                  </a:schemeClr>
                </a:solidFill>
              </a:rPr>
              <a:t>Accessed on 17.01.2020</a:t>
            </a:r>
          </a:p>
        </p:txBody>
      </p:sp>
      <p:pic>
        <p:nvPicPr>
          <p:cNvPr id="4" name="importance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2120" y="5013176"/>
            <a:ext cx="812800" cy="812800"/>
          </a:xfrm>
          <a:prstGeom prst="rect">
            <a:avLst/>
          </a:prstGeom>
        </p:spPr>
      </p:pic>
    </p:spTree>
    <p:extLst>
      <p:ext uri="{BB962C8B-B14F-4D97-AF65-F5344CB8AC3E}">
        <p14:creationId xmlns:p14="http://schemas.microsoft.com/office/powerpoint/2010/main" val="138806841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251520" y="836712"/>
            <a:ext cx="8286750" cy="50405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Summary</a:t>
            </a:r>
          </a:p>
        </p:txBody>
      </p:sp>
      <p:sp>
        <p:nvSpPr>
          <p:cNvPr id="3" name="Symbol zastępczy zawartości 2"/>
          <p:cNvSpPr txBox="1">
            <a:spLocks/>
          </p:cNvSpPr>
          <p:nvPr/>
        </p:nvSpPr>
        <p:spPr>
          <a:xfrm>
            <a:off x="251520" y="1773238"/>
            <a:ext cx="8735318" cy="4129087"/>
          </a:xfrm>
          <a:prstGeom prst="rect">
            <a:avLst/>
          </a:prstGeom>
        </p:spPr>
        <p:txBody>
          <a:bodyPr>
            <a:normAutofit fontScale="77500" lnSpcReduction="20000"/>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lnSpc>
                <a:spcPct val="120000"/>
              </a:lnSpc>
              <a:defRPr/>
            </a:pPr>
            <a:r>
              <a:rPr lang="en-US" sz="2700" b="0" kern="0" dirty="0">
                <a:solidFill>
                  <a:schemeClr val="accent2">
                    <a:lumMod val="75000"/>
                  </a:schemeClr>
                </a:solidFill>
              </a:rPr>
              <a:t>The presentation obviously does not cover the subject of functional assessment in the organization of therapeutic processes.</a:t>
            </a:r>
          </a:p>
          <a:p>
            <a:pPr marL="0">
              <a:lnSpc>
                <a:spcPct val="120000"/>
              </a:lnSpc>
              <a:defRPr/>
            </a:pPr>
            <a:r>
              <a:rPr lang="en-US" sz="2700" b="0" kern="0" dirty="0">
                <a:solidFill>
                  <a:schemeClr val="accent2">
                    <a:lumMod val="75000"/>
                  </a:schemeClr>
                </a:solidFill>
              </a:rPr>
              <a:t>The main goal here is to create a conviction that in many specific cases of different patients, such elements as </a:t>
            </a:r>
            <a:r>
              <a:rPr lang="en-US" sz="2700" b="0" kern="0" dirty="0" err="1">
                <a:solidFill>
                  <a:schemeClr val="accent2">
                    <a:lumMod val="75000"/>
                  </a:schemeClr>
                </a:solidFill>
              </a:rPr>
              <a:t>eg</a:t>
            </a:r>
            <a:r>
              <a:rPr lang="en-US" sz="2700" b="0" kern="0" dirty="0">
                <a:solidFill>
                  <a:schemeClr val="accent2">
                    <a:lumMod val="75000"/>
                  </a:schemeClr>
                </a:solidFill>
              </a:rPr>
              <a:t>: </a:t>
            </a:r>
          </a:p>
          <a:p>
            <a:pPr marL="0">
              <a:lnSpc>
                <a:spcPct val="120000"/>
              </a:lnSpc>
              <a:defRPr/>
            </a:pPr>
            <a:r>
              <a:rPr lang="en-US" sz="2700" b="0" kern="0" dirty="0">
                <a:solidFill>
                  <a:schemeClr val="accent2">
                    <a:lumMod val="75000"/>
                  </a:schemeClr>
                </a:solidFill>
              </a:rPr>
              <a:t>Good social contacts </a:t>
            </a:r>
          </a:p>
          <a:p>
            <a:pPr marL="0">
              <a:lnSpc>
                <a:spcPct val="120000"/>
              </a:lnSpc>
              <a:defRPr/>
            </a:pPr>
            <a:r>
              <a:rPr lang="en-US" sz="2700" b="0" kern="0" dirty="0">
                <a:solidFill>
                  <a:schemeClr val="accent2">
                    <a:lumMod val="75000"/>
                  </a:schemeClr>
                </a:solidFill>
              </a:rPr>
              <a:t>Subjective sense of happiness and joy of life </a:t>
            </a:r>
          </a:p>
          <a:p>
            <a:pPr marL="0">
              <a:lnSpc>
                <a:spcPct val="120000"/>
              </a:lnSpc>
              <a:defRPr/>
            </a:pPr>
            <a:r>
              <a:rPr lang="en-US" sz="2700" b="0" kern="0" dirty="0">
                <a:solidFill>
                  <a:schemeClr val="accent2">
                    <a:lumMod val="75000"/>
                  </a:schemeClr>
                </a:solidFill>
              </a:rPr>
              <a:t>Ability to learn </a:t>
            </a:r>
          </a:p>
          <a:p>
            <a:pPr marL="0">
              <a:lnSpc>
                <a:spcPct val="120000"/>
              </a:lnSpc>
              <a:defRPr/>
            </a:pPr>
            <a:r>
              <a:rPr lang="en-US" sz="2700" b="0" kern="0" dirty="0">
                <a:solidFill>
                  <a:schemeClr val="accent2">
                    <a:lumMod val="75000"/>
                  </a:schemeClr>
                </a:solidFill>
              </a:rPr>
              <a:t>These are important determinants of health </a:t>
            </a:r>
          </a:p>
        </p:txBody>
      </p:sp>
      <p:pic>
        <p:nvPicPr>
          <p:cNvPr id="4" name="importance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16216" y="4725144"/>
            <a:ext cx="812800" cy="812800"/>
          </a:xfrm>
          <a:prstGeom prst="rect">
            <a:avLst/>
          </a:prstGeom>
        </p:spPr>
      </p:pic>
    </p:spTree>
    <p:extLst>
      <p:ext uri="{BB962C8B-B14F-4D97-AF65-F5344CB8AC3E}">
        <p14:creationId xmlns:p14="http://schemas.microsoft.com/office/powerpoint/2010/main" val="176335729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539750" y="908050"/>
            <a:ext cx="7200900" cy="504726"/>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Control questions</a:t>
            </a:r>
          </a:p>
        </p:txBody>
      </p:sp>
      <p:sp>
        <p:nvSpPr>
          <p:cNvPr id="3" name="Symbol zastępczy zawartości 2"/>
          <p:cNvSpPr txBox="1">
            <a:spLocks/>
          </p:cNvSpPr>
          <p:nvPr/>
        </p:nvSpPr>
        <p:spPr>
          <a:xfrm>
            <a:off x="539750" y="1772816"/>
            <a:ext cx="8353425" cy="3888209"/>
          </a:xfrm>
          <a:prstGeom prst="rect">
            <a:avLst/>
          </a:prstGeom>
        </p:spPr>
        <p:txBody>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defRPr/>
            </a:pPr>
            <a:r>
              <a:rPr lang="en-US" sz="2000" b="0" kern="0" dirty="0">
                <a:solidFill>
                  <a:schemeClr val="accent2">
                    <a:lumMod val="75000"/>
                  </a:schemeClr>
                </a:solidFill>
              </a:rPr>
              <a:t>1. Discuss the relationship between the diagnosis processes and the functional assessment process </a:t>
            </a:r>
          </a:p>
          <a:p>
            <a:pPr marL="0">
              <a:defRPr/>
            </a:pPr>
            <a:r>
              <a:rPr lang="en-US" sz="2000" b="0" kern="0" dirty="0">
                <a:solidFill>
                  <a:schemeClr val="accent2">
                    <a:lumMod val="75000"/>
                  </a:schemeClr>
                </a:solidFill>
              </a:rPr>
              <a:t>2. Discuss the differences in the organization of functional assessment processes in the medical model and the </a:t>
            </a:r>
            <a:r>
              <a:rPr lang="en-US" sz="2000" b="0" kern="0" dirty="0" err="1">
                <a:solidFill>
                  <a:schemeClr val="accent2">
                    <a:lumMod val="75000"/>
                  </a:schemeClr>
                </a:solidFill>
              </a:rPr>
              <a:t>biopsychosocial</a:t>
            </a:r>
            <a:r>
              <a:rPr lang="en-US" sz="2000" b="0" kern="0" dirty="0">
                <a:solidFill>
                  <a:schemeClr val="accent2">
                    <a:lumMod val="75000"/>
                  </a:schemeClr>
                </a:solidFill>
              </a:rPr>
              <a:t> model </a:t>
            </a:r>
          </a:p>
          <a:p>
            <a:pPr marL="0">
              <a:defRPr/>
            </a:pPr>
            <a:r>
              <a:rPr lang="en-US" sz="2000" b="0" kern="0" dirty="0">
                <a:solidFill>
                  <a:schemeClr val="accent2">
                    <a:lumMod val="75000"/>
                  </a:schemeClr>
                </a:solidFill>
              </a:rPr>
              <a:t>3. Discuss the differences between ICD and ICF </a:t>
            </a:r>
          </a:p>
          <a:p>
            <a:pPr marL="0">
              <a:defRPr/>
            </a:pPr>
            <a:r>
              <a:rPr lang="en-US" sz="2000" b="0" kern="0" dirty="0">
                <a:solidFill>
                  <a:schemeClr val="accent2">
                    <a:lumMod val="75000"/>
                  </a:schemeClr>
                </a:solidFill>
              </a:rPr>
              <a:t>4. Discuss the importance of learning in the organization of therapeutic processes </a:t>
            </a:r>
          </a:p>
          <a:p>
            <a:pPr marL="0">
              <a:defRPr/>
            </a:pPr>
            <a:r>
              <a:rPr lang="en-US" sz="2000" b="0" kern="0" dirty="0">
                <a:solidFill>
                  <a:schemeClr val="accent2">
                    <a:lumMod val="75000"/>
                  </a:schemeClr>
                </a:solidFill>
              </a:rPr>
              <a:t>5. Discuss the principles of creating functional assessment tools</a:t>
            </a:r>
          </a:p>
          <a:p>
            <a:pPr marL="228600" indent="-228600">
              <a:buFont typeface="+mj-lt"/>
              <a:buAutoNum type="arabicPeriod"/>
              <a:defRPr/>
            </a:pPr>
            <a:endParaRPr lang="en-US" sz="2000" b="0" kern="0" dirty="0"/>
          </a:p>
          <a:p>
            <a:pPr marL="385763" indent="-385763">
              <a:buFont typeface="Arial" panose="020B0604020202020204" pitchFamily="34" charset="0"/>
              <a:buAutoNum type="arabicPeriod"/>
              <a:defRPr/>
            </a:pPr>
            <a:endParaRPr lang="en-US" b="0" kern="0" dirty="0"/>
          </a:p>
        </p:txBody>
      </p:sp>
      <p:pic>
        <p:nvPicPr>
          <p:cNvPr id="4" name="importnace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56176" y="5254625"/>
            <a:ext cx="812800" cy="812800"/>
          </a:xfrm>
          <a:prstGeom prst="rect">
            <a:avLst/>
          </a:prstGeom>
        </p:spPr>
      </p:pic>
    </p:spTree>
    <p:extLst>
      <p:ext uri="{BB962C8B-B14F-4D97-AF65-F5344CB8AC3E}">
        <p14:creationId xmlns:p14="http://schemas.microsoft.com/office/powerpoint/2010/main" val="68456641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bwMode="auto">
          <a:xfrm>
            <a:off x="107950" y="2636838"/>
            <a:ext cx="86407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charset="0"/>
                <a:ea typeface="Arial" charset="0"/>
                <a:cs typeface="Arial" charset="0"/>
                <a:sym typeface="Arial" charset="0"/>
              </a:defRPr>
            </a:lvl1pPr>
            <a:lvl2pPr marL="742950" indent="-285750">
              <a:defRPr sz="1000" b="1">
                <a:solidFill>
                  <a:schemeClr val="bg1"/>
                </a:solidFill>
                <a:latin typeface="Arial" charset="0"/>
                <a:ea typeface="Arial" charset="0"/>
                <a:cs typeface="Arial" charset="0"/>
                <a:sym typeface="Arial" charset="0"/>
              </a:defRPr>
            </a:lvl2pPr>
            <a:lvl3pPr marL="1143000" indent="-228600">
              <a:defRPr sz="1000" b="1">
                <a:solidFill>
                  <a:schemeClr val="bg1"/>
                </a:solidFill>
                <a:latin typeface="Arial" charset="0"/>
                <a:ea typeface="Arial" charset="0"/>
                <a:cs typeface="Arial" charset="0"/>
                <a:sym typeface="Arial" charset="0"/>
              </a:defRPr>
            </a:lvl3pPr>
            <a:lvl4pPr marL="1600200" indent="-228600">
              <a:defRPr sz="1000" b="1">
                <a:solidFill>
                  <a:schemeClr val="bg1"/>
                </a:solidFill>
                <a:latin typeface="Arial" charset="0"/>
                <a:ea typeface="Arial" charset="0"/>
                <a:cs typeface="Arial" charset="0"/>
                <a:sym typeface="Arial" charset="0"/>
              </a:defRPr>
            </a:lvl4pPr>
            <a:lvl5pPr marL="2057400" indent="-228600">
              <a:defRPr sz="1000" b="1">
                <a:solidFill>
                  <a:schemeClr val="bg1"/>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000" b="1">
                <a:solidFill>
                  <a:schemeClr val="bg1"/>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000" b="1">
                <a:solidFill>
                  <a:schemeClr val="bg1"/>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000" b="1">
                <a:solidFill>
                  <a:schemeClr val="bg1"/>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000" b="1">
                <a:solidFill>
                  <a:schemeClr val="bg1"/>
                </a:solidFill>
                <a:latin typeface="Arial" charset="0"/>
                <a:ea typeface="Arial" charset="0"/>
                <a:cs typeface="Arial" charset="0"/>
                <a:sym typeface="Arial" charset="0"/>
              </a:defRPr>
            </a:lvl9pPr>
          </a:lstStyle>
          <a:p>
            <a:pPr algn="ctr"/>
            <a:r>
              <a:rPr lang="en-US" altLang="pl-PL" sz="2800" dirty="0">
                <a:solidFill>
                  <a:srgbClr val="262673"/>
                </a:solidFill>
                <a:latin typeface="Arial-ExtraBoldPL" charset="0"/>
                <a:sym typeface="Arial-ExtraBoldPL" charset="0"/>
              </a:rPr>
              <a:t>Thank you for your attention</a:t>
            </a:r>
            <a:endParaRPr lang="en-US" altLang="pl-PL" sz="1800" dirty="0">
              <a:solidFill>
                <a:srgbClr val="262673"/>
              </a:solidFill>
              <a:latin typeface="Arial-ExtraBoldPL" charset="0"/>
              <a:sym typeface="Arial-ExtraBoldPL" charset="0"/>
            </a:endParaRPr>
          </a:p>
        </p:txBody>
      </p:sp>
      <p:pic>
        <p:nvPicPr>
          <p:cNvPr id="3" name="importance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83968" y="3573463"/>
            <a:ext cx="812800" cy="812800"/>
          </a:xfrm>
          <a:prstGeom prst="rect">
            <a:avLst/>
          </a:prstGeom>
        </p:spPr>
      </p:pic>
    </p:spTree>
    <p:extLst>
      <p:ext uri="{BB962C8B-B14F-4D97-AF65-F5344CB8AC3E}">
        <p14:creationId xmlns:p14="http://schemas.microsoft.com/office/powerpoint/2010/main" val="59509973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86A7E890-75CA-4A27-BADF-B074155A65C3}"/>
              </a:ext>
            </a:extLst>
          </p:cNvPr>
          <p:cNvPicPr>
            <a:picLocks noChangeAspect="1"/>
          </p:cNvPicPr>
          <p:nvPr/>
        </p:nvPicPr>
        <p:blipFill>
          <a:blip r:embed="rId3"/>
          <a:stretch>
            <a:fillRect/>
          </a:stretch>
        </p:blipFill>
        <p:spPr>
          <a:xfrm>
            <a:off x="1699011" y="4797152"/>
            <a:ext cx="5745978" cy="967824"/>
          </a:xfrm>
          <a:prstGeom prst="rect">
            <a:avLst/>
          </a:prstGeom>
        </p:spPr>
      </p:pic>
    </p:spTree>
    <p:extLst>
      <p:ext uri="{BB962C8B-B14F-4D97-AF65-F5344CB8AC3E}">
        <p14:creationId xmlns:p14="http://schemas.microsoft.com/office/powerpoint/2010/main" val="1543052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908720"/>
            <a:ext cx="8135938" cy="461665"/>
          </a:xfrm>
          <a:prstGeom prst="rect">
            <a:avLst/>
          </a:prstGeom>
        </p:spPr>
        <p:txBody>
          <a:bodyPr>
            <a:spAutoFit/>
          </a:bodyPr>
          <a:lstStyle/>
          <a:p>
            <a:pPr algn="ctr">
              <a:defRPr/>
            </a:pPr>
            <a:r>
              <a:rPr lang="en-US" sz="2400" dirty="0">
                <a:solidFill>
                  <a:schemeClr val="accent2">
                    <a:lumMod val="75000"/>
                  </a:schemeClr>
                </a:solidFill>
              </a:rPr>
              <a:t>Genetic</a:t>
            </a:r>
            <a:r>
              <a:rPr lang="pl-PL" sz="2400" dirty="0">
                <a:solidFill>
                  <a:schemeClr val="accent2">
                    <a:lumMod val="75000"/>
                  </a:schemeClr>
                </a:solidFill>
              </a:rPr>
              <a:t> </a:t>
            </a:r>
            <a:r>
              <a:rPr lang="en-US" sz="2400" dirty="0">
                <a:solidFill>
                  <a:schemeClr val="accent2">
                    <a:lumMod val="75000"/>
                  </a:schemeClr>
                </a:solidFill>
              </a:rPr>
              <a:t>diagnosis</a:t>
            </a:r>
            <a:endParaRPr lang="en-US" sz="2400" b="0" dirty="0">
              <a:solidFill>
                <a:schemeClr val="accent2">
                  <a:lumMod val="75000"/>
                </a:schemeClr>
              </a:solidFill>
            </a:endParaRPr>
          </a:p>
        </p:txBody>
      </p:sp>
      <p:sp>
        <p:nvSpPr>
          <p:cNvPr id="3" name="Prostokąt 2"/>
          <p:cNvSpPr/>
          <p:nvPr/>
        </p:nvSpPr>
        <p:spPr>
          <a:xfrm>
            <a:off x="611560" y="1772816"/>
            <a:ext cx="7848872" cy="3266985"/>
          </a:xfrm>
          <a:prstGeom prst="rect">
            <a:avLst/>
          </a:prstGeom>
        </p:spPr>
        <p:txBody>
          <a:bodyPr wrap="square">
            <a:spAutoFit/>
          </a:bodyPr>
          <a:lstStyle/>
          <a:p>
            <a:pPr marL="0">
              <a:lnSpc>
                <a:spcPct val="150000"/>
              </a:lnSpc>
              <a:buFont typeface="Arial" panose="020B0604020202020204" pitchFamily="34" charset="0"/>
              <a:buNone/>
              <a:defRPr/>
            </a:pPr>
            <a:r>
              <a:rPr lang="en-US" sz="2000" dirty="0">
                <a:solidFill>
                  <a:schemeClr val="accent2">
                    <a:lumMod val="75000"/>
                  </a:schemeClr>
                </a:solidFill>
              </a:rPr>
              <a:t>Genetic diagnosis (causative) allows to explain the development of a given process or the state of the object under investigation. This diagnosis reveals the developmental sequence that led to the current state. Genetic diagnosis is necessary for proper treatment. </a:t>
            </a:r>
          </a:p>
          <a:p>
            <a:pPr marL="0">
              <a:lnSpc>
                <a:spcPct val="150000"/>
              </a:lnSpc>
              <a:buFont typeface="Arial" panose="020B0604020202020204" pitchFamily="34" charset="0"/>
              <a:buNone/>
              <a:defRPr/>
            </a:pPr>
            <a:endParaRPr lang="en-US" sz="2000" dirty="0">
              <a:solidFill>
                <a:schemeClr val="accent2">
                  <a:lumMod val="75000"/>
                </a:schemeClr>
              </a:solidFill>
            </a:endParaRPr>
          </a:p>
          <a:p>
            <a:pPr marL="0">
              <a:lnSpc>
                <a:spcPct val="150000"/>
              </a:lnSpc>
              <a:buFont typeface="Arial" panose="020B0604020202020204" pitchFamily="34" charset="0"/>
              <a:buNone/>
              <a:defRPr/>
            </a:pPr>
            <a:r>
              <a:rPr lang="en-US" sz="2000" dirty="0">
                <a:solidFill>
                  <a:schemeClr val="accent2">
                    <a:lumMod val="75000"/>
                  </a:schemeClr>
                </a:solidFill>
              </a:rPr>
              <a:t>/ What are the reasons for the current status quo? /</a:t>
            </a:r>
          </a:p>
        </p:txBody>
      </p:sp>
      <p:pic>
        <p:nvPicPr>
          <p:cNvPr id="5" name="importanc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72200" y="4197970"/>
            <a:ext cx="812800" cy="812800"/>
          </a:xfrm>
          <a:prstGeom prst="rect">
            <a:avLst/>
          </a:prstGeom>
        </p:spPr>
      </p:pic>
    </p:spTree>
    <p:extLst>
      <p:ext uri="{BB962C8B-B14F-4D97-AF65-F5344CB8AC3E}">
        <p14:creationId xmlns:p14="http://schemas.microsoft.com/office/powerpoint/2010/main" val="412634305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755576" y="985750"/>
            <a:ext cx="8135938" cy="461665"/>
          </a:xfrm>
          <a:prstGeom prst="rect">
            <a:avLst/>
          </a:prstGeom>
        </p:spPr>
        <p:txBody>
          <a:bodyPr>
            <a:spAutoFit/>
          </a:bodyPr>
          <a:lstStyle/>
          <a:p>
            <a:pPr algn="ctr">
              <a:defRPr/>
            </a:pPr>
            <a:r>
              <a:rPr lang="en-US" sz="2400" dirty="0">
                <a:solidFill>
                  <a:schemeClr val="accent2">
                    <a:lumMod val="75000"/>
                  </a:schemeClr>
                </a:solidFill>
              </a:rPr>
              <a:t>Teleological diagnosis (meaning))</a:t>
            </a:r>
            <a:endParaRPr lang="en-US" sz="2400" b="0" dirty="0">
              <a:solidFill>
                <a:schemeClr val="accent2">
                  <a:lumMod val="75000"/>
                </a:schemeClr>
              </a:solidFill>
            </a:endParaRPr>
          </a:p>
        </p:txBody>
      </p:sp>
      <p:sp>
        <p:nvSpPr>
          <p:cNvPr id="4" name="Prostokąt 3"/>
          <p:cNvSpPr/>
          <p:nvPr/>
        </p:nvSpPr>
        <p:spPr>
          <a:xfrm>
            <a:off x="395536" y="1412777"/>
            <a:ext cx="8208912" cy="3728649"/>
          </a:xfrm>
          <a:prstGeom prst="rect">
            <a:avLst/>
          </a:prstGeom>
        </p:spPr>
        <p:txBody>
          <a:bodyPr wrap="square">
            <a:spAutoFit/>
          </a:bodyPr>
          <a:lstStyle/>
          <a:p>
            <a:pPr marL="0">
              <a:lnSpc>
                <a:spcPct val="150000"/>
              </a:lnSpc>
            </a:pPr>
            <a:endParaRPr lang="pl-PL" altLang="pl-PL" sz="2000" dirty="0">
              <a:solidFill>
                <a:schemeClr val="tx1"/>
              </a:solidFill>
            </a:endParaRPr>
          </a:p>
          <a:p>
            <a:pPr marL="0">
              <a:lnSpc>
                <a:spcPct val="150000"/>
              </a:lnSpc>
            </a:pPr>
            <a:r>
              <a:rPr lang="en-US" altLang="pl-PL" sz="2000" dirty="0">
                <a:solidFill>
                  <a:schemeClr val="accent2">
                    <a:lumMod val="75000"/>
                  </a:schemeClr>
                </a:solidFill>
              </a:rPr>
              <a:t>The teleological diagnosis (meaning) explains what changes in the functioning of the whole system are caused by a given process, or the state of affairs and how the whole affects it. </a:t>
            </a:r>
          </a:p>
          <a:p>
            <a:pPr marL="0">
              <a:lnSpc>
                <a:spcPct val="150000"/>
              </a:lnSpc>
            </a:pPr>
            <a:endParaRPr lang="en-US" altLang="pl-PL" sz="2000" dirty="0">
              <a:solidFill>
                <a:schemeClr val="accent2">
                  <a:lumMod val="75000"/>
                </a:schemeClr>
              </a:solidFill>
            </a:endParaRPr>
          </a:p>
          <a:p>
            <a:pPr marL="0">
              <a:lnSpc>
                <a:spcPct val="150000"/>
              </a:lnSpc>
            </a:pPr>
            <a:endParaRPr lang="en-US" altLang="pl-PL" sz="2000" dirty="0">
              <a:solidFill>
                <a:schemeClr val="accent2">
                  <a:lumMod val="75000"/>
                </a:schemeClr>
              </a:solidFill>
            </a:endParaRPr>
          </a:p>
          <a:p>
            <a:pPr marL="0">
              <a:lnSpc>
                <a:spcPct val="150000"/>
              </a:lnSpc>
            </a:pPr>
            <a:r>
              <a:rPr lang="en-US" altLang="pl-PL" sz="2000" dirty="0">
                <a:solidFill>
                  <a:schemeClr val="accent2">
                    <a:lumMod val="75000"/>
                  </a:schemeClr>
                </a:solidFill>
              </a:rPr>
              <a:t> What is the significance of a single component of the tested state of affairs for the whole of the condition being tested?</a:t>
            </a:r>
          </a:p>
        </p:txBody>
      </p:sp>
      <p:pic>
        <p:nvPicPr>
          <p:cNvPr id="5" name="importanc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4581128"/>
            <a:ext cx="812800" cy="812800"/>
          </a:xfrm>
          <a:prstGeom prst="rect">
            <a:avLst/>
          </a:prstGeom>
        </p:spPr>
      </p:pic>
    </p:spTree>
    <p:extLst>
      <p:ext uri="{BB962C8B-B14F-4D97-AF65-F5344CB8AC3E}">
        <p14:creationId xmlns:p14="http://schemas.microsoft.com/office/powerpoint/2010/main" val="381839365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261474" y="908720"/>
            <a:ext cx="8135938" cy="461665"/>
          </a:xfrm>
          <a:prstGeom prst="rect">
            <a:avLst/>
          </a:prstGeom>
        </p:spPr>
        <p:txBody>
          <a:bodyPr>
            <a:spAutoFit/>
          </a:bodyPr>
          <a:lstStyle/>
          <a:p>
            <a:pPr algn="ctr">
              <a:defRPr/>
            </a:pPr>
            <a:r>
              <a:rPr lang="en-US" sz="2400" dirty="0">
                <a:solidFill>
                  <a:schemeClr val="accent2">
                    <a:lumMod val="75000"/>
                  </a:schemeClr>
                </a:solidFill>
              </a:rPr>
              <a:t>Phase diagnosis</a:t>
            </a:r>
            <a:endParaRPr lang="en-US" sz="2400" b="0" dirty="0">
              <a:solidFill>
                <a:schemeClr val="accent2">
                  <a:lumMod val="75000"/>
                </a:schemeClr>
              </a:solidFill>
            </a:endParaRPr>
          </a:p>
        </p:txBody>
      </p:sp>
      <p:sp>
        <p:nvSpPr>
          <p:cNvPr id="8" name="Symbol zastępczy zawartości 2"/>
          <p:cNvSpPr txBox="1">
            <a:spLocks/>
          </p:cNvSpPr>
          <p:nvPr/>
        </p:nvSpPr>
        <p:spPr>
          <a:xfrm>
            <a:off x="266700" y="1773238"/>
            <a:ext cx="8248650" cy="3716337"/>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lnSpc>
                <a:spcPct val="150000"/>
              </a:lnSpc>
              <a:defRPr/>
            </a:pPr>
            <a:r>
              <a:rPr lang="en-US" sz="2000" b="0" kern="0" dirty="0">
                <a:solidFill>
                  <a:schemeClr val="accent2">
                    <a:lumMod val="75000"/>
                  </a:schemeClr>
                </a:solidFill>
                <a:latin typeface="Arial" charset="0"/>
                <a:ea typeface="Arial" charset="0"/>
                <a:cs typeface="Arial" charset="0"/>
              </a:rPr>
              <a:t>Phase diagnosis finds application in dynamically developing processes, organisms, psychics, human communities, diseases where the phase determination allows to determine the degree of development of the studied processes and is the basis for predicting their further development. </a:t>
            </a:r>
          </a:p>
          <a:p>
            <a:pPr marL="0">
              <a:lnSpc>
                <a:spcPct val="150000"/>
              </a:lnSpc>
              <a:defRPr/>
            </a:pPr>
            <a:r>
              <a:rPr lang="en-US" sz="2000" b="1" kern="0" dirty="0">
                <a:solidFill>
                  <a:schemeClr val="accent2">
                    <a:lumMod val="75000"/>
                  </a:schemeClr>
                </a:solidFill>
                <a:latin typeface="Arial" charset="0"/>
                <a:ea typeface="Arial" charset="0"/>
                <a:cs typeface="Arial" charset="0"/>
              </a:rPr>
              <a:t>In what phase is the tested state of affairs? </a:t>
            </a:r>
          </a:p>
        </p:txBody>
      </p:sp>
      <p:pic>
        <p:nvPicPr>
          <p:cNvPr id="3" name="importanc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8104" y="4581128"/>
            <a:ext cx="812800" cy="812800"/>
          </a:xfrm>
          <a:prstGeom prst="rect">
            <a:avLst/>
          </a:prstGeom>
        </p:spPr>
      </p:pic>
    </p:spTree>
    <p:extLst>
      <p:ext uri="{BB962C8B-B14F-4D97-AF65-F5344CB8AC3E}">
        <p14:creationId xmlns:p14="http://schemas.microsoft.com/office/powerpoint/2010/main" val="317143278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3">
            <a:extLst>
              <a:ext uri="{FF2B5EF4-FFF2-40B4-BE49-F238E27FC236}">
                <a16:creationId xmlns:a16="http://schemas.microsoft.com/office/drawing/2014/main" id="{4E81B037-89E7-420D-AB1F-8D32EE150983}"/>
              </a:ext>
            </a:extLst>
          </p:cNvPr>
          <p:cNvSpPr/>
          <p:nvPr/>
        </p:nvSpPr>
        <p:spPr>
          <a:xfrm>
            <a:off x="827584" y="1964521"/>
            <a:ext cx="7704856" cy="2246769"/>
          </a:xfrm>
          <a:prstGeom prst="rect">
            <a:avLst/>
          </a:prstGeom>
        </p:spPr>
        <p:txBody>
          <a:bodyPr wrap="square">
            <a:spAutoFit/>
          </a:bodyPr>
          <a:lstStyle/>
          <a:p>
            <a:pPr>
              <a:defRPr/>
            </a:pPr>
            <a:endParaRPr lang="es-ES" sz="2000" b="0" dirty="0">
              <a:solidFill>
                <a:schemeClr val="accent2">
                  <a:lumMod val="75000"/>
                </a:schemeClr>
              </a:solidFill>
            </a:endParaRPr>
          </a:p>
          <a:p>
            <a:pPr>
              <a:defRPr/>
            </a:pPr>
            <a:r>
              <a:rPr lang="es-ES" sz="2000" b="0" dirty="0">
                <a:solidFill>
                  <a:schemeClr val="accent2">
                    <a:lumMod val="75000"/>
                  </a:schemeClr>
                </a:solidFill>
              </a:rPr>
              <a:t> </a:t>
            </a: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a:defRPr/>
            </a:pPr>
            <a:endParaRPr lang="es-ES" sz="2000" b="0" i="1" dirty="0">
              <a:solidFill>
                <a:schemeClr val="accent2">
                  <a:lumMod val="75000"/>
                </a:schemeClr>
              </a:solidFill>
            </a:endParaRPr>
          </a:p>
          <a:p>
            <a:pPr>
              <a:defRPr/>
            </a:pPr>
            <a:endParaRPr lang="es-ES" sz="2000" b="0" i="1" dirty="0">
              <a:solidFill>
                <a:schemeClr val="accent2">
                  <a:lumMod val="75000"/>
                </a:schemeClr>
              </a:solidFill>
            </a:endParaRPr>
          </a:p>
        </p:txBody>
      </p:sp>
      <p:sp>
        <p:nvSpPr>
          <p:cNvPr id="10" name="Tytuł 1"/>
          <p:cNvSpPr txBox="1">
            <a:spLocks/>
          </p:cNvSpPr>
          <p:nvPr/>
        </p:nvSpPr>
        <p:spPr>
          <a:xfrm>
            <a:off x="201613" y="1131888"/>
            <a:ext cx="8313737" cy="568325"/>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Developmental diagnosis (prognostic)</a:t>
            </a:r>
          </a:p>
        </p:txBody>
      </p:sp>
      <p:sp>
        <p:nvSpPr>
          <p:cNvPr id="11" name="Symbol zastępczy zawartości 2"/>
          <p:cNvSpPr txBox="1">
            <a:spLocks/>
          </p:cNvSpPr>
          <p:nvPr/>
        </p:nvSpPr>
        <p:spPr>
          <a:xfrm>
            <a:off x="130175" y="1773238"/>
            <a:ext cx="8763000" cy="4000500"/>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defRPr/>
            </a:pPr>
            <a:r>
              <a:rPr lang="en-US" sz="2000" b="0" kern="0" dirty="0">
                <a:solidFill>
                  <a:schemeClr val="accent2">
                    <a:lumMod val="75000"/>
                  </a:schemeClr>
                </a:solidFill>
              </a:rPr>
              <a:t>The developmental (prognostic) diagnosis is the anticipation of further development of the examined process or state of affairs. It is based on previous stages - parts of the diagnosis and is their direct result. On the basis of past stages, the development of future stages is requested.</a:t>
            </a:r>
          </a:p>
          <a:p>
            <a:pPr marL="0">
              <a:defRPr/>
            </a:pPr>
            <a:r>
              <a:rPr lang="en-US" sz="2000" b="1" kern="0" dirty="0">
                <a:solidFill>
                  <a:schemeClr val="accent2">
                    <a:lumMod val="75000"/>
                  </a:schemeClr>
                </a:solidFill>
              </a:rPr>
              <a:t> How will the tested state of affairs develop further?  </a:t>
            </a:r>
          </a:p>
          <a:p>
            <a:pPr>
              <a:defRPr/>
            </a:pPr>
            <a:r>
              <a:rPr lang="en-US" sz="2000" b="0" kern="0" dirty="0">
                <a:solidFill>
                  <a:schemeClr val="accent2">
                    <a:lumMod val="75000"/>
                  </a:schemeClr>
                </a:solidFill>
              </a:rPr>
              <a:t>In summary, the various types of the above-mentioned diagnoses are interdependent and, as a result, lead to a multilateral diagnosis of the studied phenomenon, a detailed description, explanation of its operating conditions and development trends.</a:t>
            </a:r>
          </a:p>
        </p:txBody>
      </p:sp>
      <p:pic>
        <p:nvPicPr>
          <p:cNvPr id="4" name="importanc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0192" y="4211290"/>
            <a:ext cx="812800" cy="812800"/>
          </a:xfrm>
          <a:prstGeom prst="rect">
            <a:avLst/>
          </a:prstGeom>
        </p:spPr>
      </p:pic>
    </p:spTree>
    <p:extLst>
      <p:ext uri="{BB962C8B-B14F-4D97-AF65-F5344CB8AC3E}">
        <p14:creationId xmlns:p14="http://schemas.microsoft.com/office/powerpoint/2010/main" val="93822807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Tytuł 1"/>
          <p:cNvSpPr txBox="1">
            <a:spLocks/>
          </p:cNvSpPr>
          <p:nvPr/>
        </p:nvSpPr>
        <p:spPr>
          <a:xfrm>
            <a:off x="231775" y="1131888"/>
            <a:ext cx="8283575" cy="496887"/>
          </a:xfrm>
          <a:prstGeom prst="rect">
            <a:avLst/>
          </a:prstGeom>
        </p:spPr>
        <p:txBody>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latin typeface="+mn-lt"/>
              </a:rPr>
              <a:t>Introduction to functional assessment</a:t>
            </a:r>
          </a:p>
        </p:txBody>
      </p:sp>
      <p:sp>
        <p:nvSpPr>
          <p:cNvPr id="11" name="Symbol zastępczy zawartości 2"/>
          <p:cNvSpPr txBox="1">
            <a:spLocks noChangeArrowheads="1"/>
          </p:cNvSpPr>
          <p:nvPr/>
        </p:nvSpPr>
        <p:spPr bwMode="auto">
          <a:xfrm>
            <a:off x="115888" y="1628775"/>
            <a:ext cx="8785225" cy="4371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a:lnSpc>
                <a:spcPct val="150000"/>
              </a:lnSpc>
            </a:pPr>
            <a:r>
              <a:rPr lang="en-US" altLang="pl-PL" sz="2000" b="0" kern="0" dirty="0">
                <a:solidFill>
                  <a:schemeClr val="accent2">
                    <a:lumMod val="75000"/>
                  </a:schemeClr>
                </a:solidFill>
              </a:rPr>
              <a:t>Assessment - functional diagnosis always concerns people with various disabilities or with special developmental, health or educational needs </a:t>
            </a:r>
          </a:p>
          <a:p>
            <a:pPr>
              <a:lnSpc>
                <a:spcPct val="150000"/>
              </a:lnSpc>
            </a:pPr>
            <a:r>
              <a:rPr lang="en-US" altLang="pl-PL" sz="2000" b="0" kern="0" dirty="0">
                <a:solidFill>
                  <a:schemeClr val="accent2">
                    <a:lumMod val="75000"/>
                  </a:schemeClr>
                </a:solidFill>
              </a:rPr>
              <a:t>In any case, in this context it is necessary to plan some kind of supportive, advisory and therapeutic intervention</a:t>
            </a:r>
          </a:p>
        </p:txBody>
      </p:sp>
      <p:pic>
        <p:nvPicPr>
          <p:cNvPr id="3" name="importanc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2040" y="5013176"/>
            <a:ext cx="812800" cy="812800"/>
          </a:xfrm>
          <a:prstGeom prst="rect">
            <a:avLst/>
          </a:prstGeom>
        </p:spPr>
      </p:pic>
    </p:spTree>
    <p:extLst>
      <p:ext uri="{BB962C8B-B14F-4D97-AF65-F5344CB8AC3E}">
        <p14:creationId xmlns:p14="http://schemas.microsoft.com/office/powerpoint/2010/main" val="114244088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p:cNvSpPr>
          <p:nvPr/>
        </p:nvSpPr>
        <p:spPr>
          <a:xfrm>
            <a:off x="539750" y="981075"/>
            <a:ext cx="7992690" cy="863749"/>
          </a:xfrm>
          <a:prstGeom prst="rect">
            <a:avLst/>
          </a:prstGeom>
        </p:spPr>
        <p:txBody>
          <a:bodyPr>
            <a:noAutofit/>
          </a:bodyPr>
          <a:lst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a:lstStyle>
          <a:p>
            <a:pPr>
              <a:defRPr/>
            </a:pPr>
            <a:r>
              <a:rPr lang="en-US" kern="0" dirty="0">
                <a:solidFill>
                  <a:schemeClr val="accent2">
                    <a:lumMod val="75000"/>
                  </a:schemeClr>
                </a:solidFill>
              </a:rPr>
              <a:t>Introduction - We can talk about Functional assessment (FA) for example:</a:t>
            </a:r>
            <a:br>
              <a:rPr lang="en-US" kern="0" dirty="0">
                <a:solidFill>
                  <a:schemeClr val="accent2">
                    <a:lumMod val="75000"/>
                  </a:schemeClr>
                </a:solidFill>
              </a:rPr>
            </a:br>
            <a:endParaRPr lang="en-US" kern="0" dirty="0">
              <a:solidFill>
                <a:schemeClr val="accent2">
                  <a:lumMod val="75000"/>
                </a:schemeClr>
              </a:solidFill>
            </a:endParaRPr>
          </a:p>
        </p:txBody>
      </p:sp>
      <p:sp>
        <p:nvSpPr>
          <p:cNvPr id="4" name="Symbol zastępczy zawartości 2"/>
          <p:cNvSpPr txBox="1">
            <a:spLocks/>
          </p:cNvSpPr>
          <p:nvPr/>
        </p:nvSpPr>
        <p:spPr>
          <a:xfrm>
            <a:off x="539750" y="1916113"/>
            <a:ext cx="8135938" cy="3673475"/>
          </a:xfrm>
          <a:prstGeom prst="rect">
            <a:avLst/>
          </a:prstGeom>
        </p:spPr>
        <p:txBody>
          <a:bodyPr>
            <a:normAutofit/>
          </a:bodyPr>
          <a:lst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a:lstStyle>
          <a:p>
            <a:pPr marL="0">
              <a:lnSpc>
                <a:spcPct val="150000"/>
              </a:lnSpc>
              <a:defRPr/>
            </a:pPr>
            <a:r>
              <a:rPr lang="en-US" sz="2000" b="0" kern="0" dirty="0">
                <a:solidFill>
                  <a:schemeClr val="accent2">
                    <a:lumMod val="75000"/>
                  </a:schemeClr>
                </a:solidFill>
              </a:rPr>
              <a:t>FA in physiotherapy</a:t>
            </a:r>
          </a:p>
          <a:p>
            <a:pPr marL="0">
              <a:lnSpc>
                <a:spcPct val="150000"/>
              </a:lnSpc>
              <a:defRPr/>
            </a:pPr>
            <a:r>
              <a:rPr lang="en-US" sz="2000" b="0" kern="0" dirty="0">
                <a:solidFill>
                  <a:schemeClr val="accent2">
                    <a:lumMod val="75000"/>
                  </a:schemeClr>
                </a:solidFill>
              </a:rPr>
              <a:t>FA in autism spectrum disorders</a:t>
            </a:r>
          </a:p>
          <a:p>
            <a:pPr marL="0">
              <a:lnSpc>
                <a:spcPct val="150000"/>
              </a:lnSpc>
              <a:defRPr/>
            </a:pPr>
            <a:r>
              <a:rPr lang="en-US" sz="2000" b="0" kern="0" dirty="0">
                <a:solidFill>
                  <a:schemeClr val="accent2">
                    <a:lumMod val="75000"/>
                  </a:schemeClr>
                </a:solidFill>
              </a:rPr>
              <a:t>FA in psychotherapy</a:t>
            </a:r>
          </a:p>
          <a:p>
            <a:pPr marL="0">
              <a:lnSpc>
                <a:spcPct val="150000"/>
              </a:lnSpc>
              <a:defRPr/>
            </a:pPr>
            <a:r>
              <a:rPr lang="en-US" sz="2000" b="0" kern="0" dirty="0">
                <a:solidFill>
                  <a:schemeClr val="accent2">
                    <a:lumMod val="75000"/>
                  </a:schemeClr>
                </a:solidFill>
              </a:rPr>
              <a:t>Others</a:t>
            </a:r>
          </a:p>
          <a:p>
            <a:pPr marL="0">
              <a:lnSpc>
                <a:spcPct val="150000"/>
              </a:lnSpc>
              <a:defRPr/>
            </a:pPr>
            <a:endParaRPr lang="pl-PL" sz="2700" b="0" kern="0" dirty="0"/>
          </a:p>
          <a:p>
            <a:pPr>
              <a:defRPr/>
            </a:pPr>
            <a:endParaRPr lang="pl-PL" b="0" kern="0" dirty="0"/>
          </a:p>
        </p:txBody>
      </p:sp>
      <p:pic>
        <p:nvPicPr>
          <p:cNvPr id="6" name="importanc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76056" y="4509120"/>
            <a:ext cx="812800" cy="812800"/>
          </a:xfrm>
          <a:prstGeom prst="rect">
            <a:avLst/>
          </a:prstGeom>
        </p:spPr>
      </p:pic>
    </p:spTree>
    <p:extLst>
      <p:ext uri="{BB962C8B-B14F-4D97-AF65-F5344CB8AC3E}">
        <p14:creationId xmlns:p14="http://schemas.microsoft.com/office/powerpoint/2010/main" val="127019920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43777</TotalTime>
  <Pages>0</Pages>
  <Words>3093</Words>
  <Characters>0</Characters>
  <Application>Microsoft Office PowerPoint</Application>
  <PresentationFormat>Pokaz na ekranie (4:3)</PresentationFormat>
  <Lines>0</Lines>
  <Paragraphs>227</Paragraphs>
  <Slides>39</Slides>
  <Notes>9</Notes>
  <HiddenSlides>0</HiddenSlides>
  <MMClips>38</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39</vt:i4>
      </vt:variant>
    </vt:vector>
  </HeadingPairs>
  <TitlesOfParts>
    <vt:vector size="48" baseType="lpstr">
      <vt:lpstr>Arial</vt:lpstr>
      <vt:lpstr>Arial Bold</vt:lpstr>
      <vt:lpstr>Arial-ExtraBoldPL</vt:lpstr>
      <vt:lpstr>Bradley Hand ITC</vt:lpstr>
      <vt:lpstr>Gill Sans</vt:lpstr>
      <vt:lpstr>Times New Roman</vt:lpstr>
      <vt:lpstr>Pantallazo inicio</vt:lpstr>
      <vt:lpstr>Pantallazo cierre</vt:lpstr>
      <vt:lpstr>1_WOIZ - prezentacja "wykładowa"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1025</cp:revision>
  <cp:lastPrinted>2011-07-18T19:05:36Z</cp:lastPrinted>
  <dcterms:created xsi:type="dcterms:W3CDTF">2010-06-23T19:02:16Z</dcterms:created>
  <dcterms:modified xsi:type="dcterms:W3CDTF">2021-07-05T08:34:23Z</dcterms:modified>
</cp:coreProperties>
</file>