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Lst>
  <p:notesMasterIdLst>
    <p:notesMasterId r:id="rId43"/>
  </p:notesMasterIdLst>
  <p:handoutMasterIdLst>
    <p:handoutMasterId r:id="rId44"/>
  </p:handoutMasterIdLst>
  <p:sldIdLst>
    <p:sldId id="627" r:id="rId4"/>
    <p:sldId id="574" r:id="rId5"/>
    <p:sldId id="634" r:id="rId6"/>
    <p:sldId id="635" r:id="rId7"/>
    <p:sldId id="636" r:id="rId8"/>
    <p:sldId id="638" r:id="rId9"/>
    <p:sldId id="637" r:id="rId10"/>
    <p:sldId id="639" r:id="rId11"/>
    <p:sldId id="640" r:id="rId12"/>
    <p:sldId id="641" r:id="rId13"/>
    <p:sldId id="642" r:id="rId14"/>
    <p:sldId id="643" r:id="rId15"/>
    <p:sldId id="644" r:id="rId16"/>
    <p:sldId id="646" r:id="rId17"/>
    <p:sldId id="645" r:id="rId18"/>
    <p:sldId id="647" r:id="rId19"/>
    <p:sldId id="648" r:id="rId20"/>
    <p:sldId id="649" r:id="rId21"/>
    <p:sldId id="650" r:id="rId22"/>
    <p:sldId id="652" r:id="rId23"/>
    <p:sldId id="651" r:id="rId24"/>
    <p:sldId id="653" r:id="rId25"/>
    <p:sldId id="654" r:id="rId26"/>
    <p:sldId id="655" r:id="rId27"/>
    <p:sldId id="656" r:id="rId28"/>
    <p:sldId id="658" r:id="rId29"/>
    <p:sldId id="657" r:id="rId30"/>
    <p:sldId id="659" r:id="rId31"/>
    <p:sldId id="660" r:id="rId32"/>
    <p:sldId id="661" r:id="rId33"/>
    <p:sldId id="662" r:id="rId34"/>
    <p:sldId id="663" r:id="rId35"/>
    <p:sldId id="664" r:id="rId36"/>
    <p:sldId id="665" r:id="rId37"/>
    <p:sldId id="666" r:id="rId38"/>
    <p:sldId id="667" r:id="rId39"/>
    <p:sldId id="668" r:id="rId40"/>
    <p:sldId id="669" r:id="rId41"/>
    <p:sldId id="626" r:id="rId42"/>
  </p:sldIdLst>
  <p:sldSz cx="9144000" cy="6858000" type="screen4x3"/>
  <p:notesSz cx="6669088" cy="9928225"/>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3300"/>
    <a:srgbClr val="F26200"/>
    <a:srgbClr val="262673"/>
    <a:srgbClr val="0404E6"/>
    <a:srgbClr val="D16D09"/>
    <a:srgbClr val="D15509"/>
    <a:srgbClr val="222061"/>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39" autoAdjust="0"/>
    <p:restoredTop sz="57725" autoAdjust="0"/>
  </p:normalViewPr>
  <p:slideViewPr>
    <p:cSldViewPr>
      <p:cViewPr varScale="1">
        <p:scale>
          <a:sx n="39" d="100"/>
          <a:sy n="39" d="100"/>
        </p:scale>
        <p:origin x="2514" y="4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‹Nº›</a:t>
            </a:fld>
            <a:endParaRPr lang="pl-PL" altLang="pl-PL"/>
          </a:p>
        </p:txBody>
      </p:sp>
    </p:spTree>
    <p:extLst>
      <p:ext uri="{BB962C8B-B14F-4D97-AF65-F5344CB8AC3E}">
        <p14:creationId xmlns:p14="http://schemas.microsoft.com/office/powerpoint/2010/main" val="635484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pPr>
                <a:defRPr/>
              </a:pPr>
              <a:t>‹Nº›</a:t>
            </a:fld>
            <a:endParaRPr lang="pl-PL" altLang="pl-PL"/>
          </a:p>
        </p:txBody>
      </p:sp>
    </p:spTree>
    <p:extLst>
      <p:ext uri="{BB962C8B-B14F-4D97-AF65-F5344CB8AC3E}">
        <p14:creationId xmlns:p14="http://schemas.microsoft.com/office/powerpoint/2010/main" val="1479205412"/>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 sz="1200" kern="1200" dirty="0">
                <a:solidFill>
                  <a:schemeClr val="tx1"/>
                </a:solidFill>
                <a:effectLst/>
                <a:latin typeface="Gill Sans" charset="0"/>
                <a:ea typeface="+mn-ea"/>
                <a:cs typeface="+mn-cs"/>
              </a:rPr>
              <a:t>El tema de la presentación es la </a:t>
            </a:r>
            <a:r>
              <a:rPr lang="es-ES" sz="1200" dirty="0">
                <a:solidFill>
                  <a:schemeClr val="accent2">
                    <a:lumMod val="75000"/>
                  </a:schemeClr>
                </a:solidFill>
                <a:latin typeface="Bradley Hand ITC" panose="03070402050302030203" pitchFamily="66" charset="0"/>
                <a:cs typeface="+mn-cs"/>
                <a:sym typeface="Arial" charset="0"/>
              </a:rPr>
              <a:t>Importancia de la valoración funcional y sus aplicaciones</a:t>
            </a:r>
            <a:r>
              <a:rPr lang="es-ES" sz="1200" kern="1200" dirty="0">
                <a:solidFill>
                  <a:schemeClr val="tx1"/>
                </a:solidFill>
                <a:effectLst/>
                <a:latin typeface="Gill Sans" charset="0"/>
                <a:ea typeface="+mn-ea"/>
                <a:cs typeface="+mn-cs"/>
              </a:rPr>
              <a:t>.</a:t>
            </a: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a:t>
            </a:fld>
            <a:endParaRPr lang="pl-PL" altLang="pl-PL"/>
          </a:p>
        </p:txBody>
      </p:sp>
    </p:spTree>
    <p:extLst>
      <p:ext uri="{BB962C8B-B14F-4D97-AF65-F5344CB8AC3E}">
        <p14:creationId xmlns:p14="http://schemas.microsoft.com/office/powerpoint/2010/main" val="416219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50000"/>
              </a:lnSpc>
            </a:pPr>
            <a:r>
              <a:rPr lang="es-ES" altLang="pl-PL" sz="1200" b="0" kern="0" dirty="0">
                <a:solidFill>
                  <a:schemeClr val="accent2">
                    <a:lumMod val="75000"/>
                  </a:schemeClr>
                </a:solidFill>
              </a:rPr>
              <a:t>En muchas áreas como la medicina o la fisioterapia, podemos encontrar el diagnóstico de una función, </a:t>
            </a:r>
            <a:r>
              <a:rPr lang="es-ES" sz="1200" b="0" kern="0" dirty="0">
                <a:solidFill>
                  <a:schemeClr val="accent2">
                    <a:lumMod val="75000"/>
                  </a:schemeClr>
                </a:solidFill>
              </a:rPr>
              <a:t>que suele referirse </a:t>
            </a:r>
            <a:r>
              <a:rPr lang="es-ES" altLang="pl-PL" sz="1200" b="0" kern="0" dirty="0">
                <a:solidFill>
                  <a:schemeClr val="accent2">
                    <a:lumMod val="75000"/>
                  </a:schemeClr>
                </a:solidFill>
              </a:rPr>
              <a:t>a la evaluación del funcionamiento de un cuerpo humano específico y puede formar parte del diagnóstico en la valoración funcional.</a:t>
            </a:r>
            <a:endParaRPr lang="en-US" altLang="pl-PL" sz="1200" b="0" kern="0" dirty="0">
              <a:solidFill>
                <a:schemeClr val="accent2">
                  <a:lumMod val="75000"/>
                </a:schemeClr>
              </a:solidFill>
            </a:endParaRPr>
          </a:p>
          <a:p>
            <a:pPr>
              <a:lnSpc>
                <a:spcPct val="150000"/>
              </a:lnSpc>
            </a:pPr>
            <a:r>
              <a:rPr lang="es-ES" altLang="pl-PL" sz="1200" b="0" kern="0" dirty="0">
                <a:solidFill>
                  <a:schemeClr val="accent2">
                    <a:lumMod val="75000"/>
                  </a:schemeClr>
                </a:solidFill>
              </a:rPr>
              <a:t>Hay muchos tipos diferentes de herramientas que diagnostican el nivel de funcionamiento humano.</a:t>
            </a:r>
          </a:p>
          <a:p>
            <a:pPr>
              <a:lnSpc>
                <a:spcPct val="150000"/>
              </a:lnSpc>
            </a:pPr>
            <a:r>
              <a:rPr lang="es-ES" altLang="pl-PL" sz="1200" b="0" kern="0" dirty="0">
                <a:solidFill>
                  <a:schemeClr val="accent2">
                    <a:lumMod val="75000"/>
                  </a:schemeClr>
                </a:solidFill>
              </a:rPr>
              <a:t>Cabe recordar que el diagnóstico es un proceso que puede constar de muchos elementos diferentes y que termina con una generalización, una valoración que a su vez constituye la base del programa de apoyo.</a:t>
            </a:r>
            <a:endParaRPr lang="en-US" altLang="pl-PL" sz="1200" b="0" kern="0" dirty="0">
              <a:solidFill>
                <a:schemeClr val="accent2">
                  <a:lumMod val="75000"/>
                </a:schemeClr>
              </a:solidFill>
            </a:endParaRP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10</a:t>
            </a:fld>
            <a:endParaRPr lang="pl-PL" altLang="pl-PL"/>
          </a:p>
        </p:txBody>
      </p:sp>
    </p:spTree>
    <p:extLst>
      <p:ext uri="{BB962C8B-B14F-4D97-AF65-F5344CB8AC3E}">
        <p14:creationId xmlns:p14="http://schemas.microsoft.com/office/powerpoint/2010/main" val="3530189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 sz="1800" kern="0" dirty="0">
                <a:solidFill>
                  <a:schemeClr val="accent2">
                    <a:lumMod val="75000"/>
                  </a:schemeClr>
                </a:solidFill>
                <a:latin typeface="Gill Sans" charset="0"/>
                <a:ea typeface="+mn-ea"/>
                <a:cs typeface="+mn-cs"/>
              </a:rPr>
              <a:t>Indicaciones de la OMS: Clasificación internacional de la función, modelo biopsicosocial (CIF)</a:t>
            </a:r>
          </a:p>
          <a:p>
            <a:pPr algn="just"/>
            <a:r>
              <a:rPr lang="es-ES" altLang="pl-PL" sz="1200" b="0" kern="0" dirty="0">
                <a:solidFill>
                  <a:schemeClr val="accent2">
                    <a:lumMod val="75000"/>
                  </a:schemeClr>
                </a:solidFill>
              </a:rPr>
              <a:t>No es la condición de la persona en sí lo que conlleva su discapacidad.</a:t>
            </a:r>
          </a:p>
          <a:p>
            <a:pPr algn="just"/>
            <a:r>
              <a:rPr lang="es-ES" altLang="pl-PL" sz="1200" b="0" kern="0" dirty="0">
                <a:solidFill>
                  <a:schemeClr val="accent2">
                    <a:lumMod val="75000"/>
                  </a:schemeClr>
                </a:solidFill>
              </a:rPr>
              <a:t>Además de la condición de salud, un elemento importante de los recursos de la persona que regulan el grado de discapacidad son los factores personales como los recursos cognitivos, valores, intereses, formas de pasar el tiempo libre, competencias emocionales y sociales, etc.</a:t>
            </a:r>
          </a:p>
          <a:p>
            <a:pPr algn="just"/>
            <a:r>
              <a:rPr lang="es-ES" altLang="pl-PL" sz="1200" b="0" kern="0" dirty="0">
                <a:solidFill>
                  <a:schemeClr val="accent2">
                    <a:lumMod val="75000"/>
                  </a:schemeClr>
                </a:solidFill>
              </a:rPr>
              <a:t>La discapacidad es un fenómeno que "ocurre" en el espacio de las relaciones sociales, construido por la propia entidad y sus recursos, así como por otras entidades que también poseen sus propios recursos.</a:t>
            </a:r>
          </a:p>
          <a:p>
            <a:pPr algn="just"/>
            <a:r>
              <a:rPr lang="es-ES" altLang="pl-PL" sz="1200" b="0" kern="0" dirty="0">
                <a:solidFill>
                  <a:schemeClr val="accent2">
                    <a:lumMod val="75000"/>
                  </a:schemeClr>
                </a:solidFill>
              </a:rPr>
              <a:t>La discapacidad no es una condición crónica, su dinámica e intensidad dependen de la condición de salud de la persona, de la condición actual de sus recursos, así como de las posibilidades y barreras creadas por un entorno determinado (que también cambia y puede ser cambiado por la persona).</a:t>
            </a:r>
            <a:endParaRPr lang="en-US" altLang="pl-PL" sz="1200" b="0" kern="0" dirty="0">
              <a:solidFill>
                <a:schemeClr val="accent2">
                  <a:lumMod val="75000"/>
                </a:schemeClr>
              </a:solidFill>
            </a:endParaRP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11</a:t>
            </a:fld>
            <a:endParaRPr lang="pl-PL" altLang="pl-PL"/>
          </a:p>
        </p:txBody>
      </p:sp>
    </p:spTree>
    <p:extLst>
      <p:ext uri="{BB962C8B-B14F-4D97-AF65-F5344CB8AC3E}">
        <p14:creationId xmlns:p14="http://schemas.microsoft.com/office/powerpoint/2010/main" val="2387465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 sz="1800" kern="0" dirty="0">
                <a:solidFill>
                  <a:schemeClr val="accent2">
                    <a:lumMod val="75000"/>
                  </a:schemeClr>
                </a:solidFill>
                <a:latin typeface="Gill Sans" charset="0"/>
                <a:ea typeface="+mn-ea"/>
                <a:cs typeface="+mn-cs"/>
              </a:rPr>
              <a:t>Los objetivos de la Clasificación CIF son:</a:t>
            </a:r>
          </a:p>
          <a:p>
            <a:pPr>
              <a:defRPr/>
            </a:pPr>
            <a:r>
              <a:rPr lang="es-ES" sz="1200" b="0" kern="0" dirty="0">
                <a:solidFill>
                  <a:schemeClr val="accent2">
                    <a:lumMod val="75000"/>
                  </a:schemeClr>
                </a:solidFill>
              </a:rPr>
              <a:t>- Crear de una base científica para la comprensión y el estudio de la salud y los estados relacionados con ella, los resultados y los determinantes.</a:t>
            </a:r>
          </a:p>
          <a:p>
            <a:pPr>
              <a:defRPr/>
            </a:pPr>
            <a:r>
              <a:rPr lang="es-ES" sz="1200" b="0" kern="0" dirty="0">
                <a:solidFill>
                  <a:schemeClr val="accent2">
                    <a:lumMod val="75000"/>
                  </a:schemeClr>
                </a:solidFill>
              </a:rPr>
              <a:t>- Establecer un lenguaje común para describir la salud y los estados relacionados con ella a fin de agilizar la comunicación entre los diferentes usuarios como, por ejemplo, profesionales de la salud, investigadores, responsables de política sanitaria y la sociedad en general, incluidas las personas discapacitadas.</a:t>
            </a:r>
          </a:p>
          <a:p>
            <a:pPr>
              <a:defRPr/>
            </a:pPr>
            <a:r>
              <a:rPr lang="es-ES" sz="1200" b="0" kern="0" dirty="0">
                <a:solidFill>
                  <a:schemeClr val="accent2">
                    <a:lumMod val="75000"/>
                  </a:schemeClr>
                </a:solidFill>
              </a:rPr>
              <a:t>- Permitir la comparación de datos entre diferentes países.</a:t>
            </a:r>
          </a:p>
          <a:p>
            <a:pPr>
              <a:defRPr/>
            </a:pPr>
            <a:r>
              <a:rPr lang="es-ES" sz="1200" b="0" kern="0" dirty="0">
                <a:solidFill>
                  <a:schemeClr val="accent2">
                    <a:lumMod val="75000"/>
                  </a:schemeClr>
                </a:solidFill>
              </a:rPr>
              <a:t>- Crear de un esquema de codificación estructurado para sistemas de información en el ámbito de la salud.</a:t>
            </a: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12</a:t>
            </a:fld>
            <a:endParaRPr lang="pl-PL" altLang="pl-PL"/>
          </a:p>
        </p:txBody>
      </p:sp>
    </p:spTree>
    <p:extLst>
      <p:ext uri="{BB962C8B-B14F-4D97-AF65-F5344CB8AC3E}">
        <p14:creationId xmlns:p14="http://schemas.microsoft.com/office/powerpoint/2010/main" val="4026365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ltLang="pl-PL" sz="1200" b="0" kern="0" dirty="0">
                <a:solidFill>
                  <a:schemeClr val="accent2">
                    <a:lumMod val="75000"/>
                  </a:schemeClr>
                </a:solidFill>
              </a:rPr>
              <a:t>Vale la pena prestar atención al término "aprendizaje", que generalmente significa:</a:t>
            </a:r>
          </a:p>
          <a:p>
            <a:r>
              <a:rPr lang="es-ES" altLang="pl-PL" sz="1200" b="0" kern="0" dirty="0">
                <a:solidFill>
                  <a:schemeClr val="accent2">
                    <a:lumMod val="75000"/>
                  </a:schemeClr>
                </a:solidFill>
              </a:rPr>
              <a:t>El</a:t>
            </a:r>
            <a:r>
              <a:rPr lang="es-ES" altLang="pl-PL" sz="1200" b="1" kern="0" dirty="0">
                <a:solidFill>
                  <a:schemeClr val="accent2">
                    <a:lumMod val="75000"/>
                  </a:schemeClr>
                </a:solidFill>
              </a:rPr>
              <a:t> aprendizaje </a:t>
            </a:r>
            <a:r>
              <a:rPr lang="es-ES" altLang="pl-PL" sz="1200" b="0" kern="0" dirty="0">
                <a:solidFill>
                  <a:schemeClr val="accent2">
                    <a:lumMod val="75000"/>
                  </a:schemeClr>
                </a:solidFill>
              </a:rPr>
              <a:t>es la adquisición de nuevos conocimientos o habilidades a través de la enseñanza, la experiencia o el estudio. Es un proceso transformador en el que la comprensión de nueva información puede provocar cambios en el comportamiento de una persona o en la percepción del mundo que le rodea. Lo más importante es siempre que se trata de un proceso de cambios en el pensamiento, el comportamiento, determinando tu lugar en el mundo.</a:t>
            </a:r>
          </a:p>
          <a:p>
            <a:r>
              <a:rPr lang="es-ES" altLang="pl-PL" sz="1200" b="0" kern="0" dirty="0">
                <a:solidFill>
                  <a:schemeClr val="accent2">
                    <a:lumMod val="75000"/>
                  </a:schemeClr>
                </a:solidFill>
              </a:rPr>
              <a:t>Hay muchos ejemplos de la importancia del aprendizaje para la calidad de vida, la felicidad y la realización.</a:t>
            </a: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13</a:t>
            </a:fld>
            <a:endParaRPr lang="pl-PL" altLang="pl-PL"/>
          </a:p>
        </p:txBody>
      </p:sp>
    </p:spTree>
    <p:extLst>
      <p:ext uri="{BB962C8B-B14F-4D97-AF65-F5344CB8AC3E}">
        <p14:creationId xmlns:p14="http://schemas.microsoft.com/office/powerpoint/2010/main" val="3688881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Aquí tenéis algunos ejemplos</a:t>
            </a:r>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14</a:t>
            </a:fld>
            <a:endParaRPr lang="pl-PL" altLang="pl-PL"/>
          </a:p>
        </p:txBody>
      </p:sp>
    </p:spTree>
    <p:extLst>
      <p:ext uri="{BB962C8B-B14F-4D97-AF65-F5344CB8AC3E}">
        <p14:creationId xmlns:p14="http://schemas.microsoft.com/office/powerpoint/2010/main" val="1842939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20000"/>
              </a:lnSpc>
              <a:defRPr/>
            </a:pPr>
            <a:r>
              <a:rPr lang="es-ES" sz="1200" b="0" kern="0" dirty="0">
                <a:solidFill>
                  <a:schemeClr val="accent2">
                    <a:lumMod val="75000"/>
                  </a:schemeClr>
                </a:solidFill>
              </a:rPr>
              <a:t>El diagnóstico de las habilidades funcionales sirve para construir un programa de trabajo individual con el paciente, su efectividad se basa en incluir en el diagnóstico los siguientes principios:</a:t>
            </a:r>
          </a:p>
          <a:p>
            <a:pPr>
              <a:lnSpc>
                <a:spcPct val="120000"/>
              </a:lnSpc>
              <a:defRPr/>
            </a:pPr>
            <a:r>
              <a:rPr lang="es-ES" sz="1200" b="0" kern="0" dirty="0">
                <a:solidFill>
                  <a:schemeClr val="accent2">
                    <a:lumMod val="75000"/>
                  </a:schemeClr>
                </a:solidFill>
              </a:rPr>
              <a:t>Enfoque positivo (reconocimiento de las fortalezas del paciente); complejidad (multidimensionalidad); desarrollo (incluida la dinámica de desarrollo).</a:t>
            </a:r>
          </a:p>
          <a:p>
            <a:pPr>
              <a:lnSpc>
                <a:spcPct val="120000"/>
              </a:lnSpc>
              <a:defRPr/>
            </a:pPr>
            <a:r>
              <a:rPr lang="es-ES" sz="1200" b="0" kern="0" dirty="0">
                <a:solidFill>
                  <a:schemeClr val="accent2">
                    <a:lumMod val="75000"/>
                  </a:schemeClr>
                </a:solidFill>
              </a:rPr>
              <a:t>Pronóstico. </a:t>
            </a:r>
          </a:p>
          <a:p>
            <a:pPr>
              <a:lnSpc>
                <a:spcPct val="120000"/>
              </a:lnSpc>
              <a:defRPr/>
            </a:pPr>
            <a:r>
              <a:rPr lang="es-ES" sz="1200" b="0" kern="0" dirty="0">
                <a:solidFill>
                  <a:schemeClr val="accent2">
                    <a:lumMod val="75000"/>
                  </a:schemeClr>
                </a:solidFill>
              </a:rPr>
              <a:t>Elaboración de perfiles (creación de un perfil de desarrollo que muestre los resultados del material de diagnóstico reunido).</a:t>
            </a:r>
          </a:p>
          <a:p>
            <a:pPr>
              <a:lnSpc>
                <a:spcPct val="120000"/>
              </a:lnSpc>
              <a:defRPr/>
            </a:pPr>
            <a:r>
              <a:rPr lang="es-ES" sz="1200" b="0" kern="0" dirty="0">
                <a:solidFill>
                  <a:schemeClr val="accent2">
                    <a:lumMod val="75000"/>
                  </a:schemeClr>
                </a:solidFill>
              </a:rPr>
              <a:t>No invasivo (realizar el procedimiento en condiciones naturales).</a:t>
            </a:r>
          </a:p>
          <a:p>
            <a:pPr>
              <a:lnSpc>
                <a:spcPct val="120000"/>
              </a:lnSpc>
              <a:defRPr/>
            </a:pPr>
            <a:r>
              <a:rPr lang="es-ES" sz="1200" b="0" kern="0" dirty="0">
                <a:solidFill>
                  <a:schemeClr val="accent2">
                    <a:lumMod val="75000"/>
                  </a:schemeClr>
                </a:solidFill>
              </a:rPr>
              <a:t>La acción debe centrarse en el proceso de rehabilitación</a:t>
            </a:r>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15</a:t>
            </a:fld>
            <a:endParaRPr lang="pl-PL" altLang="pl-PL"/>
          </a:p>
        </p:txBody>
      </p:sp>
    </p:spTree>
    <p:extLst>
      <p:ext uri="{BB962C8B-B14F-4D97-AF65-F5344CB8AC3E}">
        <p14:creationId xmlns:p14="http://schemas.microsoft.com/office/powerpoint/2010/main" val="914839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 sz="1800" kern="0" dirty="0">
                <a:solidFill>
                  <a:schemeClr val="accent2">
                    <a:lumMod val="75000"/>
                  </a:schemeClr>
                </a:solidFill>
                <a:latin typeface="Gill Sans" charset="0"/>
                <a:ea typeface="+mn-ea"/>
                <a:cs typeface="+mn-cs"/>
              </a:rPr>
              <a:t>Especificidad de la valoración funcional</a:t>
            </a:r>
            <a:endParaRPr lang="en-US" sz="1800" kern="0" dirty="0">
              <a:solidFill>
                <a:schemeClr val="accent2">
                  <a:lumMod val="75000"/>
                </a:schemeClr>
              </a:solidFill>
              <a:latin typeface="Gill Sans" charset="0"/>
              <a:ea typeface="+mn-ea"/>
              <a:cs typeface="+mn-cs"/>
            </a:endParaRPr>
          </a:p>
          <a:p>
            <a:endParaRPr lang="es-ES" dirty="0"/>
          </a:p>
          <a:p>
            <a:pPr marL="0">
              <a:defRPr/>
            </a:pPr>
            <a:r>
              <a:rPr lang="es-ES" sz="1200" b="0" kern="0" dirty="0">
                <a:solidFill>
                  <a:schemeClr val="accent2">
                    <a:lumMod val="75000"/>
                  </a:schemeClr>
                </a:solidFill>
              </a:rPr>
              <a:t>Paso 1) Elaboración de un diagnóstico ecológico consultando a otros especialistas (el llamado "inventario ambiental").</a:t>
            </a:r>
          </a:p>
          <a:p>
            <a:pPr marL="0">
              <a:defRPr/>
            </a:pPr>
            <a:r>
              <a:rPr lang="es-ES" sz="1200" b="0" kern="0" dirty="0">
                <a:solidFill>
                  <a:schemeClr val="accent2">
                    <a:lumMod val="75000"/>
                  </a:schemeClr>
                </a:solidFill>
              </a:rPr>
              <a:t>Paso 2) Valoración del funcionamiento del niño en la percepción de los padres, el entorno inmediato del paciente.</a:t>
            </a:r>
          </a:p>
          <a:p>
            <a:pPr marL="0">
              <a:defRPr/>
            </a:pPr>
            <a:r>
              <a:rPr lang="es-ES" sz="1200" b="0" kern="0" dirty="0">
                <a:solidFill>
                  <a:schemeClr val="accent2">
                    <a:lumMod val="75000"/>
                  </a:schemeClr>
                </a:solidFill>
              </a:rPr>
              <a:t>Paso 3) Valoración de las habilidades actuales y la aptitud de los especialistas (observación de diversas formas de actividad del paciente y la interacción con el entorno).</a:t>
            </a:r>
          </a:p>
          <a:p>
            <a:pPr marL="0">
              <a:defRPr/>
            </a:pPr>
            <a:r>
              <a:rPr lang="es-ES" sz="1200" b="0" kern="0" dirty="0">
                <a:solidFill>
                  <a:schemeClr val="accent2">
                    <a:lumMod val="75000"/>
                  </a:schemeClr>
                </a:solidFill>
              </a:rPr>
              <a:t>Paso 4) Definición del alcance y el tipo de asistencia.</a:t>
            </a:r>
          </a:p>
          <a:p>
            <a:pPr marL="0">
              <a:defRPr/>
            </a:pPr>
            <a:r>
              <a:rPr lang="es-ES" sz="1200" b="0" kern="0" dirty="0">
                <a:solidFill>
                  <a:schemeClr val="accent2">
                    <a:lumMod val="75000"/>
                  </a:schemeClr>
                </a:solidFill>
              </a:rPr>
              <a:t>Paso 5) Análisis de la información recopilada por el equipo, determinación de los métodos de implementación e implementación del programa de asistencia.</a:t>
            </a:r>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16</a:t>
            </a:fld>
            <a:endParaRPr lang="pl-PL" altLang="pl-PL"/>
          </a:p>
        </p:txBody>
      </p:sp>
    </p:spTree>
    <p:extLst>
      <p:ext uri="{BB962C8B-B14F-4D97-AF65-F5344CB8AC3E}">
        <p14:creationId xmlns:p14="http://schemas.microsoft.com/office/powerpoint/2010/main" val="2152967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 sz="1200" b="0" kern="0" dirty="0">
                <a:solidFill>
                  <a:schemeClr val="accent2">
                    <a:lumMod val="75000"/>
                  </a:schemeClr>
                </a:solidFill>
              </a:rPr>
              <a:t>La</a:t>
            </a:r>
            <a:r>
              <a:rPr lang="es-ES" sz="1200" b="1" kern="0" dirty="0">
                <a:solidFill>
                  <a:schemeClr val="accent2">
                    <a:lumMod val="75000"/>
                  </a:schemeClr>
                </a:solidFill>
              </a:rPr>
              <a:t> valoración funcional </a:t>
            </a:r>
            <a:r>
              <a:rPr lang="es-ES" sz="1200" b="0" kern="0" dirty="0">
                <a:solidFill>
                  <a:schemeClr val="accent2">
                    <a:lumMod val="75000"/>
                  </a:schemeClr>
                </a:solidFill>
              </a:rPr>
              <a:t>es un proceso de colaboración continuo que combina observar, formular preguntas pertinentes, escuchar historias familiares y analizar las habilidades y comportamientos individuales del niño dentro de las rutinas y actividades diarias que se desarrollan de forma natural en múltiples situaciones y entornos.</a:t>
            </a: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17</a:t>
            </a:fld>
            <a:endParaRPr lang="pl-PL" altLang="pl-PL"/>
          </a:p>
        </p:txBody>
      </p:sp>
    </p:spTree>
    <p:extLst>
      <p:ext uri="{BB962C8B-B14F-4D97-AF65-F5344CB8AC3E}">
        <p14:creationId xmlns:p14="http://schemas.microsoft.com/office/powerpoint/2010/main" val="274542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Otros contextos de la valoración funcional:</a:t>
            </a:r>
          </a:p>
          <a:p>
            <a:pPr marL="0" marR="0" lvl="0" indent="0" algn="l" defTabSz="914400" rtl="0" eaLnBrk="0" fontAlgn="base" latinLnBrk="0" hangingPunct="0">
              <a:lnSpc>
                <a:spcPct val="100000"/>
              </a:lnSpc>
              <a:spcBef>
                <a:spcPct val="0"/>
              </a:spcBef>
              <a:spcAft>
                <a:spcPct val="0"/>
              </a:spcAft>
              <a:buClrTx/>
              <a:buSzTx/>
              <a:buFontTx/>
              <a:buNone/>
              <a:tabLst/>
              <a:defRPr/>
            </a:pPr>
            <a:r>
              <a:rPr lang="es-ES" sz="1200" b="1" kern="0" dirty="0">
                <a:solidFill>
                  <a:schemeClr val="accent2">
                    <a:lumMod val="75000"/>
                  </a:schemeClr>
                </a:solidFill>
              </a:rPr>
              <a:t>Seis pasos </a:t>
            </a:r>
          </a:p>
          <a:p>
            <a:pPr marL="0" marR="0" lvl="0" indent="0" algn="l" defTabSz="914400" rtl="0" eaLnBrk="0" fontAlgn="base" latinLnBrk="0" hangingPunct="0">
              <a:lnSpc>
                <a:spcPct val="100000"/>
              </a:lnSpc>
              <a:spcBef>
                <a:spcPct val="0"/>
              </a:spcBef>
              <a:spcAft>
                <a:spcPct val="0"/>
              </a:spcAft>
              <a:buClrTx/>
              <a:buSzTx/>
              <a:buFontTx/>
              <a:buNone/>
              <a:tabLst/>
              <a:defRPr/>
            </a:pPr>
            <a:r>
              <a:rPr lang="es-ES" sz="1200" kern="0" dirty="0">
                <a:solidFill>
                  <a:schemeClr val="accent2">
                    <a:lumMod val="75000"/>
                  </a:schemeClr>
                </a:solidFill>
              </a:rPr>
              <a:t>Diez pasos</a:t>
            </a:r>
          </a:p>
          <a:p>
            <a:r>
              <a:rPr lang="es-ES" sz="1200" kern="0" dirty="0">
                <a:solidFill>
                  <a:schemeClr val="accent2">
                    <a:lumMod val="75000"/>
                  </a:schemeClr>
                </a:solidFill>
              </a:rPr>
              <a:t>Valor</a:t>
            </a:r>
            <a:r>
              <a:rPr lang="es-ES" sz="1200" b="1" kern="0" dirty="0">
                <a:solidFill>
                  <a:schemeClr val="accent2">
                    <a:lumMod val="75000"/>
                  </a:schemeClr>
                </a:solidFill>
              </a:rPr>
              <a:t>ación funcional frente a evaluación completa </a:t>
            </a:r>
          </a:p>
          <a:p>
            <a:pPr marL="0" marR="0" lvl="0" indent="0" algn="l" defTabSz="914400" rtl="0" eaLnBrk="0" fontAlgn="base" latinLnBrk="0" hangingPunct="0">
              <a:lnSpc>
                <a:spcPct val="100000"/>
              </a:lnSpc>
              <a:spcBef>
                <a:spcPct val="0"/>
              </a:spcBef>
              <a:spcAft>
                <a:spcPct val="0"/>
              </a:spcAft>
              <a:buClrTx/>
              <a:buSzTx/>
              <a:buFontTx/>
              <a:buNone/>
              <a:tabLst/>
              <a:defRPr/>
            </a:pPr>
            <a:r>
              <a:rPr lang="es-ES" sz="1200" b="1" kern="0" dirty="0">
                <a:solidFill>
                  <a:schemeClr val="accent2">
                    <a:lumMod val="75000"/>
                  </a:schemeClr>
                </a:solidFill>
              </a:rPr>
              <a:t>Diagnóstico de fisioterapia: ¿en qué se diferencia?</a:t>
            </a: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18</a:t>
            </a:fld>
            <a:endParaRPr lang="pl-PL" altLang="pl-PL"/>
          </a:p>
        </p:txBody>
      </p:sp>
    </p:spTree>
    <p:extLst>
      <p:ext uri="{BB962C8B-B14F-4D97-AF65-F5344CB8AC3E}">
        <p14:creationId xmlns:p14="http://schemas.microsoft.com/office/powerpoint/2010/main" val="688276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Aquí </a:t>
            </a:r>
            <a:r>
              <a:rPr lang="es-ES" dirty="0" err="1"/>
              <a:t>teneis</a:t>
            </a:r>
            <a:r>
              <a:rPr lang="es-ES" dirty="0"/>
              <a:t> el acceso a los siguientes videos de ejemplo:</a:t>
            </a:r>
          </a:p>
          <a:p>
            <a:endParaRPr lang="es-ES" dirty="0"/>
          </a:p>
          <a:p>
            <a:pPr marL="0" marR="0" lvl="0" indent="0" algn="l" defTabSz="914400" rtl="0" eaLnBrk="0" fontAlgn="base" latinLnBrk="0" hangingPunct="0">
              <a:lnSpc>
                <a:spcPct val="100000"/>
              </a:lnSpc>
              <a:spcBef>
                <a:spcPct val="0"/>
              </a:spcBef>
              <a:spcAft>
                <a:spcPct val="0"/>
              </a:spcAft>
              <a:buClrTx/>
              <a:buSzTx/>
              <a:buFontTx/>
              <a:buNone/>
              <a:tabLst/>
              <a:defRPr/>
            </a:pPr>
            <a:r>
              <a:rPr lang="es-ES" sz="1200" kern="0" dirty="0">
                <a:solidFill>
                  <a:schemeClr val="accent2">
                    <a:lumMod val="75000"/>
                  </a:schemeClr>
                </a:solidFill>
              </a:rPr>
              <a:t>Valor</a:t>
            </a:r>
            <a:r>
              <a:rPr lang="es-ES" sz="1200" b="1" kern="0" dirty="0">
                <a:solidFill>
                  <a:schemeClr val="accent2">
                    <a:lumMod val="75000"/>
                  </a:schemeClr>
                </a:solidFill>
              </a:rPr>
              <a:t>ación funcional del comportamiento </a:t>
            </a:r>
          </a:p>
          <a:p>
            <a:pPr marL="0" marR="0" lvl="0" indent="0" algn="l" defTabSz="914400" rtl="0" eaLnBrk="0" fontAlgn="base" latinLnBrk="0" hangingPunct="0">
              <a:lnSpc>
                <a:spcPct val="100000"/>
              </a:lnSpc>
              <a:spcBef>
                <a:spcPct val="0"/>
              </a:spcBef>
              <a:spcAft>
                <a:spcPct val="0"/>
              </a:spcAft>
              <a:buClrTx/>
              <a:buSzTx/>
              <a:buFontTx/>
              <a:buNone/>
              <a:tabLst/>
              <a:defRPr/>
            </a:pPr>
            <a:r>
              <a:rPr lang="es-ES" sz="1200" kern="0" dirty="0">
                <a:solidFill>
                  <a:schemeClr val="accent2">
                    <a:lumMod val="75000"/>
                  </a:schemeClr>
                </a:solidFill>
              </a:rPr>
              <a:t>Y Valor</a:t>
            </a:r>
            <a:r>
              <a:rPr lang="es-ES" sz="1200" b="1" kern="0" dirty="0">
                <a:solidFill>
                  <a:schemeClr val="accent2">
                    <a:lumMod val="75000"/>
                  </a:schemeClr>
                </a:solidFill>
              </a:rPr>
              <a:t>ación funcional práctica</a:t>
            </a: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19</a:t>
            </a:fld>
            <a:endParaRPr lang="pl-PL" altLang="pl-PL"/>
          </a:p>
        </p:txBody>
      </p:sp>
    </p:spTree>
    <p:extLst>
      <p:ext uri="{BB962C8B-B14F-4D97-AF65-F5344CB8AC3E}">
        <p14:creationId xmlns:p14="http://schemas.microsoft.com/office/powerpoint/2010/main" val="3890470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a:lnSpc>
                <a:spcPct val="120000"/>
              </a:lnSpc>
            </a:pPr>
            <a:r>
              <a:rPr lang="es-ES" altLang="pl-PL" sz="1400" b="0" dirty="0">
                <a:solidFill>
                  <a:schemeClr val="accent2">
                    <a:lumMod val="75000"/>
                  </a:schemeClr>
                </a:solidFill>
              </a:rPr>
              <a:t>El diagnóstico de las ciencias sociales es el reconocimiento de un estado en particular y su origen o causas en base a datos recopilados y evaluados de diversas fuentes. Esto explica la importancia de la etapa de desarrollo, así como la valoración de la posibilidad de cambiarlo en la dirección deseada.</a:t>
            </a:r>
          </a:p>
          <a:p>
            <a:pPr marL="0">
              <a:lnSpc>
                <a:spcPct val="120000"/>
              </a:lnSpc>
            </a:pPr>
            <a:endParaRPr lang="es-ES" altLang="pl-PL" sz="1400" b="0" dirty="0">
              <a:solidFill>
                <a:schemeClr val="accent2">
                  <a:lumMod val="75000"/>
                </a:schemeClr>
              </a:solidFill>
            </a:endParaRPr>
          </a:p>
          <a:p>
            <a:pPr marL="0"/>
            <a:r>
              <a:rPr lang="es-ES" altLang="pl-PL" sz="1400" b="0" dirty="0">
                <a:solidFill>
                  <a:schemeClr val="accent2">
                    <a:lumMod val="75000"/>
                  </a:schemeClr>
                </a:solidFill>
              </a:rPr>
              <a:t>5 fases de diagnóstico:</a:t>
            </a:r>
          </a:p>
          <a:p>
            <a:pPr lvl="1"/>
            <a:br>
              <a:rPr lang="es-ES" altLang="pl-PL" sz="1400" b="0" dirty="0">
                <a:solidFill>
                  <a:schemeClr val="accent2">
                    <a:lumMod val="75000"/>
                  </a:schemeClr>
                </a:solidFill>
              </a:rPr>
            </a:br>
            <a:r>
              <a:rPr lang="es-ES" altLang="pl-PL" sz="1400" b="0" dirty="0">
                <a:solidFill>
                  <a:schemeClr val="accent2">
                    <a:lumMod val="75000"/>
                  </a:schemeClr>
                </a:solidFill>
              </a:rPr>
              <a:t>1. Diagnóstico de clasificación: responde a la pregunta de qué razones funcionaron originalmente.</a:t>
            </a:r>
          </a:p>
          <a:p>
            <a:pPr lvl="1"/>
            <a:r>
              <a:rPr lang="es-ES" altLang="pl-PL" sz="1400" b="0" dirty="0">
                <a:solidFill>
                  <a:schemeClr val="accent2">
                    <a:lumMod val="75000"/>
                  </a:schemeClr>
                </a:solidFill>
              </a:rPr>
              <a:t>2. Diagnóstico genético: responde a la pregunta de qué secuencia de eventos ha llevado al estado actual.</a:t>
            </a:r>
          </a:p>
          <a:p>
            <a:pPr lvl="1"/>
            <a:r>
              <a:rPr lang="es-ES" altLang="pl-PL" sz="1400" b="0" dirty="0">
                <a:solidFill>
                  <a:schemeClr val="accent2">
                    <a:lumMod val="75000"/>
                  </a:schemeClr>
                </a:solidFill>
              </a:rPr>
              <a:t>3. Diagnóstico de significado: responde a la pregunta sobre la importancia del estado actual para todo el funcionamiento.</a:t>
            </a:r>
          </a:p>
          <a:p>
            <a:pPr lvl="1"/>
            <a:r>
              <a:rPr lang="es-ES" altLang="pl-PL" sz="1400" b="0" dirty="0">
                <a:solidFill>
                  <a:schemeClr val="accent2">
                    <a:lumMod val="75000"/>
                  </a:schemeClr>
                </a:solidFill>
              </a:rPr>
              <a:t>4. Diagnóstico de fase: responde a la pregunta de en qué fase del desarrollo se encuentra este estado.</a:t>
            </a:r>
          </a:p>
          <a:p>
            <a:pPr lvl="1"/>
            <a:r>
              <a:rPr lang="es-ES" altLang="pl-PL" sz="1400" b="0" dirty="0">
                <a:solidFill>
                  <a:schemeClr val="accent2">
                    <a:lumMod val="75000"/>
                  </a:schemeClr>
                </a:solidFill>
              </a:rPr>
              <a:t>5. Diagnóstico de desarrollo (pronóstico): responde a la pregunta de cómo se desarrollará este estado en el futuro.</a:t>
            </a:r>
          </a:p>
          <a:p>
            <a:pPr marL="0"/>
            <a:endParaRPr lang="es-ES" altLang="pl-PL" sz="1400" b="0" dirty="0">
              <a:solidFill>
                <a:schemeClr val="accent2">
                  <a:lumMod val="75000"/>
                </a:schemeClr>
              </a:solidFill>
            </a:endParaRPr>
          </a:p>
          <a:p>
            <a:pPr marL="0"/>
            <a:r>
              <a:rPr lang="es-ES" altLang="pl-PL" sz="1400" b="0" dirty="0">
                <a:solidFill>
                  <a:schemeClr val="accent2">
                    <a:lumMod val="75000"/>
                  </a:schemeClr>
                </a:solidFill>
              </a:rPr>
              <a:t>En cada caso de diagnóstico no se producen todos los aspectos del diagnóstico, y en cada caso todos los elementos son igualmente importantes. No obstante, hay dos fases que siempre deben estar presentes: un diagnóstico de clasificación (es necesario clasificar un determinado estado de cosas) y un diagnóstico genético (explicación de las condiciones del estado de cosas).</a:t>
            </a:r>
            <a:br>
              <a:rPr lang="en-US" altLang="pl-PL" sz="1400" b="0" dirty="0"/>
            </a:br>
            <a:endParaRPr lang="en-US" altLang="pl-PL" sz="1400" b="0" dirty="0"/>
          </a:p>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47052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 sz="1800" kern="0" dirty="0">
                <a:solidFill>
                  <a:schemeClr val="accent2">
                    <a:lumMod val="75000"/>
                  </a:schemeClr>
                </a:solidFill>
                <a:latin typeface="Gill Sans" charset="0"/>
                <a:ea typeface="+mn-ea"/>
                <a:cs typeface="+mn-cs"/>
              </a:rPr>
              <a:t>Aquí tenéis el acceso a los Cinco pasos de las intervenciones basadas en la valoración funcional</a:t>
            </a:r>
            <a:endParaRPr lang="en-US" sz="1800" kern="0" dirty="0">
              <a:solidFill>
                <a:schemeClr val="accent2">
                  <a:lumMod val="75000"/>
                </a:schemeClr>
              </a:solidFill>
              <a:latin typeface="Gill Sans" charset="0"/>
              <a:ea typeface="+mn-ea"/>
              <a:cs typeface="+mn-cs"/>
            </a:endParaRPr>
          </a:p>
          <a:p>
            <a:endParaRPr lang="pl-PL" dirty="0"/>
          </a:p>
        </p:txBody>
      </p:sp>
      <p:sp>
        <p:nvSpPr>
          <p:cNvPr id="4" name="Symbol zastępczy numeru slajdu 3"/>
          <p:cNvSpPr>
            <a:spLocks noGrp="1"/>
          </p:cNvSpPr>
          <p:nvPr>
            <p:ph type="sldNum" sz="quarter" idx="10"/>
          </p:nvPr>
        </p:nvSpPr>
        <p:spPr/>
        <p:txBody>
          <a:bodyPr/>
          <a:lstStyle/>
          <a:p>
            <a:pPr>
              <a:defRPr/>
            </a:pPr>
            <a:fld id="{006E914C-D4D4-4E1B-A2D4-BEC8EAE69E5B}" type="slidenum">
              <a:rPr lang="pl-PL" altLang="pl-PL" smtClean="0"/>
              <a:pPr>
                <a:defRPr/>
              </a:pPr>
              <a:t>20</a:t>
            </a:fld>
            <a:endParaRPr lang="pl-PL" altLang="pl-PL"/>
          </a:p>
        </p:txBody>
      </p:sp>
    </p:spTree>
    <p:extLst>
      <p:ext uri="{BB962C8B-B14F-4D97-AF65-F5344CB8AC3E}">
        <p14:creationId xmlns:p14="http://schemas.microsoft.com/office/powerpoint/2010/main" val="1447247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el siguiente recuadro podemos ver ejemplos del diagnostico en el modelo médico y biopsicosocial.</a:t>
            </a:r>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21</a:t>
            </a:fld>
            <a:endParaRPr lang="pl-PL" altLang="pl-PL"/>
          </a:p>
        </p:txBody>
      </p:sp>
    </p:spTree>
    <p:extLst>
      <p:ext uri="{BB962C8B-B14F-4D97-AF65-F5344CB8AC3E}">
        <p14:creationId xmlns:p14="http://schemas.microsoft.com/office/powerpoint/2010/main" val="108007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 sz="1800" kern="0" dirty="0">
                <a:solidFill>
                  <a:schemeClr val="accent2">
                    <a:lumMod val="75000"/>
                  </a:schemeClr>
                </a:solidFill>
                <a:latin typeface="Gill Sans" charset="0"/>
                <a:ea typeface="+mn-ea"/>
                <a:cs typeface="+mn-cs"/>
              </a:rPr>
              <a:t>Clasificación CIF y clasificación CIE-10 </a:t>
            </a:r>
          </a:p>
          <a:p>
            <a:r>
              <a:rPr lang="es-ES" altLang="pl-PL" sz="1200" b="0" kern="0" dirty="0">
                <a:solidFill>
                  <a:schemeClr val="accent2">
                    <a:lumMod val="75000"/>
                  </a:schemeClr>
                </a:solidFill>
              </a:rPr>
              <a:t>No se debe considerar que la clasificación CIF sustituye a la clasificación CIE-10. Ambas fueron desarrolladas por la Organización Mundial de la Salud con el objetivo de proporcionar herramientas para una descripción completa del estado de salud y/o enfermedad y en la práctica deben usarse juntas.</a:t>
            </a:r>
          </a:p>
          <a:p>
            <a:r>
              <a:rPr lang="es-ES" altLang="pl-PL" sz="1200" b="0" kern="0" dirty="0">
                <a:solidFill>
                  <a:schemeClr val="accent2">
                    <a:lumMod val="75000"/>
                  </a:schemeClr>
                </a:solidFill>
              </a:rPr>
              <a:t>El enfoque de la CIE-10 se relaciona con la etiología del fenómeno y su estructura, lo que permite dar nombre a un tipo específico de trastorno, mientras que el enfoque de la CIF se refiere a las funciones tanto positivas (acción) como negativas (límite en la acción) que conlleva un trastorno específico.</a:t>
            </a: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22</a:t>
            </a:fld>
            <a:endParaRPr lang="pl-PL" altLang="pl-PL"/>
          </a:p>
        </p:txBody>
      </p:sp>
    </p:spTree>
    <p:extLst>
      <p:ext uri="{BB962C8B-B14F-4D97-AF65-F5344CB8AC3E}">
        <p14:creationId xmlns:p14="http://schemas.microsoft.com/office/powerpoint/2010/main" val="2312719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 sz="1800" kern="0" dirty="0">
                <a:solidFill>
                  <a:schemeClr val="accent2">
                    <a:lumMod val="75000"/>
                  </a:schemeClr>
                </a:solidFill>
                <a:latin typeface="Gill Sans" charset="0"/>
                <a:ea typeface="+mn-ea"/>
                <a:cs typeface="+mn-cs"/>
              </a:rPr>
              <a:t>Los objetivos de la Clasificación CIF son los siguientes:</a:t>
            </a:r>
          </a:p>
          <a:p>
            <a:pPr marL="530225" indent="-342900">
              <a:buFont typeface="Arial" panose="020B0604020202020204" pitchFamily="34" charset="0"/>
              <a:buChar char="•"/>
              <a:defRPr/>
            </a:pPr>
            <a:r>
              <a:rPr lang="es-ES" sz="1200" b="0" kern="0" dirty="0">
                <a:solidFill>
                  <a:schemeClr val="accent2">
                    <a:lumMod val="75000"/>
                  </a:schemeClr>
                </a:solidFill>
              </a:rPr>
              <a:t>Crear de una base científica para la comprensión y el estudio de la salud y los estados relacionados con ella, los resultados y los determinantes.</a:t>
            </a:r>
            <a:endParaRPr lang="en-US" sz="1200" b="0" kern="0" dirty="0">
              <a:solidFill>
                <a:schemeClr val="accent2">
                  <a:lumMod val="75000"/>
                </a:schemeClr>
              </a:solidFill>
            </a:endParaRPr>
          </a:p>
          <a:p>
            <a:pPr marL="530225" indent="-342900">
              <a:buFont typeface="Arial" panose="020B0604020202020204" pitchFamily="34" charset="0"/>
              <a:buChar char="•"/>
              <a:defRPr/>
            </a:pPr>
            <a:endParaRPr lang="en-US" sz="1200" b="0" kern="0" dirty="0">
              <a:solidFill>
                <a:schemeClr val="accent2">
                  <a:lumMod val="75000"/>
                </a:schemeClr>
              </a:solidFill>
            </a:endParaRPr>
          </a:p>
          <a:p>
            <a:pPr marL="530225" indent="-342900">
              <a:buFont typeface="Arial" panose="020B0604020202020204" pitchFamily="34" charset="0"/>
              <a:buChar char="•"/>
              <a:defRPr/>
            </a:pPr>
            <a:r>
              <a:rPr lang="es-ES" sz="1200" b="0" kern="0" dirty="0">
                <a:solidFill>
                  <a:schemeClr val="accent2">
                    <a:lumMod val="75000"/>
                  </a:schemeClr>
                </a:solidFill>
              </a:rPr>
              <a:t>Establecer un lenguaje común para describir la salud y los estados relacionados con ella a fin de mejorar la comunicación entre los diferentes usuarios como, por ejemplo, profesionales de la salud, investigadores, responsables de política sanitaria y la sociedad en general, incluidas las personas discapacitadas.</a:t>
            </a: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23</a:t>
            </a:fld>
            <a:endParaRPr lang="pl-PL" altLang="pl-PL"/>
          </a:p>
        </p:txBody>
      </p:sp>
    </p:spTree>
    <p:extLst>
      <p:ext uri="{BB962C8B-B14F-4D97-AF65-F5344CB8AC3E}">
        <p14:creationId xmlns:p14="http://schemas.microsoft.com/office/powerpoint/2010/main" val="759127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 sz="1200" kern="0" dirty="0">
                <a:solidFill>
                  <a:schemeClr val="accent2">
                    <a:lumMod val="75000"/>
                  </a:schemeClr>
                </a:solidFill>
                <a:latin typeface="Gill Sans" charset="0"/>
                <a:ea typeface="+mn-ea"/>
                <a:cs typeface="+mn-cs"/>
              </a:rPr>
              <a:t>Los objetivos de la Clasificación CIF son los siguientes:</a:t>
            </a:r>
          </a:p>
          <a:p>
            <a:endParaRPr lang="es-ES" dirty="0"/>
          </a:p>
          <a:p>
            <a:pPr marL="342900" indent="-342900">
              <a:lnSpc>
                <a:spcPct val="150000"/>
              </a:lnSpc>
              <a:buFont typeface="Arial" panose="020B0604020202020204" pitchFamily="34" charset="0"/>
              <a:buChar char="•"/>
              <a:defRPr/>
            </a:pPr>
            <a:r>
              <a:rPr lang="es-ES" sz="1200" b="0" kern="0" dirty="0">
                <a:solidFill>
                  <a:schemeClr val="accent2">
                    <a:lumMod val="75000"/>
                  </a:schemeClr>
                </a:solidFill>
              </a:rPr>
              <a:t>P</a:t>
            </a:r>
            <a:r>
              <a:rPr lang="es-ES" sz="1200" b="0" dirty="0">
                <a:solidFill>
                  <a:schemeClr val="accent2">
                    <a:lumMod val="75000"/>
                  </a:schemeClr>
                </a:solidFill>
              </a:rPr>
              <a:t>ermitir la comparación de datos entre diferentes países, de muchas áreas sanitarias</a:t>
            </a:r>
            <a:r>
              <a:rPr lang="es-ES" sz="1200" b="0" kern="0" dirty="0">
                <a:solidFill>
                  <a:schemeClr val="accent2">
                    <a:lumMod val="75000"/>
                  </a:schemeClr>
                </a:solidFill>
              </a:rPr>
              <a:t>, servicios y periodos de tiempo.</a:t>
            </a:r>
          </a:p>
          <a:p>
            <a:pPr marL="342900" indent="-342900">
              <a:lnSpc>
                <a:spcPct val="150000"/>
              </a:lnSpc>
              <a:buFont typeface="Arial" panose="020B0604020202020204" pitchFamily="34" charset="0"/>
              <a:buChar char="•"/>
              <a:defRPr/>
            </a:pPr>
            <a:r>
              <a:rPr lang="es-ES" sz="1200" b="0" kern="0" dirty="0">
                <a:solidFill>
                  <a:schemeClr val="accent2">
                    <a:lumMod val="75000"/>
                  </a:schemeClr>
                </a:solidFill>
              </a:rPr>
              <a:t>Crear de un esquema de codificación estructurado para sistemas de información en el ámbito de la salud.</a:t>
            </a: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24</a:t>
            </a:fld>
            <a:endParaRPr lang="pl-PL" altLang="pl-PL"/>
          </a:p>
        </p:txBody>
      </p:sp>
    </p:spTree>
    <p:extLst>
      <p:ext uri="{BB962C8B-B14F-4D97-AF65-F5344CB8AC3E}">
        <p14:creationId xmlns:p14="http://schemas.microsoft.com/office/powerpoint/2010/main" val="2526981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 sz="1800" kern="0" dirty="0">
                <a:solidFill>
                  <a:schemeClr val="accent2">
                    <a:lumMod val="75000"/>
                  </a:schemeClr>
                </a:solidFill>
                <a:latin typeface="Gill Sans" charset="0"/>
                <a:ea typeface="+mn-ea"/>
                <a:cs typeface="+mn-cs"/>
              </a:rPr>
              <a:t>Los componentes de la Clasificación CIF son:</a:t>
            </a:r>
          </a:p>
          <a:p>
            <a:pPr marL="0" marR="0" lvl="0" indent="0" algn="l" defTabSz="914400" rtl="0" eaLnBrk="0" fontAlgn="base" latinLnBrk="0" hangingPunct="0">
              <a:lnSpc>
                <a:spcPct val="100000"/>
              </a:lnSpc>
              <a:spcBef>
                <a:spcPct val="0"/>
              </a:spcBef>
              <a:spcAft>
                <a:spcPct val="0"/>
              </a:spcAft>
              <a:buClrTx/>
              <a:buSzTx/>
              <a:buFontTx/>
              <a:buNone/>
              <a:tabLst/>
              <a:defRPr/>
            </a:pPr>
            <a:endParaRPr lang="es-ES" sz="1800" kern="0" dirty="0">
              <a:solidFill>
                <a:schemeClr val="accent2">
                  <a:lumMod val="75000"/>
                </a:schemeClr>
              </a:solidFill>
              <a:latin typeface="Gill Sans" charset="0"/>
              <a:ea typeface="+mn-ea"/>
              <a:cs typeface="+mn-cs"/>
            </a:endParaRPr>
          </a:p>
          <a:p>
            <a:pPr marL="0">
              <a:lnSpc>
                <a:spcPct val="150000"/>
              </a:lnSpc>
              <a:defRPr/>
            </a:pPr>
            <a:r>
              <a:rPr lang="es-ES" sz="1200" b="0" kern="0" dirty="0">
                <a:solidFill>
                  <a:schemeClr val="accent2">
                    <a:lumMod val="75000"/>
                  </a:schemeClr>
                </a:solidFill>
              </a:rPr>
              <a:t>Parte uno. Funcionamiento y discapacidad:</a:t>
            </a:r>
          </a:p>
          <a:p>
            <a:pPr marL="457200" indent="-457200">
              <a:lnSpc>
                <a:spcPct val="150000"/>
              </a:lnSpc>
              <a:buFont typeface="Arial" panose="020B0604020202020204" pitchFamily="34" charset="0"/>
              <a:buChar char="•"/>
              <a:defRPr/>
            </a:pPr>
            <a:r>
              <a:rPr lang="es-ES" sz="1200" b="0" kern="0" dirty="0">
                <a:solidFill>
                  <a:schemeClr val="accent2">
                    <a:lumMod val="75000"/>
                  </a:schemeClr>
                </a:solidFill>
              </a:rPr>
              <a:t>Funciones y estructuras corporales </a:t>
            </a:r>
          </a:p>
          <a:p>
            <a:pPr marL="457200" indent="-457200">
              <a:lnSpc>
                <a:spcPct val="150000"/>
              </a:lnSpc>
              <a:buFont typeface="Arial" panose="020B0604020202020204" pitchFamily="34" charset="0"/>
              <a:buChar char="•"/>
              <a:defRPr/>
            </a:pPr>
            <a:r>
              <a:rPr lang="es-ES" sz="1200" b="0" kern="0" dirty="0">
                <a:solidFill>
                  <a:schemeClr val="accent2">
                    <a:lumMod val="75000"/>
                  </a:schemeClr>
                </a:solidFill>
              </a:rPr>
              <a:t>Actividades y participación</a:t>
            </a: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25</a:t>
            </a:fld>
            <a:endParaRPr lang="pl-PL" altLang="pl-PL"/>
          </a:p>
        </p:txBody>
      </p:sp>
    </p:spTree>
    <p:extLst>
      <p:ext uri="{BB962C8B-B14F-4D97-AF65-F5344CB8AC3E}">
        <p14:creationId xmlns:p14="http://schemas.microsoft.com/office/powerpoint/2010/main" val="2211515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a:lnSpc>
                <a:spcPct val="200000"/>
              </a:lnSpc>
              <a:defRPr/>
            </a:pPr>
            <a:r>
              <a:rPr lang="es-ES" sz="1200" b="0" kern="0" dirty="0">
                <a:solidFill>
                  <a:schemeClr val="accent2">
                    <a:lumMod val="75000"/>
                  </a:schemeClr>
                </a:solidFill>
              </a:rPr>
              <a:t>Parte dos. Factores contextuales:</a:t>
            </a:r>
          </a:p>
          <a:p>
            <a:pPr marL="457200" indent="-457200">
              <a:lnSpc>
                <a:spcPct val="200000"/>
              </a:lnSpc>
              <a:buFont typeface="Arial" panose="020B0604020202020204" pitchFamily="34" charset="0"/>
              <a:buChar char="•"/>
              <a:defRPr/>
            </a:pPr>
            <a:r>
              <a:rPr lang="es-ES" sz="1200" b="0" kern="0" dirty="0">
                <a:solidFill>
                  <a:schemeClr val="accent2">
                    <a:lumMod val="75000"/>
                  </a:schemeClr>
                </a:solidFill>
              </a:rPr>
              <a:t>Factores ambientales </a:t>
            </a:r>
          </a:p>
          <a:p>
            <a:pPr marL="457200" indent="-457200">
              <a:lnSpc>
                <a:spcPct val="200000"/>
              </a:lnSpc>
              <a:buFont typeface="Arial" panose="020B0604020202020204" pitchFamily="34" charset="0"/>
              <a:buChar char="•"/>
              <a:defRPr/>
            </a:pPr>
            <a:r>
              <a:rPr lang="es-ES" sz="1200" b="0" kern="0" dirty="0">
                <a:solidFill>
                  <a:schemeClr val="accent2">
                    <a:lumMod val="75000"/>
                  </a:schemeClr>
                </a:solidFill>
              </a:rPr>
              <a:t>Factores personales</a:t>
            </a: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26</a:t>
            </a:fld>
            <a:endParaRPr lang="pl-PL" altLang="pl-PL"/>
          </a:p>
        </p:txBody>
      </p:sp>
    </p:spTree>
    <p:extLst>
      <p:ext uri="{BB962C8B-B14F-4D97-AF65-F5344CB8AC3E}">
        <p14:creationId xmlns:p14="http://schemas.microsoft.com/office/powerpoint/2010/main" val="160619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 sz="1800" kern="0" dirty="0">
                <a:solidFill>
                  <a:schemeClr val="accent2">
                    <a:lumMod val="75000"/>
                  </a:schemeClr>
                </a:solidFill>
                <a:latin typeface="Gill Sans" charset="0"/>
                <a:ea typeface="+mn-ea"/>
                <a:cs typeface="+mn-cs"/>
              </a:rPr>
              <a:t>Importancia de los componentes parte 1</a:t>
            </a:r>
            <a:endParaRPr lang="en-US" sz="1800" kern="0" dirty="0">
              <a:solidFill>
                <a:schemeClr val="accent2">
                  <a:lumMod val="75000"/>
                </a:schemeClr>
              </a:solidFill>
              <a:latin typeface="Gill Sans" charset="0"/>
              <a:ea typeface="+mn-ea"/>
              <a:cs typeface="+mn-cs"/>
            </a:endParaRPr>
          </a:p>
          <a:p>
            <a:pPr marL="342900" indent="-342900">
              <a:lnSpc>
                <a:spcPct val="150000"/>
              </a:lnSpc>
              <a:buFont typeface="Arial" charset="0"/>
              <a:buChar char="•"/>
            </a:pPr>
            <a:r>
              <a:rPr lang="es-ES" altLang="pl-PL" sz="1200" b="0" kern="0" dirty="0">
                <a:solidFill>
                  <a:schemeClr val="accent2">
                    <a:lumMod val="75000"/>
                  </a:schemeClr>
                </a:solidFill>
              </a:rPr>
              <a:t>Las funciones corporales son procesos fisiológicos de los sistemas corporales individuales, incluidos los procesos mentales; las estructuras corporales son sus partes anatómicas tales como órganos, extremidades y sus componentes.</a:t>
            </a:r>
            <a:endParaRPr lang="en-US" altLang="pl-PL" sz="1200" b="0" kern="0" dirty="0">
              <a:solidFill>
                <a:schemeClr val="accent2">
                  <a:lumMod val="75000"/>
                </a:schemeClr>
              </a:solidFill>
            </a:endParaRPr>
          </a:p>
          <a:p>
            <a:pPr marL="342900" indent="-342900">
              <a:lnSpc>
                <a:spcPct val="150000"/>
              </a:lnSpc>
              <a:buFont typeface="Arial" charset="0"/>
              <a:buChar char="•"/>
            </a:pPr>
            <a:r>
              <a:rPr lang="es-ES" altLang="pl-PL" sz="1200" b="0" kern="0" dirty="0">
                <a:solidFill>
                  <a:schemeClr val="accent2">
                    <a:lumMod val="75000"/>
                  </a:schemeClr>
                </a:solidFill>
              </a:rPr>
              <a:t>Actividad es la realización de una tarea o una acción por parte de una persona; participación es la implicación de una persona en determinadas situaciones de la vida.</a:t>
            </a:r>
            <a:endParaRPr lang="en-US" altLang="pl-PL" sz="1200" b="0" kern="0" dirty="0">
              <a:solidFill>
                <a:schemeClr val="accent2">
                  <a:lumMod val="75000"/>
                </a:schemeClr>
              </a:solidFill>
            </a:endParaRP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27</a:t>
            </a:fld>
            <a:endParaRPr lang="pl-PL" altLang="pl-PL"/>
          </a:p>
        </p:txBody>
      </p:sp>
    </p:spTree>
    <p:extLst>
      <p:ext uri="{BB962C8B-B14F-4D97-AF65-F5344CB8AC3E}">
        <p14:creationId xmlns:p14="http://schemas.microsoft.com/office/powerpoint/2010/main" val="27827375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defRPr/>
            </a:pPr>
            <a:r>
              <a:rPr lang="es-ES" sz="1200" b="0" kern="0" dirty="0">
                <a:solidFill>
                  <a:schemeClr val="accent2">
                    <a:lumMod val="75000"/>
                  </a:schemeClr>
                </a:solidFill>
              </a:rPr>
              <a:t>El componente de actividades y participación se describe mediante dos calificadores: desempeño/realización y capacidad. Esta distinción resulta crucial porque indica el área de potencialidad del sujeto.</a:t>
            </a:r>
          </a:p>
          <a:p>
            <a:pPr>
              <a:defRPr/>
            </a:pPr>
            <a:r>
              <a:rPr lang="es-ES" sz="1200" b="0" dirty="0">
                <a:solidFill>
                  <a:schemeClr val="accent2">
                    <a:lumMod val="75000"/>
                  </a:schemeClr>
                </a:solidFill>
              </a:rPr>
              <a:t>Capacidad se refiere a la capacidad de una persona para realizar una tarea o acción, indica el nivel máximo de funcionamiento que puede alcanzar una persona en un área específica y se manifiesta actualmente en el comportamiento.</a:t>
            </a:r>
          </a:p>
          <a:p>
            <a:pPr>
              <a:defRPr/>
            </a:pPr>
            <a:r>
              <a:rPr lang="es-ES" sz="1200" b="0" kern="0" dirty="0">
                <a:solidFill>
                  <a:schemeClr val="accent2">
                    <a:lumMod val="75000"/>
                  </a:schemeClr>
                </a:solidFill>
              </a:rPr>
              <a:t>Desempeño/realización se refiere a </a:t>
            </a:r>
            <a:r>
              <a:rPr lang="es-ES" sz="1200" b="0" dirty="0">
                <a:solidFill>
                  <a:schemeClr val="accent2">
                    <a:lumMod val="75000"/>
                  </a:schemeClr>
                </a:solidFill>
              </a:rPr>
              <a:t>lo que hace una persona en su entorno actual.</a:t>
            </a:r>
            <a:endParaRPr lang="es-ES" sz="1200" b="0" kern="0" dirty="0">
              <a:solidFill>
                <a:schemeClr val="accent2">
                  <a:lumMod val="75000"/>
                </a:schemeClr>
              </a:solidFill>
            </a:endParaRPr>
          </a:p>
          <a:p>
            <a:pPr>
              <a:defRPr/>
            </a:pPr>
            <a:r>
              <a:rPr lang="es-ES" sz="1200" b="0" kern="0" dirty="0">
                <a:solidFill>
                  <a:schemeClr val="accent2">
                    <a:lumMod val="75000"/>
                  </a:schemeClr>
                </a:solidFill>
              </a:rPr>
              <a:t>La diferencia entre capacidad y desempeño/realización permite determinar la dirección de la modificación del entorno en el que actualmente se desenvuelve la persona.</a:t>
            </a: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28</a:t>
            </a:fld>
            <a:endParaRPr lang="pl-PL" altLang="pl-PL"/>
          </a:p>
        </p:txBody>
      </p:sp>
    </p:spTree>
    <p:extLst>
      <p:ext uri="{BB962C8B-B14F-4D97-AF65-F5344CB8AC3E}">
        <p14:creationId xmlns:p14="http://schemas.microsoft.com/office/powerpoint/2010/main" val="4216202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ltLang="pl-PL" sz="1200" b="0" kern="0" dirty="0">
                <a:solidFill>
                  <a:schemeClr val="accent2">
                    <a:lumMod val="75000"/>
                  </a:schemeClr>
                </a:solidFill>
              </a:rPr>
              <a:t>Los factores ambientales crean un entorno físico y social y un sistema de actitudes en el que viven las personas. </a:t>
            </a:r>
            <a:endParaRPr lang="en-US" altLang="pl-PL" sz="1200" b="0" kern="0" dirty="0">
              <a:solidFill>
                <a:schemeClr val="accent2">
                  <a:lumMod val="75000"/>
                </a:schemeClr>
              </a:solidFill>
            </a:endParaRPr>
          </a:p>
          <a:p>
            <a:r>
              <a:rPr lang="es-ES" altLang="pl-PL" sz="1200" b="0" kern="0" dirty="0">
                <a:solidFill>
                  <a:schemeClr val="accent2">
                    <a:lumMod val="75000"/>
                  </a:schemeClr>
                </a:solidFill>
              </a:rPr>
              <a:t>Los factores personales se refieren directamente al individuo e incluyen características como la edad, el sexo, el estatus social o las experiencias vitales.</a:t>
            </a:r>
          </a:p>
          <a:p>
            <a:r>
              <a:rPr lang="es-ES" altLang="pl-PL" sz="1200" b="0" kern="0" dirty="0">
                <a:solidFill>
                  <a:schemeClr val="accent2">
                    <a:lumMod val="75000"/>
                  </a:schemeClr>
                </a:solidFill>
              </a:rPr>
              <a:t>Actualmente, la clasificación CIF no incluye estos factores, pero los propios usuarios pueden incluirlos en la evaluación CIF.</a:t>
            </a:r>
            <a:endParaRPr lang="en-US" altLang="pl-PL" sz="1200" b="0" kern="0" dirty="0">
              <a:solidFill>
                <a:schemeClr val="accent2">
                  <a:lumMod val="75000"/>
                </a:schemeClr>
              </a:solidFill>
            </a:endParaRP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29</a:t>
            </a:fld>
            <a:endParaRPr lang="pl-PL" altLang="pl-PL"/>
          </a:p>
        </p:txBody>
      </p:sp>
    </p:spTree>
    <p:extLst>
      <p:ext uri="{BB962C8B-B14F-4D97-AF65-F5344CB8AC3E}">
        <p14:creationId xmlns:p14="http://schemas.microsoft.com/office/powerpoint/2010/main" val="1230070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ES" altLang="pl-PL" sz="1200" b="0" dirty="0">
                <a:solidFill>
                  <a:schemeClr val="accent2">
                    <a:lumMod val="75000"/>
                  </a:schemeClr>
                </a:solidFill>
              </a:rPr>
              <a:t>Diagnóstico que asigna a una especie o tipo: diagnóstico de clasificación. Es el más desarrollado en las ciencias naturales (como la botánica, la zoología, la medicina) debido a la necesidad de encontrar en los sujetos estudiados cualidades específicamente significativas y al mismo tiempo básicas que permitan distinguir una especie determinada de otra.</a:t>
            </a:r>
            <a:endParaRPr lang="en-US" altLang="pl-PL" sz="1200" b="0" dirty="0">
              <a:solidFill>
                <a:schemeClr val="accent2">
                  <a:lumMod val="75000"/>
                </a:schemeClr>
              </a:solidFill>
            </a:endParaRPr>
          </a:p>
          <a:p>
            <a:pPr algn="just"/>
            <a:endParaRPr lang="en-US" altLang="pl-PL" sz="1200" b="0" dirty="0">
              <a:solidFill>
                <a:schemeClr val="accent2">
                  <a:lumMod val="75000"/>
                </a:schemeClr>
              </a:solidFill>
            </a:endParaRPr>
          </a:p>
          <a:p>
            <a:pPr algn="just"/>
            <a:r>
              <a:rPr lang="es-ES" altLang="pl-PL" sz="1200" b="0" dirty="0">
                <a:solidFill>
                  <a:schemeClr val="accent2">
                    <a:lumMod val="75000"/>
                  </a:schemeClr>
                </a:solidFill>
              </a:rPr>
              <a:t>Asignación tipológica: encuentra su aplicación en ciencias sociales, humanísticas y en parte naturales (por ejemplo, psicología, sociología, literatura, pedagogía, medicina, arqueología). Este tipo de diagnóstico se caracteriza por altos valores descriptivos y explicativos, no existen barreras tan rígidas como en el diagnóstico de clasificación. (¿Conforme a qué tipo conocido debería examinarse el estado de cosas?)</a:t>
            </a:r>
            <a:endParaRPr lang="en-US" sz="1200" b="0" dirty="0">
              <a:solidFill>
                <a:schemeClr val="accent2">
                  <a:lumMod val="75000"/>
                </a:schemeClr>
              </a:solidFill>
            </a:endParaRPr>
          </a:p>
          <a:p>
            <a:pPr eaLnBrk="1" hangingPunct="1"/>
            <a:endParaRPr lang="en-US"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874895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a:r>
              <a:rPr lang="es-ES" altLang="pl-PL" sz="1200" b="0" kern="0" dirty="0">
                <a:solidFill>
                  <a:schemeClr val="accent2">
                    <a:lumMod val="75000"/>
                  </a:schemeClr>
                </a:solidFill>
              </a:rPr>
              <a:t>Hay cuatro constructos para la primera parte de la clasificación: </a:t>
            </a:r>
          </a:p>
          <a:p>
            <a:pPr marL="0"/>
            <a:r>
              <a:rPr lang="es-ES" altLang="pl-PL" sz="1200" b="0" kern="0" dirty="0">
                <a:solidFill>
                  <a:schemeClr val="accent2">
                    <a:lumMod val="75000"/>
                  </a:schemeClr>
                </a:solidFill>
              </a:rPr>
              <a:t>• c</a:t>
            </a:r>
            <a:r>
              <a:rPr lang="es-ES" sz="1200" b="0" kern="0" dirty="0">
                <a:solidFill>
                  <a:schemeClr val="accent2">
                    <a:lumMod val="75000"/>
                  </a:schemeClr>
                </a:solidFill>
              </a:rPr>
              <a:t>ambios en las funciones corporales</a:t>
            </a:r>
            <a:r>
              <a:rPr lang="es-ES" altLang="pl-PL" sz="1200" b="0" kern="0" dirty="0">
                <a:solidFill>
                  <a:schemeClr val="accent2">
                    <a:lumMod val="75000"/>
                  </a:schemeClr>
                </a:solidFill>
              </a:rPr>
              <a:t> </a:t>
            </a:r>
          </a:p>
          <a:p>
            <a:pPr marL="0"/>
            <a:r>
              <a:rPr lang="es-ES" altLang="pl-PL" sz="1200" b="0" kern="0" dirty="0">
                <a:solidFill>
                  <a:schemeClr val="accent2">
                    <a:lumMod val="75000"/>
                  </a:schemeClr>
                </a:solidFill>
              </a:rPr>
              <a:t>• c</a:t>
            </a:r>
            <a:r>
              <a:rPr lang="es-ES" sz="1200" b="0" kern="0" dirty="0">
                <a:solidFill>
                  <a:schemeClr val="accent2">
                    <a:lumMod val="75000"/>
                  </a:schemeClr>
                </a:solidFill>
              </a:rPr>
              <a:t>ambios en las estructuras corporales</a:t>
            </a:r>
            <a:r>
              <a:rPr lang="es-ES" altLang="pl-PL" sz="1200" b="0" kern="0" dirty="0">
                <a:solidFill>
                  <a:schemeClr val="accent2">
                    <a:lumMod val="75000"/>
                  </a:schemeClr>
                </a:solidFill>
              </a:rPr>
              <a:t> </a:t>
            </a:r>
          </a:p>
          <a:p>
            <a:pPr marL="0"/>
            <a:r>
              <a:rPr lang="es-ES" altLang="pl-PL" sz="1200" b="0" kern="0" dirty="0">
                <a:solidFill>
                  <a:schemeClr val="accent2">
                    <a:lumMod val="75000"/>
                  </a:schemeClr>
                </a:solidFill>
              </a:rPr>
              <a:t>• capacidad</a:t>
            </a:r>
          </a:p>
          <a:p>
            <a:pPr marL="0"/>
            <a:r>
              <a:rPr lang="es-ES" altLang="pl-PL" sz="1200" b="0" kern="0" dirty="0">
                <a:solidFill>
                  <a:schemeClr val="accent2">
                    <a:lumMod val="75000"/>
                  </a:schemeClr>
                </a:solidFill>
              </a:rPr>
              <a:t>• desempeño/realización </a:t>
            </a:r>
          </a:p>
          <a:p>
            <a:pPr marL="0"/>
            <a:r>
              <a:rPr lang="es-ES" altLang="pl-PL" sz="1200" b="0" kern="0" dirty="0">
                <a:solidFill>
                  <a:schemeClr val="accent2">
                    <a:lumMod val="75000"/>
                  </a:schemeClr>
                </a:solidFill>
              </a:rPr>
              <a:t>El constructo para la segunda parte de la clasificación es:  </a:t>
            </a:r>
          </a:p>
          <a:p>
            <a:pPr marL="0"/>
            <a:r>
              <a:rPr lang="es-ES" altLang="pl-PL" sz="1200" b="0" kern="0" dirty="0">
                <a:solidFill>
                  <a:schemeClr val="accent2">
                    <a:lumMod val="75000"/>
                  </a:schemeClr>
                </a:solidFill>
              </a:rPr>
              <a:t>• facilidades o barreras relacionadas con factores ambientales</a:t>
            </a:r>
            <a:r>
              <a:rPr lang="en-US" altLang="pl-PL" sz="1200" b="0" kern="0" dirty="0">
                <a:solidFill>
                  <a:schemeClr val="accent2">
                    <a:lumMod val="75000"/>
                  </a:schemeClr>
                </a:solidFill>
              </a:rPr>
              <a:t>.</a:t>
            </a: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30</a:t>
            </a:fld>
            <a:endParaRPr lang="pl-PL" altLang="pl-PL"/>
          </a:p>
        </p:txBody>
      </p:sp>
    </p:spTree>
    <p:extLst>
      <p:ext uri="{BB962C8B-B14F-4D97-AF65-F5344CB8AC3E}">
        <p14:creationId xmlns:p14="http://schemas.microsoft.com/office/powerpoint/2010/main" val="2907622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defRPr/>
            </a:pPr>
            <a:r>
              <a:rPr lang="es-ES" sz="1200" b="0" kern="0" dirty="0">
                <a:solidFill>
                  <a:schemeClr val="accent2">
                    <a:lumMod val="75000"/>
                  </a:schemeClr>
                </a:solidFill>
              </a:rPr>
              <a:t>Los constructos individuales para un componente determinado se pueden evaluar según la escala: </a:t>
            </a:r>
          </a:p>
          <a:p>
            <a:pPr>
              <a:defRPr/>
            </a:pPr>
            <a:r>
              <a:rPr lang="es-ES" sz="1200" b="0" kern="0" dirty="0">
                <a:solidFill>
                  <a:schemeClr val="accent2">
                    <a:lumMod val="75000"/>
                  </a:schemeClr>
                </a:solidFill>
              </a:rPr>
              <a:t>0 - no hay problema (ninguno, insignificante) </a:t>
            </a:r>
          </a:p>
          <a:p>
            <a:pPr>
              <a:defRPr/>
            </a:pPr>
            <a:r>
              <a:rPr lang="es-ES" sz="1200" b="0" kern="0" dirty="0">
                <a:solidFill>
                  <a:schemeClr val="accent2">
                    <a:lumMod val="75000"/>
                  </a:schemeClr>
                </a:solidFill>
              </a:rPr>
              <a:t>1 - problema ligero (poco, escaso) </a:t>
            </a:r>
          </a:p>
          <a:p>
            <a:pPr>
              <a:defRPr/>
            </a:pPr>
            <a:r>
              <a:rPr lang="es-ES" sz="1200" b="0" kern="0" dirty="0">
                <a:solidFill>
                  <a:schemeClr val="accent2">
                    <a:lumMod val="75000"/>
                  </a:schemeClr>
                </a:solidFill>
              </a:rPr>
              <a:t>2 - problema moderado (medio, regular) </a:t>
            </a:r>
          </a:p>
          <a:p>
            <a:pPr>
              <a:defRPr/>
            </a:pPr>
            <a:r>
              <a:rPr lang="es-ES" sz="1200" b="0" kern="0" dirty="0">
                <a:solidFill>
                  <a:schemeClr val="accent2">
                    <a:lumMod val="75000"/>
                  </a:schemeClr>
                </a:solidFill>
              </a:rPr>
              <a:t>3 - problema grave (mucho, extremo) </a:t>
            </a:r>
          </a:p>
          <a:p>
            <a:pPr>
              <a:defRPr/>
            </a:pPr>
            <a:r>
              <a:rPr lang="es-ES" sz="1200" b="0" kern="0" dirty="0">
                <a:solidFill>
                  <a:schemeClr val="accent2">
                    <a:lumMod val="75000"/>
                  </a:schemeClr>
                </a:solidFill>
              </a:rPr>
              <a:t>4 - problema completo (total) </a:t>
            </a:r>
          </a:p>
          <a:p>
            <a:pPr marL="0">
              <a:defRPr/>
            </a:pPr>
            <a:r>
              <a:rPr lang="es-ES" sz="1200" b="0" kern="0" dirty="0">
                <a:solidFill>
                  <a:schemeClr val="accent2">
                    <a:lumMod val="75000"/>
                  </a:schemeClr>
                </a:solidFill>
              </a:rPr>
              <a:t>También es posible construir varios tipos de escalas adaptadas a las necesidades de un diagnóstico y un entorno terapéutico determinados.</a:t>
            </a: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31</a:t>
            </a:fld>
            <a:endParaRPr lang="pl-PL" altLang="pl-PL"/>
          </a:p>
        </p:txBody>
      </p:sp>
    </p:spTree>
    <p:extLst>
      <p:ext uri="{BB962C8B-B14F-4D97-AF65-F5344CB8AC3E}">
        <p14:creationId xmlns:p14="http://schemas.microsoft.com/office/powerpoint/2010/main" val="38309495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 altLang="pl-PL" sz="1200" b="0" kern="0" dirty="0">
                <a:solidFill>
                  <a:schemeClr val="accent2">
                    <a:lumMod val="75000"/>
                  </a:schemeClr>
                </a:solidFill>
              </a:rPr>
              <a:t>La clasificación CIF no solo se aplica a personas con discapacidad. Con su ayuda, puedes describir todos los aspectos de la salud y las condiciones relacionadas con la salud de cualquier ser humano. Este uso universal de la clasificación nos permite ver que, en muchas áreas, algunas personas con discapacidad funcionan mejor que las que se consideran completamente funcionales.</a:t>
            </a:r>
            <a:endParaRPr lang="en-US" altLang="pl-PL" sz="1200" b="0" kern="0" dirty="0">
              <a:solidFill>
                <a:schemeClr val="accent2">
                  <a:lumMod val="75000"/>
                </a:schemeClr>
              </a:solidFill>
            </a:endParaRP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32</a:t>
            </a:fld>
            <a:endParaRPr lang="pl-PL" altLang="pl-PL"/>
          </a:p>
        </p:txBody>
      </p:sp>
    </p:spTree>
    <p:extLst>
      <p:ext uri="{BB962C8B-B14F-4D97-AF65-F5344CB8AC3E}">
        <p14:creationId xmlns:p14="http://schemas.microsoft.com/office/powerpoint/2010/main" val="21351095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ltLang="pl-PL" kern="0" dirty="0">
                <a:solidFill>
                  <a:schemeClr val="accent2">
                    <a:lumMod val="75000"/>
                  </a:schemeClr>
                </a:solidFill>
              </a:rPr>
              <a:t>Principios para la creación de herramientas de valoración funcional</a:t>
            </a:r>
            <a:endParaRPr lang="es-ES" altLang="pl-PL" sz="1200" b="0" kern="0" dirty="0">
              <a:solidFill>
                <a:schemeClr val="accent2">
                  <a:lumMod val="75000"/>
                </a:schemeClr>
              </a:solidFill>
            </a:endParaRPr>
          </a:p>
          <a:p>
            <a:pPr algn="just"/>
            <a:r>
              <a:rPr lang="es-ES" altLang="pl-PL" sz="1200" b="0" kern="0" dirty="0">
                <a:solidFill>
                  <a:schemeClr val="accent2">
                    <a:lumMod val="75000"/>
                  </a:schemeClr>
                </a:solidFill>
              </a:rPr>
              <a:t>En diversas áreas de apoyo, terapia y asesoramiento para personas con necesidades especiales se utilizan herramientas de diagnóstico estandarizadas, pruebas, escalas, así como herramientas para evaluar los resultados de las pruebas mediante dispositivos.</a:t>
            </a:r>
          </a:p>
          <a:p>
            <a:pPr algn="just"/>
            <a:r>
              <a:rPr lang="es-ES" altLang="pl-PL" sz="1200" b="0" kern="0" dirty="0">
                <a:solidFill>
                  <a:schemeClr val="accent2">
                    <a:lumMod val="75000"/>
                  </a:schemeClr>
                </a:solidFill>
              </a:rPr>
              <a:t>También puedes encontrar muchas propuestas en Internet. También es importante poder crear tus propias herramientas de valoración adaptadas a la escala de los fenómenos y las necesidades de los pacientes en forma de, por ejemplo, hojas de observación, cuestionarios de entrevistas, etc.</a:t>
            </a:r>
          </a:p>
          <a:p>
            <a:pPr algn="just"/>
            <a:r>
              <a:rPr lang="es-ES" altLang="pl-PL" sz="1200" b="0" kern="0" dirty="0">
                <a:solidFill>
                  <a:schemeClr val="accent2">
                    <a:lumMod val="75000"/>
                  </a:schemeClr>
                </a:solidFill>
              </a:rPr>
              <a:t>En la siguiente diapositiva, hay enlaces a sitios web que pueden ayudar a comprender las reglas para crear dichas herramientas.</a:t>
            </a: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33</a:t>
            </a:fld>
            <a:endParaRPr lang="pl-PL" altLang="pl-PL"/>
          </a:p>
        </p:txBody>
      </p:sp>
    </p:spTree>
    <p:extLst>
      <p:ext uri="{BB962C8B-B14F-4D97-AF65-F5344CB8AC3E}">
        <p14:creationId xmlns:p14="http://schemas.microsoft.com/office/powerpoint/2010/main" val="623531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ltLang="pl-PL" kern="0" dirty="0">
                <a:solidFill>
                  <a:schemeClr val="accent2">
                    <a:lumMod val="75000"/>
                  </a:schemeClr>
                </a:solidFill>
              </a:rPr>
              <a:t>Principios para la creación de herramientas de valoración funcional. En la diapositiva tenéis el acceso a los siguientes enlaces:</a:t>
            </a:r>
          </a:p>
          <a:p>
            <a:pPr marL="0" marR="0" lvl="0" indent="0" algn="l" defTabSz="914400" rtl="0" eaLnBrk="0" fontAlgn="base" latinLnBrk="0" hangingPunct="0">
              <a:lnSpc>
                <a:spcPct val="100000"/>
              </a:lnSpc>
              <a:spcBef>
                <a:spcPct val="0"/>
              </a:spcBef>
              <a:spcAft>
                <a:spcPct val="0"/>
              </a:spcAft>
              <a:buClrTx/>
              <a:buSzTx/>
              <a:buFontTx/>
              <a:buNone/>
              <a:tabLst/>
              <a:defRPr/>
            </a:pPr>
            <a:r>
              <a:rPr lang="es-ES" sz="1200" b="1" kern="0" dirty="0">
                <a:solidFill>
                  <a:schemeClr val="accent2">
                    <a:lumMod val="75000"/>
                  </a:schemeClr>
                </a:solidFill>
              </a:rPr>
              <a:t>¿Qué es una </a:t>
            </a:r>
            <a:r>
              <a:rPr lang="es-ES" sz="1200" kern="0" dirty="0">
                <a:solidFill>
                  <a:schemeClr val="accent2">
                    <a:lumMod val="75000"/>
                  </a:schemeClr>
                </a:solidFill>
              </a:rPr>
              <a:t>valor</a:t>
            </a:r>
            <a:r>
              <a:rPr lang="es-ES" sz="1200" b="1" kern="0" dirty="0">
                <a:solidFill>
                  <a:schemeClr val="accent2">
                    <a:lumMod val="75000"/>
                  </a:schemeClr>
                </a:solidFill>
              </a:rPr>
              <a:t>ación funcional del comportamiento?</a:t>
            </a:r>
          </a:p>
          <a:p>
            <a:endParaRPr lang="es-ES" dirty="0"/>
          </a:p>
          <a:p>
            <a:r>
              <a:rPr lang="es-ES" sz="1200" kern="0" dirty="0">
                <a:solidFill>
                  <a:schemeClr val="accent2">
                    <a:lumMod val="75000"/>
                  </a:schemeClr>
                </a:solidFill>
              </a:rPr>
              <a:t>M</a:t>
            </a:r>
            <a:r>
              <a:rPr lang="es-ES" sz="1200" b="1" kern="0" dirty="0">
                <a:solidFill>
                  <a:schemeClr val="accent2">
                    <a:lumMod val="75000"/>
                  </a:schemeClr>
                </a:solidFill>
              </a:rPr>
              <a:t>etodología </a:t>
            </a:r>
            <a:r>
              <a:rPr lang="es-ES" sz="1200" kern="0" dirty="0">
                <a:solidFill>
                  <a:schemeClr val="accent2">
                    <a:lumMod val="75000"/>
                  </a:schemeClr>
                </a:solidFill>
              </a:rPr>
              <a:t>de la</a:t>
            </a:r>
            <a:r>
              <a:rPr lang="es-ES" sz="1200" b="1" kern="0" dirty="0">
                <a:solidFill>
                  <a:schemeClr val="accent2">
                    <a:lumMod val="75000"/>
                  </a:schemeClr>
                </a:solidFill>
              </a:rPr>
              <a:t> </a:t>
            </a:r>
            <a:r>
              <a:rPr lang="es-ES" sz="1200" kern="0" dirty="0">
                <a:solidFill>
                  <a:schemeClr val="accent2">
                    <a:lumMod val="75000"/>
                  </a:schemeClr>
                </a:solidFill>
              </a:rPr>
              <a:t>valor</a:t>
            </a:r>
            <a:r>
              <a:rPr lang="es-ES" sz="1200" b="1" kern="0" dirty="0">
                <a:solidFill>
                  <a:schemeClr val="accent2">
                    <a:lumMod val="75000"/>
                  </a:schemeClr>
                </a:solidFill>
              </a:rPr>
              <a:t>ación funcional</a:t>
            </a:r>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34</a:t>
            </a:fld>
            <a:endParaRPr lang="pl-PL" altLang="pl-PL"/>
          </a:p>
        </p:txBody>
      </p:sp>
    </p:spTree>
    <p:extLst>
      <p:ext uri="{BB962C8B-B14F-4D97-AF65-F5344CB8AC3E}">
        <p14:creationId xmlns:p14="http://schemas.microsoft.com/office/powerpoint/2010/main" val="34413606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ltLang="pl-PL" kern="0" dirty="0">
                <a:solidFill>
                  <a:schemeClr val="accent2">
                    <a:lumMod val="75000"/>
                  </a:schemeClr>
                </a:solidFill>
              </a:rPr>
              <a:t>En la diapositiva tenéis el acceso a los siguientes enlaces sobre Principios para la creación de herramientas de valoración funcional:</a:t>
            </a:r>
          </a:p>
          <a:p>
            <a:r>
              <a:rPr lang="es-ES" sz="1200" b="0" kern="0" dirty="0" err="1">
                <a:solidFill>
                  <a:schemeClr val="accent2">
                    <a:lumMod val="75000"/>
                  </a:schemeClr>
                </a:solidFill>
              </a:rPr>
              <a:t>ePortfolio</a:t>
            </a:r>
            <a:r>
              <a:rPr lang="es-ES" sz="1200" b="0" kern="0" dirty="0">
                <a:solidFill>
                  <a:schemeClr val="accent2">
                    <a:lumMod val="75000"/>
                  </a:schemeClr>
                </a:solidFill>
              </a:rPr>
              <a:t>: suele utilizarse en la educación, pero también se puede emplear, por ejemplo, en pacientes con enfermedades crónicas o en el asesoramiento.</a:t>
            </a:r>
          </a:p>
          <a:p>
            <a:endParaRPr lang="es-ES" sz="1200" b="0" kern="0" dirty="0">
              <a:solidFill>
                <a:schemeClr val="accent2">
                  <a:lumMod val="75000"/>
                </a:schemeClr>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s-ES" sz="1200" b="0" kern="0" dirty="0">
                <a:solidFill>
                  <a:schemeClr val="accent2">
                    <a:lumMod val="75000"/>
                  </a:schemeClr>
                </a:solidFill>
              </a:rPr>
              <a:t>Herramientas de valoración y criterios de asignación de pacientes.</a:t>
            </a: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35</a:t>
            </a:fld>
            <a:endParaRPr lang="pl-PL" altLang="pl-PL"/>
          </a:p>
        </p:txBody>
      </p:sp>
    </p:spTree>
    <p:extLst>
      <p:ext uri="{BB962C8B-B14F-4D97-AF65-F5344CB8AC3E}">
        <p14:creationId xmlns:p14="http://schemas.microsoft.com/office/powerpoint/2010/main" val="40073482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 sz="1800" kern="0" dirty="0">
                <a:solidFill>
                  <a:schemeClr val="accent2">
                    <a:lumMod val="75000"/>
                  </a:schemeClr>
                </a:solidFill>
                <a:latin typeface="Gill Sans" charset="0"/>
                <a:ea typeface="+mn-ea"/>
                <a:cs typeface="+mn-cs"/>
              </a:rPr>
              <a:t>A modo de resumen:</a:t>
            </a:r>
          </a:p>
          <a:p>
            <a:pPr marL="0" marR="0" lvl="0" indent="0" algn="l" defTabSz="914400" rtl="0" eaLnBrk="0" fontAlgn="base" latinLnBrk="0" hangingPunct="0">
              <a:lnSpc>
                <a:spcPct val="100000"/>
              </a:lnSpc>
              <a:spcBef>
                <a:spcPct val="0"/>
              </a:spcBef>
              <a:spcAft>
                <a:spcPct val="0"/>
              </a:spcAft>
              <a:buClrTx/>
              <a:buSzTx/>
              <a:buFontTx/>
              <a:buNone/>
              <a:tabLst/>
              <a:defRPr/>
            </a:pPr>
            <a:endParaRPr lang="es-ES" sz="1800" kern="0" dirty="0">
              <a:solidFill>
                <a:schemeClr val="accent2">
                  <a:lumMod val="75000"/>
                </a:schemeClr>
              </a:solidFill>
              <a:latin typeface="Gill Sans" charset="0"/>
              <a:ea typeface="+mn-ea"/>
              <a:cs typeface="+mn-cs"/>
            </a:endParaRPr>
          </a:p>
          <a:p>
            <a:pPr marL="0">
              <a:lnSpc>
                <a:spcPct val="120000"/>
              </a:lnSpc>
              <a:defRPr/>
            </a:pPr>
            <a:r>
              <a:rPr lang="es-ES" sz="1200" b="0" kern="0" dirty="0">
                <a:solidFill>
                  <a:schemeClr val="accent2">
                    <a:lumMod val="75000"/>
                  </a:schemeClr>
                </a:solidFill>
              </a:rPr>
              <a:t>La presentación obviamente no abarca el tema de la valoración funcional en la organización de los procesos terapéuticos.</a:t>
            </a:r>
          </a:p>
          <a:p>
            <a:pPr marL="0">
              <a:lnSpc>
                <a:spcPct val="120000"/>
              </a:lnSpc>
              <a:defRPr/>
            </a:pPr>
            <a:r>
              <a:rPr lang="es-ES" sz="1200" b="0" kern="0" dirty="0">
                <a:solidFill>
                  <a:schemeClr val="accent2">
                    <a:lumMod val="75000"/>
                  </a:schemeClr>
                </a:solidFill>
              </a:rPr>
              <a:t>El objetivo principal aquí es transmitir la idea de que en el caso específico de muchos pacientes, elementos tales como:</a:t>
            </a:r>
          </a:p>
          <a:p>
            <a:pPr marL="0">
              <a:lnSpc>
                <a:spcPct val="120000"/>
              </a:lnSpc>
              <a:defRPr/>
            </a:pPr>
            <a:r>
              <a:rPr lang="es-ES" sz="1200" b="0" kern="0" dirty="0">
                <a:solidFill>
                  <a:schemeClr val="accent2">
                    <a:lumMod val="75000"/>
                  </a:schemeClr>
                </a:solidFill>
              </a:rPr>
              <a:t>unas buenas relaciones sociales, el sentido subjetivo de la felicidad y la alegría de vivir, o la capacidad de aprender, son importantes determinantes de la salud.</a:t>
            </a: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36</a:t>
            </a:fld>
            <a:endParaRPr lang="pl-PL" altLang="pl-PL"/>
          </a:p>
        </p:txBody>
      </p:sp>
    </p:spTree>
    <p:extLst>
      <p:ext uri="{BB962C8B-B14F-4D97-AF65-F5344CB8AC3E}">
        <p14:creationId xmlns:p14="http://schemas.microsoft.com/office/powerpoint/2010/main" val="41763241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 sz="1800" kern="0" dirty="0">
                <a:solidFill>
                  <a:schemeClr val="accent2">
                    <a:lumMod val="75000"/>
                  </a:schemeClr>
                </a:solidFill>
                <a:latin typeface="Gill Sans" charset="0"/>
                <a:ea typeface="+mn-ea"/>
                <a:cs typeface="+mn-cs"/>
              </a:rPr>
              <a:t>Preguntas de control</a:t>
            </a:r>
          </a:p>
          <a:p>
            <a:pPr marL="0">
              <a:defRPr/>
            </a:pPr>
            <a:r>
              <a:rPr lang="es-ES" sz="1200" b="0" kern="0" dirty="0">
                <a:solidFill>
                  <a:schemeClr val="accent2">
                    <a:lumMod val="75000"/>
                  </a:schemeClr>
                </a:solidFill>
              </a:rPr>
              <a:t>1. Analiza la relación entre los procesos de diagnóstico y el proceso de valoración funcional. </a:t>
            </a:r>
          </a:p>
          <a:p>
            <a:pPr marL="0">
              <a:defRPr/>
            </a:pPr>
            <a:r>
              <a:rPr lang="es-ES" sz="1200" b="0" kern="0" dirty="0">
                <a:solidFill>
                  <a:schemeClr val="accent2">
                    <a:lumMod val="75000"/>
                  </a:schemeClr>
                </a:solidFill>
              </a:rPr>
              <a:t>2. Analiza las diferencias en la organización de los procesos de valoración funcional en el modelo médico y el modelo biopsicosocial. </a:t>
            </a:r>
          </a:p>
          <a:p>
            <a:pPr marL="0">
              <a:defRPr/>
            </a:pPr>
            <a:r>
              <a:rPr lang="es-ES" sz="1200" b="0" kern="0" dirty="0">
                <a:solidFill>
                  <a:schemeClr val="accent2">
                    <a:lumMod val="75000"/>
                  </a:schemeClr>
                </a:solidFill>
              </a:rPr>
              <a:t>3. Analiza las diferencias entre la CIE y la CIF en cuanto al enfoque de la evaluación del desempeño. </a:t>
            </a:r>
          </a:p>
          <a:p>
            <a:pPr marL="0">
              <a:defRPr/>
            </a:pPr>
            <a:r>
              <a:rPr lang="es-ES" sz="1200" b="0" kern="0" dirty="0">
                <a:solidFill>
                  <a:schemeClr val="accent2">
                    <a:lumMod val="75000"/>
                  </a:schemeClr>
                </a:solidFill>
              </a:rPr>
              <a:t>4. Analiza la importancia del aprendizaje en la organización de los procesos terapéuticos.</a:t>
            </a:r>
          </a:p>
          <a:p>
            <a:pPr marL="0">
              <a:defRPr/>
            </a:pPr>
            <a:r>
              <a:rPr lang="es-ES" sz="1200" b="0" kern="0" dirty="0">
                <a:solidFill>
                  <a:schemeClr val="accent2">
                    <a:lumMod val="75000"/>
                  </a:schemeClr>
                </a:solidFill>
              </a:rPr>
              <a:t>5. Analiza los principios para la creación de herramientas de valoración funcional.</a:t>
            </a:r>
          </a:p>
          <a:p>
            <a:pPr marL="228600" indent="-228600">
              <a:buFont typeface="+mj-lt"/>
              <a:buAutoNum type="arabicPeriod"/>
              <a:defRPr/>
            </a:pPr>
            <a:endParaRPr lang="es-ES" sz="1200" b="0" kern="0" dirty="0"/>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37</a:t>
            </a:fld>
            <a:endParaRPr lang="pl-PL" altLang="pl-PL"/>
          </a:p>
        </p:txBody>
      </p:sp>
    </p:spTree>
    <p:extLst>
      <p:ext uri="{BB962C8B-B14F-4D97-AF65-F5344CB8AC3E}">
        <p14:creationId xmlns:p14="http://schemas.microsoft.com/office/powerpoint/2010/main" val="25241133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38</a:t>
            </a:fld>
            <a:endParaRPr lang="pl-PL" altLang="pl-PL"/>
          </a:p>
        </p:txBody>
      </p:sp>
    </p:spTree>
    <p:extLst>
      <p:ext uri="{BB962C8B-B14F-4D97-AF65-F5344CB8AC3E}">
        <p14:creationId xmlns:p14="http://schemas.microsoft.com/office/powerpoint/2010/main" val="11389389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006E914C-D4D4-4E1B-A2D4-BEC8EAE69E5B}" type="slidenum">
              <a:rPr lang="pl-PL" altLang="pl-PL" smtClean="0"/>
              <a:pPr>
                <a:defRPr/>
              </a:pPr>
              <a:t>39</a:t>
            </a:fld>
            <a:endParaRPr lang="pl-PL" altLang="pl-PL"/>
          </a:p>
        </p:txBody>
      </p:sp>
    </p:spTree>
    <p:extLst>
      <p:ext uri="{BB962C8B-B14F-4D97-AF65-F5344CB8AC3E}">
        <p14:creationId xmlns:p14="http://schemas.microsoft.com/office/powerpoint/2010/main" val="448468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a:lnSpc>
                <a:spcPct val="150000"/>
              </a:lnSpc>
              <a:buFont typeface="Arial" panose="020B0604020202020204" pitchFamily="34" charset="0"/>
              <a:buNone/>
              <a:defRPr/>
            </a:pPr>
            <a:r>
              <a:rPr lang="es-ES" sz="1200" b="0" dirty="0">
                <a:solidFill>
                  <a:schemeClr val="accent2">
                    <a:lumMod val="75000"/>
                  </a:schemeClr>
                </a:solidFill>
              </a:rPr>
              <a:t>El diagnóstico genético (causal) permite explicar el desarrollo de un proceso determinado o el estado del objeto de investigación. Este diagnóstico revela la secuencia de desarrollo que condujo al estado actual. El diagnóstico genético es necesario para un tratamiento adecuado.</a:t>
            </a:r>
          </a:p>
          <a:p>
            <a:pPr marL="0">
              <a:lnSpc>
                <a:spcPct val="150000"/>
              </a:lnSpc>
              <a:buFont typeface="Arial" panose="020B0604020202020204" pitchFamily="34" charset="0"/>
              <a:buNone/>
              <a:defRPr/>
            </a:pPr>
            <a:endParaRPr lang="es-ES" sz="1200" b="0" dirty="0">
              <a:solidFill>
                <a:schemeClr val="accent2">
                  <a:lumMod val="75000"/>
                </a:schemeClr>
              </a:solidFill>
            </a:endParaRPr>
          </a:p>
          <a:p>
            <a:pPr marL="0">
              <a:lnSpc>
                <a:spcPct val="150000"/>
              </a:lnSpc>
              <a:buFont typeface="Arial" panose="020B0604020202020204" pitchFamily="34" charset="0"/>
              <a:buNone/>
              <a:defRPr/>
            </a:pPr>
            <a:r>
              <a:rPr lang="es-ES" sz="1200" b="0" dirty="0">
                <a:solidFill>
                  <a:schemeClr val="accent2">
                    <a:lumMod val="75000"/>
                  </a:schemeClr>
                </a:solidFill>
              </a:rPr>
              <a:t>/ ¿Cuáles son las razones para el </a:t>
            </a:r>
            <a:r>
              <a:rPr lang="es-ES" sz="1200" b="0" i="1" dirty="0">
                <a:solidFill>
                  <a:schemeClr val="accent2">
                    <a:lumMod val="75000"/>
                  </a:schemeClr>
                </a:solidFill>
              </a:rPr>
              <a:t>statu quo </a:t>
            </a:r>
            <a:r>
              <a:rPr lang="es-ES" sz="1200" b="0" dirty="0">
                <a:solidFill>
                  <a:schemeClr val="accent2">
                    <a:lumMod val="75000"/>
                  </a:schemeClr>
                </a:solidFill>
              </a:rPr>
              <a:t>actual? /</a:t>
            </a:r>
          </a:p>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764345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a:lnSpc>
                <a:spcPct val="150000"/>
              </a:lnSpc>
            </a:pPr>
            <a:r>
              <a:rPr lang="es-ES" altLang="pl-PL" sz="1200" b="0" dirty="0">
                <a:solidFill>
                  <a:schemeClr val="accent2">
                    <a:lumMod val="75000"/>
                  </a:schemeClr>
                </a:solidFill>
              </a:rPr>
              <a:t>El diagnóstico teleológico (significado) explica qué cambios en el funcionamiento de todo el sistema son causados por un proceso determinado o el estado de cosas y cómo le afecta el conjunto.</a:t>
            </a:r>
          </a:p>
          <a:p>
            <a:pPr marL="0">
              <a:lnSpc>
                <a:spcPct val="150000"/>
              </a:lnSpc>
            </a:pPr>
            <a:endParaRPr lang="es-ES" altLang="pl-PL" sz="1200" b="0" dirty="0">
              <a:solidFill>
                <a:schemeClr val="accent2">
                  <a:lumMod val="75000"/>
                </a:schemeClr>
              </a:solidFill>
            </a:endParaRPr>
          </a:p>
          <a:p>
            <a:pPr marL="0">
              <a:lnSpc>
                <a:spcPct val="150000"/>
              </a:lnSpc>
            </a:pPr>
            <a:r>
              <a:rPr lang="es-ES" altLang="pl-PL" sz="1200" b="0" dirty="0">
                <a:solidFill>
                  <a:schemeClr val="accent2">
                    <a:lumMod val="75000"/>
                  </a:schemeClr>
                </a:solidFill>
              </a:rPr>
              <a:t>¿Cuál es la importancia de un solo componente del estado de cosas estudiado para la totalidad de la condición estudiada?</a:t>
            </a:r>
            <a:endParaRPr lang="en-US" altLang="pl-PL" sz="1200" b="0" dirty="0">
              <a:solidFill>
                <a:schemeClr val="accent2">
                  <a:lumMod val="75000"/>
                </a:schemeClr>
              </a:solidFill>
            </a:endParaRPr>
          </a:p>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400064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a:lnSpc>
                <a:spcPct val="150000"/>
              </a:lnSpc>
              <a:defRPr/>
            </a:pPr>
            <a:r>
              <a:rPr lang="es-ES" sz="1200" b="0" kern="0" dirty="0">
                <a:solidFill>
                  <a:schemeClr val="accent2">
                    <a:lumMod val="75000"/>
                  </a:schemeClr>
                </a:solidFill>
                <a:latin typeface="Arial" charset="0"/>
                <a:ea typeface="Arial" charset="0"/>
                <a:cs typeface="Arial" charset="0"/>
              </a:rPr>
              <a:t>El diagnóstico de fase encuentra su aplicación en procesos de desarrollo dinámicos del organismo, la mente, comunidades humanas o enfermedades donde la determinación de la fase permite identificar el grado de desarrollo de los procesos estudiados y constituye la base para predecir su desarrollo posterior.</a:t>
            </a:r>
          </a:p>
          <a:p>
            <a:pPr marL="0">
              <a:lnSpc>
                <a:spcPct val="150000"/>
              </a:lnSpc>
              <a:defRPr/>
            </a:pPr>
            <a:r>
              <a:rPr lang="es-ES" sz="1200" kern="0" dirty="0">
                <a:solidFill>
                  <a:schemeClr val="accent2">
                    <a:lumMod val="75000"/>
                  </a:schemeClr>
                </a:solidFill>
                <a:latin typeface="Arial" charset="0"/>
                <a:ea typeface="Arial" charset="0"/>
                <a:cs typeface="Arial" charset="0"/>
              </a:rPr>
              <a:t>¿En qué fase se encuentra el estado de cosas estudiado? </a:t>
            </a:r>
          </a:p>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814287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s-ES" sz="1200" b="0" kern="0" dirty="0">
                <a:solidFill>
                  <a:schemeClr val="accent2">
                    <a:lumMod val="75000"/>
                  </a:schemeClr>
                </a:solidFill>
              </a:rPr>
              <a:t>El diagnóstico de desarrollo (pronóstico) es la anticipación del futuro desarrollo del proceso o del estado de cosas examinado. Se basa en fases anteriores, partes del diagnóstico y es su resultado directo. En base a fases pasadas, se proporciona el desarrollo de futuras fases.</a:t>
            </a:r>
            <a:endParaRPr lang="en-US" sz="1200" b="0" kern="0" dirty="0">
              <a:solidFill>
                <a:schemeClr val="accent2">
                  <a:lumMod val="75000"/>
                </a:schemeClr>
              </a:solidFill>
            </a:endParaRPr>
          </a:p>
          <a:p>
            <a:pPr marL="0">
              <a:defRPr/>
            </a:pPr>
            <a:r>
              <a:rPr lang="en-US" sz="1200" b="1" kern="0" dirty="0">
                <a:solidFill>
                  <a:schemeClr val="accent2">
                    <a:lumMod val="75000"/>
                  </a:schemeClr>
                </a:solidFill>
              </a:rPr>
              <a:t> </a:t>
            </a:r>
            <a:r>
              <a:rPr lang="es-ES" sz="1200" b="1" kern="0" dirty="0">
                <a:solidFill>
                  <a:schemeClr val="accent2">
                    <a:lumMod val="75000"/>
                  </a:schemeClr>
                </a:solidFill>
              </a:rPr>
              <a:t>¿Cómo se seguirá desarrollando el estado de cosas </a:t>
            </a:r>
            <a:r>
              <a:rPr lang="es-ES" sz="1200" kern="0" dirty="0">
                <a:solidFill>
                  <a:schemeClr val="accent2">
                    <a:lumMod val="75000"/>
                  </a:schemeClr>
                </a:solidFill>
              </a:rPr>
              <a:t>estudia</a:t>
            </a:r>
            <a:r>
              <a:rPr lang="es-ES" sz="1200" b="1" kern="0" dirty="0">
                <a:solidFill>
                  <a:schemeClr val="accent2">
                    <a:lumMod val="75000"/>
                  </a:schemeClr>
                </a:solidFill>
              </a:rPr>
              <a:t>do</a:t>
            </a:r>
            <a:r>
              <a:rPr lang="en-US" sz="1200" b="1" kern="0" dirty="0">
                <a:solidFill>
                  <a:schemeClr val="accent2">
                    <a:lumMod val="75000"/>
                  </a:schemeClr>
                </a:solidFill>
              </a:rPr>
              <a:t>?  </a:t>
            </a:r>
          </a:p>
          <a:p>
            <a:pPr>
              <a:defRPr/>
            </a:pPr>
            <a:r>
              <a:rPr lang="es-ES" sz="1200" b="0" kern="0" dirty="0">
                <a:solidFill>
                  <a:schemeClr val="accent2">
                    <a:lumMod val="75000"/>
                  </a:schemeClr>
                </a:solidFill>
              </a:rPr>
              <a:t>En resumen, los diversos tipos de diagnóstico mencionados son interdependientes y, por tanto, dan como resultado un diagnóstico multilateral del fenómeno estudiado, una descripción detallada, la explicación de sus condiciones de funcionamiento y las tendencias de desarrollo.</a:t>
            </a:r>
            <a:endParaRPr lang="en-US" sz="1200" b="0" kern="0" dirty="0">
              <a:solidFill>
                <a:schemeClr val="accent2">
                  <a:lumMod val="75000"/>
                </a:schemeClr>
              </a:solidFill>
            </a:endParaRPr>
          </a:p>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405345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es-ES" altLang="pl-PL" sz="1200" b="0" kern="0" dirty="0">
                <a:solidFill>
                  <a:schemeClr val="accent2">
                    <a:lumMod val="75000"/>
                  </a:schemeClr>
                </a:solidFill>
              </a:rPr>
              <a:t>Valoración: diagnóstico funcional que siempre se refiere a personas con diversas discapacidades o con necesidades especiales de desarrollo, salud o educación.</a:t>
            </a:r>
          </a:p>
          <a:p>
            <a:pPr>
              <a:lnSpc>
                <a:spcPct val="150000"/>
              </a:lnSpc>
            </a:pPr>
            <a:r>
              <a:rPr lang="es-ES" altLang="pl-PL" sz="1200" b="0" kern="0" dirty="0">
                <a:solidFill>
                  <a:schemeClr val="accent2">
                    <a:lumMod val="75000"/>
                  </a:schemeClr>
                </a:solidFill>
              </a:rPr>
              <a:t>En cualquier caso, en este contexto es necesario planificar algún tipo de intervención de apoyo, asesoramiento o terapia.</a:t>
            </a:r>
          </a:p>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682137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a:lnSpc>
                <a:spcPct val="150000"/>
              </a:lnSpc>
              <a:defRPr/>
            </a:pPr>
            <a:r>
              <a:rPr lang="es-ES" kern="0" dirty="0">
                <a:solidFill>
                  <a:schemeClr val="accent2">
                    <a:lumMod val="75000"/>
                  </a:schemeClr>
                </a:solidFill>
              </a:rPr>
              <a:t>Podemos hablar de valoración funcional, por ejemplo:</a:t>
            </a:r>
            <a:br>
              <a:rPr lang="en-US" kern="0" dirty="0">
                <a:solidFill>
                  <a:schemeClr val="accent2">
                    <a:lumMod val="75000"/>
                  </a:schemeClr>
                </a:solidFill>
              </a:rPr>
            </a:br>
            <a:r>
              <a:rPr lang="es-ES" kern="0" dirty="0">
                <a:solidFill>
                  <a:schemeClr val="accent2">
                    <a:lumMod val="75000"/>
                  </a:schemeClr>
                </a:solidFill>
              </a:rPr>
              <a:t>valoración funcional </a:t>
            </a:r>
            <a:r>
              <a:rPr lang="es-ES" sz="1200" b="0" kern="0" dirty="0">
                <a:solidFill>
                  <a:schemeClr val="accent2">
                    <a:lumMod val="75000"/>
                  </a:schemeClr>
                </a:solidFill>
              </a:rPr>
              <a:t>en fisioterapia</a:t>
            </a:r>
          </a:p>
          <a:p>
            <a:pPr marL="0">
              <a:lnSpc>
                <a:spcPct val="150000"/>
              </a:lnSpc>
              <a:defRPr/>
            </a:pPr>
            <a:r>
              <a:rPr lang="es-ES" kern="0" dirty="0">
                <a:solidFill>
                  <a:schemeClr val="accent2">
                    <a:lumMod val="75000"/>
                  </a:schemeClr>
                </a:solidFill>
              </a:rPr>
              <a:t>valoración funcional </a:t>
            </a:r>
            <a:r>
              <a:rPr lang="es-ES" sz="1200" b="0" kern="0" dirty="0">
                <a:solidFill>
                  <a:schemeClr val="accent2">
                    <a:lumMod val="75000"/>
                  </a:schemeClr>
                </a:solidFill>
              </a:rPr>
              <a:t>en trastornos del espectro del autismo</a:t>
            </a:r>
          </a:p>
          <a:p>
            <a:pPr marL="0">
              <a:lnSpc>
                <a:spcPct val="150000"/>
              </a:lnSpc>
              <a:defRPr/>
            </a:pPr>
            <a:r>
              <a:rPr lang="es-ES" kern="0" dirty="0">
                <a:solidFill>
                  <a:schemeClr val="accent2">
                    <a:lumMod val="75000"/>
                  </a:schemeClr>
                </a:solidFill>
              </a:rPr>
              <a:t>valoración funcional </a:t>
            </a:r>
            <a:r>
              <a:rPr lang="es-ES" sz="1200" b="0" kern="0" dirty="0">
                <a:solidFill>
                  <a:schemeClr val="accent2">
                    <a:lumMod val="75000"/>
                  </a:schemeClr>
                </a:solidFill>
              </a:rPr>
              <a:t>en psicoterapia</a:t>
            </a:r>
          </a:p>
          <a:p>
            <a:pPr marL="0">
              <a:lnSpc>
                <a:spcPct val="150000"/>
              </a:lnSpc>
              <a:defRPr/>
            </a:pPr>
            <a:r>
              <a:rPr lang="es-ES" sz="1200" b="0" kern="0" dirty="0">
                <a:solidFill>
                  <a:schemeClr val="accent2">
                    <a:lumMod val="75000"/>
                  </a:schemeClr>
                </a:solidFill>
              </a:rPr>
              <a:t>Entre otros</a:t>
            </a: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9</a:t>
            </a:fld>
            <a:endParaRPr lang="pl-PL" altLang="pl-PL"/>
          </a:p>
        </p:txBody>
      </p:sp>
    </p:spTree>
    <p:extLst>
      <p:ext uri="{BB962C8B-B14F-4D97-AF65-F5344CB8AC3E}">
        <p14:creationId xmlns:p14="http://schemas.microsoft.com/office/powerpoint/2010/main" val="1278645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t>05/07/2021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t>‹Nº›</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1.jpg"/><Relationship Id="rId18" Type="http://schemas.openxmlformats.org/officeDocument/2006/relationships/image" Target="../media/image15.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17" Type="http://schemas.openxmlformats.org/officeDocument/2006/relationships/image" Target="../media/image14.gif"/><Relationship Id="rId2" Type="http://schemas.openxmlformats.org/officeDocument/2006/relationships/slideLayout" Target="../slideLayouts/slideLayout4.xml"/><Relationship Id="rId16"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2.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7F5898CD-F109-43CE-8333-D377CDEFC4E3}"/>
              </a:ext>
            </a:extLst>
          </p:cNvPr>
          <p:cNvGrpSpPr/>
          <p:nvPr userDrawn="1"/>
        </p:nvGrpSpPr>
        <p:grpSpPr>
          <a:xfrm>
            <a:off x="1427789" y="2101850"/>
            <a:ext cx="6288423" cy="1543174"/>
            <a:chOff x="2483768" y="2101850"/>
            <a:chExt cx="6288423" cy="1543174"/>
          </a:xfrm>
        </p:grpSpPr>
        <p:pic>
          <p:nvPicPr>
            <p:cNvPr id="1032" name="Obraz 1">
              <a:extLst>
                <a:ext uri="{FF2B5EF4-FFF2-40B4-BE49-F238E27FC236}">
                  <a16:creationId xmlns:a16="http://schemas.microsoft.com/office/drawing/2014/main" id="{1407952D-8B25-4FA2-8918-81203F0FE3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17">
              <a:extLst>
                <a:ext uri="{FF2B5EF4-FFF2-40B4-BE49-F238E27FC236}">
                  <a16:creationId xmlns:a16="http://schemas.microsoft.com/office/drawing/2014/main" id="{D1CE1919-414B-4DE4-964C-B2C5E44ED078}"/>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sp>
        <p:nvSpPr>
          <p:cNvPr id="7"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0.mp3"/><Relationship Id="rId1" Type="http://schemas.microsoft.com/office/2007/relationships/media" Target="../media/media10.mp3"/><Relationship Id="rId5" Type="http://schemas.openxmlformats.org/officeDocument/2006/relationships/image" Target="../media/image16.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1.mp3"/><Relationship Id="rId1" Type="http://schemas.microsoft.com/office/2007/relationships/media" Target="../media/media11.mp3"/><Relationship Id="rId5" Type="http://schemas.openxmlformats.org/officeDocument/2006/relationships/image" Target="../media/image16.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2.mp3"/><Relationship Id="rId1" Type="http://schemas.microsoft.com/office/2007/relationships/media" Target="../media/media12.mp3"/><Relationship Id="rId5" Type="http://schemas.openxmlformats.org/officeDocument/2006/relationships/image" Target="../media/image16.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16.png"/><Relationship Id="rId5" Type="http://schemas.openxmlformats.org/officeDocument/2006/relationships/hyperlink" Target="http://theelearningcoach.com/learning/10-definitions-learning/" TargetMode="Externa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hyperlink" Target="https://www.ted.com/talks/sue_austin_deep_sea_diving_in_a_wheelchair/up-next" TargetMode="External"/><Relationship Id="rId3" Type="http://schemas.openxmlformats.org/officeDocument/2006/relationships/slideLayout" Target="../slideLayouts/slideLayout9.xml"/><Relationship Id="rId7" Type="http://schemas.openxmlformats.org/officeDocument/2006/relationships/hyperlink" Target="https://www.ted.com/talks/stella_young_i_m_not_your_inspiration_thank_you_very_much/up-next" TargetMode="External"/><Relationship Id="rId2" Type="http://schemas.openxmlformats.org/officeDocument/2006/relationships/audio" Target="../media/media13.mp3"/><Relationship Id="rId1" Type="http://schemas.microsoft.com/office/2007/relationships/media" Target="../media/media13.mp3"/><Relationship Id="rId6" Type="http://schemas.openxmlformats.org/officeDocument/2006/relationships/hyperlink" Target="https://www.youtube.com/watch?v=QSuDHQ9wkZE" TargetMode="External"/><Relationship Id="rId5" Type="http://schemas.openxmlformats.org/officeDocument/2006/relationships/hyperlink" Target="https://www.youtube.com/watch?v=6P2nPI6CTlc" TargetMode="External"/><Relationship Id="rId10" Type="http://schemas.openxmlformats.org/officeDocument/2006/relationships/image" Target="../media/image16.png"/><Relationship Id="rId4" Type="http://schemas.openxmlformats.org/officeDocument/2006/relationships/notesSlide" Target="../notesSlides/notesSlide14.xml"/><Relationship Id="rId9" Type="http://schemas.openxmlformats.org/officeDocument/2006/relationships/hyperlink" Target="https://www.youtube.com/watch?v=w7lQE8apk2o" TargetMode="Externa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4.mp3"/><Relationship Id="rId1" Type="http://schemas.microsoft.com/office/2007/relationships/media" Target="../media/media14.mp3"/><Relationship Id="rId5" Type="http://schemas.openxmlformats.org/officeDocument/2006/relationships/image" Target="../media/image16.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5.mp3"/><Relationship Id="rId1" Type="http://schemas.microsoft.com/office/2007/relationships/media" Target="../media/media15.mp3"/><Relationship Id="rId5" Type="http://schemas.openxmlformats.org/officeDocument/2006/relationships/image" Target="../media/image16.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6.mp3"/><Relationship Id="rId1" Type="http://schemas.microsoft.com/office/2007/relationships/media" Target="../media/media16.mp3"/><Relationship Id="rId6" Type="http://schemas.openxmlformats.org/officeDocument/2006/relationships/image" Target="../media/image16.png"/><Relationship Id="rId5" Type="http://schemas.openxmlformats.org/officeDocument/2006/relationships/hyperlink" Target="http://www.infantva.org/documents/Definition%20of%20Functional%20Assessment.pdf" TargetMode="Externa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hyperlink" Target="https://www.ncbi.nlm.nih.gov/pmc/articles/PMC5954814/" TargetMode="External"/><Relationship Id="rId3" Type="http://schemas.openxmlformats.org/officeDocument/2006/relationships/slideLayout" Target="../slideLayouts/slideLayout9.xml"/><Relationship Id="rId7" Type="http://schemas.openxmlformats.org/officeDocument/2006/relationships/hyperlink" Target="https://www.understood.org/en/school-learning/evaluations/evaluation-basics/functional-assessment-what-it-is-and-how-it-works" TargetMode="External"/><Relationship Id="rId2" Type="http://schemas.openxmlformats.org/officeDocument/2006/relationships/audio" Target="../media/media17.mp3"/><Relationship Id="rId1" Type="http://schemas.microsoft.com/office/2007/relationships/media" Target="../media/media17.mp3"/><Relationship Id="rId6" Type="http://schemas.openxmlformats.org/officeDocument/2006/relationships/hyperlink" Target="https://researchautism.org/10-steps-to-understanding-and-writing-a-functional-behavior-assessment/" TargetMode="External"/><Relationship Id="rId5" Type="http://schemas.openxmlformats.org/officeDocument/2006/relationships/hyperlink" Target="https://education.byu.edu/familyhope/six_steps" TargetMode="External"/><Relationship Id="rId4" Type="http://schemas.openxmlformats.org/officeDocument/2006/relationships/notesSlide" Target="../notesSlides/notesSlide18.xml"/><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6.png"/><Relationship Id="rId2" Type="http://schemas.openxmlformats.org/officeDocument/2006/relationships/audio" Target="../media/media18.mp3"/><Relationship Id="rId1" Type="http://schemas.microsoft.com/office/2007/relationships/media" Target="../media/media18.mp3"/><Relationship Id="rId6" Type="http://schemas.openxmlformats.org/officeDocument/2006/relationships/hyperlink" Target="https://www.youtube.com/watch?v=NBW8ooEuIys" TargetMode="External"/><Relationship Id="rId5" Type="http://schemas.openxmlformats.org/officeDocument/2006/relationships/hyperlink" Target="https://www.youtube.com/watch?v=Qaz5kcS2oD4" TargetMode="Externa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6.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hyperlink" Target="https://www.youtube.com/watch?v=LUbnyuEieog&amp;t=44s" TargetMode="External"/><Relationship Id="rId3" Type="http://schemas.openxmlformats.org/officeDocument/2006/relationships/slideLayout" Target="../slideLayouts/slideLayout9.xml"/><Relationship Id="rId7" Type="http://schemas.openxmlformats.org/officeDocument/2006/relationships/hyperlink" Target="https://www.youtube.com/watch?v=nWlN0IZYdJ4&amp;t=26s" TargetMode="External"/><Relationship Id="rId2" Type="http://schemas.openxmlformats.org/officeDocument/2006/relationships/audio" Target="../media/media19.mp3"/><Relationship Id="rId1" Type="http://schemas.microsoft.com/office/2007/relationships/media" Target="../media/media19.mp3"/><Relationship Id="rId6" Type="http://schemas.openxmlformats.org/officeDocument/2006/relationships/hyperlink" Target="https://www.youtube.com/watch?v=efJMXcxdT9c" TargetMode="External"/><Relationship Id="rId11" Type="http://schemas.openxmlformats.org/officeDocument/2006/relationships/image" Target="../media/image16.png"/><Relationship Id="rId5" Type="http://schemas.openxmlformats.org/officeDocument/2006/relationships/hyperlink" Target="https://youtu.be/6DpmT0gX7cY" TargetMode="External"/><Relationship Id="rId10" Type="http://schemas.openxmlformats.org/officeDocument/2006/relationships/hyperlink" Target="https://www.youtube.com/watch?v=JZdL87sagco" TargetMode="External"/><Relationship Id="rId4" Type="http://schemas.openxmlformats.org/officeDocument/2006/relationships/notesSlide" Target="../notesSlides/notesSlide20.xml"/><Relationship Id="rId9" Type="http://schemas.openxmlformats.org/officeDocument/2006/relationships/hyperlink" Target="https://www.youtube.com/watch?v=BM7QCgv4hWU" TargetMode="Externa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0.mp3"/><Relationship Id="rId1" Type="http://schemas.microsoft.com/office/2007/relationships/media" Target="../media/media20.mp3"/><Relationship Id="rId5" Type="http://schemas.openxmlformats.org/officeDocument/2006/relationships/image" Target="../media/image16.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1.mp3"/><Relationship Id="rId1" Type="http://schemas.microsoft.com/office/2007/relationships/media" Target="../media/media21.mp3"/><Relationship Id="rId5" Type="http://schemas.openxmlformats.org/officeDocument/2006/relationships/image" Target="../media/image16.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2.mp3"/><Relationship Id="rId1" Type="http://schemas.microsoft.com/office/2007/relationships/media" Target="../media/media22.mp3"/><Relationship Id="rId5" Type="http://schemas.openxmlformats.org/officeDocument/2006/relationships/image" Target="../media/image16.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3.mp3"/><Relationship Id="rId1" Type="http://schemas.microsoft.com/office/2007/relationships/media" Target="../media/media23.mp3"/><Relationship Id="rId5" Type="http://schemas.openxmlformats.org/officeDocument/2006/relationships/image" Target="../media/image16.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4.mp3"/><Relationship Id="rId1" Type="http://schemas.microsoft.com/office/2007/relationships/media" Target="../media/media24.mp3"/><Relationship Id="rId5" Type="http://schemas.openxmlformats.org/officeDocument/2006/relationships/image" Target="../media/image16.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5.mp3"/><Relationship Id="rId1" Type="http://schemas.microsoft.com/office/2007/relationships/media" Target="../media/media25.mp3"/><Relationship Id="rId5" Type="http://schemas.openxmlformats.org/officeDocument/2006/relationships/image" Target="../media/image16.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6.mp3"/><Relationship Id="rId1" Type="http://schemas.microsoft.com/office/2007/relationships/media" Target="../media/media26.mp3"/><Relationship Id="rId5" Type="http://schemas.openxmlformats.org/officeDocument/2006/relationships/image" Target="../media/image16.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7.mp3"/><Relationship Id="rId1" Type="http://schemas.microsoft.com/office/2007/relationships/media" Target="../media/media27.mp3"/><Relationship Id="rId5" Type="http://schemas.openxmlformats.org/officeDocument/2006/relationships/image" Target="../media/image16.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8.mp3"/><Relationship Id="rId1" Type="http://schemas.microsoft.com/office/2007/relationships/media" Target="../media/media28.mp3"/><Relationship Id="rId5" Type="http://schemas.openxmlformats.org/officeDocument/2006/relationships/image" Target="../media/image16.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6.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9.mp3"/><Relationship Id="rId1" Type="http://schemas.microsoft.com/office/2007/relationships/media" Target="../media/media29.mp3"/><Relationship Id="rId5" Type="http://schemas.openxmlformats.org/officeDocument/2006/relationships/image" Target="../media/image16.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30.mp3"/><Relationship Id="rId1" Type="http://schemas.microsoft.com/office/2007/relationships/media" Target="../media/media30.mp3"/><Relationship Id="rId5" Type="http://schemas.openxmlformats.org/officeDocument/2006/relationships/image" Target="../media/image16.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31.mp3"/><Relationship Id="rId1" Type="http://schemas.microsoft.com/office/2007/relationships/media" Target="../media/media31.mp3"/><Relationship Id="rId5" Type="http://schemas.openxmlformats.org/officeDocument/2006/relationships/image" Target="../media/image16.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32.mp3"/><Relationship Id="rId1" Type="http://schemas.microsoft.com/office/2007/relationships/media" Target="../media/media32.mp3"/><Relationship Id="rId6" Type="http://schemas.openxmlformats.org/officeDocument/2006/relationships/image" Target="../media/image16.png"/><Relationship Id="rId5" Type="http://schemas.openxmlformats.org/officeDocument/2006/relationships/hyperlink" Target="https://www.cmhcm.org/userfiles/filemanager/961/" TargetMode="External"/><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6.png"/><Relationship Id="rId2" Type="http://schemas.openxmlformats.org/officeDocument/2006/relationships/audio" Target="../media/media33.mp3"/><Relationship Id="rId1" Type="http://schemas.microsoft.com/office/2007/relationships/media" Target="../media/media33.mp3"/><Relationship Id="rId6" Type="http://schemas.openxmlformats.org/officeDocument/2006/relationships/hyperlink" Target="https://milnepublishing.geneseo.edu/instruction-in-functional-assessment/chapter/chapter-2the_methodology_of_functional_assessment/" TargetMode="External"/><Relationship Id="rId5" Type="http://schemas.openxmlformats.org/officeDocument/2006/relationships/hyperlink" Target="https://www.gvsu.edu/cms4/asset/64CB422A-ED08-43F0-F795CA9DE364B6BE/sp0009-_functional_assessment.pdf" TargetMode="External"/><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6.png"/><Relationship Id="rId2" Type="http://schemas.openxmlformats.org/officeDocument/2006/relationships/audio" Target="../media/media34.mp3"/><Relationship Id="rId1" Type="http://schemas.microsoft.com/office/2007/relationships/media" Target="../media/media34.mp3"/><Relationship Id="rId6" Type="http://schemas.openxmlformats.org/officeDocument/2006/relationships/hyperlink" Target="https://www.youtube.com/watch?v=cIusfLd7Mlo" TargetMode="External"/><Relationship Id="rId5" Type="http://schemas.openxmlformats.org/officeDocument/2006/relationships/hyperlink" Target="https://www.youtube.com/watch?v=kTClSU_md10" TargetMode="External"/><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35.mp3"/><Relationship Id="rId1" Type="http://schemas.microsoft.com/office/2007/relationships/media" Target="../media/media35.mp3"/><Relationship Id="rId5" Type="http://schemas.openxmlformats.org/officeDocument/2006/relationships/image" Target="../media/image16.pn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36.mp3"/><Relationship Id="rId1" Type="http://schemas.microsoft.com/office/2007/relationships/media" Target="../media/media36.mp3"/><Relationship Id="rId5" Type="http://schemas.openxmlformats.org/officeDocument/2006/relationships/image" Target="../media/image16.pn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1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1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1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1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1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1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AE9CA9-0967-4022-809E-3EFAC109DA22}"/>
              </a:ext>
            </a:extLst>
          </p:cNvPr>
          <p:cNvSpPr>
            <a:spLocks noChangeArrowheads="1"/>
          </p:cNvSpPr>
          <p:nvPr/>
        </p:nvSpPr>
        <p:spPr bwMode="auto">
          <a:xfrm>
            <a:off x="1547664" y="3645024"/>
            <a:ext cx="6768752"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lgn="r" eaLnBrk="1" hangingPunct="1">
              <a:lnSpc>
                <a:spcPct val="90000"/>
              </a:lnSpc>
              <a:spcBef>
                <a:spcPts val="1675"/>
              </a:spcBef>
              <a:buSzPct val="171000"/>
              <a:defRPr/>
            </a:pPr>
            <a:r>
              <a:rPr lang="es-ES" sz="2000" dirty="0">
                <a:solidFill>
                  <a:schemeClr val="accent2">
                    <a:lumMod val="75000"/>
                  </a:schemeClr>
                </a:solidFill>
                <a:latin typeface="Bradley Hand ITC" panose="03070402050302030203" pitchFamily="66" charset="0"/>
                <a:cs typeface="+mn-cs"/>
              </a:rPr>
              <a:t>MÓDULO: VALORACIÓN FUNCIONAL. CONCEPTO Y METODOLOGÍA</a:t>
            </a:r>
          </a:p>
          <a:p>
            <a:pPr algn="r" eaLnBrk="1" hangingPunct="1">
              <a:lnSpc>
                <a:spcPct val="90000"/>
              </a:lnSpc>
              <a:spcBef>
                <a:spcPts val="1675"/>
              </a:spcBef>
              <a:buSzPct val="171000"/>
              <a:defRPr/>
            </a:pPr>
            <a:r>
              <a:rPr lang="es-ES" sz="2000" dirty="0">
                <a:solidFill>
                  <a:schemeClr val="accent2">
                    <a:lumMod val="75000"/>
                  </a:schemeClr>
                </a:solidFill>
                <a:latin typeface="Bradley Hand ITC" panose="03070402050302030203" pitchFamily="66" charset="0"/>
                <a:cs typeface="+mn-cs"/>
                <a:sym typeface="Arial" charset="0"/>
              </a:rPr>
              <a:t>Unidad didáctica B: Importancia de la valoración funcional y sus aplicaciones</a:t>
            </a:r>
            <a:endParaRPr lang="en-US" sz="2000" dirty="0">
              <a:solidFill>
                <a:schemeClr val="accent2">
                  <a:lumMod val="75000"/>
                </a:schemeClr>
              </a:solidFill>
              <a:latin typeface="Bradley Hand ITC" panose="03070402050302030203" pitchFamily="66" charset="0"/>
              <a:cs typeface="+mn-cs"/>
              <a:sym typeface="Arial" charset="0"/>
            </a:endParaRPr>
          </a:p>
        </p:txBody>
      </p:sp>
      <p:sp>
        <p:nvSpPr>
          <p:cNvPr id="2" name="CuadroTexto 1">
            <a:extLst>
              <a:ext uri="{FF2B5EF4-FFF2-40B4-BE49-F238E27FC236}">
                <a16:creationId xmlns:a16="http://schemas.microsoft.com/office/drawing/2014/main" id="{CE459A15-57F5-4B39-9997-787DEF1C9B4A}"/>
              </a:ext>
            </a:extLst>
          </p:cNvPr>
          <p:cNvSpPr txBox="1"/>
          <p:nvPr/>
        </p:nvSpPr>
        <p:spPr>
          <a:xfrm>
            <a:off x="323528" y="2406160"/>
            <a:ext cx="5328592" cy="1292662"/>
          </a:xfrm>
          <a:prstGeom prst="rect">
            <a:avLst/>
          </a:prstGeom>
          <a:solidFill>
            <a:schemeClr val="bg1"/>
          </a:solidFill>
        </p:spPr>
        <p:txBody>
          <a:bodyPr wrap="square" rtlCol="0">
            <a:spAutoFit/>
          </a:bodyPr>
          <a:lstStyle/>
          <a:p>
            <a:pPr algn="r"/>
            <a:r>
              <a:rPr lang="es-ES" sz="1700" b="1" dirty="0">
                <a:solidFill>
                  <a:schemeClr val="bg2">
                    <a:lumMod val="75000"/>
                  </a:schemeClr>
                </a:solidFill>
                <a:effectLst/>
                <a:latin typeface="Arial" panose="020B0604020202020204" pitchFamily="34" charset="0"/>
                <a:ea typeface="Calibri" panose="020F0502020204030204" pitchFamily="34" charset="0"/>
              </a:rPr>
              <a:t>Desarrollo de soluciones formativas innovadoras en el campo de la valoración funcional centrada  en la actualización del currículo de las facultades de ciencias de la salud</a:t>
            </a:r>
            <a:endParaRPr lang="es-ES" sz="1700" dirty="0">
              <a:solidFill>
                <a:schemeClr val="bg2">
                  <a:lumMod val="75000"/>
                </a:schemeClr>
              </a:solidFill>
              <a:effectLst/>
              <a:latin typeface="Arial" panose="020B0604020202020204" pitchFamily="34" charset="0"/>
              <a:ea typeface="Calibri" panose="020F0502020204030204" pitchFamily="34" charset="0"/>
            </a:endParaRPr>
          </a:p>
          <a:p>
            <a:endParaRPr lang="en-GB" dirty="0"/>
          </a:p>
        </p:txBody>
      </p:sp>
      <p:pic>
        <p:nvPicPr>
          <p:cNvPr id="5" name="111">
            <a:hlinkClick r:id="" action="ppaction://media"/>
            <a:extLst>
              <a:ext uri="{FF2B5EF4-FFF2-40B4-BE49-F238E27FC236}">
                <a16:creationId xmlns:a16="http://schemas.microsoft.com/office/drawing/2014/main" id="{E6EFE174-C041-4C69-9F88-43003CC025F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06816" y="1885201"/>
            <a:ext cx="609600" cy="609600"/>
          </a:xfrm>
          <a:prstGeom prst="rect">
            <a:avLst/>
          </a:prstGeom>
        </p:spPr>
      </p:pic>
    </p:spTree>
    <p:extLst>
      <p:ext uri="{BB962C8B-B14F-4D97-AF65-F5344CB8AC3E}">
        <p14:creationId xmlns:p14="http://schemas.microsoft.com/office/powerpoint/2010/main" val="3470262893"/>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4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noChangeArrowheads="1"/>
          </p:cNvSpPr>
          <p:nvPr/>
        </p:nvSpPr>
        <p:spPr bwMode="auto">
          <a:xfrm>
            <a:off x="195263" y="992188"/>
            <a:ext cx="8218487" cy="5699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r>
              <a:rPr lang="es-ES" altLang="pl-PL" kern="0" dirty="0">
                <a:solidFill>
                  <a:schemeClr val="accent2">
                    <a:lumMod val="75000"/>
                  </a:schemeClr>
                </a:solidFill>
              </a:rPr>
              <a:t>Valoración de la función</a:t>
            </a:r>
          </a:p>
        </p:txBody>
      </p:sp>
      <p:sp>
        <p:nvSpPr>
          <p:cNvPr id="3" name="Symbol zastępczy zawartości 2"/>
          <p:cNvSpPr txBox="1">
            <a:spLocks noChangeArrowheads="1"/>
          </p:cNvSpPr>
          <p:nvPr/>
        </p:nvSpPr>
        <p:spPr bwMode="auto">
          <a:xfrm>
            <a:off x="195263" y="1531516"/>
            <a:ext cx="8840787" cy="41168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pPr>
            <a:r>
              <a:rPr lang="es-ES" altLang="pl-PL" sz="2000" b="0" kern="0" dirty="0">
                <a:solidFill>
                  <a:schemeClr val="accent2">
                    <a:lumMod val="75000"/>
                  </a:schemeClr>
                </a:solidFill>
              </a:rPr>
              <a:t>En muchas áreas como la medicina o la fisioterapia, podemos encontrar el diagnóstico de una función, </a:t>
            </a:r>
            <a:r>
              <a:rPr lang="es-ES" sz="2000" b="0" kern="0" dirty="0">
                <a:solidFill>
                  <a:schemeClr val="accent2">
                    <a:lumMod val="75000"/>
                  </a:schemeClr>
                </a:solidFill>
              </a:rPr>
              <a:t>que suele referirse </a:t>
            </a:r>
            <a:r>
              <a:rPr lang="es-ES" altLang="pl-PL" sz="2000" b="0" kern="0" dirty="0">
                <a:solidFill>
                  <a:schemeClr val="accent2">
                    <a:lumMod val="75000"/>
                  </a:schemeClr>
                </a:solidFill>
              </a:rPr>
              <a:t>a la evaluación del funcionamiento de un cuerpo humano específico y puede formar parte del diagnóstico en la valoración funcional.</a:t>
            </a:r>
            <a:endParaRPr lang="en-US" altLang="pl-PL" sz="2000" b="0" kern="0" dirty="0">
              <a:solidFill>
                <a:schemeClr val="accent2">
                  <a:lumMod val="75000"/>
                </a:schemeClr>
              </a:solidFill>
            </a:endParaRPr>
          </a:p>
          <a:p>
            <a:pPr>
              <a:lnSpc>
                <a:spcPct val="150000"/>
              </a:lnSpc>
            </a:pPr>
            <a:r>
              <a:rPr lang="es-ES" altLang="pl-PL" sz="2000" b="0" kern="0" dirty="0">
                <a:solidFill>
                  <a:schemeClr val="accent2">
                    <a:lumMod val="75000"/>
                  </a:schemeClr>
                </a:solidFill>
              </a:rPr>
              <a:t>Hay muchos tipos diferentes de herramientas que diagnostican el nivel de funcionamiento humano.</a:t>
            </a:r>
          </a:p>
          <a:p>
            <a:pPr>
              <a:lnSpc>
                <a:spcPct val="150000"/>
              </a:lnSpc>
            </a:pPr>
            <a:r>
              <a:rPr lang="es-ES" altLang="pl-PL" sz="2000" b="0" kern="0" dirty="0">
                <a:solidFill>
                  <a:schemeClr val="accent2">
                    <a:lumMod val="75000"/>
                  </a:schemeClr>
                </a:solidFill>
              </a:rPr>
              <a:t>Cabe recordar que el diagnóstico es un proceso que puede constar de muchos elementos diferentes y que termina con una generalización, una valoración que a su vez constituye la base del programa de apoyo.</a:t>
            </a:r>
            <a:endParaRPr lang="en-US" altLang="pl-PL" sz="2000" b="0" kern="0" dirty="0">
              <a:solidFill>
                <a:schemeClr val="accent2">
                  <a:lumMod val="75000"/>
                </a:schemeClr>
              </a:solidFill>
            </a:endParaRPr>
          </a:p>
        </p:txBody>
      </p:sp>
      <p:pic>
        <p:nvPicPr>
          <p:cNvPr id="4" name="10">
            <a:hlinkClick r:id="" action="ppaction://media"/>
            <a:extLst>
              <a:ext uri="{FF2B5EF4-FFF2-40B4-BE49-F238E27FC236}">
                <a16:creationId xmlns:a16="http://schemas.microsoft.com/office/drawing/2014/main" id="{5B6C31FD-F1FD-42E5-B106-922E056FC9F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47822" y="632732"/>
            <a:ext cx="609600" cy="609600"/>
          </a:xfrm>
          <a:prstGeom prst="rect">
            <a:avLst/>
          </a:prstGeom>
        </p:spPr>
      </p:pic>
    </p:spTree>
    <p:extLst>
      <p:ext uri="{BB962C8B-B14F-4D97-AF65-F5344CB8AC3E}">
        <p14:creationId xmlns:p14="http://schemas.microsoft.com/office/powerpoint/2010/main" val="2095579010"/>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4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179512" y="764704"/>
            <a:ext cx="8385175" cy="708025"/>
          </a:xfrm>
          <a:prstGeom prst="rect">
            <a:avLst/>
          </a:prstGeom>
        </p:spPr>
        <p:txBody>
          <a:bodyPr>
            <a:noAutofit/>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solidFill>
                  <a:schemeClr val="accent2">
                    <a:lumMod val="75000"/>
                  </a:schemeClr>
                </a:solidFill>
                <a:latin typeface="+mn-lt"/>
              </a:rPr>
              <a:t>Indicaciones de la OMS: Clasificación internacional de la función, modelo biopsicosocial (CIF)</a:t>
            </a:r>
          </a:p>
        </p:txBody>
      </p:sp>
      <p:sp>
        <p:nvSpPr>
          <p:cNvPr id="4" name="Symbol zastępczy zawartości 2"/>
          <p:cNvSpPr txBox="1">
            <a:spLocks noChangeArrowheads="1"/>
          </p:cNvSpPr>
          <p:nvPr/>
        </p:nvSpPr>
        <p:spPr bwMode="auto">
          <a:xfrm>
            <a:off x="119062" y="1578347"/>
            <a:ext cx="8905875" cy="4086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gn="just"/>
            <a:r>
              <a:rPr lang="es-ES" altLang="pl-PL" sz="1800" b="0" kern="0" dirty="0">
                <a:solidFill>
                  <a:schemeClr val="accent2">
                    <a:lumMod val="75000"/>
                  </a:schemeClr>
                </a:solidFill>
              </a:rPr>
              <a:t>No es la condición de la persona en sí lo que conlleva su discapacidad.</a:t>
            </a:r>
          </a:p>
          <a:p>
            <a:pPr algn="just"/>
            <a:r>
              <a:rPr lang="es-ES" altLang="pl-PL" sz="1800" b="0" kern="0" dirty="0">
                <a:solidFill>
                  <a:schemeClr val="accent2">
                    <a:lumMod val="75000"/>
                  </a:schemeClr>
                </a:solidFill>
              </a:rPr>
              <a:t>Además de la condición de salud, un elemento importante de los recursos de la persona que regulan el grado de discapacidad son los factores personales como los recursos cognitivos, valores, intereses, formas de pasar el tiempo libre, competencias emocionales y sociales, etc.</a:t>
            </a:r>
          </a:p>
          <a:p>
            <a:pPr algn="just"/>
            <a:r>
              <a:rPr lang="es-ES" altLang="pl-PL" sz="1800" b="0" kern="0" dirty="0">
                <a:solidFill>
                  <a:schemeClr val="accent2">
                    <a:lumMod val="75000"/>
                  </a:schemeClr>
                </a:solidFill>
              </a:rPr>
              <a:t>La discapacidad es un fenómeno que "ocurre" en el espacio de las relaciones sociales, construido por la propia entidad y sus recursos, así como por otras entidades que también poseen sus propios recursos.</a:t>
            </a:r>
          </a:p>
          <a:p>
            <a:pPr algn="just"/>
            <a:r>
              <a:rPr lang="es-ES" altLang="pl-PL" sz="1800" b="0" kern="0" dirty="0">
                <a:solidFill>
                  <a:schemeClr val="accent2">
                    <a:lumMod val="75000"/>
                  </a:schemeClr>
                </a:solidFill>
              </a:rPr>
              <a:t>La discapacidad no es una condición crónica, su dinámica e intensidad dependen de la condición de salud de la persona, de la condición actual de sus recursos, así como de las posibilidades y barreras creadas por un entorno determinado (que también cambia y puede ser cambiado por la persona).</a:t>
            </a:r>
            <a:endParaRPr lang="en-US" altLang="pl-PL" sz="1800" b="0" kern="0" dirty="0">
              <a:solidFill>
                <a:schemeClr val="accent2">
                  <a:lumMod val="75000"/>
                </a:schemeClr>
              </a:solidFill>
            </a:endParaRPr>
          </a:p>
        </p:txBody>
      </p:sp>
      <p:pic>
        <p:nvPicPr>
          <p:cNvPr id="3" name="11">
            <a:hlinkClick r:id="" action="ppaction://media"/>
            <a:extLst>
              <a:ext uri="{FF2B5EF4-FFF2-40B4-BE49-F238E27FC236}">
                <a16:creationId xmlns:a16="http://schemas.microsoft.com/office/drawing/2014/main" id="{94A2B2E5-3F87-4D1D-8B02-D3C5006B0AC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59887" y="691743"/>
            <a:ext cx="609600" cy="609600"/>
          </a:xfrm>
          <a:prstGeom prst="rect">
            <a:avLst/>
          </a:prstGeom>
        </p:spPr>
      </p:pic>
    </p:spTree>
    <p:extLst>
      <p:ext uri="{BB962C8B-B14F-4D97-AF65-F5344CB8AC3E}">
        <p14:creationId xmlns:p14="http://schemas.microsoft.com/office/powerpoint/2010/main" val="1835338421"/>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10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395536" y="836712"/>
            <a:ext cx="8162925" cy="568325"/>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solidFill>
                  <a:schemeClr val="accent2">
                    <a:lumMod val="75000"/>
                  </a:schemeClr>
                </a:solidFill>
                <a:latin typeface="+mn-lt"/>
              </a:rPr>
              <a:t>Clasificación CIF: objetivos</a:t>
            </a:r>
          </a:p>
        </p:txBody>
      </p:sp>
      <p:sp>
        <p:nvSpPr>
          <p:cNvPr id="3" name="Symbol zastępczy zawartości 2"/>
          <p:cNvSpPr txBox="1">
            <a:spLocks/>
          </p:cNvSpPr>
          <p:nvPr/>
        </p:nvSpPr>
        <p:spPr>
          <a:xfrm>
            <a:off x="111125" y="1556793"/>
            <a:ext cx="8934450" cy="4369346"/>
          </a:xfrm>
          <a:prstGeom prst="rect">
            <a:avLst/>
          </a:prstGeom>
        </p:spPr>
        <p:txBody>
          <a:bodyPr>
            <a:normAutofit fontScale="77500" lnSpcReduction="20000"/>
          </a:bodyPr>
          <a:lst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defRPr/>
            </a:pPr>
            <a:endParaRPr lang="es-ES" b="0" kern="0" dirty="0"/>
          </a:p>
          <a:p>
            <a:pPr>
              <a:defRPr/>
            </a:pPr>
            <a:r>
              <a:rPr lang="es-ES" sz="2600" b="0" kern="0" dirty="0">
                <a:solidFill>
                  <a:schemeClr val="accent2">
                    <a:lumMod val="75000"/>
                  </a:schemeClr>
                </a:solidFill>
              </a:rPr>
              <a:t>Creación de una base científica para la comprensión y el estudio de la salud y los estados relacionados con ella, los resultados y los determinantes.</a:t>
            </a:r>
          </a:p>
          <a:p>
            <a:pPr algn="just">
              <a:defRPr/>
            </a:pPr>
            <a:r>
              <a:rPr lang="es-ES" sz="2600" b="0" kern="0" dirty="0">
                <a:solidFill>
                  <a:schemeClr val="accent2">
                    <a:lumMod val="75000"/>
                  </a:schemeClr>
                </a:solidFill>
              </a:rPr>
              <a:t>Establecer un lenguaje común para describir la salud y los estados relacionados con ella a fin de agilizar la comunicación entre los diferentes usuarios como, por ejemplo, profesionales de la salud, investigadores, responsables de política sanitaria y la sociedad en general, incluidas las personas discapacitadas.</a:t>
            </a:r>
          </a:p>
          <a:p>
            <a:pPr>
              <a:defRPr/>
            </a:pPr>
            <a:r>
              <a:rPr lang="es-ES" sz="2600" b="0" kern="0" dirty="0">
                <a:solidFill>
                  <a:schemeClr val="accent2">
                    <a:lumMod val="75000"/>
                  </a:schemeClr>
                </a:solidFill>
              </a:rPr>
              <a:t>Permitir la comparación de datos entre diferentes países.</a:t>
            </a:r>
          </a:p>
          <a:p>
            <a:pPr>
              <a:defRPr/>
            </a:pPr>
            <a:r>
              <a:rPr lang="es-ES" sz="2600" b="0" kern="0" dirty="0">
                <a:solidFill>
                  <a:schemeClr val="accent2">
                    <a:lumMod val="75000"/>
                  </a:schemeClr>
                </a:solidFill>
              </a:rPr>
              <a:t>Creación de un esquema de codificación estructurado para sistemas de información en el ámbito de la salud.</a:t>
            </a:r>
          </a:p>
          <a:p>
            <a:pPr marL="0">
              <a:defRPr/>
            </a:pPr>
            <a:r>
              <a:rPr lang="en-US" sz="2600" b="1" kern="0" dirty="0">
                <a:solidFill>
                  <a:schemeClr val="accent2">
                    <a:lumMod val="75000"/>
                  </a:schemeClr>
                </a:solidFill>
              </a:rPr>
              <a:t>(</a:t>
            </a:r>
            <a:r>
              <a:rPr lang="en-US" sz="2600" b="1" kern="0" dirty="0" err="1">
                <a:solidFill>
                  <a:schemeClr val="accent2">
                    <a:lumMod val="75000"/>
                  </a:schemeClr>
                </a:solidFill>
              </a:rPr>
              <a:t>véase</a:t>
            </a:r>
            <a:r>
              <a:rPr lang="en-US" sz="2600" b="1" kern="0" dirty="0">
                <a:solidFill>
                  <a:schemeClr val="accent2">
                    <a:lumMod val="75000"/>
                  </a:schemeClr>
                </a:solidFill>
              </a:rPr>
              <a:t> </a:t>
            </a:r>
            <a:r>
              <a:rPr lang="en-US" sz="2600" kern="0" dirty="0">
                <a:solidFill>
                  <a:schemeClr val="accent2">
                    <a:lumMod val="75000"/>
                  </a:schemeClr>
                </a:solidFill>
              </a:rPr>
              <a:t>CIF</a:t>
            </a:r>
            <a:r>
              <a:rPr lang="en-US" sz="2600" b="1" kern="0" dirty="0">
                <a:solidFill>
                  <a:schemeClr val="accent2">
                    <a:lumMod val="75000"/>
                  </a:schemeClr>
                </a:solidFill>
              </a:rPr>
              <a:t>, 2009).</a:t>
            </a:r>
          </a:p>
        </p:txBody>
      </p:sp>
      <p:pic>
        <p:nvPicPr>
          <p:cNvPr id="4" name="12">
            <a:hlinkClick r:id="" action="ppaction://media"/>
            <a:extLst>
              <a:ext uri="{FF2B5EF4-FFF2-40B4-BE49-F238E27FC236}">
                <a16:creationId xmlns:a16="http://schemas.microsoft.com/office/drawing/2014/main" id="{F1C8B1CE-836B-47EE-A6B3-93A2AC0C899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23506" y="684956"/>
            <a:ext cx="609600" cy="609600"/>
          </a:xfrm>
          <a:prstGeom prst="rect">
            <a:avLst/>
          </a:prstGeom>
        </p:spPr>
      </p:pic>
    </p:spTree>
    <p:extLst>
      <p:ext uri="{BB962C8B-B14F-4D97-AF65-F5344CB8AC3E}">
        <p14:creationId xmlns:p14="http://schemas.microsoft.com/office/powerpoint/2010/main" val="514510110"/>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1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251520" y="764704"/>
            <a:ext cx="8321675" cy="569912"/>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solidFill>
                  <a:schemeClr val="accent2">
                    <a:lumMod val="75000"/>
                  </a:schemeClr>
                </a:solidFill>
                <a:latin typeface="+mn-lt"/>
              </a:rPr>
              <a:t>Aprendizaje</a:t>
            </a:r>
            <a:endParaRPr lang="pl-PL" kern="0" dirty="0">
              <a:solidFill>
                <a:schemeClr val="accent2">
                  <a:lumMod val="75000"/>
                </a:schemeClr>
              </a:solidFill>
              <a:latin typeface="+mn-lt"/>
            </a:endParaRPr>
          </a:p>
        </p:txBody>
      </p:sp>
      <p:sp>
        <p:nvSpPr>
          <p:cNvPr id="3" name="Symbol zastępczy zawartości 2"/>
          <p:cNvSpPr txBox="1">
            <a:spLocks noChangeArrowheads="1"/>
          </p:cNvSpPr>
          <p:nvPr/>
        </p:nvSpPr>
        <p:spPr bwMode="auto">
          <a:xfrm>
            <a:off x="251520" y="1349350"/>
            <a:ext cx="8786813" cy="428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r>
              <a:rPr lang="es-ES" altLang="pl-PL" sz="2000" b="0" kern="0" dirty="0">
                <a:solidFill>
                  <a:schemeClr val="accent2">
                    <a:lumMod val="75000"/>
                  </a:schemeClr>
                </a:solidFill>
              </a:rPr>
              <a:t>Vale la pena prestar atención al término "aprendizaje", que generalmente significa:</a:t>
            </a:r>
          </a:p>
          <a:p>
            <a:r>
              <a:rPr lang="es-ES" altLang="pl-PL" sz="2000" b="0" kern="0" dirty="0">
                <a:solidFill>
                  <a:schemeClr val="accent2">
                    <a:lumMod val="75000"/>
                  </a:schemeClr>
                </a:solidFill>
              </a:rPr>
              <a:t>El</a:t>
            </a:r>
            <a:r>
              <a:rPr lang="es-ES" altLang="pl-PL" sz="2000" b="1" kern="0" dirty="0">
                <a:solidFill>
                  <a:schemeClr val="accent2">
                    <a:lumMod val="75000"/>
                  </a:schemeClr>
                </a:solidFill>
              </a:rPr>
              <a:t> aprendizaje </a:t>
            </a:r>
            <a:r>
              <a:rPr lang="es-ES" altLang="pl-PL" sz="2000" b="0" kern="0" dirty="0">
                <a:solidFill>
                  <a:schemeClr val="accent2">
                    <a:lumMod val="75000"/>
                  </a:schemeClr>
                </a:solidFill>
              </a:rPr>
              <a:t>es la adquisición de nuevos conocimientos o habilidades a través de la enseñanza, la experiencia o el estudio. Es un proceso transformador en el que la comprensión de nueva información puede provocar cambios en el comportamiento de una persona o en la percepción del mundo que le rodea (véase </a:t>
            </a:r>
            <a:r>
              <a:rPr lang="es-ES" altLang="pl-PL" sz="2000" b="0" kern="0" dirty="0">
                <a:solidFill>
                  <a:schemeClr val="accent2">
                    <a:lumMod val="75000"/>
                  </a:schemeClr>
                </a:solidFill>
                <a:hlinkClick r:id="rId5">
                  <a:extLst>
                    <a:ext uri="{A12FA001-AC4F-418D-AE19-62706E023703}">
                      <ahyp:hlinkClr xmlns:ahyp="http://schemas.microsoft.com/office/drawing/2018/hyperlinkcolor" val="tx"/>
                    </a:ext>
                  </a:extLst>
                </a:hlinkClick>
              </a:rPr>
              <a:t>http://theelearningcoach.com/learning/10-definitions-learning/</a:t>
            </a:r>
            <a:r>
              <a:rPr lang="es-ES" altLang="pl-PL" sz="2000" b="0" kern="0" dirty="0">
                <a:solidFill>
                  <a:schemeClr val="accent2">
                    <a:lumMod val="75000"/>
                  </a:schemeClr>
                </a:solidFill>
              </a:rPr>
              <a:t> accedido el 17.01.2020)</a:t>
            </a:r>
          </a:p>
          <a:p>
            <a:r>
              <a:rPr lang="es-ES" altLang="pl-PL" sz="2000" b="0" kern="0" dirty="0">
                <a:solidFill>
                  <a:schemeClr val="accent2">
                    <a:lumMod val="75000"/>
                  </a:schemeClr>
                </a:solidFill>
              </a:rPr>
              <a:t>Lo más importante es siempre que se trata de un proceso de cambios en el pensamiento, el comportamiento, determinando tu lugar en el mundo.</a:t>
            </a:r>
          </a:p>
          <a:p>
            <a:r>
              <a:rPr lang="es-ES" altLang="pl-PL" sz="2000" b="0" kern="0" dirty="0">
                <a:solidFill>
                  <a:schemeClr val="accent2">
                    <a:lumMod val="75000"/>
                  </a:schemeClr>
                </a:solidFill>
              </a:rPr>
              <a:t>Hay muchos ejemplos de la importancia del aprendizaje para la calidad de vida, la felicidad y la realización.</a:t>
            </a:r>
          </a:p>
        </p:txBody>
      </p:sp>
      <p:pic>
        <p:nvPicPr>
          <p:cNvPr id="4" name="13">
            <a:hlinkClick r:id="" action="ppaction://media"/>
            <a:extLst>
              <a:ext uri="{FF2B5EF4-FFF2-40B4-BE49-F238E27FC236}">
                <a16:creationId xmlns:a16="http://schemas.microsoft.com/office/drawing/2014/main" id="{FD3FFAC6-8F38-43A4-9086-95D6E52EFBB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40352" y="725016"/>
            <a:ext cx="609600" cy="609600"/>
          </a:xfrm>
          <a:prstGeom prst="rect">
            <a:avLst/>
          </a:prstGeom>
        </p:spPr>
      </p:pic>
    </p:spTree>
    <p:extLst>
      <p:ext uri="{BB962C8B-B14F-4D97-AF65-F5344CB8AC3E}">
        <p14:creationId xmlns:p14="http://schemas.microsoft.com/office/powerpoint/2010/main" val="1818268303"/>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1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323528" y="836712"/>
            <a:ext cx="8162925" cy="568325"/>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solidFill>
                  <a:schemeClr val="accent2">
                    <a:lumMod val="75000"/>
                  </a:schemeClr>
                </a:solidFill>
                <a:latin typeface="+mn-lt"/>
              </a:rPr>
              <a:t>Algunos ejemplos</a:t>
            </a:r>
          </a:p>
        </p:txBody>
      </p:sp>
      <p:sp>
        <p:nvSpPr>
          <p:cNvPr id="3" name="Symbol zastępczy zawartości 2"/>
          <p:cNvSpPr txBox="1">
            <a:spLocks/>
          </p:cNvSpPr>
          <p:nvPr/>
        </p:nvSpPr>
        <p:spPr>
          <a:xfrm>
            <a:off x="348184" y="1120874"/>
            <a:ext cx="8162925" cy="4027487"/>
          </a:xfrm>
          <a:prstGeom prst="rect">
            <a:avLst/>
          </a:prstGeom>
        </p:spPr>
        <p:txBody>
          <a:bodyPr/>
          <a:lst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defRPr/>
            </a:pPr>
            <a:r>
              <a:rPr lang="es-ES" sz="2000" b="1" kern="0" dirty="0">
                <a:solidFill>
                  <a:schemeClr val="accent2">
                    <a:lumMod val="75000"/>
                  </a:schemeClr>
                </a:solidFill>
              </a:rPr>
              <a:t>Nick </a:t>
            </a:r>
            <a:r>
              <a:rPr lang="es-ES" sz="2000" b="1" kern="0" dirty="0" err="1">
                <a:solidFill>
                  <a:schemeClr val="accent2">
                    <a:lumMod val="75000"/>
                  </a:schemeClr>
                </a:solidFill>
              </a:rPr>
              <a:t>Vuicic</a:t>
            </a:r>
            <a:r>
              <a:rPr lang="es-ES" sz="2000" b="1" kern="0" dirty="0">
                <a:solidFill>
                  <a:schemeClr val="accent2">
                    <a:lumMod val="75000"/>
                  </a:schemeClr>
                </a:solidFill>
              </a:rPr>
              <a:t> </a:t>
            </a:r>
          </a:p>
          <a:p>
            <a:pPr>
              <a:defRPr/>
            </a:pPr>
            <a:r>
              <a:rPr lang="es-ES" sz="2000" b="0" kern="0" dirty="0">
                <a:solidFill>
                  <a:schemeClr val="accent2">
                    <a:lumMod val="75000"/>
                  </a:schemeClr>
                </a:solidFill>
              </a:rPr>
              <a:t> </a:t>
            </a:r>
            <a:r>
              <a:rPr lang="es-ES" sz="2000" b="0" kern="0" dirty="0">
                <a:solidFill>
                  <a:schemeClr val="accent2">
                    <a:lumMod val="75000"/>
                  </a:schemeClr>
                </a:solidFill>
                <a:hlinkClick r:id="rId5">
                  <a:extLst>
                    <a:ext uri="{A12FA001-AC4F-418D-AE19-62706E023703}">
                      <ahyp:hlinkClr xmlns:ahyp="http://schemas.microsoft.com/office/drawing/2018/hyperlinkcolor" val="tx"/>
                    </a:ext>
                  </a:extLst>
                </a:hlinkClick>
              </a:rPr>
              <a:t>https://www.youtube.com/watch?v=6P2nPI6CTlc</a:t>
            </a:r>
            <a:r>
              <a:rPr lang="es-ES" sz="2000" b="0" kern="0" dirty="0">
                <a:solidFill>
                  <a:schemeClr val="accent2">
                    <a:lumMod val="75000"/>
                  </a:schemeClr>
                </a:solidFill>
              </a:rPr>
              <a:t> </a:t>
            </a:r>
          </a:p>
          <a:p>
            <a:pPr marL="0">
              <a:defRPr/>
            </a:pPr>
            <a:r>
              <a:rPr lang="es-ES" sz="2000" b="0" kern="0" dirty="0">
                <a:solidFill>
                  <a:schemeClr val="accent2">
                    <a:lumMod val="75000"/>
                  </a:schemeClr>
                </a:solidFill>
              </a:rPr>
              <a:t>    </a:t>
            </a:r>
            <a:r>
              <a:rPr lang="es-ES" sz="2000" b="0" kern="0" dirty="0">
                <a:solidFill>
                  <a:schemeClr val="accent2">
                    <a:lumMod val="75000"/>
                  </a:schemeClr>
                </a:solidFill>
                <a:hlinkClick r:id="rId6">
                  <a:extLst>
                    <a:ext uri="{A12FA001-AC4F-418D-AE19-62706E023703}">
                      <ahyp:hlinkClr xmlns:ahyp="http://schemas.microsoft.com/office/drawing/2018/hyperlinkcolor" val="tx"/>
                    </a:ext>
                  </a:extLst>
                </a:hlinkClick>
              </a:rPr>
              <a:t>https://www.youtube.com/watch?v=QSuDHQ9wkZE</a:t>
            </a:r>
            <a:endParaRPr lang="es-ES" sz="2000" b="0" kern="0" dirty="0">
              <a:solidFill>
                <a:schemeClr val="accent2">
                  <a:lumMod val="75000"/>
                </a:schemeClr>
              </a:solidFill>
            </a:endParaRPr>
          </a:p>
          <a:p>
            <a:pPr>
              <a:defRPr/>
            </a:pPr>
            <a:r>
              <a:rPr lang="es-ES" sz="2000" b="1" kern="0" dirty="0">
                <a:solidFill>
                  <a:schemeClr val="accent2">
                    <a:lumMod val="75000"/>
                  </a:schemeClr>
                </a:solidFill>
              </a:rPr>
              <a:t>Stella Young 				 </a:t>
            </a:r>
            <a:r>
              <a:rPr lang="es-ES" sz="2000" b="0" kern="0" dirty="0">
                <a:solidFill>
                  <a:schemeClr val="accent2">
                    <a:lumMod val="75000"/>
                  </a:schemeClr>
                </a:solidFill>
                <a:hlinkClick r:id="rId7">
                  <a:extLst>
                    <a:ext uri="{A12FA001-AC4F-418D-AE19-62706E023703}">
                      <ahyp:hlinkClr xmlns:ahyp="http://schemas.microsoft.com/office/drawing/2018/hyperlinkcolor" val="tx"/>
                    </a:ext>
                  </a:extLst>
                </a:hlinkClick>
              </a:rPr>
              <a:t>https://www.ted.com/talks/stella_young_i_m_not_your_inspiration_thank_you_very_much/up-next</a:t>
            </a:r>
            <a:endParaRPr lang="es-ES" sz="2000" b="0" kern="0" dirty="0">
              <a:solidFill>
                <a:schemeClr val="accent2">
                  <a:lumMod val="75000"/>
                </a:schemeClr>
              </a:solidFill>
            </a:endParaRPr>
          </a:p>
          <a:p>
            <a:pPr>
              <a:defRPr/>
            </a:pPr>
            <a:r>
              <a:rPr lang="es-ES" sz="2000" b="1" kern="0" dirty="0">
                <a:solidFill>
                  <a:schemeClr val="accent2">
                    <a:lumMod val="75000"/>
                  </a:schemeClr>
                </a:solidFill>
              </a:rPr>
              <a:t>Submarinismo </a:t>
            </a:r>
            <a:r>
              <a:rPr lang="es-ES" sz="2000" b="0" kern="0" dirty="0">
                <a:solidFill>
                  <a:schemeClr val="accent2">
                    <a:lumMod val="75000"/>
                  </a:schemeClr>
                </a:solidFill>
                <a:hlinkClick r:id="rId8">
                  <a:extLst>
                    <a:ext uri="{A12FA001-AC4F-418D-AE19-62706E023703}">
                      <ahyp:hlinkClr xmlns:ahyp="http://schemas.microsoft.com/office/drawing/2018/hyperlinkcolor" val="tx"/>
                    </a:ext>
                  </a:extLst>
                </a:hlinkClick>
              </a:rPr>
              <a:t>https://www.ted.com/talks/sue_austin_deep_sea_diving_in_a_wheelchair/up-next</a:t>
            </a:r>
            <a:endParaRPr lang="es-ES" sz="2000" b="0" kern="0" dirty="0">
              <a:solidFill>
                <a:schemeClr val="accent2">
                  <a:lumMod val="75000"/>
                </a:schemeClr>
              </a:solidFill>
            </a:endParaRPr>
          </a:p>
          <a:p>
            <a:pPr>
              <a:defRPr/>
            </a:pPr>
            <a:r>
              <a:rPr lang="es-ES" sz="2000" b="1" kern="0" dirty="0">
                <a:solidFill>
                  <a:schemeClr val="accent2">
                    <a:lumMod val="75000"/>
                  </a:schemeClr>
                </a:solidFill>
              </a:rPr>
              <a:t>Escuelas transformadoras de Ashoka </a:t>
            </a:r>
            <a:r>
              <a:rPr lang="es-ES" sz="2000" b="0" kern="0" dirty="0">
                <a:solidFill>
                  <a:schemeClr val="accent2">
                    <a:lumMod val="75000"/>
                  </a:schemeClr>
                </a:solidFill>
                <a:hlinkClick r:id="rId9">
                  <a:extLst>
                    <a:ext uri="{A12FA001-AC4F-418D-AE19-62706E023703}">
                      <ahyp:hlinkClr xmlns:ahyp="http://schemas.microsoft.com/office/drawing/2018/hyperlinkcolor" val="tx"/>
                    </a:ext>
                  </a:extLst>
                </a:hlinkClick>
              </a:rPr>
              <a:t>https://www.youtube.com/watch?v=w7lQE8apk2o</a:t>
            </a:r>
            <a:endParaRPr lang="es-ES" sz="2000" b="0" kern="0" dirty="0">
              <a:solidFill>
                <a:schemeClr val="accent2">
                  <a:lumMod val="75000"/>
                </a:schemeClr>
              </a:solidFill>
            </a:endParaRPr>
          </a:p>
          <a:p>
            <a:pPr marL="0">
              <a:defRPr/>
            </a:pPr>
            <a:r>
              <a:rPr lang="es-ES" sz="2000" b="1" kern="0" dirty="0">
                <a:solidFill>
                  <a:schemeClr val="accent2">
                    <a:lumMod val="75000"/>
                  </a:schemeClr>
                </a:solidFill>
              </a:rPr>
              <a:t>(accedido el 18.07.2019)</a:t>
            </a:r>
          </a:p>
        </p:txBody>
      </p:sp>
      <p:pic>
        <p:nvPicPr>
          <p:cNvPr id="4" name="14">
            <a:hlinkClick r:id="" action="ppaction://media"/>
            <a:extLst>
              <a:ext uri="{FF2B5EF4-FFF2-40B4-BE49-F238E27FC236}">
                <a16:creationId xmlns:a16="http://schemas.microsoft.com/office/drawing/2014/main" id="{5BC3F12B-76EE-4DEE-A2E3-50CD7807E2C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609037" y="673993"/>
            <a:ext cx="609600" cy="609600"/>
          </a:xfrm>
          <a:prstGeom prst="rect">
            <a:avLst/>
          </a:prstGeom>
        </p:spPr>
      </p:pic>
    </p:spTree>
    <p:extLst>
      <p:ext uri="{BB962C8B-B14F-4D97-AF65-F5344CB8AC3E}">
        <p14:creationId xmlns:p14="http://schemas.microsoft.com/office/powerpoint/2010/main" val="701791510"/>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5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116672" y="836713"/>
            <a:ext cx="8850312" cy="576064"/>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solidFill>
                  <a:schemeClr val="accent2">
                    <a:lumMod val="75000"/>
                  </a:schemeClr>
                </a:solidFill>
                <a:latin typeface="+mn-lt"/>
              </a:rPr>
              <a:t>Diagnóstico funcional en el trabajo educativo y terapéutico</a:t>
            </a:r>
            <a:endParaRPr lang="en-US" kern="0" dirty="0">
              <a:solidFill>
                <a:schemeClr val="accent2">
                  <a:lumMod val="75000"/>
                </a:schemeClr>
              </a:solidFill>
              <a:latin typeface="+mn-lt"/>
            </a:endParaRPr>
          </a:p>
        </p:txBody>
      </p:sp>
      <p:sp>
        <p:nvSpPr>
          <p:cNvPr id="3" name="Symbol zastępczy zawartości 2"/>
          <p:cNvSpPr txBox="1">
            <a:spLocks/>
          </p:cNvSpPr>
          <p:nvPr/>
        </p:nvSpPr>
        <p:spPr>
          <a:xfrm>
            <a:off x="176213" y="1412777"/>
            <a:ext cx="8850312" cy="4491136"/>
          </a:xfrm>
          <a:prstGeom prst="rect">
            <a:avLst/>
          </a:prstGeom>
        </p:spPr>
        <p:txBody>
          <a:bodyPr>
            <a:normAutofit fontScale="85000" lnSpcReduction="20000"/>
          </a:bodyPr>
          <a:lst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20000"/>
              </a:lnSpc>
              <a:defRPr/>
            </a:pPr>
            <a:r>
              <a:rPr lang="es-ES" sz="2200" b="0" kern="0" dirty="0">
                <a:solidFill>
                  <a:schemeClr val="accent2">
                    <a:lumMod val="75000"/>
                  </a:schemeClr>
                </a:solidFill>
              </a:rPr>
              <a:t>El diagnóstico de las habilidades funcionales sirve para construir un programa de trabajo individual con el paciente, su efectividad se basa en incluir en el diagnóstico los siguientes principios:</a:t>
            </a:r>
          </a:p>
          <a:p>
            <a:pPr>
              <a:lnSpc>
                <a:spcPct val="120000"/>
              </a:lnSpc>
              <a:defRPr/>
            </a:pPr>
            <a:r>
              <a:rPr lang="es-ES" sz="2200" b="0" kern="0" dirty="0">
                <a:solidFill>
                  <a:schemeClr val="accent2">
                    <a:lumMod val="75000"/>
                  </a:schemeClr>
                </a:solidFill>
              </a:rPr>
              <a:t>Enfoque positivo (reconocimiento de las fortalezas del paciente); complejidad (multidimensionalidad); desarrollo (incluida la dinámica de desarrollo).</a:t>
            </a:r>
          </a:p>
          <a:p>
            <a:pPr>
              <a:lnSpc>
                <a:spcPct val="120000"/>
              </a:lnSpc>
              <a:defRPr/>
            </a:pPr>
            <a:r>
              <a:rPr lang="es-ES" sz="2200" b="0" kern="0" dirty="0">
                <a:solidFill>
                  <a:schemeClr val="accent2">
                    <a:lumMod val="75000"/>
                  </a:schemeClr>
                </a:solidFill>
              </a:rPr>
              <a:t>Pronóstico. </a:t>
            </a:r>
          </a:p>
          <a:p>
            <a:pPr>
              <a:lnSpc>
                <a:spcPct val="120000"/>
              </a:lnSpc>
              <a:defRPr/>
            </a:pPr>
            <a:r>
              <a:rPr lang="es-ES" sz="2200" b="0" kern="0" dirty="0">
                <a:solidFill>
                  <a:schemeClr val="accent2">
                    <a:lumMod val="75000"/>
                  </a:schemeClr>
                </a:solidFill>
              </a:rPr>
              <a:t>Elaboración de perfiles (creación de un perfil de desarrollo que muestre los resultados del material de diagnóstico reunido).</a:t>
            </a:r>
          </a:p>
          <a:p>
            <a:pPr>
              <a:lnSpc>
                <a:spcPct val="120000"/>
              </a:lnSpc>
              <a:defRPr/>
            </a:pPr>
            <a:r>
              <a:rPr lang="es-ES" sz="2200" b="0" kern="0" dirty="0">
                <a:solidFill>
                  <a:schemeClr val="accent2">
                    <a:lumMod val="75000"/>
                  </a:schemeClr>
                </a:solidFill>
              </a:rPr>
              <a:t>No invasivo (realizar el procedimiento en condiciones naturales).</a:t>
            </a:r>
          </a:p>
          <a:p>
            <a:pPr>
              <a:lnSpc>
                <a:spcPct val="120000"/>
              </a:lnSpc>
              <a:defRPr/>
            </a:pPr>
            <a:r>
              <a:rPr lang="es-ES" sz="2200" b="0" kern="0" dirty="0">
                <a:solidFill>
                  <a:schemeClr val="accent2">
                    <a:lumMod val="75000"/>
                  </a:schemeClr>
                </a:solidFill>
              </a:rPr>
              <a:t>La acción debe centrarse en el proceso de rehabilitación.                                                                                                         (</a:t>
            </a:r>
            <a:r>
              <a:rPr lang="es-ES" sz="2200" b="1" kern="0" dirty="0">
                <a:solidFill>
                  <a:schemeClr val="accent2">
                    <a:lumMod val="75000"/>
                  </a:schemeClr>
                </a:solidFill>
              </a:rPr>
              <a:t>véase </a:t>
            </a:r>
            <a:r>
              <a:rPr lang="es-ES" sz="2200" b="1" kern="0" dirty="0" err="1">
                <a:solidFill>
                  <a:schemeClr val="accent2">
                    <a:lumMod val="75000"/>
                  </a:schemeClr>
                </a:solidFill>
              </a:rPr>
              <a:t>Głodkowska</a:t>
            </a:r>
            <a:r>
              <a:rPr lang="es-ES" sz="2200" b="1" kern="0" dirty="0">
                <a:solidFill>
                  <a:schemeClr val="accent2">
                    <a:lumMod val="75000"/>
                  </a:schemeClr>
                </a:solidFill>
              </a:rPr>
              <a:t> J., 1999)</a:t>
            </a:r>
          </a:p>
          <a:p>
            <a:pPr marL="0">
              <a:defRPr/>
            </a:pPr>
            <a:endParaRPr lang="pl-PL" b="0" kern="0" dirty="0"/>
          </a:p>
        </p:txBody>
      </p:sp>
      <p:pic>
        <p:nvPicPr>
          <p:cNvPr id="4" name="15">
            <a:hlinkClick r:id="" action="ppaction://media"/>
            <a:extLst>
              <a:ext uri="{FF2B5EF4-FFF2-40B4-BE49-F238E27FC236}">
                <a16:creationId xmlns:a16="http://schemas.microsoft.com/office/drawing/2014/main" id="{8B148172-8268-4C21-BE2A-8C2C3B38F77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94322" y="622447"/>
            <a:ext cx="609600" cy="609600"/>
          </a:xfrm>
          <a:prstGeom prst="rect">
            <a:avLst/>
          </a:prstGeom>
        </p:spPr>
      </p:pic>
    </p:spTree>
    <p:extLst>
      <p:ext uri="{BB962C8B-B14F-4D97-AF65-F5344CB8AC3E}">
        <p14:creationId xmlns:p14="http://schemas.microsoft.com/office/powerpoint/2010/main" val="88290996"/>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5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179512" y="764704"/>
            <a:ext cx="8339137" cy="57626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solidFill>
                  <a:schemeClr val="accent2">
                    <a:lumMod val="75000"/>
                  </a:schemeClr>
                </a:solidFill>
                <a:latin typeface="+mn-lt"/>
              </a:rPr>
              <a:t>Especificidad de la valoración funcional</a:t>
            </a:r>
            <a:endParaRPr lang="en-US" kern="0" dirty="0">
              <a:solidFill>
                <a:schemeClr val="accent2">
                  <a:lumMod val="75000"/>
                </a:schemeClr>
              </a:solidFill>
              <a:latin typeface="+mn-lt"/>
            </a:endParaRPr>
          </a:p>
        </p:txBody>
      </p:sp>
      <p:sp>
        <p:nvSpPr>
          <p:cNvPr id="3" name="Symbol zastępczy zawartości 2"/>
          <p:cNvSpPr txBox="1">
            <a:spLocks/>
          </p:cNvSpPr>
          <p:nvPr/>
        </p:nvSpPr>
        <p:spPr>
          <a:xfrm>
            <a:off x="189511" y="1556792"/>
            <a:ext cx="8784977" cy="4176712"/>
          </a:xfrm>
          <a:prstGeom prst="rect">
            <a:avLst/>
          </a:prstGeom>
        </p:spPr>
        <p:txBody>
          <a:bodyPr>
            <a:normAutofit fontScale="92500" lnSpcReduction="10000"/>
          </a:bodyPr>
          <a:lst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marL="0">
              <a:defRPr/>
            </a:pPr>
            <a:r>
              <a:rPr lang="es-ES" sz="2000" b="0" kern="0" dirty="0">
                <a:solidFill>
                  <a:schemeClr val="accent2">
                    <a:lumMod val="75000"/>
                  </a:schemeClr>
                </a:solidFill>
              </a:rPr>
              <a:t>Paso 1) Elaboración de un diagnóstico ecológico consultando a otros especialistas (el llamado "inventario ambiental").</a:t>
            </a:r>
          </a:p>
          <a:p>
            <a:pPr marL="0">
              <a:defRPr/>
            </a:pPr>
            <a:r>
              <a:rPr lang="es-ES" sz="2000" b="0" kern="0" dirty="0">
                <a:solidFill>
                  <a:schemeClr val="accent2">
                    <a:lumMod val="75000"/>
                  </a:schemeClr>
                </a:solidFill>
              </a:rPr>
              <a:t>Paso 2) Valoración del funcionamiento del niño en la percepción de los padres, el entorno inmediato del paciente.</a:t>
            </a:r>
          </a:p>
          <a:p>
            <a:pPr marL="0">
              <a:defRPr/>
            </a:pPr>
            <a:r>
              <a:rPr lang="es-ES" sz="2000" b="0" kern="0" dirty="0">
                <a:solidFill>
                  <a:schemeClr val="accent2">
                    <a:lumMod val="75000"/>
                  </a:schemeClr>
                </a:solidFill>
              </a:rPr>
              <a:t>Paso 3) Valoración de las habilidades actuales y la aptitud de los especialistas (observación de diversas formas de actividad del paciente y la interacción con el entorno).</a:t>
            </a:r>
          </a:p>
          <a:p>
            <a:pPr marL="0">
              <a:defRPr/>
            </a:pPr>
            <a:r>
              <a:rPr lang="es-ES" sz="2000" b="0" kern="0" dirty="0">
                <a:solidFill>
                  <a:schemeClr val="accent2">
                    <a:lumMod val="75000"/>
                  </a:schemeClr>
                </a:solidFill>
              </a:rPr>
              <a:t>Paso 4) Definición del alcance y el tipo de asistencia.</a:t>
            </a:r>
          </a:p>
          <a:p>
            <a:pPr marL="0">
              <a:defRPr/>
            </a:pPr>
            <a:r>
              <a:rPr lang="es-ES" sz="2000" b="0" kern="0" dirty="0">
                <a:solidFill>
                  <a:schemeClr val="accent2">
                    <a:lumMod val="75000"/>
                  </a:schemeClr>
                </a:solidFill>
              </a:rPr>
              <a:t>Paso 5) Análisis de la información recopilada por el equipo, determinación de los métodos de implementación e implementación del programa de asistencia.</a:t>
            </a:r>
            <a:r>
              <a:rPr lang="es-ES" sz="2000" b="1" kern="0" dirty="0">
                <a:solidFill>
                  <a:schemeClr val="accent2">
                    <a:lumMod val="75000"/>
                  </a:schemeClr>
                </a:solidFill>
              </a:rPr>
              <a:t>   </a:t>
            </a:r>
          </a:p>
          <a:p>
            <a:pPr marL="0">
              <a:defRPr/>
            </a:pPr>
            <a:r>
              <a:rPr lang="es-ES" sz="2000" b="1" kern="0" dirty="0">
                <a:solidFill>
                  <a:schemeClr val="accent2">
                    <a:lumMod val="75000"/>
                  </a:schemeClr>
                </a:solidFill>
              </a:rPr>
              <a:t>(véase </a:t>
            </a:r>
            <a:r>
              <a:rPr lang="es-ES" sz="2000" b="1" kern="0" dirty="0" err="1">
                <a:solidFill>
                  <a:schemeClr val="accent2">
                    <a:lumMod val="75000"/>
                  </a:schemeClr>
                </a:solidFill>
              </a:rPr>
              <a:t>Serafin</a:t>
            </a:r>
            <a:r>
              <a:rPr lang="es-ES" sz="2000" b="1" kern="0" dirty="0">
                <a:solidFill>
                  <a:schemeClr val="accent2">
                    <a:lumMod val="75000"/>
                  </a:schemeClr>
                </a:solidFill>
              </a:rPr>
              <a:t> T., 2005)</a:t>
            </a:r>
          </a:p>
          <a:p>
            <a:pPr>
              <a:defRPr/>
            </a:pPr>
            <a:endParaRPr lang="en-US" sz="3000" b="0" kern="0" dirty="0"/>
          </a:p>
        </p:txBody>
      </p:sp>
      <p:pic>
        <p:nvPicPr>
          <p:cNvPr id="4" name="16">
            <a:hlinkClick r:id="" action="ppaction://media"/>
            <a:extLst>
              <a:ext uri="{FF2B5EF4-FFF2-40B4-BE49-F238E27FC236}">
                <a16:creationId xmlns:a16="http://schemas.microsoft.com/office/drawing/2014/main" id="{787C8689-D3AA-4B47-85BE-14091D431F2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09049" y="600197"/>
            <a:ext cx="609600" cy="609600"/>
          </a:xfrm>
          <a:prstGeom prst="rect">
            <a:avLst/>
          </a:prstGeom>
        </p:spPr>
      </p:pic>
    </p:spTree>
    <p:extLst>
      <p:ext uri="{BB962C8B-B14F-4D97-AF65-F5344CB8AC3E}">
        <p14:creationId xmlns:p14="http://schemas.microsoft.com/office/powerpoint/2010/main" val="1190208746"/>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62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323528" y="836712"/>
            <a:ext cx="8207375" cy="864096"/>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solidFill>
                  <a:schemeClr val="accent2">
                    <a:lumMod val="75000"/>
                  </a:schemeClr>
                </a:solidFill>
                <a:latin typeface="+mn-lt"/>
              </a:rPr>
              <a:t>Definiciones de diagnóstico y valoración funcional</a:t>
            </a:r>
          </a:p>
        </p:txBody>
      </p:sp>
      <p:sp>
        <p:nvSpPr>
          <p:cNvPr id="3" name="Symbol zastępczy zawartości 2"/>
          <p:cNvSpPr txBox="1">
            <a:spLocks/>
          </p:cNvSpPr>
          <p:nvPr/>
        </p:nvSpPr>
        <p:spPr>
          <a:xfrm>
            <a:off x="323528" y="2060848"/>
            <a:ext cx="8793162" cy="3936281"/>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defRPr/>
            </a:pPr>
            <a:r>
              <a:rPr lang="es-ES" sz="2200" b="0" kern="0" dirty="0">
                <a:solidFill>
                  <a:schemeClr val="accent2">
                    <a:lumMod val="75000"/>
                  </a:schemeClr>
                </a:solidFill>
              </a:rPr>
              <a:t>La</a:t>
            </a:r>
            <a:r>
              <a:rPr lang="es-ES" sz="2200" b="1" kern="0" dirty="0">
                <a:solidFill>
                  <a:schemeClr val="accent2">
                    <a:lumMod val="75000"/>
                  </a:schemeClr>
                </a:solidFill>
              </a:rPr>
              <a:t> valoración funcional </a:t>
            </a:r>
            <a:r>
              <a:rPr lang="es-ES" sz="2200" b="0" kern="0" dirty="0">
                <a:solidFill>
                  <a:schemeClr val="accent2">
                    <a:lumMod val="75000"/>
                  </a:schemeClr>
                </a:solidFill>
              </a:rPr>
              <a:t>es un proceso de colaboración continuo que combina observar, formular preguntas pertinentes, escuchar historias familiares y analizar las habilidades y comportamientos individuales del niño dentro de las rutinas y actividades diarias que se desarrollan de forma natural en múltiples situaciones y entornos.</a:t>
            </a:r>
          </a:p>
          <a:p>
            <a:pPr>
              <a:lnSpc>
                <a:spcPct val="150000"/>
              </a:lnSpc>
              <a:defRPr/>
            </a:pPr>
            <a:r>
              <a:rPr lang="en-US" sz="1500" b="0" kern="0" dirty="0">
                <a:solidFill>
                  <a:schemeClr val="accent2">
                    <a:lumMod val="75000"/>
                  </a:schemeClr>
                </a:solidFill>
              </a:rPr>
              <a:t>(</a:t>
            </a:r>
            <a:r>
              <a:rPr lang="en-US" sz="1500" b="0" kern="0" dirty="0" err="1">
                <a:solidFill>
                  <a:schemeClr val="accent2">
                    <a:lumMod val="75000"/>
                  </a:schemeClr>
                </a:solidFill>
              </a:rPr>
              <a:t>Véase</a:t>
            </a:r>
            <a:r>
              <a:rPr lang="en-US" sz="1500" b="0" kern="0" dirty="0">
                <a:solidFill>
                  <a:schemeClr val="accent2">
                    <a:lumMod val="75000"/>
                  </a:schemeClr>
                </a:solidFill>
                <a:hlinkClick r:id="rId5" invalidUrl="http://www.infantva.org/documents/Definition of Functional Assessment.pdf">
                  <a:extLst>
                    <a:ext uri="{A12FA001-AC4F-418D-AE19-62706E023703}">
                      <ahyp:hlinkClr xmlns:ahyp="http://schemas.microsoft.com/office/drawing/2018/hyperlinkcolor" val="tx"/>
                    </a:ext>
                  </a:extLst>
                </a:hlinkClick>
              </a:rPr>
              <a:t> http://www.infantva.org/documents/Definition%20of%20Functional%20Assessment.pdf </a:t>
            </a:r>
            <a:r>
              <a:rPr lang="en-US" sz="1500" b="0" kern="0" dirty="0">
                <a:solidFill>
                  <a:schemeClr val="accent2">
                    <a:lumMod val="75000"/>
                  </a:schemeClr>
                </a:solidFill>
              </a:rPr>
              <a:t>– </a:t>
            </a:r>
            <a:r>
              <a:rPr lang="es-ES" sz="1500" b="0" kern="0" dirty="0">
                <a:solidFill>
                  <a:schemeClr val="accent2">
                    <a:lumMod val="75000"/>
                  </a:schemeClr>
                </a:solidFill>
              </a:rPr>
              <a:t>accedido el 17.01.2020</a:t>
            </a:r>
            <a:r>
              <a:rPr lang="en-US" sz="1500" b="0" kern="0" dirty="0">
                <a:solidFill>
                  <a:schemeClr val="accent2">
                    <a:lumMod val="75000"/>
                  </a:schemeClr>
                </a:solidFill>
              </a:rPr>
              <a:t>)</a:t>
            </a:r>
            <a:endParaRPr lang="en-US" sz="1500" b="0" kern="0" dirty="0">
              <a:solidFill>
                <a:schemeClr val="accent2">
                  <a:lumMod val="75000"/>
                </a:schemeClr>
              </a:solidFill>
              <a:hlinkClick r:id="rId5" invalidUrl="http://www.infantva.org/documents/Definition of Functional Assessment.pdf">
                <a:extLst>
                  <a:ext uri="{A12FA001-AC4F-418D-AE19-62706E023703}">
                    <ahyp:hlinkClr xmlns:ahyp="http://schemas.microsoft.com/office/drawing/2018/hyperlinkcolor" val="tx"/>
                  </a:ext>
                </a:extLst>
              </a:hlinkClick>
            </a:endParaRPr>
          </a:p>
          <a:p>
            <a:pPr>
              <a:defRPr/>
            </a:pPr>
            <a:endParaRPr lang="pl-PL" b="0" kern="0" dirty="0"/>
          </a:p>
          <a:p>
            <a:pPr>
              <a:defRPr/>
            </a:pPr>
            <a:endParaRPr lang="pl-PL" b="0" kern="0" dirty="0"/>
          </a:p>
        </p:txBody>
      </p:sp>
      <p:pic>
        <p:nvPicPr>
          <p:cNvPr id="4" name="17">
            <a:hlinkClick r:id="" action="ppaction://media"/>
            <a:extLst>
              <a:ext uri="{FF2B5EF4-FFF2-40B4-BE49-F238E27FC236}">
                <a16:creationId xmlns:a16="http://schemas.microsoft.com/office/drawing/2014/main" id="{F2E199A3-7E93-48AD-A79E-61A46F72397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10872" y="747801"/>
            <a:ext cx="609600" cy="609600"/>
          </a:xfrm>
          <a:prstGeom prst="rect">
            <a:avLst/>
          </a:prstGeom>
        </p:spPr>
      </p:pic>
    </p:spTree>
    <p:extLst>
      <p:ext uri="{BB962C8B-B14F-4D97-AF65-F5344CB8AC3E}">
        <p14:creationId xmlns:p14="http://schemas.microsoft.com/office/powerpoint/2010/main" val="1884398779"/>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71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251520" y="836712"/>
            <a:ext cx="8296275" cy="541338"/>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solidFill>
                  <a:schemeClr val="accent2">
                    <a:lumMod val="75000"/>
                  </a:schemeClr>
                </a:solidFill>
                <a:latin typeface="+mn-lt"/>
              </a:rPr>
              <a:t>Otros contextos</a:t>
            </a:r>
          </a:p>
        </p:txBody>
      </p:sp>
      <p:sp>
        <p:nvSpPr>
          <p:cNvPr id="3" name="Symbol zastępczy zawartości 2"/>
          <p:cNvSpPr txBox="1">
            <a:spLocks/>
          </p:cNvSpPr>
          <p:nvPr/>
        </p:nvSpPr>
        <p:spPr>
          <a:xfrm>
            <a:off x="205680" y="1164631"/>
            <a:ext cx="8686800" cy="4571230"/>
          </a:xfrm>
          <a:prstGeom prst="rect">
            <a:avLst/>
          </a:prstGeom>
        </p:spPr>
        <p:txBody>
          <a:bodyPr/>
          <a:lst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defRPr/>
            </a:pPr>
            <a:r>
              <a:rPr lang="es-ES" sz="2000" b="1" kern="0" dirty="0">
                <a:solidFill>
                  <a:schemeClr val="accent2">
                    <a:lumMod val="75000"/>
                  </a:schemeClr>
                </a:solidFill>
              </a:rPr>
              <a:t>Seis pasos </a:t>
            </a:r>
          </a:p>
          <a:p>
            <a:pPr>
              <a:defRPr/>
            </a:pPr>
            <a:r>
              <a:rPr lang="es-ES" sz="2000" b="0" kern="0" dirty="0">
                <a:solidFill>
                  <a:schemeClr val="accent2">
                    <a:lumMod val="75000"/>
                  </a:schemeClr>
                </a:solidFill>
                <a:hlinkClick r:id="rId5">
                  <a:extLst>
                    <a:ext uri="{A12FA001-AC4F-418D-AE19-62706E023703}">
                      <ahyp:hlinkClr xmlns:ahyp="http://schemas.microsoft.com/office/drawing/2018/hyperlinkcolor" val="tx"/>
                    </a:ext>
                  </a:extLst>
                </a:hlinkClick>
              </a:rPr>
              <a:t>https://education.byu.edu/familyhope/six_steps</a:t>
            </a:r>
            <a:endParaRPr lang="es-ES" sz="2000" b="0" kern="0" dirty="0">
              <a:solidFill>
                <a:schemeClr val="accent2">
                  <a:lumMod val="75000"/>
                </a:schemeClr>
              </a:solidFill>
            </a:endParaRPr>
          </a:p>
          <a:p>
            <a:pPr>
              <a:defRPr/>
            </a:pPr>
            <a:r>
              <a:rPr lang="es-ES" sz="2000" kern="0" dirty="0">
                <a:solidFill>
                  <a:schemeClr val="accent2">
                    <a:lumMod val="75000"/>
                  </a:schemeClr>
                </a:solidFill>
              </a:rPr>
              <a:t>Diez pasos</a:t>
            </a:r>
          </a:p>
          <a:p>
            <a:pPr>
              <a:defRPr/>
            </a:pPr>
            <a:r>
              <a:rPr lang="es-ES" sz="2000" b="0" kern="0" dirty="0">
                <a:solidFill>
                  <a:schemeClr val="accent2">
                    <a:lumMod val="75000"/>
                  </a:schemeClr>
                </a:solidFill>
                <a:hlinkClick r:id="rId6">
                  <a:extLst>
                    <a:ext uri="{A12FA001-AC4F-418D-AE19-62706E023703}">
                      <ahyp:hlinkClr xmlns:ahyp="http://schemas.microsoft.com/office/drawing/2018/hyperlinkcolor" val="tx"/>
                    </a:ext>
                  </a:extLst>
                </a:hlinkClick>
              </a:rPr>
              <a:t>https://researchautism.org/10-steps-to-understanding-and-writing-a-functional-behavior-assessment/</a:t>
            </a:r>
            <a:r>
              <a:rPr lang="es-ES" sz="2000" b="0" kern="0" dirty="0">
                <a:solidFill>
                  <a:schemeClr val="accent2">
                    <a:lumMod val="75000"/>
                  </a:schemeClr>
                </a:solidFill>
              </a:rPr>
              <a:t> </a:t>
            </a:r>
          </a:p>
          <a:p>
            <a:pPr>
              <a:defRPr/>
            </a:pPr>
            <a:r>
              <a:rPr lang="es-ES" sz="2000" kern="0" dirty="0">
                <a:solidFill>
                  <a:schemeClr val="accent2">
                    <a:lumMod val="75000"/>
                  </a:schemeClr>
                </a:solidFill>
              </a:rPr>
              <a:t>Valor</a:t>
            </a:r>
            <a:r>
              <a:rPr lang="es-ES" sz="2000" b="1" kern="0" dirty="0">
                <a:solidFill>
                  <a:schemeClr val="accent2">
                    <a:lumMod val="75000"/>
                  </a:schemeClr>
                </a:solidFill>
              </a:rPr>
              <a:t>ación funcional frente a evaluación completa </a:t>
            </a:r>
            <a:r>
              <a:rPr lang="es-ES" sz="2000" b="0" kern="0" dirty="0">
                <a:solidFill>
                  <a:schemeClr val="accent2">
                    <a:lumMod val="75000"/>
                  </a:schemeClr>
                </a:solidFill>
                <a:hlinkClick r:id="rId7">
                  <a:extLst>
                    <a:ext uri="{A12FA001-AC4F-418D-AE19-62706E023703}">
                      <ahyp:hlinkClr xmlns:ahyp="http://schemas.microsoft.com/office/drawing/2018/hyperlinkcolor" val="tx"/>
                    </a:ext>
                  </a:extLst>
                </a:hlinkClick>
              </a:rPr>
              <a:t>https://www.understood.org/en/school-learning/evaluations/evaluation-basics/functional-assessment-what-it-is-and-how-it-works</a:t>
            </a:r>
            <a:r>
              <a:rPr lang="es-ES" sz="2000" b="0" kern="0" dirty="0">
                <a:solidFill>
                  <a:schemeClr val="accent2">
                    <a:lumMod val="75000"/>
                  </a:schemeClr>
                </a:solidFill>
              </a:rPr>
              <a:t> </a:t>
            </a:r>
          </a:p>
          <a:p>
            <a:pPr>
              <a:defRPr/>
            </a:pPr>
            <a:r>
              <a:rPr lang="es-ES" sz="2000" b="1" kern="0" dirty="0">
                <a:solidFill>
                  <a:schemeClr val="accent2">
                    <a:lumMod val="75000"/>
                  </a:schemeClr>
                </a:solidFill>
              </a:rPr>
              <a:t>Diagnóstico de fisioterapia: ¿en qué se diferencia?</a:t>
            </a:r>
          </a:p>
          <a:p>
            <a:pPr>
              <a:defRPr/>
            </a:pPr>
            <a:r>
              <a:rPr lang="es-ES" sz="2000" b="0" kern="0" dirty="0">
                <a:solidFill>
                  <a:schemeClr val="accent2">
                    <a:lumMod val="75000"/>
                  </a:schemeClr>
                </a:solidFill>
                <a:hlinkClick r:id="rId8">
                  <a:extLst>
                    <a:ext uri="{A12FA001-AC4F-418D-AE19-62706E023703}">
                      <ahyp:hlinkClr xmlns:ahyp="http://schemas.microsoft.com/office/drawing/2018/hyperlinkcolor" val="tx"/>
                    </a:ext>
                  </a:extLst>
                </a:hlinkClick>
              </a:rPr>
              <a:t>https://www.ncbi.nlm.nih.gov/pmc/articles/PMC5954814/</a:t>
            </a:r>
            <a:r>
              <a:rPr lang="es-ES" sz="2000" b="0" kern="0" dirty="0">
                <a:solidFill>
                  <a:schemeClr val="accent2">
                    <a:lumMod val="75000"/>
                  </a:schemeClr>
                </a:solidFill>
              </a:rPr>
              <a:t> </a:t>
            </a:r>
          </a:p>
          <a:p>
            <a:pPr marL="0">
              <a:defRPr/>
            </a:pPr>
            <a:r>
              <a:rPr lang="es-ES" sz="2000" b="1" kern="0" dirty="0">
                <a:solidFill>
                  <a:schemeClr val="accent2">
                    <a:lumMod val="75000"/>
                  </a:schemeClr>
                </a:solidFill>
              </a:rPr>
              <a:t>(accedido </a:t>
            </a:r>
            <a:r>
              <a:rPr lang="es-ES" sz="2000" kern="0" dirty="0">
                <a:solidFill>
                  <a:schemeClr val="accent2">
                    <a:lumMod val="75000"/>
                  </a:schemeClr>
                </a:solidFill>
              </a:rPr>
              <a:t>el</a:t>
            </a:r>
            <a:r>
              <a:rPr lang="es-ES" sz="2000" b="1" kern="0" dirty="0">
                <a:solidFill>
                  <a:schemeClr val="accent2">
                    <a:lumMod val="75000"/>
                  </a:schemeClr>
                </a:solidFill>
              </a:rPr>
              <a:t> 18.01.2020)</a:t>
            </a:r>
          </a:p>
          <a:p>
            <a:pPr marL="0">
              <a:defRPr/>
            </a:pPr>
            <a:endParaRPr lang="pl-PL" sz="1050" b="0" kern="0" dirty="0"/>
          </a:p>
        </p:txBody>
      </p:sp>
      <p:pic>
        <p:nvPicPr>
          <p:cNvPr id="4" name="18">
            <a:hlinkClick r:id="" action="ppaction://media"/>
            <a:extLst>
              <a:ext uri="{FF2B5EF4-FFF2-40B4-BE49-F238E27FC236}">
                <a16:creationId xmlns:a16="http://schemas.microsoft.com/office/drawing/2014/main" id="{4830B871-1636-4336-936A-6AEACD95347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452320" y="768450"/>
            <a:ext cx="609600" cy="609600"/>
          </a:xfrm>
          <a:prstGeom prst="rect">
            <a:avLst/>
          </a:prstGeom>
        </p:spPr>
      </p:pic>
    </p:spTree>
    <p:extLst>
      <p:ext uri="{BB962C8B-B14F-4D97-AF65-F5344CB8AC3E}">
        <p14:creationId xmlns:p14="http://schemas.microsoft.com/office/powerpoint/2010/main" val="1280384439"/>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97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467544" y="908720"/>
            <a:ext cx="7200900" cy="604838"/>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solidFill>
                  <a:schemeClr val="accent2">
                    <a:lumMod val="75000"/>
                  </a:schemeClr>
                </a:solidFill>
                <a:latin typeface="+mn-lt"/>
              </a:rPr>
              <a:t>Vídeos de ejemplos</a:t>
            </a:r>
          </a:p>
        </p:txBody>
      </p:sp>
      <p:sp>
        <p:nvSpPr>
          <p:cNvPr id="3" name="Symbol zastępczy zawartości 2"/>
          <p:cNvSpPr txBox="1">
            <a:spLocks/>
          </p:cNvSpPr>
          <p:nvPr/>
        </p:nvSpPr>
        <p:spPr>
          <a:xfrm>
            <a:off x="539750" y="1778000"/>
            <a:ext cx="8135938" cy="3883025"/>
          </a:xfrm>
          <a:prstGeom prst="rect">
            <a:avLst/>
          </a:prstGeom>
        </p:spPr>
        <p:txBody>
          <a:bodyPr/>
          <a:lst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defRPr/>
            </a:pPr>
            <a:r>
              <a:rPr lang="es-ES" sz="2000" kern="0" dirty="0">
                <a:solidFill>
                  <a:schemeClr val="accent2">
                    <a:lumMod val="75000"/>
                  </a:schemeClr>
                </a:solidFill>
              </a:rPr>
              <a:t>Valor</a:t>
            </a:r>
            <a:r>
              <a:rPr lang="es-ES" sz="2000" b="1" kern="0" dirty="0">
                <a:solidFill>
                  <a:schemeClr val="accent2">
                    <a:lumMod val="75000"/>
                  </a:schemeClr>
                </a:solidFill>
              </a:rPr>
              <a:t>ación funcional del comportamiento </a:t>
            </a:r>
          </a:p>
          <a:p>
            <a:pPr>
              <a:defRPr/>
            </a:pPr>
            <a:r>
              <a:rPr lang="es-ES" sz="2000" b="0" kern="0" dirty="0">
                <a:solidFill>
                  <a:schemeClr val="accent2">
                    <a:lumMod val="75000"/>
                  </a:schemeClr>
                </a:solidFill>
                <a:hlinkClick r:id="rId5">
                  <a:extLst>
                    <a:ext uri="{A12FA001-AC4F-418D-AE19-62706E023703}">
                      <ahyp:hlinkClr xmlns:ahyp="http://schemas.microsoft.com/office/drawing/2018/hyperlinkcolor" val="tx"/>
                    </a:ext>
                  </a:extLst>
                </a:hlinkClick>
              </a:rPr>
              <a:t>https://www.youtube.com/watch?v=Qaz5kcS2oD4</a:t>
            </a:r>
            <a:endParaRPr lang="es-ES" sz="2000" b="0" kern="0" dirty="0">
              <a:solidFill>
                <a:schemeClr val="accent2">
                  <a:lumMod val="75000"/>
                </a:schemeClr>
              </a:solidFill>
            </a:endParaRPr>
          </a:p>
          <a:p>
            <a:pPr>
              <a:defRPr/>
            </a:pPr>
            <a:endParaRPr lang="es-ES" sz="2000" b="0" kern="0" dirty="0">
              <a:solidFill>
                <a:schemeClr val="accent2">
                  <a:lumMod val="75000"/>
                </a:schemeClr>
              </a:solidFill>
            </a:endParaRPr>
          </a:p>
          <a:p>
            <a:pPr>
              <a:defRPr/>
            </a:pPr>
            <a:r>
              <a:rPr lang="es-ES" sz="2000" kern="0" dirty="0">
                <a:solidFill>
                  <a:schemeClr val="accent2">
                    <a:lumMod val="75000"/>
                  </a:schemeClr>
                </a:solidFill>
              </a:rPr>
              <a:t>Valor</a:t>
            </a:r>
            <a:r>
              <a:rPr lang="es-ES" sz="2000" b="1" kern="0" dirty="0">
                <a:solidFill>
                  <a:schemeClr val="accent2">
                    <a:lumMod val="75000"/>
                  </a:schemeClr>
                </a:solidFill>
              </a:rPr>
              <a:t>ación funcional práctica</a:t>
            </a:r>
          </a:p>
          <a:p>
            <a:pPr>
              <a:defRPr/>
            </a:pPr>
            <a:r>
              <a:rPr lang="es-ES" sz="2000" b="1" kern="0" dirty="0">
                <a:solidFill>
                  <a:schemeClr val="accent2">
                    <a:lumMod val="75000"/>
                  </a:schemeClr>
                </a:solidFill>
              </a:rPr>
              <a:t> </a:t>
            </a:r>
            <a:r>
              <a:rPr lang="es-ES" sz="2000" b="0" kern="0" dirty="0">
                <a:solidFill>
                  <a:schemeClr val="accent2">
                    <a:lumMod val="75000"/>
                  </a:schemeClr>
                </a:solidFill>
                <a:hlinkClick r:id="rId6">
                  <a:extLst>
                    <a:ext uri="{A12FA001-AC4F-418D-AE19-62706E023703}">
                      <ahyp:hlinkClr xmlns:ahyp="http://schemas.microsoft.com/office/drawing/2018/hyperlinkcolor" val="tx"/>
                    </a:ext>
                  </a:extLst>
                </a:hlinkClick>
              </a:rPr>
              <a:t>https://www.youtube.com/watch?v=NBW8ooEuIys</a:t>
            </a:r>
            <a:r>
              <a:rPr lang="es-ES" sz="2000" b="0" kern="0" dirty="0">
                <a:solidFill>
                  <a:schemeClr val="accent2">
                    <a:lumMod val="75000"/>
                  </a:schemeClr>
                </a:solidFill>
              </a:rPr>
              <a:t> </a:t>
            </a:r>
          </a:p>
          <a:p>
            <a:pPr marL="0">
              <a:defRPr/>
            </a:pPr>
            <a:endParaRPr lang="es-ES" sz="2000" b="0" kern="0" dirty="0">
              <a:solidFill>
                <a:schemeClr val="accent2">
                  <a:lumMod val="75000"/>
                </a:schemeClr>
              </a:solidFill>
            </a:endParaRPr>
          </a:p>
          <a:p>
            <a:pPr marL="0">
              <a:defRPr/>
            </a:pPr>
            <a:r>
              <a:rPr lang="es-ES" sz="2000" b="1" kern="0" dirty="0">
                <a:solidFill>
                  <a:schemeClr val="accent2">
                    <a:lumMod val="75000"/>
                  </a:schemeClr>
                </a:solidFill>
              </a:rPr>
              <a:t>(accedido el 18.01.2020)</a:t>
            </a:r>
          </a:p>
          <a:p>
            <a:pPr marL="0">
              <a:defRPr/>
            </a:pPr>
            <a:endParaRPr lang="en-US" sz="2000" b="0" kern="0" dirty="0"/>
          </a:p>
        </p:txBody>
      </p:sp>
      <p:pic>
        <p:nvPicPr>
          <p:cNvPr id="4" name="19">
            <a:hlinkClick r:id="" action="ppaction://media"/>
            <a:extLst>
              <a:ext uri="{FF2B5EF4-FFF2-40B4-BE49-F238E27FC236}">
                <a16:creationId xmlns:a16="http://schemas.microsoft.com/office/drawing/2014/main" id="{03B01754-4854-4FEE-A55E-B1969B2BCC5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612460" y="731379"/>
            <a:ext cx="609600" cy="609600"/>
          </a:xfrm>
          <a:prstGeom prst="rect">
            <a:avLst/>
          </a:prstGeom>
        </p:spPr>
      </p:pic>
    </p:spTree>
    <p:extLst>
      <p:ext uri="{BB962C8B-B14F-4D97-AF65-F5344CB8AC3E}">
        <p14:creationId xmlns:p14="http://schemas.microsoft.com/office/powerpoint/2010/main" val="169627072"/>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9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1" y="754845"/>
            <a:ext cx="8135938" cy="461665"/>
          </a:xfrm>
          <a:prstGeom prst="rect">
            <a:avLst/>
          </a:prstGeom>
        </p:spPr>
        <p:txBody>
          <a:bodyPr>
            <a:spAutoFit/>
          </a:bodyPr>
          <a:lstStyle/>
          <a:p>
            <a:pPr algn="ctr">
              <a:defRPr/>
            </a:pPr>
            <a:r>
              <a:rPr lang="es-ES" sz="2400" dirty="0">
                <a:solidFill>
                  <a:schemeClr val="accent2">
                    <a:lumMod val="75000"/>
                  </a:schemeClr>
                </a:solidFill>
              </a:rPr>
              <a:t>Diagnóstico</a:t>
            </a:r>
            <a:endParaRPr lang="es-ES" sz="2400" b="0" dirty="0">
              <a:solidFill>
                <a:schemeClr val="accent2">
                  <a:lumMod val="75000"/>
                </a:schemeClr>
              </a:solidFill>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287524" y="1154955"/>
            <a:ext cx="8568952" cy="5096780"/>
          </a:xfrm>
          <a:prstGeom prst="rect">
            <a:avLst/>
          </a:prstGeom>
        </p:spPr>
        <p:txBody>
          <a:bodyPr wrap="square">
            <a:spAutoFit/>
          </a:bodyPr>
          <a:lstStyle/>
          <a:p>
            <a:pPr marL="0">
              <a:lnSpc>
                <a:spcPct val="120000"/>
              </a:lnSpc>
            </a:pPr>
            <a:r>
              <a:rPr lang="es-ES" altLang="pl-PL" sz="1400" b="0" dirty="0">
                <a:solidFill>
                  <a:schemeClr val="accent2">
                    <a:lumMod val="75000"/>
                  </a:schemeClr>
                </a:solidFill>
              </a:rPr>
              <a:t>El diagnóstico de las ciencias sociales es el reconocimiento de un estado en particular y su origen o causas en base a datos recopilados y evaluados de diversas fuentes. Esto explica la importancia de la etapa de desarrollo, así como la valoración de la posibilidad de cambiarlo en la dirección deseada.</a:t>
            </a:r>
          </a:p>
          <a:p>
            <a:pPr marL="0">
              <a:lnSpc>
                <a:spcPct val="120000"/>
              </a:lnSpc>
            </a:pPr>
            <a:endParaRPr lang="es-ES" altLang="pl-PL" sz="1400" b="0" dirty="0">
              <a:solidFill>
                <a:schemeClr val="accent2">
                  <a:lumMod val="75000"/>
                </a:schemeClr>
              </a:solidFill>
            </a:endParaRPr>
          </a:p>
          <a:p>
            <a:pPr marL="0"/>
            <a:r>
              <a:rPr lang="es-ES" altLang="pl-PL" sz="1400" b="0" dirty="0">
                <a:solidFill>
                  <a:schemeClr val="accent2">
                    <a:lumMod val="75000"/>
                  </a:schemeClr>
                </a:solidFill>
              </a:rPr>
              <a:t>5 fases de diagnóstico:</a:t>
            </a:r>
          </a:p>
          <a:p>
            <a:pPr lvl="1"/>
            <a:br>
              <a:rPr lang="es-ES" altLang="pl-PL" sz="1400" b="0" dirty="0">
                <a:solidFill>
                  <a:schemeClr val="accent2">
                    <a:lumMod val="75000"/>
                  </a:schemeClr>
                </a:solidFill>
              </a:rPr>
            </a:br>
            <a:r>
              <a:rPr lang="es-ES" altLang="pl-PL" sz="1400" b="0" dirty="0">
                <a:solidFill>
                  <a:schemeClr val="accent2">
                    <a:lumMod val="75000"/>
                  </a:schemeClr>
                </a:solidFill>
              </a:rPr>
              <a:t>1. Diagnóstico de clasificación: responde a la pregunta de qué razones funcionaron originalmente.</a:t>
            </a:r>
          </a:p>
          <a:p>
            <a:pPr lvl="1"/>
            <a:r>
              <a:rPr lang="es-ES" altLang="pl-PL" sz="1400" b="0" dirty="0">
                <a:solidFill>
                  <a:schemeClr val="accent2">
                    <a:lumMod val="75000"/>
                  </a:schemeClr>
                </a:solidFill>
              </a:rPr>
              <a:t>2. Diagnóstico genético: responde a la pregunta de qué secuencia de eventos ha llevado al estado actual.</a:t>
            </a:r>
          </a:p>
          <a:p>
            <a:pPr lvl="1"/>
            <a:r>
              <a:rPr lang="es-ES" altLang="pl-PL" sz="1400" b="0" dirty="0">
                <a:solidFill>
                  <a:schemeClr val="accent2">
                    <a:lumMod val="75000"/>
                  </a:schemeClr>
                </a:solidFill>
              </a:rPr>
              <a:t>3. Diagnóstico de significado: responde a la pregunta sobre la importancia del estado actual para todo el funcionamiento.</a:t>
            </a:r>
          </a:p>
          <a:p>
            <a:pPr lvl="1"/>
            <a:r>
              <a:rPr lang="es-ES" altLang="pl-PL" sz="1400" b="0" dirty="0">
                <a:solidFill>
                  <a:schemeClr val="accent2">
                    <a:lumMod val="75000"/>
                  </a:schemeClr>
                </a:solidFill>
              </a:rPr>
              <a:t>4. Diagnóstico de fase: responde a la pregunta de en qué fase del desarrollo se encuentra este estado.</a:t>
            </a:r>
          </a:p>
          <a:p>
            <a:pPr lvl="1"/>
            <a:r>
              <a:rPr lang="es-ES" altLang="pl-PL" sz="1400" b="0" dirty="0">
                <a:solidFill>
                  <a:schemeClr val="accent2">
                    <a:lumMod val="75000"/>
                  </a:schemeClr>
                </a:solidFill>
              </a:rPr>
              <a:t>5. Diagnóstico de desarrollo (pronóstico): responde a la pregunta de cómo se desarrollará este estado en el futuro.</a:t>
            </a:r>
          </a:p>
          <a:p>
            <a:pPr marL="0"/>
            <a:endParaRPr lang="es-ES" altLang="pl-PL" sz="1400" b="0" dirty="0">
              <a:solidFill>
                <a:schemeClr val="accent2">
                  <a:lumMod val="75000"/>
                </a:schemeClr>
              </a:solidFill>
            </a:endParaRPr>
          </a:p>
          <a:p>
            <a:pPr marL="0"/>
            <a:r>
              <a:rPr lang="es-ES" altLang="pl-PL" sz="1400" b="0" dirty="0">
                <a:solidFill>
                  <a:schemeClr val="accent2">
                    <a:lumMod val="75000"/>
                  </a:schemeClr>
                </a:solidFill>
              </a:rPr>
              <a:t>En cada caso de diagnóstico no se producen todos los aspectos del diagnóstico, y en cada caso todos los elementos son igualmente importantes. No obstante, hay dos fases que siempre deben estar presentes: un diagnóstico de clasificación (es necesario clasificar un determinado estado de cosas) y un diagnóstico genético (explicación de las condiciones del estado de cosas).</a:t>
            </a:r>
            <a:br>
              <a:rPr lang="en-US" altLang="pl-PL" sz="1400" b="0" dirty="0"/>
            </a:br>
            <a:endParaRPr lang="en-US" altLang="pl-PL" sz="1400" b="0" dirty="0"/>
          </a:p>
          <a:p>
            <a:pPr>
              <a:defRPr/>
            </a:pPr>
            <a:endParaRPr lang="pl-PL" sz="2000" b="0" i="1" dirty="0">
              <a:solidFill>
                <a:schemeClr val="accent2">
                  <a:lumMod val="75000"/>
                </a:schemeClr>
              </a:solidFill>
            </a:endParaRPr>
          </a:p>
        </p:txBody>
      </p:sp>
      <p:sp>
        <p:nvSpPr>
          <p:cNvPr id="7" name="Przycisk akcji: Dźwięk 6">
            <a:hlinkClick r:id="" action="ppaction://noaction" highlightClick="1"/>
          </p:cNvPr>
          <p:cNvSpPr/>
          <p:nvPr/>
        </p:nvSpPr>
        <p:spPr bwMode="auto">
          <a:xfrm>
            <a:off x="5292080" y="2564904"/>
            <a:ext cx="45719" cy="45719"/>
          </a:xfrm>
          <a:prstGeom prst="actionButtonSound">
            <a:avLst/>
          </a:prstGeom>
          <a:no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pl-PL" sz="1000" b="1" i="0" u="none" strike="noStrike" cap="none" normalizeH="0" baseline="0">
              <a:ln>
                <a:noFill/>
              </a:ln>
              <a:solidFill>
                <a:schemeClr val="bg1"/>
              </a:solidFill>
              <a:effectLst/>
              <a:latin typeface="Arial" charset="0"/>
              <a:sym typeface="Arial" charset="0"/>
            </a:endParaRPr>
          </a:p>
        </p:txBody>
      </p:sp>
      <p:pic>
        <p:nvPicPr>
          <p:cNvPr id="3" name="222">
            <a:hlinkClick r:id="" action="ppaction://media"/>
            <a:extLst>
              <a:ext uri="{FF2B5EF4-FFF2-40B4-BE49-F238E27FC236}">
                <a16:creationId xmlns:a16="http://schemas.microsoft.com/office/drawing/2014/main" id="{8E5A3131-B728-4FD0-A4AF-47F92187EAA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45790" y="75018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advTm="0">
        <p:circle/>
        <p:sndAc>
          <p:endSnd/>
        </p:sndAc>
      </p:transition>
    </mc:Choice>
    <mc:Fallback xmlns="">
      <p:transition spd="slow" advTm="0">
        <p:circl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3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166688" y="836713"/>
            <a:ext cx="8810625" cy="936104"/>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solidFill>
                  <a:schemeClr val="accent2">
                    <a:lumMod val="75000"/>
                  </a:schemeClr>
                </a:solidFill>
                <a:latin typeface="+mn-lt"/>
              </a:rPr>
              <a:t>Cinco pasos de las intervenciones basadas en la valoración funcional</a:t>
            </a:r>
            <a:endParaRPr lang="en-US" kern="0" dirty="0">
              <a:solidFill>
                <a:schemeClr val="accent2">
                  <a:lumMod val="75000"/>
                </a:schemeClr>
              </a:solidFill>
              <a:latin typeface="+mn-lt"/>
            </a:endParaRPr>
          </a:p>
        </p:txBody>
      </p:sp>
      <p:sp>
        <p:nvSpPr>
          <p:cNvPr id="3" name="Symbol zastępczy zawartości 2"/>
          <p:cNvSpPr txBox="1">
            <a:spLocks/>
          </p:cNvSpPr>
          <p:nvPr/>
        </p:nvSpPr>
        <p:spPr>
          <a:xfrm>
            <a:off x="323527" y="1965325"/>
            <a:ext cx="8653785" cy="4035425"/>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defRPr/>
            </a:pPr>
            <a:r>
              <a:rPr lang="es-ES" sz="2000" b="1" kern="0" dirty="0">
                <a:solidFill>
                  <a:schemeClr val="accent2">
                    <a:lumMod val="75000"/>
                  </a:schemeClr>
                </a:solidFill>
              </a:rPr>
              <a:t>Introducción:</a:t>
            </a:r>
            <a:r>
              <a:rPr lang="es-ES" sz="2000" b="0" kern="0" dirty="0">
                <a:solidFill>
                  <a:schemeClr val="accent2">
                    <a:lumMod val="75000"/>
                  </a:schemeClr>
                </a:solidFill>
              </a:rPr>
              <a:t> </a:t>
            </a:r>
            <a:r>
              <a:rPr lang="es-ES" sz="2000" b="0" kern="0" dirty="0">
                <a:solidFill>
                  <a:schemeClr val="accent2">
                    <a:lumMod val="75000"/>
                  </a:schemeClr>
                </a:solidFill>
                <a:hlinkClick r:id="rId5">
                  <a:extLst>
                    <a:ext uri="{A12FA001-AC4F-418D-AE19-62706E023703}">
                      <ahyp:hlinkClr xmlns:ahyp="http://schemas.microsoft.com/office/drawing/2018/hyperlinkcolor" val="tx"/>
                    </a:ext>
                  </a:extLst>
                </a:hlinkClick>
              </a:rPr>
              <a:t>https://youtu.be/6DpmT0gX7cY</a:t>
            </a:r>
            <a:r>
              <a:rPr lang="es-ES" sz="2000" b="0" kern="0" dirty="0">
                <a:solidFill>
                  <a:schemeClr val="accent2">
                    <a:lumMod val="75000"/>
                  </a:schemeClr>
                </a:solidFill>
              </a:rPr>
              <a:t> </a:t>
            </a:r>
          </a:p>
          <a:p>
            <a:pPr>
              <a:defRPr/>
            </a:pPr>
            <a:r>
              <a:rPr lang="es-ES" sz="2000" b="0" kern="0" dirty="0">
                <a:solidFill>
                  <a:schemeClr val="accent2">
                    <a:lumMod val="75000"/>
                  </a:schemeClr>
                </a:solidFill>
              </a:rPr>
              <a:t>Paso 1:  </a:t>
            </a:r>
            <a:r>
              <a:rPr lang="es-ES" sz="2000" b="0" kern="0" dirty="0">
                <a:solidFill>
                  <a:schemeClr val="accent2">
                    <a:lumMod val="75000"/>
                  </a:schemeClr>
                </a:solidFill>
                <a:hlinkClick r:id="rId6">
                  <a:extLst>
                    <a:ext uri="{A12FA001-AC4F-418D-AE19-62706E023703}">
                      <ahyp:hlinkClr xmlns:ahyp="http://schemas.microsoft.com/office/drawing/2018/hyperlinkcolor" val="tx"/>
                    </a:ext>
                  </a:extLst>
                </a:hlinkClick>
              </a:rPr>
              <a:t>https://www.youtube.com/watch?v=efJMXcxdT9c</a:t>
            </a:r>
            <a:endParaRPr lang="es-ES" sz="2000" b="0" kern="0" dirty="0">
              <a:solidFill>
                <a:schemeClr val="accent2">
                  <a:lumMod val="75000"/>
                </a:schemeClr>
              </a:solidFill>
            </a:endParaRPr>
          </a:p>
          <a:p>
            <a:pPr>
              <a:defRPr/>
            </a:pPr>
            <a:r>
              <a:rPr lang="es-ES" sz="2000" b="0" kern="0" dirty="0">
                <a:solidFill>
                  <a:schemeClr val="accent2">
                    <a:lumMod val="75000"/>
                  </a:schemeClr>
                </a:solidFill>
              </a:rPr>
              <a:t>Paso 2: </a:t>
            </a:r>
            <a:r>
              <a:rPr lang="es-ES" sz="2000" b="0" kern="0" dirty="0">
                <a:solidFill>
                  <a:schemeClr val="accent2">
                    <a:lumMod val="75000"/>
                  </a:schemeClr>
                </a:solidFill>
                <a:hlinkClick r:id="rId7">
                  <a:extLst>
                    <a:ext uri="{A12FA001-AC4F-418D-AE19-62706E023703}">
                      <ahyp:hlinkClr xmlns:ahyp="http://schemas.microsoft.com/office/drawing/2018/hyperlinkcolor" val="tx"/>
                    </a:ext>
                  </a:extLst>
                </a:hlinkClick>
              </a:rPr>
              <a:t>https://www.youtube.com/watch?v=nWlN0IZYdJ4&amp;t=26s</a:t>
            </a:r>
            <a:endParaRPr lang="es-ES" sz="2000" b="0" kern="0" dirty="0">
              <a:solidFill>
                <a:schemeClr val="accent2">
                  <a:lumMod val="75000"/>
                </a:schemeClr>
              </a:solidFill>
            </a:endParaRPr>
          </a:p>
          <a:p>
            <a:pPr>
              <a:defRPr/>
            </a:pPr>
            <a:r>
              <a:rPr lang="es-ES" sz="2000" b="0" kern="0" dirty="0">
                <a:solidFill>
                  <a:schemeClr val="accent2">
                    <a:lumMod val="75000"/>
                  </a:schemeClr>
                </a:solidFill>
              </a:rPr>
              <a:t>Paso 3: </a:t>
            </a:r>
            <a:r>
              <a:rPr lang="es-ES" sz="2000" b="0" kern="0" dirty="0">
                <a:solidFill>
                  <a:schemeClr val="accent2">
                    <a:lumMod val="75000"/>
                  </a:schemeClr>
                </a:solidFill>
                <a:hlinkClick r:id="rId8">
                  <a:extLst>
                    <a:ext uri="{A12FA001-AC4F-418D-AE19-62706E023703}">
                      <ahyp:hlinkClr xmlns:ahyp="http://schemas.microsoft.com/office/drawing/2018/hyperlinkcolor" val="tx"/>
                    </a:ext>
                  </a:extLst>
                </a:hlinkClick>
              </a:rPr>
              <a:t>https://www.youtube.com/watch?v=LUbnyuEieog&amp;t=44s</a:t>
            </a:r>
            <a:endParaRPr lang="es-ES" sz="2000" b="0" kern="0" dirty="0">
              <a:solidFill>
                <a:schemeClr val="accent2">
                  <a:lumMod val="75000"/>
                </a:schemeClr>
              </a:solidFill>
            </a:endParaRPr>
          </a:p>
          <a:p>
            <a:pPr>
              <a:defRPr/>
            </a:pPr>
            <a:r>
              <a:rPr lang="es-ES" sz="2000" b="0" kern="0" dirty="0">
                <a:solidFill>
                  <a:schemeClr val="accent2">
                    <a:lumMod val="75000"/>
                  </a:schemeClr>
                </a:solidFill>
              </a:rPr>
              <a:t>Paso 4: </a:t>
            </a:r>
            <a:r>
              <a:rPr lang="es-ES" sz="2000" b="0" kern="0" dirty="0">
                <a:solidFill>
                  <a:schemeClr val="accent2">
                    <a:lumMod val="75000"/>
                  </a:schemeClr>
                </a:solidFill>
                <a:hlinkClick r:id="rId9">
                  <a:extLst>
                    <a:ext uri="{A12FA001-AC4F-418D-AE19-62706E023703}">
                      <ahyp:hlinkClr xmlns:ahyp="http://schemas.microsoft.com/office/drawing/2018/hyperlinkcolor" val="tx"/>
                    </a:ext>
                  </a:extLst>
                </a:hlinkClick>
              </a:rPr>
              <a:t>https://www.youtube.com/watch?v=BM7QCgv4hWU</a:t>
            </a:r>
            <a:endParaRPr lang="es-ES" sz="2000" b="0" kern="0" dirty="0">
              <a:solidFill>
                <a:schemeClr val="accent2">
                  <a:lumMod val="75000"/>
                </a:schemeClr>
              </a:solidFill>
            </a:endParaRPr>
          </a:p>
          <a:p>
            <a:pPr>
              <a:defRPr/>
            </a:pPr>
            <a:r>
              <a:rPr lang="es-ES" sz="2000" b="0" kern="0" dirty="0">
                <a:solidFill>
                  <a:schemeClr val="accent2">
                    <a:lumMod val="75000"/>
                  </a:schemeClr>
                </a:solidFill>
              </a:rPr>
              <a:t>Paso 5: </a:t>
            </a:r>
            <a:r>
              <a:rPr lang="es-ES" sz="2000" b="0" kern="0" dirty="0">
                <a:solidFill>
                  <a:schemeClr val="accent2">
                    <a:lumMod val="75000"/>
                  </a:schemeClr>
                </a:solidFill>
                <a:hlinkClick r:id="rId10">
                  <a:extLst>
                    <a:ext uri="{A12FA001-AC4F-418D-AE19-62706E023703}">
                      <ahyp:hlinkClr xmlns:ahyp="http://schemas.microsoft.com/office/drawing/2018/hyperlinkcolor" val="tx"/>
                    </a:ext>
                  </a:extLst>
                </a:hlinkClick>
              </a:rPr>
              <a:t>https://www.youtube.com/watch?v=JZdL87sagco</a:t>
            </a:r>
            <a:endParaRPr lang="es-ES" sz="2000" b="0" kern="0" dirty="0">
              <a:solidFill>
                <a:schemeClr val="accent2">
                  <a:lumMod val="75000"/>
                </a:schemeClr>
              </a:solidFill>
            </a:endParaRPr>
          </a:p>
          <a:p>
            <a:pPr>
              <a:defRPr/>
            </a:pPr>
            <a:r>
              <a:rPr lang="es-ES" sz="2000" b="1" kern="0" dirty="0">
                <a:solidFill>
                  <a:schemeClr val="accent2">
                    <a:lumMod val="75000"/>
                  </a:schemeClr>
                </a:solidFill>
              </a:rPr>
              <a:t>(accedido el 18.01.2020)</a:t>
            </a:r>
          </a:p>
          <a:p>
            <a:pPr>
              <a:defRPr/>
            </a:pPr>
            <a:endParaRPr lang="pl-PL" b="0" kern="0" dirty="0"/>
          </a:p>
        </p:txBody>
      </p:sp>
      <p:pic>
        <p:nvPicPr>
          <p:cNvPr id="4" name="20">
            <a:hlinkClick r:id="" action="ppaction://media"/>
            <a:extLst>
              <a:ext uri="{FF2B5EF4-FFF2-40B4-BE49-F238E27FC236}">
                <a16:creationId xmlns:a16="http://schemas.microsoft.com/office/drawing/2014/main" id="{B5124E59-4974-4610-8DF9-CBB3D6331276}"/>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7884368" y="1195874"/>
            <a:ext cx="609600" cy="609600"/>
          </a:xfrm>
          <a:prstGeom prst="rect">
            <a:avLst/>
          </a:prstGeom>
        </p:spPr>
      </p:pic>
    </p:spTree>
    <p:extLst>
      <p:ext uri="{BB962C8B-B14F-4D97-AF65-F5344CB8AC3E}">
        <p14:creationId xmlns:p14="http://schemas.microsoft.com/office/powerpoint/2010/main" val="1432297738"/>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2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179512" y="908720"/>
            <a:ext cx="8732837" cy="993775"/>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solidFill>
                  <a:schemeClr val="accent2">
                    <a:lumMod val="75000"/>
                  </a:schemeClr>
                </a:solidFill>
                <a:latin typeface="+mn-lt"/>
              </a:rPr>
              <a:t>Diagnóstico en el modelo médico y biopsicosocial, ejemplos</a:t>
            </a:r>
            <a:endParaRPr lang="en-US" kern="0" dirty="0">
              <a:solidFill>
                <a:schemeClr val="accent2">
                  <a:lumMod val="75000"/>
                </a:schemeClr>
              </a:solidFill>
              <a:latin typeface="+mn-lt"/>
            </a:endParaRPr>
          </a:p>
        </p:txBody>
      </p:sp>
      <p:graphicFrame>
        <p:nvGraphicFramePr>
          <p:cNvPr id="4" name="Symbol zastępczy zawartości 3"/>
          <p:cNvGraphicFramePr>
            <a:graphicFrameLocks/>
          </p:cNvGraphicFramePr>
          <p:nvPr>
            <p:extLst>
              <p:ext uri="{D42A27DB-BD31-4B8C-83A1-F6EECF244321}">
                <p14:modId xmlns:p14="http://schemas.microsoft.com/office/powerpoint/2010/main" val="3363758405"/>
              </p:ext>
            </p:extLst>
          </p:nvPr>
        </p:nvGraphicFramePr>
        <p:xfrm>
          <a:off x="522027" y="1902495"/>
          <a:ext cx="8047806" cy="3824202"/>
        </p:xfrm>
        <a:graphic>
          <a:graphicData uri="http://schemas.openxmlformats.org/drawingml/2006/table">
            <a:tbl>
              <a:tblPr/>
              <a:tblGrid>
                <a:gridCol w="2704281">
                  <a:extLst>
                    <a:ext uri="{9D8B030D-6E8A-4147-A177-3AD203B41FA5}">
                      <a16:colId xmlns:a16="http://schemas.microsoft.com/office/drawing/2014/main" val="20000"/>
                    </a:ext>
                  </a:extLst>
                </a:gridCol>
                <a:gridCol w="2671763">
                  <a:extLst>
                    <a:ext uri="{9D8B030D-6E8A-4147-A177-3AD203B41FA5}">
                      <a16:colId xmlns:a16="http://schemas.microsoft.com/office/drawing/2014/main" val="20001"/>
                    </a:ext>
                  </a:extLst>
                </a:gridCol>
                <a:gridCol w="2671762">
                  <a:extLst>
                    <a:ext uri="{9D8B030D-6E8A-4147-A177-3AD203B41FA5}">
                      <a16:colId xmlns:a16="http://schemas.microsoft.com/office/drawing/2014/main" val="20002"/>
                    </a:ext>
                  </a:extLst>
                </a:gridCol>
              </a:tblGrid>
              <a:tr h="302006">
                <a:tc>
                  <a:txBody>
                    <a:bodyPr/>
                    <a:lstStyle>
                      <a:lvl1pPr>
                        <a:spcBef>
                          <a:spcPts val="1675"/>
                        </a:spcBef>
                        <a:buSzPct val="171000"/>
                        <a:buFont typeface="Arial" charset="0"/>
                        <a:defRPr sz="1000">
                          <a:solidFill>
                            <a:schemeClr val="tx1"/>
                          </a:solidFill>
                          <a:latin typeface="Arial" charset="0"/>
                          <a:sym typeface="Arial" charset="0"/>
                        </a:defRPr>
                      </a:lvl1pPr>
                      <a:lvl2pPr marL="742950" indent="-285750">
                        <a:spcBef>
                          <a:spcPts val="1675"/>
                        </a:spcBef>
                        <a:buSzPct val="171000"/>
                        <a:buFont typeface="Arial" charset="0"/>
                        <a:defRPr sz="2000">
                          <a:solidFill>
                            <a:srgbClr val="202261"/>
                          </a:solidFill>
                          <a:latin typeface="Arial" charset="0"/>
                          <a:sym typeface="Arial" charset="0"/>
                        </a:defRPr>
                      </a:lvl2pPr>
                      <a:lvl3pPr marL="1143000" indent="-228600">
                        <a:spcBef>
                          <a:spcPts val="1675"/>
                        </a:spcBef>
                        <a:buSzPct val="171000"/>
                        <a:buFont typeface="Arial" charset="0"/>
                        <a:defRPr sz="2000">
                          <a:solidFill>
                            <a:srgbClr val="202261"/>
                          </a:solidFill>
                          <a:latin typeface="Arial" charset="0"/>
                          <a:sym typeface="Arial" charset="0"/>
                        </a:defRPr>
                      </a:lvl3pPr>
                      <a:lvl4pPr marL="1600200" indent="-228600">
                        <a:spcBef>
                          <a:spcPts val="1675"/>
                        </a:spcBef>
                        <a:buSzPct val="171000"/>
                        <a:buFont typeface="Arial" charset="0"/>
                        <a:defRPr sz="2000">
                          <a:solidFill>
                            <a:srgbClr val="202261"/>
                          </a:solidFill>
                          <a:latin typeface="Arial" charset="0"/>
                          <a:sym typeface="Arial" charset="0"/>
                        </a:defRPr>
                      </a:lvl4pPr>
                      <a:lvl5pPr marL="2057400" indent="-228600">
                        <a:spcBef>
                          <a:spcPts val="1675"/>
                        </a:spcBef>
                        <a:buSzPct val="171000"/>
                        <a:buFont typeface="Arial" charset="0"/>
                        <a:defRPr sz="2000">
                          <a:solidFill>
                            <a:srgbClr val="202261"/>
                          </a:solidFill>
                          <a:latin typeface="Arial" charset="0"/>
                          <a:sym typeface="Arial" charset="0"/>
                        </a:defRPr>
                      </a:lvl5pPr>
                      <a:lvl6pPr marL="25146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6pPr>
                      <a:lvl7pPr marL="29718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7pPr>
                      <a:lvl8pPr marL="34290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8pPr>
                      <a:lvl9pPr marL="38862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pl-PL" sz="1400" b="1" i="0" u="none" strike="noStrike" cap="none" normalizeH="0" baseline="0" noProof="0" dirty="0">
                          <a:ln>
                            <a:noFill/>
                          </a:ln>
                          <a:solidFill>
                            <a:srgbClr val="FFFFFF"/>
                          </a:solidFill>
                          <a:effectLst/>
                          <a:latin typeface="Arial" charset="0"/>
                          <a:ea typeface="Arial" charset="0"/>
                          <a:cs typeface="Arial" charset="0"/>
                          <a:sym typeface="Arial" charset="0"/>
                        </a:rPr>
                        <a:t>Aspecto del análisis</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1675"/>
                        </a:spcBef>
                        <a:buSzPct val="171000"/>
                        <a:buFont typeface="Arial" charset="0"/>
                        <a:defRPr sz="1000">
                          <a:solidFill>
                            <a:schemeClr val="tx1"/>
                          </a:solidFill>
                          <a:latin typeface="Arial" charset="0"/>
                          <a:sym typeface="Arial" charset="0"/>
                        </a:defRPr>
                      </a:lvl1pPr>
                      <a:lvl2pPr marL="742950" indent="-285750">
                        <a:spcBef>
                          <a:spcPts val="1675"/>
                        </a:spcBef>
                        <a:buSzPct val="171000"/>
                        <a:buFont typeface="Arial" charset="0"/>
                        <a:defRPr sz="2000">
                          <a:solidFill>
                            <a:srgbClr val="202261"/>
                          </a:solidFill>
                          <a:latin typeface="Arial" charset="0"/>
                          <a:sym typeface="Arial" charset="0"/>
                        </a:defRPr>
                      </a:lvl2pPr>
                      <a:lvl3pPr marL="1143000" indent="-228600">
                        <a:spcBef>
                          <a:spcPts val="1675"/>
                        </a:spcBef>
                        <a:buSzPct val="171000"/>
                        <a:buFont typeface="Arial" charset="0"/>
                        <a:defRPr sz="2000">
                          <a:solidFill>
                            <a:srgbClr val="202261"/>
                          </a:solidFill>
                          <a:latin typeface="Arial" charset="0"/>
                          <a:sym typeface="Arial" charset="0"/>
                        </a:defRPr>
                      </a:lvl3pPr>
                      <a:lvl4pPr marL="1600200" indent="-228600">
                        <a:spcBef>
                          <a:spcPts val="1675"/>
                        </a:spcBef>
                        <a:buSzPct val="171000"/>
                        <a:buFont typeface="Arial" charset="0"/>
                        <a:defRPr sz="2000">
                          <a:solidFill>
                            <a:srgbClr val="202261"/>
                          </a:solidFill>
                          <a:latin typeface="Arial" charset="0"/>
                          <a:sym typeface="Arial" charset="0"/>
                        </a:defRPr>
                      </a:lvl4pPr>
                      <a:lvl5pPr marL="2057400" indent="-228600">
                        <a:spcBef>
                          <a:spcPts val="1675"/>
                        </a:spcBef>
                        <a:buSzPct val="171000"/>
                        <a:buFont typeface="Arial" charset="0"/>
                        <a:defRPr sz="2000">
                          <a:solidFill>
                            <a:srgbClr val="202261"/>
                          </a:solidFill>
                          <a:latin typeface="Arial" charset="0"/>
                          <a:sym typeface="Arial" charset="0"/>
                        </a:defRPr>
                      </a:lvl5pPr>
                      <a:lvl6pPr marL="25146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6pPr>
                      <a:lvl7pPr marL="29718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7pPr>
                      <a:lvl8pPr marL="34290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8pPr>
                      <a:lvl9pPr marL="38862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pl-PL" sz="1400" b="1" i="0" u="none" strike="noStrike" cap="none" normalizeH="0" baseline="0" noProof="0" dirty="0">
                          <a:ln>
                            <a:noFill/>
                          </a:ln>
                          <a:solidFill>
                            <a:srgbClr val="FFFFFF"/>
                          </a:solidFill>
                          <a:effectLst/>
                          <a:latin typeface="Arial" charset="0"/>
                          <a:ea typeface="Arial" charset="0"/>
                          <a:cs typeface="Arial" charset="0"/>
                          <a:sym typeface="Arial" charset="0"/>
                        </a:rPr>
                        <a:t>Modelo médico</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1675"/>
                        </a:spcBef>
                        <a:buSzPct val="171000"/>
                        <a:buFont typeface="Arial" charset="0"/>
                        <a:defRPr sz="1000">
                          <a:solidFill>
                            <a:schemeClr val="tx1"/>
                          </a:solidFill>
                          <a:latin typeface="Arial" charset="0"/>
                          <a:sym typeface="Arial" charset="0"/>
                        </a:defRPr>
                      </a:lvl1pPr>
                      <a:lvl2pPr marL="742950" indent="-285750">
                        <a:spcBef>
                          <a:spcPts val="1675"/>
                        </a:spcBef>
                        <a:buSzPct val="171000"/>
                        <a:buFont typeface="Arial" charset="0"/>
                        <a:defRPr sz="2000">
                          <a:solidFill>
                            <a:srgbClr val="202261"/>
                          </a:solidFill>
                          <a:latin typeface="Arial" charset="0"/>
                          <a:sym typeface="Arial" charset="0"/>
                        </a:defRPr>
                      </a:lvl2pPr>
                      <a:lvl3pPr marL="1143000" indent="-228600">
                        <a:spcBef>
                          <a:spcPts val="1675"/>
                        </a:spcBef>
                        <a:buSzPct val="171000"/>
                        <a:buFont typeface="Arial" charset="0"/>
                        <a:defRPr sz="2000">
                          <a:solidFill>
                            <a:srgbClr val="202261"/>
                          </a:solidFill>
                          <a:latin typeface="Arial" charset="0"/>
                          <a:sym typeface="Arial" charset="0"/>
                        </a:defRPr>
                      </a:lvl3pPr>
                      <a:lvl4pPr marL="1600200" indent="-228600">
                        <a:spcBef>
                          <a:spcPts val="1675"/>
                        </a:spcBef>
                        <a:buSzPct val="171000"/>
                        <a:buFont typeface="Arial" charset="0"/>
                        <a:defRPr sz="2000">
                          <a:solidFill>
                            <a:srgbClr val="202261"/>
                          </a:solidFill>
                          <a:latin typeface="Arial" charset="0"/>
                          <a:sym typeface="Arial" charset="0"/>
                        </a:defRPr>
                      </a:lvl4pPr>
                      <a:lvl5pPr marL="2057400" indent="-228600">
                        <a:spcBef>
                          <a:spcPts val="1675"/>
                        </a:spcBef>
                        <a:buSzPct val="171000"/>
                        <a:buFont typeface="Arial" charset="0"/>
                        <a:defRPr sz="2000">
                          <a:solidFill>
                            <a:srgbClr val="202261"/>
                          </a:solidFill>
                          <a:latin typeface="Arial" charset="0"/>
                          <a:sym typeface="Arial" charset="0"/>
                        </a:defRPr>
                      </a:lvl5pPr>
                      <a:lvl6pPr marL="25146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6pPr>
                      <a:lvl7pPr marL="29718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7pPr>
                      <a:lvl8pPr marL="34290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8pPr>
                      <a:lvl9pPr marL="38862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pl-PL" sz="1400" b="1" i="0" u="none" strike="noStrike" cap="none" normalizeH="0" baseline="0" noProof="0">
                          <a:ln>
                            <a:noFill/>
                          </a:ln>
                          <a:solidFill>
                            <a:srgbClr val="FFFFFF"/>
                          </a:solidFill>
                          <a:effectLst/>
                          <a:latin typeface="Arial" charset="0"/>
                          <a:ea typeface="Arial" charset="0"/>
                          <a:cs typeface="Arial" charset="0"/>
                          <a:sym typeface="Arial" charset="0"/>
                        </a:rPr>
                        <a:t>Modelo biopsicosocial</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216185">
                <a:tc>
                  <a:txBody>
                    <a:bodyPr/>
                    <a:lstStyle>
                      <a:lvl1pPr>
                        <a:spcBef>
                          <a:spcPts val="1675"/>
                        </a:spcBef>
                        <a:buSzPct val="171000"/>
                        <a:buFont typeface="Arial" charset="0"/>
                        <a:defRPr sz="1000">
                          <a:solidFill>
                            <a:schemeClr val="tx1"/>
                          </a:solidFill>
                          <a:latin typeface="Arial" charset="0"/>
                          <a:sym typeface="Arial" charset="0"/>
                        </a:defRPr>
                      </a:lvl1pPr>
                      <a:lvl2pPr marL="742950" indent="-285750">
                        <a:spcBef>
                          <a:spcPts val="1675"/>
                        </a:spcBef>
                        <a:buSzPct val="171000"/>
                        <a:buFont typeface="Arial" charset="0"/>
                        <a:defRPr sz="2000">
                          <a:solidFill>
                            <a:srgbClr val="202261"/>
                          </a:solidFill>
                          <a:latin typeface="Arial" charset="0"/>
                          <a:sym typeface="Arial" charset="0"/>
                        </a:defRPr>
                      </a:lvl2pPr>
                      <a:lvl3pPr marL="1143000" indent="-228600">
                        <a:spcBef>
                          <a:spcPts val="1675"/>
                        </a:spcBef>
                        <a:buSzPct val="171000"/>
                        <a:buFont typeface="Arial" charset="0"/>
                        <a:defRPr sz="2000">
                          <a:solidFill>
                            <a:srgbClr val="202261"/>
                          </a:solidFill>
                          <a:latin typeface="Arial" charset="0"/>
                          <a:sym typeface="Arial" charset="0"/>
                        </a:defRPr>
                      </a:lvl3pPr>
                      <a:lvl4pPr marL="1600200" indent="-228600">
                        <a:spcBef>
                          <a:spcPts val="1675"/>
                        </a:spcBef>
                        <a:buSzPct val="171000"/>
                        <a:buFont typeface="Arial" charset="0"/>
                        <a:defRPr sz="2000">
                          <a:solidFill>
                            <a:srgbClr val="202261"/>
                          </a:solidFill>
                          <a:latin typeface="Arial" charset="0"/>
                          <a:sym typeface="Arial" charset="0"/>
                        </a:defRPr>
                      </a:lvl4pPr>
                      <a:lvl5pPr marL="2057400" indent="-228600">
                        <a:spcBef>
                          <a:spcPts val="1675"/>
                        </a:spcBef>
                        <a:buSzPct val="171000"/>
                        <a:buFont typeface="Arial" charset="0"/>
                        <a:defRPr sz="2000">
                          <a:solidFill>
                            <a:srgbClr val="202261"/>
                          </a:solidFill>
                          <a:latin typeface="Arial" charset="0"/>
                          <a:sym typeface="Arial" charset="0"/>
                        </a:defRPr>
                      </a:lvl5pPr>
                      <a:lvl6pPr marL="25146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6pPr>
                      <a:lvl7pPr marL="29718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7pPr>
                      <a:lvl8pPr marL="34290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8pPr>
                      <a:lvl9pPr marL="38862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pl-PL" sz="1400" b="0" i="0" u="none" strike="noStrike" cap="none" normalizeH="0" baseline="0" noProof="0">
                          <a:ln>
                            <a:noFill/>
                          </a:ln>
                          <a:solidFill>
                            <a:srgbClr val="000000"/>
                          </a:solidFill>
                          <a:effectLst/>
                          <a:latin typeface="Arial" charset="0"/>
                          <a:ea typeface="Arial" charset="0"/>
                          <a:cs typeface="Arial" charset="0"/>
                          <a:sym typeface="Arial" charset="0"/>
                        </a:rPr>
                        <a:t>Finalidad del diagnóstico</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BCF"/>
                    </a:solidFill>
                  </a:tcPr>
                </a:tc>
                <a:tc>
                  <a:txBody>
                    <a:bodyPr/>
                    <a:lstStyle>
                      <a:lvl1pPr>
                        <a:spcBef>
                          <a:spcPts val="1675"/>
                        </a:spcBef>
                        <a:buSzPct val="171000"/>
                        <a:buFont typeface="Arial" charset="0"/>
                        <a:defRPr sz="1000">
                          <a:solidFill>
                            <a:schemeClr val="tx1"/>
                          </a:solidFill>
                          <a:latin typeface="Arial" charset="0"/>
                          <a:sym typeface="Arial" charset="0"/>
                        </a:defRPr>
                      </a:lvl1pPr>
                      <a:lvl2pPr marL="742950" indent="-285750">
                        <a:spcBef>
                          <a:spcPts val="1675"/>
                        </a:spcBef>
                        <a:buSzPct val="171000"/>
                        <a:buFont typeface="Arial" charset="0"/>
                        <a:defRPr sz="2000">
                          <a:solidFill>
                            <a:srgbClr val="202261"/>
                          </a:solidFill>
                          <a:latin typeface="Arial" charset="0"/>
                          <a:sym typeface="Arial" charset="0"/>
                        </a:defRPr>
                      </a:lvl2pPr>
                      <a:lvl3pPr marL="1143000" indent="-228600">
                        <a:spcBef>
                          <a:spcPts val="1675"/>
                        </a:spcBef>
                        <a:buSzPct val="171000"/>
                        <a:buFont typeface="Arial" charset="0"/>
                        <a:defRPr sz="2000">
                          <a:solidFill>
                            <a:srgbClr val="202261"/>
                          </a:solidFill>
                          <a:latin typeface="Arial" charset="0"/>
                          <a:sym typeface="Arial" charset="0"/>
                        </a:defRPr>
                      </a:lvl3pPr>
                      <a:lvl4pPr marL="1600200" indent="-228600">
                        <a:spcBef>
                          <a:spcPts val="1675"/>
                        </a:spcBef>
                        <a:buSzPct val="171000"/>
                        <a:buFont typeface="Arial" charset="0"/>
                        <a:defRPr sz="2000">
                          <a:solidFill>
                            <a:srgbClr val="202261"/>
                          </a:solidFill>
                          <a:latin typeface="Arial" charset="0"/>
                          <a:sym typeface="Arial" charset="0"/>
                        </a:defRPr>
                      </a:lvl4pPr>
                      <a:lvl5pPr marL="2057400" indent="-228600">
                        <a:spcBef>
                          <a:spcPts val="1675"/>
                        </a:spcBef>
                        <a:buSzPct val="171000"/>
                        <a:buFont typeface="Arial" charset="0"/>
                        <a:defRPr sz="2000">
                          <a:solidFill>
                            <a:srgbClr val="202261"/>
                          </a:solidFill>
                          <a:latin typeface="Arial" charset="0"/>
                          <a:sym typeface="Arial" charset="0"/>
                        </a:defRPr>
                      </a:lvl5pPr>
                      <a:lvl6pPr marL="25146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6pPr>
                      <a:lvl7pPr marL="29718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7pPr>
                      <a:lvl8pPr marL="34290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8pPr>
                      <a:lvl9pPr marL="38862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pl-PL" sz="1400" b="0" i="0" u="none" strike="noStrike" cap="none" normalizeH="0" baseline="0" noProof="0">
                          <a:ln>
                            <a:noFill/>
                          </a:ln>
                          <a:solidFill>
                            <a:srgbClr val="000000"/>
                          </a:solidFill>
                          <a:effectLst/>
                          <a:latin typeface="Arial" charset="0"/>
                          <a:ea typeface="Arial" charset="0"/>
                          <a:cs typeface="Arial" charset="0"/>
                          <a:sym typeface="Arial" charset="0"/>
                        </a:rPr>
                        <a:t>Identificación del déficit, irregularidades, enfermedad.</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BCF"/>
                    </a:solidFill>
                  </a:tcPr>
                </a:tc>
                <a:tc>
                  <a:txBody>
                    <a:bodyPr/>
                    <a:lstStyle>
                      <a:lvl1pPr>
                        <a:spcBef>
                          <a:spcPts val="1675"/>
                        </a:spcBef>
                        <a:buSzPct val="171000"/>
                        <a:buFont typeface="Arial" charset="0"/>
                        <a:defRPr sz="1000">
                          <a:solidFill>
                            <a:schemeClr val="tx1"/>
                          </a:solidFill>
                          <a:latin typeface="Arial" charset="0"/>
                          <a:sym typeface="Arial" charset="0"/>
                        </a:defRPr>
                      </a:lvl1pPr>
                      <a:lvl2pPr marL="742950" indent="-285750">
                        <a:spcBef>
                          <a:spcPts val="1675"/>
                        </a:spcBef>
                        <a:buSzPct val="171000"/>
                        <a:buFont typeface="Arial" charset="0"/>
                        <a:defRPr sz="2000">
                          <a:solidFill>
                            <a:srgbClr val="202261"/>
                          </a:solidFill>
                          <a:latin typeface="Arial" charset="0"/>
                          <a:sym typeface="Arial" charset="0"/>
                        </a:defRPr>
                      </a:lvl2pPr>
                      <a:lvl3pPr marL="1143000" indent="-228600">
                        <a:spcBef>
                          <a:spcPts val="1675"/>
                        </a:spcBef>
                        <a:buSzPct val="171000"/>
                        <a:buFont typeface="Arial" charset="0"/>
                        <a:defRPr sz="2000">
                          <a:solidFill>
                            <a:srgbClr val="202261"/>
                          </a:solidFill>
                          <a:latin typeface="Arial" charset="0"/>
                          <a:sym typeface="Arial" charset="0"/>
                        </a:defRPr>
                      </a:lvl3pPr>
                      <a:lvl4pPr marL="1600200" indent="-228600">
                        <a:spcBef>
                          <a:spcPts val="1675"/>
                        </a:spcBef>
                        <a:buSzPct val="171000"/>
                        <a:buFont typeface="Arial" charset="0"/>
                        <a:defRPr sz="2000">
                          <a:solidFill>
                            <a:srgbClr val="202261"/>
                          </a:solidFill>
                          <a:latin typeface="Arial" charset="0"/>
                          <a:sym typeface="Arial" charset="0"/>
                        </a:defRPr>
                      </a:lvl4pPr>
                      <a:lvl5pPr marL="2057400" indent="-228600">
                        <a:spcBef>
                          <a:spcPts val="1675"/>
                        </a:spcBef>
                        <a:buSzPct val="171000"/>
                        <a:buFont typeface="Arial" charset="0"/>
                        <a:defRPr sz="2000">
                          <a:solidFill>
                            <a:srgbClr val="202261"/>
                          </a:solidFill>
                          <a:latin typeface="Arial" charset="0"/>
                          <a:sym typeface="Arial" charset="0"/>
                        </a:defRPr>
                      </a:lvl5pPr>
                      <a:lvl6pPr marL="25146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6pPr>
                      <a:lvl7pPr marL="29718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7pPr>
                      <a:lvl8pPr marL="34290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8pPr>
                      <a:lvl9pPr marL="38862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pl-PL" sz="1400" b="0" i="0" u="none" strike="noStrike" cap="none" normalizeH="0" baseline="0" noProof="0" dirty="0">
                          <a:ln>
                            <a:noFill/>
                          </a:ln>
                          <a:solidFill>
                            <a:srgbClr val="000000"/>
                          </a:solidFill>
                          <a:effectLst/>
                          <a:latin typeface="Arial" charset="0"/>
                          <a:ea typeface="Arial" charset="0"/>
                          <a:cs typeface="Arial" charset="0"/>
                          <a:sym typeface="Arial" charset="0"/>
                        </a:rPr>
                        <a:t>Identificación de dificultades y barreras en el desarrollo del potencial de la persona; diagnóstico de los obstáculos para la autorrealización.</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BCF"/>
                    </a:solidFill>
                  </a:tcPr>
                </a:tc>
                <a:extLst>
                  <a:ext uri="{0D108BD9-81ED-4DB2-BD59-A6C34878D82A}">
                    <a16:rowId xmlns:a16="http://schemas.microsoft.com/office/drawing/2014/main" val="10001"/>
                  </a:ext>
                </a:extLst>
              </a:tr>
              <a:tr h="530551">
                <a:tc>
                  <a:txBody>
                    <a:bodyPr/>
                    <a:lstStyle>
                      <a:lvl1pPr>
                        <a:spcBef>
                          <a:spcPts val="1675"/>
                        </a:spcBef>
                        <a:buSzPct val="171000"/>
                        <a:buFont typeface="Arial" charset="0"/>
                        <a:defRPr sz="1000">
                          <a:solidFill>
                            <a:schemeClr val="tx1"/>
                          </a:solidFill>
                          <a:latin typeface="Arial" charset="0"/>
                          <a:sym typeface="Arial" charset="0"/>
                        </a:defRPr>
                      </a:lvl1pPr>
                      <a:lvl2pPr marL="742950" indent="-285750">
                        <a:spcBef>
                          <a:spcPts val="1675"/>
                        </a:spcBef>
                        <a:buSzPct val="171000"/>
                        <a:buFont typeface="Arial" charset="0"/>
                        <a:defRPr sz="2000">
                          <a:solidFill>
                            <a:srgbClr val="202261"/>
                          </a:solidFill>
                          <a:latin typeface="Arial" charset="0"/>
                          <a:sym typeface="Arial" charset="0"/>
                        </a:defRPr>
                      </a:lvl2pPr>
                      <a:lvl3pPr marL="1143000" indent="-228600">
                        <a:spcBef>
                          <a:spcPts val="1675"/>
                        </a:spcBef>
                        <a:buSzPct val="171000"/>
                        <a:buFont typeface="Arial" charset="0"/>
                        <a:defRPr sz="2000">
                          <a:solidFill>
                            <a:srgbClr val="202261"/>
                          </a:solidFill>
                          <a:latin typeface="Arial" charset="0"/>
                          <a:sym typeface="Arial" charset="0"/>
                        </a:defRPr>
                      </a:lvl3pPr>
                      <a:lvl4pPr marL="1600200" indent="-228600">
                        <a:spcBef>
                          <a:spcPts val="1675"/>
                        </a:spcBef>
                        <a:buSzPct val="171000"/>
                        <a:buFont typeface="Arial" charset="0"/>
                        <a:defRPr sz="2000">
                          <a:solidFill>
                            <a:srgbClr val="202261"/>
                          </a:solidFill>
                          <a:latin typeface="Arial" charset="0"/>
                          <a:sym typeface="Arial" charset="0"/>
                        </a:defRPr>
                      </a:lvl4pPr>
                      <a:lvl5pPr marL="2057400" indent="-228600">
                        <a:spcBef>
                          <a:spcPts val="1675"/>
                        </a:spcBef>
                        <a:buSzPct val="171000"/>
                        <a:buFont typeface="Arial" charset="0"/>
                        <a:defRPr sz="2000">
                          <a:solidFill>
                            <a:srgbClr val="202261"/>
                          </a:solidFill>
                          <a:latin typeface="Arial" charset="0"/>
                          <a:sym typeface="Arial" charset="0"/>
                        </a:defRPr>
                      </a:lvl5pPr>
                      <a:lvl6pPr marL="25146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6pPr>
                      <a:lvl7pPr marL="29718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7pPr>
                      <a:lvl8pPr marL="34290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8pPr>
                      <a:lvl9pPr marL="38862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pl-PL" sz="1400" b="0" i="0" u="none" strike="noStrike" cap="none" normalizeH="0" baseline="0" noProof="0">
                          <a:ln>
                            <a:noFill/>
                          </a:ln>
                          <a:solidFill>
                            <a:srgbClr val="000000"/>
                          </a:solidFill>
                          <a:effectLst/>
                          <a:latin typeface="Arial" charset="0"/>
                          <a:ea typeface="Arial" charset="0"/>
                          <a:cs typeface="Arial" charset="0"/>
                          <a:sym typeface="Arial" charset="0"/>
                        </a:rPr>
                        <a:t>Alcance del diagnóstico</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c>
                  <a:txBody>
                    <a:bodyPr/>
                    <a:lstStyle>
                      <a:lvl1pPr>
                        <a:spcBef>
                          <a:spcPts val="1675"/>
                        </a:spcBef>
                        <a:buSzPct val="171000"/>
                        <a:buFont typeface="Arial" charset="0"/>
                        <a:defRPr sz="1000">
                          <a:solidFill>
                            <a:schemeClr val="tx1"/>
                          </a:solidFill>
                          <a:latin typeface="Arial" charset="0"/>
                          <a:sym typeface="Arial" charset="0"/>
                        </a:defRPr>
                      </a:lvl1pPr>
                      <a:lvl2pPr marL="742950" indent="-285750">
                        <a:spcBef>
                          <a:spcPts val="1675"/>
                        </a:spcBef>
                        <a:buSzPct val="171000"/>
                        <a:buFont typeface="Arial" charset="0"/>
                        <a:defRPr sz="2000">
                          <a:solidFill>
                            <a:srgbClr val="202261"/>
                          </a:solidFill>
                          <a:latin typeface="Arial" charset="0"/>
                          <a:sym typeface="Arial" charset="0"/>
                        </a:defRPr>
                      </a:lvl2pPr>
                      <a:lvl3pPr marL="1143000" indent="-228600">
                        <a:spcBef>
                          <a:spcPts val="1675"/>
                        </a:spcBef>
                        <a:buSzPct val="171000"/>
                        <a:buFont typeface="Arial" charset="0"/>
                        <a:defRPr sz="2000">
                          <a:solidFill>
                            <a:srgbClr val="202261"/>
                          </a:solidFill>
                          <a:latin typeface="Arial" charset="0"/>
                          <a:sym typeface="Arial" charset="0"/>
                        </a:defRPr>
                      </a:lvl3pPr>
                      <a:lvl4pPr marL="1600200" indent="-228600">
                        <a:spcBef>
                          <a:spcPts val="1675"/>
                        </a:spcBef>
                        <a:buSzPct val="171000"/>
                        <a:buFont typeface="Arial" charset="0"/>
                        <a:defRPr sz="2000">
                          <a:solidFill>
                            <a:srgbClr val="202261"/>
                          </a:solidFill>
                          <a:latin typeface="Arial" charset="0"/>
                          <a:sym typeface="Arial" charset="0"/>
                        </a:defRPr>
                      </a:lvl4pPr>
                      <a:lvl5pPr marL="2057400" indent="-228600">
                        <a:spcBef>
                          <a:spcPts val="1675"/>
                        </a:spcBef>
                        <a:buSzPct val="171000"/>
                        <a:buFont typeface="Arial" charset="0"/>
                        <a:defRPr sz="2000">
                          <a:solidFill>
                            <a:srgbClr val="202261"/>
                          </a:solidFill>
                          <a:latin typeface="Arial" charset="0"/>
                          <a:sym typeface="Arial" charset="0"/>
                        </a:defRPr>
                      </a:lvl5pPr>
                      <a:lvl6pPr marL="25146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6pPr>
                      <a:lvl7pPr marL="29718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7pPr>
                      <a:lvl8pPr marL="34290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8pPr>
                      <a:lvl9pPr marL="38862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pl-PL" sz="1400" b="0" i="0" u="none" strike="noStrike" cap="none" normalizeH="0" baseline="0" noProof="0">
                          <a:ln>
                            <a:noFill/>
                          </a:ln>
                          <a:solidFill>
                            <a:srgbClr val="000000"/>
                          </a:solidFill>
                          <a:effectLst/>
                          <a:latin typeface="Arial" charset="0"/>
                          <a:ea typeface="Arial" charset="0"/>
                          <a:cs typeface="Arial" charset="0"/>
                          <a:sym typeface="Arial" charset="0"/>
                        </a:rPr>
                        <a:t>Paciente</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c>
                  <a:txBody>
                    <a:bodyPr/>
                    <a:lstStyle>
                      <a:lvl1pPr>
                        <a:spcBef>
                          <a:spcPts val="1675"/>
                        </a:spcBef>
                        <a:buSzPct val="171000"/>
                        <a:buFont typeface="Arial" charset="0"/>
                        <a:defRPr sz="1000">
                          <a:solidFill>
                            <a:schemeClr val="tx1"/>
                          </a:solidFill>
                          <a:latin typeface="Arial" charset="0"/>
                          <a:sym typeface="Arial" charset="0"/>
                        </a:defRPr>
                      </a:lvl1pPr>
                      <a:lvl2pPr marL="742950" indent="-285750">
                        <a:spcBef>
                          <a:spcPts val="1675"/>
                        </a:spcBef>
                        <a:buSzPct val="171000"/>
                        <a:buFont typeface="Arial" charset="0"/>
                        <a:defRPr sz="2000">
                          <a:solidFill>
                            <a:srgbClr val="202261"/>
                          </a:solidFill>
                          <a:latin typeface="Arial" charset="0"/>
                          <a:sym typeface="Arial" charset="0"/>
                        </a:defRPr>
                      </a:lvl2pPr>
                      <a:lvl3pPr marL="1143000" indent="-228600">
                        <a:spcBef>
                          <a:spcPts val="1675"/>
                        </a:spcBef>
                        <a:buSzPct val="171000"/>
                        <a:buFont typeface="Arial" charset="0"/>
                        <a:defRPr sz="2000">
                          <a:solidFill>
                            <a:srgbClr val="202261"/>
                          </a:solidFill>
                          <a:latin typeface="Arial" charset="0"/>
                          <a:sym typeface="Arial" charset="0"/>
                        </a:defRPr>
                      </a:lvl3pPr>
                      <a:lvl4pPr marL="1600200" indent="-228600">
                        <a:spcBef>
                          <a:spcPts val="1675"/>
                        </a:spcBef>
                        <a:buSzPct val="171000"/>
                        <a:buFont typeface="Arial" charset="0"/>
                        <a:defRPr sz="2000">
                          <a:solidFill>
                            <a:srgbClr val="202261"/>
                          </a:solidFill>
                          <a:latin typeface="Arial" charset="0"/>
                          <a:sym typeface="Arial" charset="0"/>
                        </a:defRPr>
                      </a:lvl4pPr>
                      <a:lvl5pPr marL="2057400" indent="-228600">
                        <a:spcBef>
                          <a:spcPts val="1675"/>
                        </a:spcBef>
                        <a:buSzPct val="171000"/>
                        <a:buFont typeface="Arial" charset="0"/>
                        <a:defRPr sz="2000">
                          <a:solidFill>
                            <a:srgbClr val="202261"/>
                          </a:solidFill>
                          <a:latin typeface="Arial" charset="0"/>
                          <a:sym typeface="Arial" charset="0"/>
                        </a:defRPr>
                      </a:lvl5pPr>
                      <a:lvl6pPr marL="25146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6pPr>
                      <a:lvl7pPr marL="29718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7pPr>
                      <a:lvl8pPr marL="34290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8pPr>
                      <a:lvl9pPr marL="38862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pl-PL" sz="1400" b="0" i="0" u="none" strike="noStrike" cap="none" normalizeH="0" baseline="0" noProof="0" dirty="0">
                          <a:ln>
                            <a:noFill/>
                          </a:ln>
                          <a:solidFill>
                            <a:srgbClr val="000000"/>
                          </a:solidFill>
                          <a:effectLst/>
                          <a:latin typeface="Arial" charset="0"/>
                          <a:ea typeface="Arial" charset="0"/>
                          <a:cs typeface="Arial" charset="0"/>
                          <a:sym typeface="Arial" charset="0"/>
                        </a:rPr>
                        <a:t>El paciente y su entorno</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extLst>
                  <a:ext uri="{0D108BD9-81ED-4DB2-BD59-A6C34878D82A}">
                    <a16:rowId xmlns:a16="http://schemas.microsoft.com/office/drawing/2014/main" val="10002"/>
                  </a:ext>
                </a:extLst>
              </a:tr>
              <a:tr h="1673275">
                <a:tc>
                  <a:txBody>
                    <a:bodyPr/>
                    <a:lstStyle>
                      <a:lvl1pPr>
                        <a:spcBef>
                          <a:spcPts val="1675"/>
                        </a:spcBef>
                        <a:buSzPct val="171000"/>
                        <a:buFont typeface="Arial" charset="0"/>
                        <a:defRPr sz="1000">
                          <a:solidFill>
                            <a:schemeClr val="tx1"/>
                          </a:solidFill>
                          <a:latin typeface="Arial" charset="0"/>
                          <a:sym typeface="Arial" charset="0"/>
                        </a:defRPr>
                      </a:lvl1pPr>
                      <a:lvl2pPr marL="742950" indent="-285750">
                        <a:spcBef>
                          <a:spcPts val="1675"/>
                        </a:spcBef>
                        <a:buSzPct val="171000"/>
                        <a:buFont typeface="Arial" charset="0"/>
                        <a:defRPr sz="2000">
                          <a:solidFill>
                            <a:srgbClr val="202261"/>
                          </a:solidFill>
                          <a:latin typeface="Arial" charset="0"/>
                          <a:sym typeface="Arial" charset="0"/>
                        </a:defRPr>
                      </a:lvl2pPr>
                      <a:lvl3pPr marL="1143000" indent="-228600">
                        <a:spcBef>
                          <a:spcPts val="1675"/>
                        </a:spcBef>
                        <a:buSzPct val="171000"/>
                        <a:buFont typeface="Arial" charset="0"/>
                        <a:defRPr sz="2000">
                          <a:solidFill>
                            <a:srgbClr val="202261"/>
                          </a:solidFill>
                          <a:latin typeface="Arial" charset="0"/>
                          <a:sym typeface="Arial" charset="0"/>
                        </a:defRPr>
                      </a:lvl3pPr>
                      <a:lvl4pPr marL="1600200" indent="-228600">
                        <a:spcBef>
                          <a:spcPts val="1675"/>
                        </a:spcBef>
                        <a:buSzPct val="171000"/>
                        <a:buFont typeface="Arial" charset="0"/>
                        <a:defRPr sz="2000">
                          <a:solidFill>
                            <a:srgbClr val="202261"/>
                          </a:solidFill>
                          <a:latin typeface="Arial" charset="0"/>
                          <a:sym typeface="Arial" charset="0"/>
                        </a:defRPr>
                      </a:lvl4pPr>
                      <a:lvl5pPr marL="2057400" indent="-228600">
                        <a:spcBef>
                          <a:spcPts val="1675"/>
                        </a:spcBef>
                        <a:buSzPct val="171000"/>
                        <a:buFont typeface="Arial" charset="0"/>
                        <a:defRPr sz="2000">
                          <a:solidFill>
                            <a:srgbClr val="202261"/>
                          </a:solidFill>
                          <a:latin typeface="Arial" charset="0"/>
                          <a:sym typeface="Arial" charset="0"/>
                        </a:defRPr>
                      </a:lvl5pPr>
                      <a:lvl6pPr marL="25146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6pPr>
                      <a:lvl7pPr marL="29718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7pPr>
                      <a:lvl8pPr marL="34290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8pPr>
                      <a:lvl9pPr marL="38862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pl-PL" sz="1400" b="0" i="0" u="none" strike="noStrike" cap="none" normalizeH="0" baseline="0" noProof="0">
                          <a:ln>
                            <a:noFill/>
                          </a:ln>
                          <a:solidFill>
                            <a:srgbClr val="000000"/>
                          </a:solidFill>
                          <a:effectLst/>
                          <a:latin typeface="Arial" charset="0"/>
                          <a:ea typeface="Arial" charset="0"/>
                          <a:cs typeface="Arial" charset="0"/>
                          <a:sym typeface="Arial" charset="0"/>
                        </a:rPr>
                        <a:t>Métodos de diagnóstico</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BCF"/>
                    </a:solidFill>
                  </a:tcPr>
                </a:tc>
                <a:tc>
                  <a:txBody>
                    <a:bodyPr/>
                    <a:lstStyle>
                      <a:lvl1pPr>
                        <a:spcBef>
                          <a:spcPts val="1675"/>
                        </a:spcBef>
                        <a:buSzPct val="171000"/>
                        <a:buFont typeface="Arial" charset="0"/>
                        <a:defRPr sz="1000">
                          <a:solidFill>
                            <a:schemeClr val="tx1"/>
                          </a:solidFill>
                          <a:latin typeface="Arial" charset="0"/>
                          <a:sym typeface="Arial" charset="0"/>
                        </a:defRPr>
                      </a:lvl1pPr>
                      <a:lvl2pPr marL="742950" indent="-285750">
                        <a:spcBef>
                          <a:spcPts val="1675"/>
                        </a:spcBef>
                        <a:buSzPct val="171000"/>
                        <a:buFont typeface="Arial" charset="0"/>
                        <a:defRPr sz="2000">
                          <a:solidFill>
                            <a:srgbClr val="202261"/>
                          </a:solidFill>
                          <a:latin typeface="Arial" charset="0"/>
                          <a:sym typeface="Arial" charset="0"/>
                        </a:defRPr>
                      </a:lvl2pPr>
                      <a:lvl3pPr marL="1143000" indent="-228600">
                        <a:spcBef>
                          <a:spcPts val="1675"/>
                        </a:spcBef>
                        <a:buSzPct val="171000"/>
                        <a:buFont typeface="Arial" charset="0"/>
                        <a:defRPr sz="2000">
                          <a:solidFill>
                            <a:srgbClr val="202261"/>
                          </a:solidFill>
                          <a:latin typeface="Arial" charset="0"/>
                          <a:sym typeface="Arial" charset="0"/>
                        </a:defRPr>
                      </a:lvl3pPr>
                      <a:lvl4pPr marL="1600200" indent="-228600">
                        <a:spcBef>
                          <a:spcPts val="1675"/>
                        </a:spcBef>
                        <a:buSzPct val="171000"/>
                        <a:buFont typeface="Arial" charset="0"/>
                        <a:defRPr sz="2000">
                          <a:solidFill>
                            <a:srgbClr val="202261"/>
                          </a:solidFill>
                          <a:latin typeface="Arial" charset="0"/>
                          <a:sym typeface="Arial" charset="0"/>
                        </a:defRPr>
                      </a:lvl4pPr>
                      <a:lvl5pPr marL="2057400" indent="-228600">
                        <a:spcBef>
                          <a:spcPts val="1675"/>
                        </a:spcBef>
                        <a:buSzPct val="171000"/>
                        <a:buFont typeface="Arial" charset="0"/>
                        <a:defRPr sz="2000">
                          <a:solidFill>
                            <a:srgbClr val="202261"/>
                          </a:solidFill>
                          <a:latin typeface="Arial" charset="0"/>
                          <a:sym typeface="Arial" charset="0"/>
                        </a:defRPr>
                      </a:lvl5pPr>
                      <a:lvl6pPr marL="25146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6pPr>
                      <a:lvl7pPr marL="29718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7pPr>
                      <a:lvl8pPr marL="34290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8pPr>
                      <a:lvl9pPr marL="38862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pl-PL" sz="1400" b="0" i="0" u="none" strike="noStrike" cap="none" normalizeH="0" baseline="0" noProof="0">
                          <a:ln>
                            <a:noFill/>
                          </a:ln>
                          <a:solidFill>
                            <a:srgbClr val="000000"/>
                          </a:solidFill>
                          <a:effectLst/>
                          <a:latin typeface="Arial" charset="0"/>
                          <a:ea typeface="Arial" charset="0"/>
                          <a:cs typeface="Arial" charset="0"/>
                          <a:sym typeface="Arial" charset="0"/>
                        </a:rPr>
                        <a:t>Cuantitativo, estadístico</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BCF"/>
                    </a:solidFill>
                  </a:tcPr>
                </a:tc>
                <a:tc>
                  <a:txBody>
                    <a:bodyPr/>
                    <a:lstStyle>
                      <a:lvl1pPr>
                        <a:spcBef>
                          <a:spcPts val="1675"/>
                        </a:spcBef>
                        <a:buSzPct val="171000"/>
                        <a:buFont typeface="Arial" charset="0"/>
                        <a:defRPr sz="1000">
                          <a:solidFill>
                            <a:schemeClr val="tx1"/>
                          </a:solidFill>
                          <a:latin typeface="Arial" charset="0"/>
                          <a:sym typeface="Arial" charset="0"/>
                        </a:defRPr>
                      </a:lvl1pPr>
                      <a:lvl2pPr marL="742950" indent="-285750">
                        <a:spcBef>
                          <a:spcPts val="1675"/>
                        </a:spcBef>
                        <a:buSzPct val="171000"/>
                        <a:buFont typeface="Arial" charset="0"/>
                        <a:defRPr sz="2000">
                          <a:solidFill>
                            <a:srgbClr val="202261"/>
                          </a:solidFill>
                          <a:latin typeface="Arial" charset="0"/>
                          <a:sym typeface="Arial" charset="0"/>
                        </a:defRPr>
                      </a:lvl2pPr>
                      <a:lvl3pPr marL="1143000" indent="-228600">
                        <a:spcBef>
                          <a:spcPts val="1675"/>
                        </a:spcBef>
                        <a:buSzPct val="171000"/>
                        <a:buFont typeface="Arial" charset="0"/>
                        <a:defRPr sz="2000">
                          <a:solidFill>
                            <a:srgbClr val="202261"/>
                          </a:solidFill>
                          <a:latin typeface="Arial" charset="0"/>
                          <a:sym typeface="Arial" charset="0"/>
                        </a:defRPr>
                      </a:lvl3pPr>
                      <a:lvl4pPr marL="1600200" indent="-228600">
                        <a:spcBef>
                          <a:spcPts val="1675"/>
                        </a:spcBef>
                        <a:buSzPct val="171000"/>
                        <a:buFont typeface="Arial" charset="0"/>
                        <a:defRPr sz="2000">
                          <a:solidFill>
                            <a:srgbClr val="202261"/>
                          </a:solidFill>
                          <a:latin typeface="Arial" charset="0"/>
                          <a:sym typeface="Arial" charset="0"/>
                        </a:defRPr>
                      </a:lvl4pPr>
                      <a:lvl5pPr marL="2057400" indent="-228600">
                        <a:spcBef>
                          <a:spcPts val="1675"/>
                        </a:spcBef>
                        <a:buSzPct val="171000"/>
                        <a:buFont typeface="Arial" charset="0"/>
                        <a:defRPr sz="2000">
                          <a:solidFill>
                            <a:srgbClr val="202261"/>
                          </a:solidFill>
                          <a:latin typeface="Arial" charset="0"/>
                          <a:sym typeface="Arial" charset="0"/>
                        </a:defRPr>
                      </a:lvl5pPr>
                      <a:lvl6pPr marL="25146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6pPr>
                      <a:lvl7pPr marL="29718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7pPr>
                      <a:lvl8pPr marL="34290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8pPr>
                      <a:lvl9pPr marL="3886200" indent="-228600" eaLnBrk="0" fontAlgn="base" hangingPunct="0">
                        <a:spcBef>
                          <a:spcPts val="1675"/>
                        </a:spcBef>
                        <a:spcAft>
                          <a:spcPct val="0"/>
                        </a:spcAft>
                        <a:buSzPct val="171000"/>
                        <a:buFont typeface="Arial" charset="0"/>
                        <a:defRPr sz="2000">
                          <a:solidFill>
                            <a:srgbClr val="202261"/>
                          </a:solidFill>
                          <a:latin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pl-PL" sz="1400" b="0" i="0" u="none" strike="noStrike" cap="none" normalizeH="0" baseline="0" noProof="0" dirty="0">
                          <a:ln>
                            <a:noFill/>
                          </a:ln>
                          <a:solidFill>
                            <a:srgbClr val="000000"/>
                          </a:solidFill>
                          <a:effectLst/>
                          <a:latin typeface="Arial" charset="0"/>
                          <a:ea typeface="Arial" charset="0"/>
                          <a:cs typeface="Arial" charset="0"/>
                          <a:sym typeface="Arial" charset="0"/>
                        </a:rPr>
                        <a:t>Cuantitativo y cualitativo, la fuente de inferencia es principalmente la observación de cambios en el desarrollo individual de la persona; referencia del resultado del paciente a sus pruebas anteriores.</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BCF"/>
                    </a:solidFill>
                  </a:tcPr>
                </a:tc>
                <a:extLst>
                  <a:ext uri="{0D108BD9-81ED-4DB2-BD59-A6C34878D82A}">
                    <a16:rowId xmlns:a16="http://schemas.microsoft.com/office/drawing/2014/main" val="10003"/>
                  </a:ext>
                </a:extLst>
              </a:tr>
            </a:tbl>
          </a:graphicData>
        </a:graphic>
      </p:graphicFrame>
      <p:pic>
        <p:nvPicPr>
          <p:cNvPr id="3" name="21">
            <a:hlinkClick r:id="" action="ppaction://media"/>
            <a:extLst>
              <a:ext uri="{FF2B5EF4-FFF2-40B4-BE49-F238E27FC236}">
                <a16:creationId xmlns:a16="http://schemas.microsoft.com/office/drawing/2014/main" id="{183DEBF4-D28E-4C22-8409-7EFD34DC26D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97078" y="1182621"/>
            <a:ext cx="609600" cy="609600"/>
          </a:xfrm>
          <a:prstGeom prst="rect">
            <a:avLst/>
          </a:prstGeom>
        </p:spPr>
      </p:pic>
    </p:spTree>
    <p:extLst>
      <p:ext uri="{BB962C8B-B14F-4D97-AF65-F5344CB8AC3E}">
        <p14:creationId xmlns:p14="http://schemas.microsoft.com/office/powerpoint/2010/main" val="1050332833"/>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8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1"/>
          <p:cNvSpPr txBox="1">
            <a:spLocks/>
          </p:cNvSpPr>
          <p:nvPr/>
        </p:nvSpPr>
        <p:spPr>
          <a:xfrm>
            <a:off x="611560" y="908720"/>
            <a:ext cx="7200900" cy="604838"/>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solidFill>
                  <a:schemeClr val="accent2">
                    <a:lumMod val="75000"/>
                  </a:schemeClr>
                </a:solidFill>
                <a:latin typeface="+mn-lt"/>
              </a:rPr>
              <a:t>Clasificación CIF y clasificación CIE-10 </a:t>
            </a:r>
          </a:p>
        </p:txBody>
      </p:sp>
      <p:sp>
        <p:nvSpPr>
          <p:cNvPr id="4" name="Symbol zastępczy zawartości 2"/>
          <p:cNvSpPr txBox="1">
            <a:spLocks noChangeArrowheads="1"/>
          </p:cNvSpPr>
          <p:nvPr/>
        </p:nvSpPr>
        <p:spPr bwMode="auto">
          <a:xfrm>
            <a:off x="519113" y="1844675"/>
            <a:ext cx="8301037" cy="40325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r>
              <a:rPr lang="es-ES" altLang="pl-PL" sz="2000" b="0" kern="0" dirty="0">
                <a:solidFill>
                  <a:schemeClr val="accent2">
                    <a:lumMod val="75000"/>
                  </a:schemeClr>
                </a:solidFill>
              </a:rPr>
              <a:t>No se debe considerar que la clasificación CIF sustituye a la clasificación CIE-10. Ambas fueron desarrolladas por la Organización Mundial de la Salud con el objetivo de proporcionar herramientas para una descripción completa del estado de salud y/o enfermedad y en la práctica deben usarse juntas.</a:t>
            </a:r>
          </a:p>
          <a:p>
            <a:r>
              <a:rPr lang="es-ES" altLang="pl-PL" sz="2000" b="0" kern="0" dirty="0">
                <a:solidFill>
                  <a:schemeClr val="accent2">
                    <a:lumMod val="75000"/>
                  </a:schemeClr>
                </a:solidFill>
              </a:rPr>
              <a:t>El enfoque de la CIE-10 se relaciona con la etiología del fenómeno y su estructura, lo que permite dar nombre a un tipo específico de trastorno, mientras que el enfoque de la CIF se refiere a las funciones tanto positivas (acción) como negativas (límite en la acción) que conlleva un trastorno específico.</a:t>
            </a:r>
          </a:p>
        </p:txBody>
      </p:sp>
      <p:pic>
        <p:nvPicPr>
          <p:cNvPr id="2" name="22">
            <a:hlinkClick r:id="" action="ppaction://media"/>
            <a:extLst>
              <a:ext uri="{FF2B5EF4-FFF2-40B4-BE49-F238E27FC236}">
                <a16:creationId xmlns:a16="http://schemas.microsoft.com/office/drawing/2014/main" id="{AE8BD86D-6D60-44B0-8BB0-2551654618A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10550" y="675928"/>
            <a:ext cx="609600" cy="609600"/>
          </a:xfrm>
          <a:prstGeom prst="rect">
            <a:avLst/>
          </a:prstGeom>
        </p:spPr>
      </p:pic>
    </p:spTree>
    <p:extLst>
      <p:ext uri="{BB962C8B-B14F-4D97-AF65-F5344CB8AC3E}">
        <p14:creationId xmlns:p14="http://schemas.microsoft.com/office/powerpoint/2010/main" val="801055555"/>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5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323528" y="908720"/>
            <a:ext cx="8228012" cy="640928"/>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solidFill>
                  <a:schemeClr val="accent2">
                    <a:lumMod val="75000"/>
                  </a:schemeClr>
                </a:solidFill>
                <a:latin typeface="+mn-lt"/>
              </a:rPr>
              <a:t>Clasificación CIF: objetivos</a:t>
            </a:r>
          </a:p>
        </p:txBody>
      </p:sp>
      <p:sp>
        <p:nvSpPr>
          <p:cNvPr id="3" name="Symbol zastępczy zawartości 2"/>
          <p:cNvSpPr txBox="1">
            <a:spLocks/>
          </p:cNvSpPr>
          <p:nvPr/>
        </p:nvSpPr>
        <p:spPr>
          <a:xfrm>
            <a:off x="179512" y="1772817"/>
            <a:ext cx="8859837" cy="3819525"/>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marL="530225" indent="-342900">
              <a:buFont typeface="Arial" panose="020B0604020202020204" pitchFamily="34" charset="0"/>
              <a:buChar char="•"/>
              <a:defRPr/>
            </a:pPr>
            <a:r>
              <a:rPr lang="es-ES" sz="2000" b="0" kern="0" dirty="0">
                <a:solidFill>
                  <a:schemeClr val="accent2">
                    <a:lumMod val="75000"/>
                  </a:schemeClr>
                </a:solidFill>
              </a:rPr>
              <a:t>Creación de una base científica para la comprensión y el estudio de la salud y los estados relacionados con ella, los resultados y los determinantes.</a:t>
            </a:r>
            <a:endParaRPr lang="en-US" sz="2000" b="0" kern="0" dirty="0">
              <a:solidFill>
                <a:schemeClr val="accent2">
                  <a:lumMod val="75000"/>
                </a:schemeClr>
              </a:solidFill>
            </a:endParaRPr>
          </a:p>
          <a:p>
            <a:pPr marL="530225" indent="-342900">
              <a:buFont typeface="Arial" panose="020B0604020202020204" pitchFamily="34" charset="0"/>
              <a:buChar char="•"/>
              <a:defRPr/>
            </a:pPr>
            <a:endParaRPr lang="en-US" sz="2000" b="0" kern="0" dirty="0">
              <a:solidFill>
                <a:schemeClr val="accent2">
                  <a:lumMod val="75000"/>
                </a:schemeClr>
              </a:solidFill>
            </a:endParaRPr>
          </a:p>
          <a:p>
            <a:pPr marL="530225" indent="-342900">
              <a:buFont typeface="Arial" panose="020B0604020202020204" pitchFamily="34" charset="0"/>
              <a:buChar char="•"/>
              <a:defRPr/>
            </a:pPr>
            <a:r>
              <a:rPr lang="es-ES" sz="2000" b="0" kern="0" dirty="0">
                <a:solidFill>
                  <a:schemeClr val="accent2">
                    <a:lumMod val="75000"/>
                  </a:schemeClr>
                </a:solidFill>
              </a:rPr>
              <a:t>Establecer un lenguaje común para describir la salud y los estados relacionados con ella a fin de mejorar la comunicación entre los diferentes usuarios como, por ejemplo, profesionales de la salud, investigadores, responsables de política sanitaria y la sociedad en general, incluidas las personas discapacitadas.</a:t>
            </a:r>
          </a:p>
          <a:p>
            <a:pPr>
              <a:defRPr/>
            </a:pPr>
            <a:endParaRPr lang="en-US" sz="2000" b="0" kern="0" dirty="0">
              <a:solidFill>
                <a:schemeClr val="accent2">
                  <a:lumMod val="75000"/>
                </a:schemeClr>
              </a:solidFill>
            </a:endParaRPr>
          </a:p>
        </p:txBody>
      </p:sp>
      <p:pic>
        <p:nvPicPr>
          <p:cNvPr id="4" name="23">
            <a:hlinkClick r:id="" action="ppaction://media"/>
            <a:extLst>
              <a:ext uri="{FF2B5EF4-FFF2-40B4-BE49-F238E27FC236}">
                <a16:creationId xmlns:a16="http://schemas.microsoft.com/office/drawing/2014/main" id="{E5EFB1B7-AA0A-4D61-9833-A8B0A87FF46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41940" y="689564"/>
            <a:ext cx="609600" cy="609600"/>
          </a:xfrm>
          <a:prstGeom prst="rect">
            <a:avLst/>
          </a:prstGeom>
        </p:spPr>
      </p:pic>
    </p:spTree>
    <p:extLst>
      <p:ext uri="{BB962C8B-B14F-4D97-AF65-F5344CB8AC3E}">
        <p14:creationId xmlns:p14="http://schemas.microsoft.com/office/powerpoint/2010/main" val="1899441670"/>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9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417513" y="1033463"/>
            <a:ext cx="8097837" cy="523875"/>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solidFill>
                  <a:schemeClr val="accent2">
                    <a:lumMod val="75000"/>
                  </a:schemeClr>
                </a:solidFill>
                <a:latin typeface="+mn-lt"/>
              </a:rPr>
              <a:t>Clasificación CIF: objetivos (continuación)</a:t>
            </a:r>
          </a:p>
        </p:txBody>
      </p:sp>
      <p:sp>
        <p:nvSpPr>
          <p:cNvPr id="3" name="Symbol zastępczy zawartości 2"/>
          <p:cNvSpPr txBox="1">
            <a:spLocks/>
          </p:cNvSpPr>
          <p:nvPr/>
        </p:nvSpPr>
        <p:spPr>
          <a:xfrm>
            <a:off x="268288" y="1557338"/>
            <a:ext cx="8526462" cy="4267200"/>
          </a:xfrm>
          <a:prstGeom prst="rect">
            <a:avLst/>
          </a:prstGeom>
        </p:spPr>
        <p:txBody>
          <a:bodyPr>
            <a:noAutofit/>
          </a:bodyPr>
          <a:lst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marL="342900" indent="-342900">
              <a:lnSpc>
                <a:spcPct val="150000"/>
              </a:lnSpc>
              <a:buFont typeface="Arial" panose="020B0604020202020204" pitchFamily="34" charset="0"/>
              <a:buChar char="•"/>
              <a:defRPr/>
            </a:pPr>
            <a:r>
              <a:rPr lang="es-ES" sz="2000" b="0" kern="0" dirty="0">
                <a:solidFill>
                  <a:schemeClr val="accent2">
                    <a:lumMod val="75000"/>
                  </a:schemeClr>
                </a:solidFill>
              </a:rPr>
              <a:t>P</a:t>
            </a:r>
            <a:r>
              <a:rPr lang="es-ES" sz="2000" b="0" dirty="0">
                <a:solidFill>
                  <a:schemeClr val="accent2">
                    <a:lumMod val="75000"/>
                  </a:schemeClr>
                </a:solidFill>
              </a:rPr>
              <a:t>ermitir la comparación de datos entre diferentes países, de muchas áreas sanitarias</a:t>
            </a:r>
            <a:r>
              <a:rPr lang="es-ES" sz="2000" b="0" kern="0" dirty="0">
                <a:solidFill>
                  <a:schemeClr val="accent2">
                    <a:lumMod val="75000"/>
                  </a:schemeClr>
                </a:solidFill>
              </a:rPr>
              <a:t>, servicios y periodos de tiempo.</a:t>
            </a:r>
          </a:p>
          <a:p>
            <a:pPr marL="342900" indent="-342900">
              <a:lnSpc>
                <a:spcPct val="150000"/>
              </a:lnSpc>
              <a:buFont typeface="Arial" panose="020B0604020202020204" pitchFamily="34" charset="0"/>
              <a:buChar char="•"/>
              <a:defRPr/>
            </a:pPr>
            <a:r>
              <a:rPr lang="es-ES" sz="2000" b="0" kern="0" dirty="0">
                <a:solidFill>
                  <a:schemeClr val="accent2">
                    <a:lumMod val="75000"/>
                  </a:schemeClr>
                </a:solidFill>
              </a:rPr>
              <a:t>Creación de un esquema de codificación estructurado para sistemas de información en el ámbito de la salud.</a:t>
            </a:r>
          </a:p>
          <a:p>
            <a:pPr marL="0">
              <a:defRPr/>
            </a:pPr>
            <a:r>
              <a:rPr lang="en-US" sz="2000" b="0" kern="0" dirty="0">
                <a:solidFill>
                  <a:schemeClr val="accent2">
                    <a:lumMod val="75000"/>
                  </a:schemeClr>
                </a:solidFill>
              </a:rPr>
              <a:t>(</a:t>
            </a:r>
            <a:r>
              <a:rPr lang="en-US" sz="2000" b="0" kern="0" dirty="0" err="1">
                <a:solidFill>
                  <a:schemeClr val="accent2">
                    <a:lumMod val="75000"/>
                  </a:schemeClr>
                </a:solidFill>
              </a:rPr>
              <a:t>véase</a:t>
            </a:r>
            <a:r>
              <a:rPr lang="en-US" sz="2000" b="0" kern="0" dirty="0">
                <a:solidFill>
                  <a:schemeClr val="accent2">
                    <a:lumMod val="75000"/>
                  </a:schemeClr>
                </a:solidFill>
              </a:rPr>
              <a:t> CIF, 2009).</a:t>
            </a:r>
          </a:p>
          <a:p>
            <a:pPr>
              <a:defRPr/>
            </a:pPr>
            <a:endParaRPr lang="pl-PL" sz="2700" b="0" kern="0" dirty="0"/>
          </a:p>
        </p:txBody>
      </p:sp>
      <p:pic>
        <p:nvPicPr>
          <p:cNvPr id="4" name="24">
            <a:hlinkClick r:id="" action="ppaction://media"/>
            <a:extLst>
              <a:ext uri="{FF2B5EF4-FFF2-40B4-BE49-F238E27FC236}">
                <a16:creationId xmlns:a16="http://schemas.microsoft.com/office/drawing/2014/main" id="{AAA34D25-460F-4590-8292-C6EAFE8D3BD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54975" y="728662"/>
            <a:ext cx="609600" cy="609600"/>
          </a:xfrm>
          <a:prstGeom prst="rect">
            <a:avLst/>
          </a:prstGeom>
        </p:spPr>
      </p:pic>
    </p:spTree>
    <p:extLst>
      <p:ext uri="{BB962C8B-B14F-4D97-AF65-F5344CB8AC3E}">
        <p14:creationId xmlns:p14="http://schemas.microsoft.com/office/powerpoint/2010/main" val="1675714719"/>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22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323528" y="908720"/>
            <a:ext cx="8274050" cy="576064"/>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solidFill>
                  <a:schemeClr val="accent2">
                    <a:lumMod val="75000"/>
                  </a:schemeClr>
                </a:solidFill>
                <a:latin typeface="+mn-lt"/>
              </a:rPr>
              <a:t>Clasificación CIF: componentes</a:t>
            </a:r>
          </a:p>
        </p:txBody>
      </p:sp>
      <p:sp>
        <p:nvSpPr>
          <p:cNvPr id="3" name="Symbol zastępczy zawartości 2"/>
          <p:cNvSpPr txBox="1">
            <a:spLocks/>
          </p:cNvSpPr>
          <p:nvPr/>
        </p:nvSpPr>
        <p:spPr>
          <a:xfrm>
            <a:off x="323527" y="2060848"/>
            <a:ext cx="8728747" cy="3578225"/>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marL="0">
              <a:lnSpc>
                <a:spcPct val="150000"/>
              </a:lnSpc>
              <a:defRPr/>
            </a:pPr>
            <a:r>
              <a:rPr lang="es-ES" sz="2200" b="0" kern="0" dirty="0">
                <a:solidFill>
                  <a:schemeClr val="accent2">
                    <a:lumMod val="75000"/>
                  </a:schemeClr>
                </a:solidFill>
              </a:rPr>
              <a:t>Parte uno. Funcionamiento y discapacidad:</a:t>
            </a:r>
          </a:p>
          <a:p>
            <a:pPr marL="457200" indent="-457200">
              <a:lnSpc>
                <a:spcPct val="150000"/>
              </a:lnSpc>
              <a:buFont typeface="Arial" panose="020B0604020202020204" pitchFamily="34" charset="0"/>
              <a:buChar char="•"/>
              <a:defRPr/>
            </a:pPr>
            <a:r>
              <a:rPr lang="es-ES" sz="2200" b="0" kern="0" dirty="0">
                <a:solidFill>
                  <a:schemeClr val="accent2">
                    <a:lumMod val="75000"/>
                  </a:schemeClr>
                </a:solidFill>
              </a:rPr>
              <a:t>Funciones y estructuras corporales </a:t>
            </a:r>
          </a:p>
          <a:p>
            <a:pPr marL="457200" indent="-457200">
              <a:lnSpc>
                <a:spcPct val="150000"/>
              </a:lnSpc>
              <a:buFont typeface="Arial" panose="020B0604020202020204" pitchFamily="34" charset="0"/>
              <a:buChar char="•"/>
              <a:defRPr/>
            </a:pPr>
            <a:r>
              <a:rPr lang="es-ES" sz="2200" b="0" kern="0" dirty="0">
                <a:solidFill>
                  <a:schemeClr val="accent2">
                    <a:lumMod val="75000"/>
                  </a:schemeClr>
                </a:solidFill>
              </a:rPr>
              <a:t>Actividades y participación</a:t>
            </a:r>
          </a:p>
          <a:p>
            <a:pPr marL="0">
              <a:lnSpc>
                <a:spcPct val="150000"/>
              </a:lnSpc>
              <a:defRPr/>
            </a:pPr>
            <a:r>
              <a:rPr lang="pl-PL" sz="2700" b="0" kern="0" dirty="0"/>
              <a:t> </a:t>
            </a:r>
          </a:p>
        </p:txBody>
      </p:sp>
      <p:pic>
        <p:nvPicPr>
          <p:cNvPr id="4" name="25">
            <a:hlinkClick r:id="" action="ppaction://media"/>
            <a:extLst>
              <a:ext uri="{FF2B5EF4-FFF2-40B4-BE49-F238E27FC236}">
                <a16:creationId xmlns:a16="http://schemas.microsoft.com/office/drawing/2014/main" id="{8C4EBF3D-A0CD-4535-88CC-6C20455654B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68344" y="679307"/>
            <a:ext cx="609600" cy="609600"/>
          </a:xfrm>
          <a:prstGeom prst="rect">
            <a:avLst/>
          </a:prstGeom>
        </p:spPr>
      </p:pic>
    </p:spTree>
    <p:extLst>
      <p:ext uri="{BB962C8B-B14F-4D97-AF65-F5344CB8AC3E}">
        <p14:creationId xmlns:p14="http://schemas.microsoft.com/office/powerpoint/2010/main" val="1495093902"/>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6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1"/>
          <p:cNvSpPr txBox="1">
            <a:spLocks/>
          </p:cNvSpPr>
          <p:nvPr/>
        </p:nvSpPr>
        <p:spPr>
          <a:xfrm>
            <a:off x="251520" y="980728"/>
            <a:ext cx="8299450" cy="712936"/>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solidFill>
                  <a:schemeClr val="accent2">
                    <a:lumMod val="75000"/>
                  </a:schemeClr>
                </a:solidFill>
                <a:latin typeface="+mn-lt"/>
              </a:rPr>
              <a:t>Clasificación CIF: componentes </a:t>
            </a:r>
            <a:r>
              <a:rPr lang="es-ES" kern="0" dirty="0">
                <a:solidFill>
                  <a:schemeClr val="accent2">
                    <a:lumMod val="75000"/>
                  </a:schemeClr>
                </a:solidFill>
              </a:rPr>
              <a:t>(continuación)</a:t>
            </a:r>
          </a:p>
          <a:p>
            <a:pPr>
              <a:defRPr/>
            </a:pPr>
            <a:endParaRPr lang="en-US" kern="0" dirty="0">
              <a:latin typeface="+mn-lt"/>
            </a:endParaRPr>
          </a:p>
        </p:txBody>
      </p:sp>
      <p:sp>
        <p:nvSpPr>
          <p:cNvPr id="4" name="Symbol zastępczy zawartości 2"/>
          <p:cNvSpPr txBox="1">
            <a:spLocks/>
          </p:cNvSpPr>
          <p:nvPr/>
        </p:nvSpPr>
        <p:spPr>
          <a:xfrm>
            <a:off x="281027" y="1916832"/>
            <a:ext cx="8299450" cy="3578225"/>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marL="0">
              <a:lnSpc>
                <a:spcPct val="200000"/>
              </a:lnSpc>
              <a:defRPr/>
            </a:pPr>
            <a:r>
              <a:rPr lang="es-ES" sz="2000" b="0" kern="0" dirty="0">
                <a:solidFill>
                  <a:schemeClr val="accent2">
                    <a:lumMod val="75000"/>
                  </a:schemeClr>
                </a:solidFill>
              </a:rPr>
              <a:t> Parte dos. Factores contextuales:</a:t>
            </a:r>
          </a:p>
          <a:p>
            <a:pPr marL="457200" indent="-457200">
              <a:lnSpc>
                <a:spcPct val="200000"/>
              </a:lnSpc>
              <a:buFont typeface="Arial" panose="020B0604020202020204" pitchFamily="34" charset="0"/>
              <a:buChar char="•"/>
              <a:defRPr/>
            </a:pPr>
            <a:r>
              <a:rPr lang="es-ES" sz="2000" b="0" kern="0" dirty="0">
                <a:solidFill>
                  <a:schemeClr val="accent2">
                    <a:lumMod val="75000"/>
                  </a:schemeClr>
                </a:solidFill>
              </a:rPr>
              <a:t>Factores ambientales </a:t>
            </a:r>
          </a:p>
          <a:p>
            <a:pPr marL="457200" indent="-457200">
              <a:lnSpc>
                <a:spcPct val="200000"/>
              </a:lnSpc>
              <a:buFont typeface="Arial" panose="020B0604020202020204" pitchFamily="34" charset="0"/>
              <a:buChar char="•"/>
              <a:defRPr/>
            </a:pPr>
            <a:r>
              <a:rPr lang="es-ES" sz="2000" b="0" kern="0" dirty="0">
                <a:solidFill>
                  <a:schemeClr val="accent2">
                    <a:lumMod val="75000"/>
                  </a:schemeClr>
                </a:solidFill>
              </a:rPr>
              <a:t>Factores personales</a:t>
            </a:r>
          </a:p>
          <a:p>
            <a:pPr marL="0">
              <a:lnSpc>
                <a:spcPct val="200000"/>
              </a:lnSpc>
              <a:defRPr/>
            </a:pPr>
            <a:endParaRPr lang="en-US" sz="3000" b="0" kern="0" dirty="0"/>
          </a:p>
        </p:txBody>
      </p:sp>
      <p:pic>
        <p:nvPicPr>
          <p:cNvPr id="2" name="26">
            <a:hlinkClick r:id="" action="ppaction://media"/>
            <a:extLst>
              <a:ext uri="{FF2B5EF4-FFF2-40B4-BE49-F238E27FC236}">
                <a16:creationId xmlns:a16="http://schemas.microsoft.com/office/drawing/2014/main" id="{93052D47-D565-4928-88BF-0AC24E1808C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64183" y="1084064"/>
            <a:ext cx="609600" cy="609600"/>
          </a:xfrm>
          <a:prstGeom prst="rect">
            <a:avLst/>
          </a:prstGeom>
        </p:spPr>
      </p:pic>
    </p:spTree>
    <p:extLst>
      <p:ext uri="{BB962C8B-B14F-4D97-AF65-F5344CB8AC3E}">
        <p14:creationId xmlns:p14="http://schemas.microsoft.com/office/powerpoint/2010/main" val="962234143"/>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3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251520" y="908720"/>
            <a:ext cx="8247062" cy="568325"/>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solidFill>
                  <a:schemeClr val="accent2">
                    <a:lumMod val="75000"/>
                  </a:schemeClr>
                </a:solidFill>
                <a:latin typeface="+mn-lt"/>
              </a:rPr>
              <a:t>Importancia de los componentes parte 1</a:t>
            </a:r>
            <a:endParaRPr lang="en-US" kern="0" dirty="0">
              <a:solidFill>
                <a:schemeClr val="accent2">
                  <a:lumMod val="75000"/>
                </a:schemeClr>
              </a:solidFill>
              <a:latin typeface="+mn-lt"/>
            </a:endParaRPr>
          </a:p>
        </p:txBody>
      </p:sp>
      <p:sp>
        <p:nvSpPr>
          <p:cNvPr id="3" name="Symbol zastępczy zawartości 2"/>
          <p:cNvSpPr txBox="1">
            <a:spLocks noChangeArrowheads="1"/>
          </p:cNvSpPr>
          <p:nvPr/>
        </p:nvSpPr>
        <p:spPr bwMode="auto">
          <a:xfrm>
            <a:off x="193675" y="1700213"/>
            <a:ext cx="8950325" cy="41608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marL="342900" indent="-342900">
              <a:lnSpc>
                <a:spcPct val="150000"/>
              </a:lnSpc>
              <a:buFont typeface="Arial" charset="0"/>
              <a:buChar char="•"/>
            </a:pPr>
            <a:r>
              <a:rPr lang="es-ES" altLang="pl-PL" sz="2000" b="0" kern="0" dirty="0">
                <a:solidFill>
                  <a:schemeClr val="accent2">
                    <a:lumMod val="75000"/>
                  </a:schemeClr>
                </a:solidFill>
              </a:rPr>
              <a:t>Las funciones corporales son procesos fisiológicos de los sistemas corporales individuales, incluidos los procesos mentales; las estructuras corporales son sus partes anatómicas tales como órganos, extremidades y sus componentes.</a:t>
            </a:r>
            <a:endParaRPr lang="en-US" altLang="pl-PL" sz="2000" b="0" kern="0" dirty="0">
              <a:solidFill>
                <a:schemeClr val="accent2">
                  <a:lumMod val="75000"/>
                </a:schemeClr>
              </a:solidFill>
            </a:endParaRPr>
          </a:p>
          <a:p>
            <a:pPr marL="342900" indent="-342900">
              <a:lnSpc>
                <a:spcPct val="150000"/>
              </a:lnSpc>
              <a:buFont typeface="Arial" charset="0"/>
              <a:buChar char="•"/>
            </a:pPr>
            <a:r>
              <a:rPr lang="es-ES" altLang="pl-PL" sz="2000" b="0" kern="0" dirty="0">
                <a:solidFill>
                  <a:schemeClr val="accent2">
                    <a:lumMod val="75000"/>
                  </a:schemeClr>
                </a:solidFill>
              </a:rPr>
              <a:t>Actividad es la realización de una tarea o una acción por parte de una persona; participación es la implicación de una persona en determinadas situaciones de la vida.</a:t>
            </a:r>
            <a:endParaRPr lang="en-US" altLang="pl-PL" sz="2000" b="0" kern="0" dirty="0">
              <a:solidFill>
                <a:schemeClr val="accent2">
                  <a:lumMod val="75000"/>
                </a:schemeClr>
              </a:solidFill>
            </a:endParaRPr>
          </a:p>
        </p:txBody>
      </p:sp>
      <p:pic>
        <p:nvPicPr>
          <p:cNvPr id="4" name="27">
            <a:hlinkClick r:id="" action="ppaction://media"/>
            <a:extLst>
              <a:ext uri="{FF2B5EF4-FFF2-40B4-BE49-F238E27FC236}">
                <a16:creationId xmlns:a16="http://schemas.microsoft.com/office/drawing/2014/main" id="{AF3C33A9-0B8D-4811-BA04-37720B03356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51660" y="692150"/>
            <a:ext cx="609600" cy="609600"/>
          </a:xfrm>
          <a:prstGeom prst="rect">
            <a:avLst/>
          </a:prstGeom>
        </p:spPr>
      </p:pic>
    </p:spTree>
    <p:extLst>
      <p:ext uri="{BB962C8B-B14F-4D97-AF65-F5344CB8AC3E}">
        <p14:creationId xmlns:p14="http://schemas.microsoft.com/office/powerpoint/2010/main" val="1865377660"/>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1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449262" y="958850"/>
            <a:ext cx="8299450" cy="496887"/>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solidFill>
                  <a:schemeClr val="accent2">
                    <a:lumMod val="75000"/>
                  </a:schemeClr>
                </a:solidFill>
                <a:latin typeface="+mn-lt"/>
              </a:rPr>
              <a:t>Importancia de los componentes parte 1 </a:t>
            </a:r>
            <a:r>
              <a:rPr lang="es-ES" kern="0" dirty="0">
                <a:solidFill>
                  <a:schemeClr val="accent2">
                    <a:lumMod val="75000"/>
                  </a:schemeClr>
                </a:solidFill>
              </a:rPr>
              <a:t>(continuación)</a:t>
            </a:r>
          </a:p>
          <a:p>
            <a:pPr>
              <a:defRPr/>
            </a:pPr>
            <a:endParaRPr lang="pl-PL" kern="0" dirty="0">
              <a:latin typeface="+mn-lt"/>
            </a:endParaRPr>
          </a:p>
        </p:txBody>
      </p:sp>
      <p:sp>
        <p:nvSpPr>
          <p:cNvPr id="3" name="Symbol zastępczy zawartości 2"/>
          <p:cNvSpPr txBox="1">
            <a:spLocks/>
          </p:cNvSpPr>
          <p:nvPr/>
        </p:nvSpPr>
        <p:spPr>
          <a:xfrm>
            <a:off x="215900" y="1628775"/>
            <a:ext cx="8766175" cy="4270375"/>
          </a:xfrm>
          <a:prstGeom prst="rect">
            <a:avLst/>
          </a:prstGeom>
        </p:spPr>
        <p:txBody>
          <a:bodyPr>
            <a:normAutofit fontScale="85000" lnSpcReduction="20000"/>
          </a:bodyPr>
          <a:lst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defRPr/>
            </a:pPr>
            <a:endParaRPr lang="es-ES" b="0" kern="0" dirty="0"/>
          </a:p>
          <a:p>
            <a:pPr>
              <a:defRPr/>
            </a:pPr>
            <a:r>
              <a:rPr lang="es-ES" sz="2400" b="0" kern="0" dirty="0">
                <a:solidFill>
                  <a:schemeClr val="accent2">
                    <a:lumMod val="75000"/>
                  </a:schemeClr>
                </a:solidFill>
              </a:rPr>
              <a:t>El componente de actividades y participación se describe mediante dos calificadores: desempeño/realización y capacidad. Esta distinción resulta crucial porque indica el área de potencialidad del sujeto.</a:t>
            </a:r>
          </a:p>
          <a:p>
            <a:pPr>
              <a:defRPr/>
            </a:pPr>
            <a:r>
              <a:rPr lang="es-ES" sz="2400" b="0" dirty="0">
                <a:solidFill>
                  <a:schemeClr val="accent2">
                    <a:lumMod val="75000"/>
                  </a:schemeClr>
                </a:solidFill>
              </a:rPr>
              <a:t>Capacidad se refiere a la capacidad de una persona para realizar una tarea o acción, indica el nivel máximo de funcionamiento que puede alcanzar una persona en un área específica y se manifiesta actualmente en el comportamiento.</a:t>
            </a:r>
          </a:p>
          <a:p>
            <a:pPr>
              <a:defRPr/>
            </a:pPr>
            <a:r>
              <a:rPr lang="es-ES" sz="2400" b="0" kern="0" dirty="0">
                <a:solidFill>
                  <a:schemeClr val="accent2">
                    <a:lumMod val="75000"/>
                  </a:schemeClr>
                </a:solidFill>
              </a:rPr>
              <a:t>Desempeño/realización se refiere a </a:t>
            </a:r>
            <a:r>
              <a:rPr lang="es-ES" sz="2400" b="0" dirty="0">
                <a:solidFill>
                  <a:schemeClr val="accent2">
                    <a:lumMod val="75000"/>
                  </a:schemeClr>
                </a:solidFill>
              </a:rPr>
              <a:t>lo que hace una persona en su entorno actual.</a:t>
            </a:r>
            <a:endParaRPr lang="es-ES" sz="2400" b="0" kern="0" dirty="0">
              <a:solidFill>
                <a:schemeClr val="accent2">
                  <a:lumMod val="75000"/>
                </a:schemeClr>
              </a:solidFill>
            </a:endParaRPr>
          </a:p>
          <a:p>
            <a:pPr>
              <a:defRPr/>
            </a:pPr>
            <a:r>
              <a:rPr lang="es-ES" sz="2400" b="0" kern="0" dirty="0">
                <a:solidFill>
                  <a:schemeClr val="accent2">
                    <a:lumMod val="75000"/>
                  </a:schemeClr>
                </a:solidFill>
              </a:rPr>
              <a:t>La diferencia entre capacidad y desempeño/realización permite determinar la dirección de la modificación del entorno en el que actualmente se desenvuelve la persona.</a:t>
            </a:r>
          </a:p>
        </p:txBody>
      </p:sp>
      <p:pic>
        <p:nvPicPr>
          <p:cNvPr id="4" name="28">
            <a:hlinkClick r:id="" action="ppaction://media"/>
            <a:extLst>
              <a:ext uri="{FF2B5EF4-FFF2-40B4-BE49-F238E27FC236}">
                <a16:creationId xmlns:a16="http://schemas.microsoft.com/office/drawing/2014/main" id="{4813297D-0E6B-44DE-9B37-5D8F8CF6442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85138" y="1323975"/>
            <a:ext cx="609600" cy="609600"/>
          </a:xfrm>
          <a:prstGeom prst="rect">
            <a:avLst/>
          </a:prstGeom>
        </p:spPr>
      </p:pic>
    </p:spTree>
    <p:extLst>
      <p:ext uri="{BB962C8B-B14F-4D97-AF65-F5344CB8AC3E}">
        <p14:creationId xmlns:p14="http://schemas.microsoft.com/office/powerpoint/2010/main" val="1101715999"/>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35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107950" y="1052513"/>
            <a:ext cx="8407400" cy="569912"/>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solidFill>
                  <a:schemeClr val="accent2">
                    <a:lumMod val="75000"/>
                  </a:schemeClr>
                </a:solidFill>
                <a:latin typeface="+mn-lt"/>
              </a:rPr>
              <a:t>Importancia de los componentes parte </a:t>
            </a:r>
            <a:r>
              <a:rPr lang="en-US" kern="0" dirty="0">
                <a:solidFill>
                  <a:schemeClr val="accent2">
                    <a:lumMod val="75000"/>
                  </a:schemeClr>
                </a:solidFill>
                <a:latin typeface="+mn-lt"/>
              </a:rPr>
              <a:t>2</a:t>
            </a:r>
          </a:p>
        </p:txBody>
      </p:sp>
      <p:sp>
        <p:nvSpPr>
          <p:cNvPr id="3" name="Symbol zastępczy zawartości 2"/>
          <p:cNvSpPr txBox="1">
            <a:spLocks noChangeArrowheads="1"/>
          </p:cNvSpPr>
          <p:nvPr/>
        </p:nvSpPr>
        <p:spPr bwMode="auto">
          <a:xfrm>
            <a:off x="107950" y="1700213"/>
            <a:ext cx="8901113" cy="4300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r>
              <a:rPr lang="es-ES" altLang="pl-PL" sz="2000" b="0" kern="0" dirty="0">
                <a:solidFill>
                  <a:schemeClr val="accent2">
                    <a:lumMod val="75000"/>
                  </a:schemeClr>
                </a:solidFill>
              </a:rPr>
              <a:t>Los factores ambientales crean un entorno físico y social y un sistema de actitudes en el que viven las personas. </a:t>
            </a:r>
            <a:endParaRPr lang="en-US" altLang="pl-PL" sz="2000" b="0" kern="0" dirty="0">
              <a:solidFill>
                <a:schemeClr val="accent2">
                  <a:lumMod val="75000"/>
                </a:schemeClr>
              </a:solidFill>
            </a:endParaRPr>
          </a:p>
          <a:p>
            <a:r>
              <a:rPr lang="es-ES" altLang="pl-PL" sz="2000" b="0" kern="0" dirty="0">
                <a:solidFill>
                  <a:schemeClr val="accent2">
                    <a:lumMod val="75000"/>
                  </a:schemeClr>
                </a:solidFill>
              </a:rPr>
              <a:t>Los factores personales se refieren directamente al individuo e incluyen características como la edad, el sexo, el estatus social o las experiencias vitales.</a:t>
            </a:r>
          </a:p>
          <a:p>
            <a:r>
              <a:rPr lang="es-ES" altLang="pl-PL" sz="2000" b="0" kern="0" dirty="0">
                <a:solidFill>
                  <a:schemeClr val="accent2">
                    <a:lumMod val="75000"/>
                  </a:schemeClr>
                </a:solidFill>
              </a:rPr>
              <a:t>Actualmente, la clasificación CIF no incluye estos factores, pero los propios usuarios pueden incluirlos en la evaluación CIF.</a:t>
            </a:r>
            <a:endParaRPr lang="en-US" altLang="pl-PL" sz="2000" b="0" kern="0" dirty="0">
              <a:solidFill>
                <a:schemeClr val="accent2">
                  <a:lumMod val="75000"/>
                </a:schemeClr>
              </a:solidFill>
            </a:endParaRPr>
          </a:p>
        </p:txBody>
      </p:sp>
      <p:pic>
        <p:nvPicPr>
          <p:cNvPr id="4" name="29">
            <a:hlinkClick r:id="" action="ppaction://media"/>
            <a:extLst>
              <a:ext uri="{FF2B5EF4-FFF2-40B4-BE49-F238E27FC236}">
                <a16:creationId xmlns:a16="http://schemas.microsoft.com/office/drawing/2014/main" id="{CA775FDE-1D33-4CAF-844B-05CDDB9FBE8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05750" y="727869"/>
            <a:ext cx="609600" cy="609600"/>
          </a:xfrm>
          <a:prstGeom prst="rect">
            <a:avLst/>
          </a:prstGeom>
        </p:spPr>
      </p:pic>
    </p:spTree>
    <p:extLst>
      <p:ext uri="{BB962C8B-B14F-4D97-AF65-F5344CB8AC3E}">
        <p14:creationId xmlns:p14="http://schemas.microsoft.com/office/powerpoint/2010/main" val="1439670356"/>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3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611560" y="980728"/>
            <a:ext cx="8135938" cy="461665"/>
          </a:xfrm>
          <a:prstGeom prst="rect">
            <a:avLst/>
          </a:prstGeom>
        </p:spPr>
        <p:txBody>
          <a:bodyPr>
            <a:spAutoFit/>
          </a:bodyPr>
          <a:lstStyle/>
          <a:p>
            <a:pPr algn="ctr">
              <a:defRPr/>
            </a:pPr>
            <a:r>
              <a:rPr lang="es-ES" sz="2400" dirty="0">
                <a:solidFill>
                  <a:schemeClr val="accent2">
                    <a:lumMod val="75000"/>
                  </a:schemeClr>
                </a:solidFill>
              </a:rPr>
              <a:t>Diagnóstico de asignación</a:t>
            </a:r>
            <a:endParaRPr lang="es-ES" sz="2400" b="0" dirty="0">
              <a:solidFill>
                <a:schemeClr val="accent2">
                  <a:lumMod val="75000"/>
                </a:schemeClr>
              </a:solidFill>
            </a:endParaRPr>
          </a:p>
        </p:txBody>
      </p:sp>
      <p:sp>
        <p:nvSpPr>
          <p:cNvPr id="4" name="Prostokąt 3"/>
          <p:cNvSpPr/>
          <p:nvPr/>
        </p:nvSpPr>
        <p:spPr>
          <a:xfrm>
            <a:off x="539551" y="1628800"/>
            <a:ext cx="7920881" cy="3416320"/>
          </a:xfrm>
          <a:prstGeom prst="rect">
            <a:avLst/>
          </a:prstGeom>
        </p:spPr>
        <p:txBody>
          <a:bodyPr wrap="square">
            <a:spAutoFit/>
          </a:bodyPr>
          <a:lstStyle/>
          <a:p>
            <a:pPr algn="just"/>
            <a:r>
              <a:rPr lang="es-ES" altLang="pl-PL" sz="1800" b="0" dirty="0">
                <a:solidFill>
                  <a:schemeClr val="accent2">
                    <a:lumMod val="75000"/>
                  </a:schemeClr>
                </a:solidFill>
              </a:rPr>
              <a:t>Diagnóstico que asigna a una especie o tipo: diagnóstico de clasificación. Es el más desarrollado en las ciencias naturales (como la botánica, la zoología, la medicina) debido a la necesidad de encontrar en los sujetos estudiados cualidades específicamente significativas y al mismo tiempo básicas que permitan distinguir una especie determinada de otra.</a:t>
            </a:r>
            <a:endParaRPr lang="en-US" altLang="pl-PL" sz="1800" b="0" dirty="0">
              <a:solidFill>
                <a:schemeClr val="accent2">
                  <a:lumMod val="75000"/>
                </a:schemeClr>
              </a:solidFill>
            </a:endParaRPr>
          </a:p>
          <a:p>
            <a:pPr algn="just"/>
            <a:endParaRPr lang="en-US" altLang="pl-PL" sz="1800" b="0" dirty="0">
              <a:solidFill>
                <a:schemeClr val="accent2">
                  <a:lumMod val="75000"/>
                </a:schemeClr>
              </a:solidFill>
            </a:endParaRPr>
          </a:p>
          <a:p>
            <a:pPr algn="just"/>
            <a:r>
              <a:rPr lang="es-ES" altLang="pl-PL" sz="1800" b="0" dirty="0">
                <a:solidFill>
                  <a:schemeClr val="accent2">
                    <a:lumMod val="75000"/>
                  </a:schemeClr>
                </a:solidFill>
              </a:rPr>
              <a:t>Asignación tipológica: encuentra su aplicación en ciencias sociales, humanísticas y en parte naturales (por ejemplo, psicología, sociología, literatura, pedagogía, medicina, arqueología). Este tipo de diagnóstico se caracteriza por altos valores descriptivos y explicativos, no existen barreras tan rígidas como en el diagnóstico de clasificación. (¿Conforme a qué tipo conocido debería examinarse el estado de cosas?)</a:t>
            </a:r>
            <a:endParaRPr lang="en-US" sz="1800" b="0" dirty="0">
              <a:solidFill>
                <a:schemeClr val="accent2">
                  <a:lumMod val="75000"/>
                </a:schemeClr>
              </a:solidFill>
            </a:endParaRPr>
          </a:p>
        </p:txBody>
      </p:sp>
      <p:pic>
        <p:nvPicPr>
          <p:cNvPr id="3" name="333">
            <a:hlinkClick r:id="" action="ppaction://media"/>
            <a:extLst>
              <a:ext uri="{FF2B5EF4-FFF2-40B4-BE49-F238E27FC236}">
                <a16:creationId xmlns:a16="http://schemas.microsoft.com/office/drawing/2014/main" id="{526207D6-7830-4492-B329-37A0A617FCD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41501" y="582725"/>
            <a:ext cx="609600" cy="609600"/>
          </a:xfrm>
          <a:prstGeom prst="rect">
            <a:avLst/>
          </a:prstGeom>
        </p:spPr>
      </p:pic>
    </p:spTree>
    <p:extLst>
      <p:ext uri="{BB962C8B-B14F-4D97-AF65-F5344CB8AC3E}">
        <p14:creationId xmlns:p14="http://schemas.microsoft.com/office/powerpoint/2010/main" val="177153672"/>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76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333375" y="996950"/>
            <a:ext cx="8181975" cy="5699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solidFill>
                  <a:schemeClr val="accent2">
                    <a:lumMod val="75000"/>
                  </a:schemeClr>
                </a:solidFill>
                <a:latin typeface="+mn-lt"/>
              </a:rPr>
              <a:t>Clasificación CIF: constructos</a:t>
            </a:r>
          </a:p>
        </p:txBody>
      </p:sp>
      <p:sp>
        <p:nvSpPr>
          <p:cNvPr id="3" name="Symbol zastępczy zawartości 2"/>
          <p:cNvSpPr txBox="1">
            <a:spLocks noChangeArrowheads="1"/>
          </p:cNvSpPr>
          <p:nvPr/>
        </p:nvSpPr>
        <p:spPr bwMode="auto">
          <a:xfrm>
            <a:off x="333375" y="1772815"/>
            <a:ext cx="8601075" cy="40977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marL="0"/>
            <a:r>
              <a:rPr lang="es-ES" altLang="pl-PL" sz="2000" b="0" kern="0" dirty="0">
                <a:solidFill>
                  <a:schemeClr val="accent2">
                    <a:lumMod val="75000"/>
                  </a:schemeClr>
                </a:solidFill>
              </a:rPr>
              <a:t>Hay cuatro constructos para la primera parte de la clasificación: </a:t>
            </a:r>
          </a:p>
          <a:p>
            <a:pPr marL="0"/>
            <a:r>
              <a:rPr lang="es-ES" altLang="pl-PL" sz="2000" b="0" kern="0" dirty="0">
                <a:solidFill>
                  <a:schemeClr val="accent2">
                    <a:lumMod val="75000"/>
                  </a:schemeClr>
                </a:solidFill>
              </a:rPr>
              <a:t>• c</a:t>
            </a:r>
            <a:r>
              <a:rPr lang="es-ES" sz="2000" b="0" kern="0" dirty="0">
                <a:solidFill>
                  <a:schemeClr val="accent2">
                    <a:lumMod val="75000"/>
                  </a:schemeClr>
                </a:solidFill>
              </a:rPr>
              <a:t>ambios en las funciones corporales</a:t>
            </a:r>
            <a:r>
              <a:rPr lang="es-ES" altLang="pl-PL" sz="2000" b="0" kern="0" dirty="0">
                <a:solidFill>
                  <a:schemeClr val="accent2">
                    <a:lumMod val="75000"/>
                  </a:schemeClr>
                </a:solidFill>
              </a:rPr>
              <a:t> </a:t>
            </a:r>
          </a:p>
          <a:p>
            <a:pPr marL="0"/>
            <a:r>
              <a:rPr lang="es-ES" altLang="pl-PL" sz="2000" b="0" kern="0" dirty="0">
                <a:solidFill>
                  <a:schemeClr val="accent2">
                    <a:lumMod val="75000"/>
                  </a:schemeClr>
                </a:solidFill>
              </a:rPr>
              <a:t>• c</a:t>
            </a:r>
            <a:r>
              <a:rPr lang="es-ES" sz="2000" b="0" kern="0" dirty="0">
                <a:solidFill>
                  <a:schemeClr val="accent2">
                    <a:lumMod val="75000"/>
                  </a:schemeClr>
                </a:solidFill>
              </a:rPr>
              <a:t>ambios en las estructuras corporales</a:t>
            </a:r>
            <a:r>
              <a:rPr lang="es-ES" altLang="pl-PL" sz="2000" b="0" kern="0" dirty="0">
                <a:solidFill>
                  <a:schemeClr val="accent2">
                    <a:lumMod val="75000"/>
                  </a:schemeClr>
                </a:solidFill>
              </a:rPr>
              <a:t> </a:t>
            </a:r>
          </a:p>
          <a:p>
            <a:pPr marL="0"/>
            <a:r>
              <a:rPr lang="es-ES" altLang="pl-PL" sz="2000" b="0" kern="0" dirty="0">
                <a:solidFill>
                  <a:schemeClr val="accent2">
                    <a:lumMod val="75000"/>
                  </a:schemeClr>
                </a:solidFill>
              </a:rPr>
              <a:t>• capacidad</a:t>
            </a:r>
          </a:p>
          <a:p>
            <a:pPr marL="0"/>
            <a:r>
              <a:rPr lang="es-ES" altLang="pl-PL" sz="2000" b="0" kern="0" dirty="0">
                <a:solidFill>
                  <a:schemeClr val="accent2">
                    <a:lumMod val="75000"/>
                  </a:schemeClr>
                </a:solidFill>
              </a:rPr>
              <a:t>• desempeño/realización </a:t>
            </a:r>
          </a:p>
          <a:p>
            <a:pPr marL="0"/>
            <a:r>
              <a:rPr lang="es-ES" altLang="pl-PL" sz="2000" b="0" kern="0" dirty="0">
                <a:solidFill>
                  <a:schemeClr val="accent2">
                    <a:lumMod val="75000"/>
                  </a:schemeClr>
                </a:solidFill>
              </a:rPr>
              <a:t>El constructo para la segunda parte de la clasificación es:  </a:t>
            </a:r>
          </a:p>
          <a:p>
            <a:pPr marL="0"/>
            <a:r>
              <a:rPr lang="es-ES" altLang="pl-PL" sz="2000" b="0" kern="0" dirty="0">
                <a:solidFill>
                  <a:schemeClr val="accent2">
                    <a:lumMod val="75000"/>
                  </a:schemeClr>
                </a:solidFill>
              </a:rPr>
              <a:t>• facilidades o barreras relacionadas con factores ambientales</a:t>
            </a:r>
            <a:r>
              <a:rPr lang="en-US" altLang="pl-PL" sz="2000" b="0" kern="0" dirty="0">
                <a:solidFill>
                  <a:schemeClr val="accent2">
                    <a:lumMod val="75000"/>
                  </a:schemeClr>
                </a:solidFill>
              </a:rPr>
              <a:t>.</a:t>
            </a:r>
          </a:p>
        </p:txBody>
      </p:sp>
      <p:pic>
        <p:nvPicPr>
          <p:cNvPr id="4" name="30">
            <a:hlinkClick r:id="" action="ppaction://media"/>
            <a:extLst>
              <a:ext uri="{FF2B5EF4-FFF2-40B4-BE49-F238E27FC236}">
                <a16:creationId xmlns:a16="http://schemas.microsoft.com/office/drawing/2014/main" id="{73166A04-E279-439B-913D-EEF378E8CFA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05750" y="755439"/>
            <a:ext cx="609600" cy="609600"/>
          </a:xfrm>
          <a:prstGeom prst="rect">
            <a:avLst/>
          </a:prstGeom>
        </p:spPr>
      </p:pic>
    </p:spTree>
    <p:extLst>
      <p:ext uri="{BB962C8B-B14F-4D97-AF65-F5344CB8AC3E}">
        <p14:creationId xmlns:p14="http://schemas.microsoft.com/office/powerpoint/2010/main" val="293088875"/>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44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179512" y="764704"/>
            <a:ext cx="8340725" cy="432718"/>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solidFill>
                  <a:schemeClr val="accent2">
                    <a:lumMod val="75000"/>
                  </a:schemeClr>
                </a:solidFill>
                <a:latin typeface="+mn-lt"/>
              </a:rPr>
              <a:t>Clasificación CIF: constructos </a:t>
            </a:r>
            <a:r>
              <a:rPr lang="es-ES" kern="0" dirty="0">
                <a:solidFill>
                  <a:schemeClr val="accent2">
                    <a:lumMod val="75000"/>
                  </a:schemeClr>
                </a:solidFill>
              </a:rPr>
              <a:t>(continuación)</a:t>
            </a:r>
          </a:p>
          <a:p>
            <a:pPr>
              <a:defRPr/>
            </a:pPr>
            <a:endParaRPr lang="en-US" kern="0" dirty="0">
              <a:latin typeface="+mn-lt"/>
            </a:endParaRPr>
          </a:p>
        </p:txBody>
      </p:sp>
      <p:sp>
        <p:nvSpPr>
          <p:cNvPr id="3" name="Symbol zastępczy zawartości 2"/>
          <p:cNvSpPr txBox="1">
            <a:spLocks/>
          </p:cNvSpPr>
          <p:nvPr/>
        </p:nvSpPr>
        <p:spPr>
          <a:xfrm>
            <a:off x="174625" y="1484313"/>
            <a:ext cx="8620125" cy="4608983"/>
          </a:xfrm>
          <a:prstGeom prst="rect">
            <a:avLst/>
          </a:prstGeom>
        </p:spPr>
        <p:txBody>
          <a:bodyPr>
            <a:normAutofit fontScale="77500" lnSpcReduction="20000"/>
          </a:bodyPr>
          <a:lst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defRPr/>
            </a:pPr>
            <a:r>
              <a:rPr lang="es-ES" sz="2600" b="0" kern="0" dirty="0">
                <a:solidFill>
                  <a:schemeClr val="accent2">
                    <a:lumMod val="75000"/>
                  </a:schemeClr>
                </a:solidFill>
              </a:rPr>
              <a:t>Los constructos individuales para un componente determinado se pueden evaluar según la escala: </a:t>
            </a:r>
          </a:p>
          <a:p>
            <a:pPr>
              <a:defRPr/>
            </a:pPr>
            <a:r>
              <a:rPr lang="es-ES" sz="2600" b="0" kern="0" dirty="0">
                <a:solidFill>
                  <a:schemeClr val="accent2">
                    <a:lumMod val="75000"/>
                  </a:schemeClr>
                </a:solidFill>
              </a:rPr>
              <a:t>0 - no hay problema (ninguno, insignificante) </a:t>
            </a:r>
          </a:p>
          <a:p>
            <a:pPr>
              <a:defRPr/>
            </a:pPr>
            <a:r>
              <a:rPr lang="es-ES" sz="2600" b="0" kern="0" dirty="0">
                <a:solidFill>
                  <a:schemeClr val="accent2">
                    <a:lumMod val="75000"/>
                  </a:schemeClr>
                </a:solidFill>
              </a:rPr>
              <a:t>1 - problema ligero (poco, escaso) </a:t>
            </a:r>
          </a:p>
          <a:p>
            <a:pPr>
              <a:defRPr/>
            </a:pPr>
            <a:r>
              <a:rPr lang="es-ES" sz="2600" b="0" kern="0" dirty="0">
                <a:solidFill>
                  <a:schemeClr val="accent2">
                    <a:lumMod val="75000"/>
                  </a:schemeClr>
                </a:solidFill>
              </a:rPr>
              <a:t>2 - problema moderado (medio, regular) </a:t>
            </a:r>
          </a:p>
          <a:p>
            <a:pPr>
              <a:defRPr/>
            </a:pPr>
            <a:r>
              <a:rPr lang="es-ES" sz="2600" b="0" kern="0" dirty="0">
                <a:solidFill>
                  <a:schemeClr val="accent2">
                    <a:lumMod val="75000"/>
                  </a:schemeClr>
                </a:solidFill>
              </a:rPr>
              <a:t>3 - problema grave (mucho, extremo) </a:t>
            </a:r>
          </a:p>
          <a:p>
            <a:pPr>
              <a:defRPr/>
            </a:pPr>
            <a:r>
              <a:rPr lang="es-ES" sz="2600" b="0" kern="0" dirty="0">
                <a:solidFill>
                  <a:schemeClr val="accent2">
                    <a:lumMod val="75000"/>
                  </a:schemeClr>
                </a:solidFill>
              </a:rPr>
              <a:t>4 - problema completo (total) </a:t>
            </a:r>
          </a:p>
          <a:p>
            <a:pPr marL="0">
              <a:defRPr/>
            </a:pPr>
            <a:r>
              <a:rPr lang="es-ES" sz="2600" b="0" kern="0" dirty="0">
                <a:solidFill>
                  <a:schemeClr val="accent2">
                    <a:lumMod val="75000"/>
                  </a:schemeClr>
                </a:solidFill>
              </a:rPr>
              <a:t>También es posible construir varios tipos de escalas adaptadas a las necesidades de un diagnóstico y un entorno terapéutico determinados.</a:t>
            </a:r>
          </a:p>
          <a:p>
            <a:pPr marL="0">
              <a:defRPr/>
            </a:pPr>
            <a:r>
              <a:rPr lang="es-ES" sz="1700" b="0" kern="0" dirty="0">
                <a:solidFill>
                  <a:schemeClr val="accent2">
                    <a:lumMod val="75000"/>
                  </a:schemeClr>
                </a:solidFill>
              </a:rPr>
              <a:t>(Desarrollado en base a </a:t>
            </a:r>
            <a:r>
              <a:rPr lang="es-ES" sz="1700" b="0" kern="0" dirty="0" err="1">
                <a:solidFill>
                  <a:schemeClr val="accent2">
                    <a:lumMod val="75000"/>
                  </a:schemeClr>
                </a:solidFill>
              </a:rPr>
              <a:t>Knopik</a:t>
            </a:r>
            <a:r>
              <a:rPr lang="es-ES" sz="1700" b="0" kern="0" dirty="0">
                <a:solidFill>
                  <a:schemeClr val="accent2">
                    <a:lumMod val="75000"/>
                  </a:schemeClr>
                </a:solidFill>
              </a:rPr>
              <a:t> T. Diagnóstico funcional, planificación de la ayuda psicológica y pedagógica, actividades posteriores al diagnóstico. Varsovia 2018)</a:t>
            </a:r>
          </a:p>
        </p:txBody>
      </p:sp>
      <p:pic>
        <p:nvPicPr>
          <p:cNvPr id="4" name="31">
            <a:hlinkClick r:id="" action="ppaction://media"/>
            <a:extLst>
              <a:ext uri="{FF2B5EF4-FFF2-40B4-BE49-F238E27FC236}">
                <a16:creationId xmlns:a16="http://schemas.microsoft.com/office/drawing/2014/main" id="{40AD326E-E01C-4193-A180-A01C84D7DDF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85282" y="764704"/>
            <a:ext cx="609600" cy="609600"/>
          </a:xfrm>
          <a:prstGeom prst="rect">
            <a:avLst/>
          </a:prstGeom>
        </p:spPr>
      </p:pic>
    </p:spTree>
    <p:extLst>
      <p:ext uri="{BB962C8B-B14F-4D97-AF65-F5344CB8AC3E}">
        <p14:creationId xmlns:p14="http://schemas.microsoft.com/office/powerpoint/2010/main" val="744895361"/>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30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251520" y="764704"/>
            <a:ext cx="8223250" cy="496887"/>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solidFill>
                  <a:schemeClr val="accent2">
                    <a:lumMod val="75000"/>
                  </a:schemeClr>
                </a:solidFill>
                <a:latin typeface="+mn-lt"/>
              </a:rPr>
              <a:t>Clasificación CIF: resumen</a:t>
            </a:r>
          </a:p>
        </p:txBody>
      </p:sp>
      <p:sp>
        <p:nvSpPr>
          <p:cNvPr id="3" name="Symbol zastępczy zawartości 2"/>
          <p:cNvSpPr txBox="1">
            <a:spLocks noChangeArrowheads="1"/>
          </p:cNvSpPr>
          <p:nvPr/>
        </p:nvSpPr>
        <p:spPr bwMode="auto">
          <a:xfrm>
            <a:off x="215900" y="1628775"/>
            <a:ext cx="8712200" cy="417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gn="just">
              <a:lnSpc>
                <a:spcPct val="150000"/>
              </a:lnSpc>
            </a:pPr>
            <a:r>
              <a:rPr lang="es-ES" altLang="pl-PL" sz="2000" b="0" kern="0" dirty="0">
                <a:solidFill>
                  <a:schemeClr val="accent2">
                    <a:lumMod val="75000"/>
                  </a:schemeClr>
                </a:solidFill>
              </a:rPr>
              <a:t>La clasificación CIF no solo se aplica a personas con discapacidad. Con su ayuda, puedes describir todos los aspectos de la salud y las condiciones relacionadas con la salud de cualquier ser humano. Este uso universal de la clasificación nos permite ver que, en muchas áreas, algunas personas con discapacidad funcionan mejor que las que se consideran completamente funcionales.</a:t>
            </a:r>
            <a:endParaRPr lang="en-US" altLang="pl-PL" sz="2000" b="0" kern="0" dirty="0">
              <a:solidFill>
                <a:schemeClr val="accent2">
                  <a:lumMod val="75000"/>
                </a:schemeClr>
              </a:solidFill>
            </a:endParaRPr>
          </a:p>
        </p:txBody>
      </p:sp>
      <p:pic>
        <p:nvPicPr>
          <p:cNvPr id="4" name="32">
            <a:hlinkClick r:id="" action="ppaction://media"/>
            <a:extLst>
              <a:ext uri="{FF2B5EF4-FFF2-40B4-BE49-F238E27FC236}">
                <a16:creationId xmlns:a16="http://schemas.microsoft.com/office/drawing/2014/main" id="{72458A45-6F62-45DC-9F9E-B825F5D0A7B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65170" y="703309"/>
            <a:ext cx="609600" cy="609600"/>
          </a:xfrm>
          <a:prstGeom prst="rect">
            <a:avLst/>
          </a:prstGeom>
        </p:spPr>
      </p:pic>
    </p:spTree>
    <p:extLst>
      <p:ext uri="{BB962C8B-B14F-4D97-AF65-F5344CB8AC3E}">
        <p14:creationId xmlns:p14="http://schemas.microsoft.com/office/powerpoint/2010/main" val="1348309961"/>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5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noChangeArrowheads="1"/>
          </p:cNvSpPr>
          <p:nvPr/>
        </p:nvSpPr>
        <p:spPr bwMode="auto">
          <a:xfrm>
            <a:off x="0" y="836712"/>
            <a:ext cx="8767762"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r>
              <a:rPr lang="es-ES" altLang="pl-PL" kern="0" dirty="0">
                <a:solidFill>
                  <a:schemeClr val="accent2">
                    <a:lumMod val="75000"/>
                  </a:schemeClr>
                </a:solidFill>
              </a:rPr>
              <a:t>Principios para la creación de herramientas</a:t>
            </a:r>
          </a:p>
          <a:p>
            <a:r>
              <a:rPr lang="es-ES" altLang="pl-PL" kern="0" dirty="0">
                <a:solidFill>
                  <a:schemeClr val="accent2">
                    <a:lumMod val="75000"/>
                  </a:schemeClr>
                </a:solidFill>
              </a:rPr>
              <a:t> de valoración funcional</a:t>
            </a:r>
            <a:endParaRPr lang="en-GB" altLang="pl-PL" kern="0" dirty="0">
              <a:solidFill>
                <a:schemeClr val="accent2">
                  <a:lumMod val="75000"/>
                </a:schemeClr>
              </a:solidFill>
            </a:endParaRPr>
          </a:p>
        </p:txBody>
      </p:sp>
      <p:sp>
        <p:nvSpPr>
          <p:cNvPr id="3" name="Symbol zastępczy zawartości 2"/>
          <p:cNvSpPr txBox="1">
            <a:spLocks noChangeArrowheads="1"/>
          </p:cNvSpPr>
          <p:nvPr/>
        </p:nvSpPr>
        <p:spPr bwMode="auto">
          <a:xfrm>
            <a:off x="188119" y="1667160"/>
            <a:ext cx="8767762" cy="4310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gn="just"/>
            <a:r>
              <a:rPr lang="es-ES" altLang="pl-PL" sz="2000" b="0" kern="0" dirty="0">
                <a:solidFill>
                  <a:schemeClr val="accent2">
                    <a:lumMod val="75000"/>
                  </a:schemeClr>
                </a:solidFill>
              </a:rPr>
              <a:t>En diversas áreas de apoyo, terapia y asesoramiento para personas con necesidades especiales se utilizan herramientas de diagnóstico estandarizadas, pruebas, escalas, así como herramientas para evaluar los resultados de las pruebas mediante dispositivos.</a:t>
            </a:r>
          </a:p>
          <a:p>
            <a:pPr algn="just"/>
            <a:r>
              <a:rPr lang="es-ES" altLang="pl-PL" sz="2000" b="0" kern="0" dirty="0">
                <a:solidFill>
                  <a:schemeClr val="accent2">
                    <a:lumMod val="75000"/>
                  </a:schemeClr>
                </a:solidFill>
              </a:rPr>
              <a:t>También puedes encontrar muchas propuestas en Internet, como: </a:t>
            </a:r>
            <a:r>
              <a:rPr lang="es-ES" altLang="pl-PL" sz="2000" b="0" kern="0" dirty="0">
                <a:solidFill>
                  <a:schemeClr val="accent2">
                    <a:lumMod val="75000"/>
                  </a:schemeClr>
                </a:solidFill>
                <a:hlinkClick r:id="rId5">
                  <a:extLst>
                    <a:ext uri="{A12FA001-AC4F-418D-AE19-62706E023703}">
                      <ahyp:hlinkClr xmlns:ahyp="http://schemas.microsoft.com/office/drawing/2018/hyperlinkcolor" val="tx"/>
                    </a:ext>
                  </a:extLst>
                </a:hlinkClick>
              </a:rPr>
              <a:t>https://www.cmhcm.org/userfiles/filemanager/961/</a:t>
            </a:r>
            <a:r>
              <a:rPr lang="es-ES" altLang="pl-PL" sz="2000" b="0" kern="0" dirty="0">
                <a:solidFill>
                  <a:schemeClr val="accent2">
                    <a:lumMod val="75000"/>
                  </a:schemeClr>
                </a:solidFill>
              </a:rPr>
              <a:t> </a:t>
            </a:r>
            <a:r>
              <a:rPr lang="es-ES" altLang="pl-PL" sz="1200" b="1" kern="0" dirty="0">
                <a:solidFill>
                  <a:schemeClr val="accent2">
                    <a:lumMod val="75000"/>
                  </a:schemeClr>
                </a:solidFill>
              </a:rPr>
              <a:t>(accedido el 17.01.2020)</a:t>
            </a:r>
          </a:p>
          <a:p>
            <a:pPr algn="just"/>
            <a:r>
              <a:rPr lang="es-ES" altLang="pl-PL" sz="2000" b="0" kern="0" dirty="0">
                <a:solidFill>
                  <a:schemeClr val="accent2">
                    <a:lumMod val="75000"/>
                  </a:schemeClr>
                </a:solidFill>
              </a:rPr>
              <a:t>También es importante poder crear tus propias herramientas de valoración adaptadas a la escala de los fenómenos y las necesidades de los pacientes en forma de, por ejemplo, hojas de observación, cuestionarios de entrevistas, etc.</a:t>
            </a:r>
          </a:p>
          <a:p>
            <a:pPr algn="just"/>
            <a:r>
              <a:rPr lang="es-ES" altLang="pl-PL" sz="2000" b="0" kern="0" dirty="0">
                <a:solidFill>
                  <a:schemeClr val="accent2">
                    <a:lumMod val="75000"/>
                  </a:schemeClr>
                </a:solidFill>
              </a:rPr>
              <a:t>En la siguiente diapositiva, hay enlaces a sitios web que pueden ayudar a comprender las reglas para crear dichas herramientas.</a:t>
            </a:r>
          </a:p>
        </p:txBody>
      </p:sp>
      <p:pic>
        <p:nvPicPr>
          <p:cNvPr id="4" name="33">
            <a:hlinkClick r:id="" action="ppaction://media"/>
            <a:extLst>
              <a:ext uri="{FF2B5EF4-FFF2-40B4-BE49-F238E27FC236}">
                <a16:creationId xmlns:a16="http://schemas.microsoft.com/office/drawing/2014/main" id="{B1669F2D-61AD-4C45-8792-93EBF518469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58162" y="780356"/>
            <a:ext cx="609600" cy="609600"/>
          </a:xfrm>
          <a:prstGeom prst="rect">
            <a:avLst/>
          </a:prstGeom>
        </p:spPr>
      </p:pic>
    </p:spTree>
    <p:extLst>
      <p:ext uri="{BB962C8B-B14F-4D97-AF65-F5344CB8AC3E}">
        <p14:creationId xmlns:p14="http://schemas.microsoft.com/office/powerpoint/2010/main" val="2874919"/>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58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noChangeArrowheads="1"/>
          </p:cNvSpPr>
          <p:nvPr/>
        </p:nvSpPr>
        <p:spPr bwMode="auto">
          <a:xfrm>
            <a:off x="179512" y="836712"/>
            <a:ext cx="8740775" cy="5037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r>
              <a:rPr lang="es-ES" altLang="pl-PL" kern="0" dirty="0">
                <a:solidFill>
                  <a:schemeClr val="accent2">
                    <a:lumMod val="75000"/>
                  </a:schemeClr>
                </a:solidFill>
              </a:rPr>
              <a:t>Principios para la creación de herramientas</a:t>
            </a:r>
          </a:p>
          <a:p>
            <a:r>
              <a:rPr lang="es-ES" altLang="pl-PL" kern="0" dirty="0">
                <a:solidFill>
                  <a:schemeClr val="accent2">
                    <a:lumMod val="75000"/>
                  </a:schemeClr>
                </a:solidFill>
              </a:rPr>
              <a:t> de valoración funcional</a:t>
            </a:r>
            <a:endParaRPr lang="en-GB" altLang="pl-PL" kern="0" dirty="0">
              <a:solidFill>
                <a:schemeClr val="accent2">
                  <a:lumMod val="75000"/>
                </a:schemeClr>
              </a:solidFill>
            </a:endParaRPr>
          </a:p>
        </p:txBody>
      </p:sp>
      <p:sp>
        <p:nvSpPr>
          <p:cNvPr id="3" name="Symbol zastępczy zawartości 2"/>
          <p:cNvSpPr txBox="1">
            <a:spLocks/>
          </p:cNvSpPr>
          <p:nvPr/>
        </p:nvSpPr>
        <p:spPr>
          <a:xfrm>
            <a:off x="395536" y="1772816"/>
            <a:ext cx="8191822" cy="444395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defRPr/>
            </a:pPr>
            <a:r>
              <a:rPr lang="es-ES" sz="2000" b="1" kern="0" dirty="0">
                <a:solidFill>
                  <a:schemeClr val="accent2">
                    <a:lumMod val="75000"/>
                  </a:schemeClr>
                </a:solidFill>
              </a:rPr>
              <a:t>¿Qué es una </a:t>
            </a:r>
            <a:r>
              <a:rPr lang="es-ES" sz="2000" kern="0" dirty="0">
                <a:solidFill>
                  <a:schemeClr val="accent2">
                    <a:lumMod val="75000"/>
                  </a:schemeClr>
                </a:solidFill>
              </a:rPr>
              <a:t>valor</a:t>
            </a:r>
            <a:r>
              <a:rPr lang="es-ES" sz="2000" b="1" kern="0" dirty="0">
                <a:solidFill>
                  <a:schemeClr val="accent2">
                    <a:lumMod val="75000"/>
                  </a:schemeClr>
                </a:solidFill>
              </a:rPr>
              <a:t>ación funcional del comportamiento?</a:t>
            </a:r>
          </a:p>
          <a:p>
            <a:pPr>
              <a:defRPr/>
            </a:pPr>
            <a:r>
              <a:rPr lang="es-ES" sz="2000" b="0" kern="0" dirty="0">
                <a:solidFill>
                  <a:schemeClr val="accent2">
                    <a:lumMod val="75000"/>
                  </a:schemeClr>
                </a:solidFill>
                <a:hlinkClick r:id="rId5">
                  <a:extLst>
                    <a:ext uri="{A12FA001-AC4F-418D-AE19-62706E023703}">
                      <ahyp:hlinkClr xmlns:ahyp="http://schemas.microsoft.com/office/drawing/2018/hyperlinkcolor" val="tx"/>
                    </a:ext>
                  </a:extLst>
                </a:hlinkClick>
              </a:rPr>
              <a:t>https://www.gvsu.edu/cms4/asset/64CB422A-ED08-43F0-F795CA9DE364B6BE/sp0009-_functional_assessment.pdf</a:t>
            </a:r>
            <a:endParaRPr lang="es-ES" sz="2000" b="0" kern="0" dirty="0">
              <a:solidFill>
                <a:schemeClr val="accent2">
                  <a:lumMod val="75000"/>
                </a:schemeClr>
              </a:solidFill>
            </a:endParaRPr>
          </a:p>
          <a:p>
            <a:pPr marL="0">
              <a:defRPr/>
            </a:pPr>
            <a:endParaRPr lang="es-ES" sz="2000" b="0" kern="0" dirty="0">
              <a:solidFill>
                <a:schemeClr val="accent2">
                  <a:lumMod val="75000"/>
                </a:schemeClr>
              </a:solidFill>
            </a:endParaRPr>
          </a:p>
          <a:p>
            <a:pPr marL="0">
              <a:defRPr/>
            </a:pPr>
            <a:r>
              <a:rPr lang="es-ES" sz="2000" kern="0" dirty="0">
                <a:solidFill>
                  <a:schemeClr val="accent2">
                    <a:lumMod val="75000"/>
                  </a:schemeClr>
                </a:solidFill>
              </a:rPr>
              <a:t>  M</a:t>
            </a:r>
            <a:r>
              <a:rPr lang="es-ES" sz="2000" b="1" kern="0" dirty="0">
                <a:solidFill>
                  <a:schemeClr val="accent2">
                    <a:lumMod val="75000"/>
                  </a:schemeClr>
                </a:solidFill>
              </a:rPr>
              <a:t>etodología </a:t>
            </a:r>
            <a:r>
              <a:rPr lang="es-ES" sz="2000" kern="0" dirty="0">
                <a:solidFill>
                  <a:schemeClr val="accent2">
                    <a:lumMod val="75000"/>
                  </a:schemeClr>
                </a:solidFill>
              </a:rPr>
              <a:t>de la</a:t>
            </a:r>
            <a:r>
              <a:rPr lang="es-ES" sz="2000" b="1" kern="0" dirty="0">
                <a:solidFill>
                  <a:schemeClr val="accent2">
                    <a:lumMod val="75000"/>
                  </a:schemeClr>
                </a:solidFill>
              </a:rPr>
              <a:t> </a:t>
            </a:r>
            <a:r>
              <a:rPr lang="es-ES" sz="2000" kern="0" dirty="0">
                <a:solidFill>
                  <a:schemeClr val="accent2">
                    <a:lumMod val="75000"/>
                  </a:schemeClr>
                </a:solidFill>
              </a:rPr>
              <a:t>valor</a:t>
            </a:r>
            <a:r>
              <a:rPr lang="es-ES" sz="2000" b="1" kern="0" dirty="0">
                <a:solidFill>
                  <a:schemeClr val="accent2">
                    <a:lumMod val="75000"/>
                  </a:schemeClr>
                </a:solidFill>
              </a:rPr>
              <a:t>ación funcional</a:t>
            </a:r>
          </a:p>
          <a:p>
            <a:pPr marL="0">
              <a:defRPr/>
            </a:pPr>
            <a:r>
              <a:rPr lang="es-ES" sz="2000" b="1" kern="0" dirty="0">
                <a:solidFill>
                  <a:schemeClr val="accent2">
                    <a:lumMod val="75000"/>
                  </a:schemeClr>
                </a:solidFill>
              </a:rPr>
              <a:t> </a:t>
            </a:r>
            <a:r>
              <a:rPr lang="es-ES" sz="2000" b="0" kern="0" dirty="0">
                <a:solidFill>
                  <a:schemeClr val="accent2">
                    <a:lumMod val="75000"/>
                  </a:schemeClr>
                </a:solidFill>
                <a:hlinkClick r:id="rId6">
                  <a:extLst>
                    <a:ext uri="{A12FA001-AC4F-418D-AE19-62706E023703}">
                      <ahyp:hlinkClr xmlns:ahyp="http://schemas.microsoft.com/office/drawing/2018/hyperlinkcolor" val="tx"/>
                    </a:ext>
                  </a:extLst>
                </a:hlinkClick>
              </a:rPr>
              <a:t>https://milnepublishing.geneseo.edu/instruction-in-functional-assessment/chapter/chapter-2the_methodology_of_functional_assessment/</a:t>
            </a:r>
            <a:endParaRPr lang="es-ES" sz="2000" b="0" kern="0" dirty="0">
              <a:solidFill>
                <a:schemeClr val="accent2">
                  <a:lumMod val="75000"/>
                </a:schemeClr>
              </a:solidFill>
            </a:endParaRPr>
          </a:p>
          <a:p>
            <a:pPr marL="0">
              <a:defRPr/>
            </a:pPr>
            <a:r>
              <a:rPr lang="es-ES" sz="2000" kern="0" dirty="0">
                <a:solidFill>
                  <a:schemeClr val="accent2">
                    <a:lumMod val="75000"/>
                  </a:schemeClr>
                </a:solidFill>
              </a:rPr>
              <a:t>(a</a:t>
            </a:r>
            <a:r>
              <a:rPr lang="es-ES" sz="2000" b="1" kern="0" dirty="0">
                <a:solidFill>
                  <a:schemeClr val="accent2">
                    <a:lumMod val="75000"/>
                  </a:schemeClr>
                </a:solidFill>
              </a:rPr>
              <a:t>ccedido el 17.01.2020)</a:t>
            </a:r>
          </a:p>
          <a:p>
            <a:pPr>
              <a:defRPr/>
            </a:pPr>
            <a:endParaRPr lang="en-US" b="0" kern="0" dirty="0"/>
          </a:p>
        </p:txBody>
      </p:sp>
      <p:pic>
        <p:nvPicPr>
          <p:cNvPr id="4" name="34">
            <a:hlinkClick r:id="" action="ppaction://media"/>
            <a:extLst>
              <a:ext uri="{FF2B5EF4-FFF2-40B4-BE49-F238E27FC236}">
                <a16:creationId xmlns:a16="http://schemas.microsoft.com/office/drawing/2014/main" id="{FC7B410D-EA13-428C-A1FE-7D20F44CBD2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996419" y="776063"/>
            <a:ext cx="609600" cy="609600"/>
          </a:xfrm>
          <a:prstGeom prst="rect">
            <a:avLst/>
          </a:prstGeom>
        </p:spPr>
      </p:pic>
    </p:spTree>
    <p:extLst>
      <p:ext uri="{BB962C8B-B14F-4D97-AF65-F5344CB8AC3E}">
        <p14:creationId xmlns:p14="http://schemas.microsoft.com/office/powerpoint/2010/main" val="1044430311"/>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1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noChangeArrowheads="1"/>
          </p:cNvSpPr>
          <p:nvPr/>
        </p:nvSpPr>
        <p:spPr bwMode="auto">
          <a:xfrm>
            <a:off x="179512" y="764704"/>
            <a:ext cx="86741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r>
              <a:rPr lang="es-ES" altLang="pl-PL" kern="0" dirty="0">
                <a:solidFill>
                  <a:schemeClr val="accent2">
                    <a:lumMod val="75000"/>
                  </a:schemeClr>
                </a:solidFill>
              </a:rPr>
              <a:t>Principios para la creación de herramientas</a:t>
            </a:r>
          </a:p>
          <a:p>
            <a:r>
              <a:rPr lang="es-ES" altLang="pl-PL" kern="0" dirty="0">
                <a:solidFill>
                  <a:schemeClr val="accent2">
                    <a:lumMod val="75000"/>
                  </a:schemeClr>
                </a:solidFill>
              </a:rPr>
              <a:t> de valoración funcional: vídeos de ejemplos </a:t>
            </a:r>
          </a:p>
        </p:txBody>
      </p:sp>
      <p:sp>
        <p:nvSpPr>
          <p:cNvPr id="3" name="Symbol zastępczy zawartości 2"/>
          <p:cNvSpPr txBox="1">
            <a:spLocks/>
          </p:cNvSpPr>
          <p:nvPr/>
        </p:nvSpPr>
        <p:spPr>
          <a:xfrm>
            <a:off x="282575" y="1989138"/>
            <a:ext cx="8232775" cy="3744118"/>
          </a:xfrm>
          <a:prstGeom prst="rect">
            <a:avLst/>
          </a:prstGeom>
        </p:spPr>
        <p:txBody>
          <a:bodyPr/>
          <a:lst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defRPr/>
            </a:pPr>
            <a:r>
              <a:rPr lang="es-ES" sz="2000" b="0" kern="0" dirty="0" err="1">
                <a:solidFill>
                  <a:schemeClr val="accent2">
                    <a:lumMod val="75000"/>
                  </a:schemeClr>
                </a:solidFill>
              </a:rPr>
              <a:t>ePortfolio</a:t>
            </a:r>
            <a:r>
              <a:rPr lang="es-ES" sz="2000" b="0" kern="0" dirty="0">
                <a:solidFill>
                  <a:schemeClr val="accent2">
                    <a:lumMod val="75000"/>
                  </a:schemeClr>
                </a:solidFill>
              </a:rPr>
              <a:t>: suele utilizarse en la educación, pero también se puede emplear, por ejemplo, en pacientes con enfermedades crónicas o en el asesoramiento.</a:t>
            </a:r>
          </a:p>
          <a:p>
            <a:pPr marL="0">
              <a:defRPr/>
            </a:pPr>
            <a:r>
              <a:rPr lang="es-ES" sz="2000" b="0" kern="0" dirty="0">
                <a:solidFill>
                  <a:schemeClr val="accent2">
                    <a:lumMod val="75000"/>
                  </a:schemeClr>
                </a:solidFill>
                <a:hlinkClick r:id="rId5">
                  <a:extLst>
                    <a:ext uri="{A12FA001-AC4F-418D-AE19-62706E023703}">
                      <ahyp:hlinkClr xmlns:ahyp="http://schemas.microsoft.com/office/drawing/2018/hyperlinkcolor" val="tx"/>
                    </a:ext>
                  </a:extLst>
                </a:hlinkClick>
              </a:rPr>
              <a:t>https://www.youtube.com/watch?v=kTClSU_md10</a:t>
            </a:r>
            <a:r>
              <a:rPr lang="es-ES" sz="2000" b="0" kern="0" dirty="0">
                <a:solidFill>
                  <a:schemeClr val="accent2">
                    <a:lumMod val="75000"/>
                  </a:schemeClr>
                </a:solidFill>
              </a:rPr>
              <a:t> </a:t>
            </a:r>
          </a:p>
          <a:p>
            <a:pPr>
              <a:defRPr/>
            </a:pPr>
            <a:r>
              <a:rPr lang="es-ES" sz="2000" b="0" kern="0" dirty="0">
                <a:solidFill>
                  <a:schemeClr val="accent2">
                    <a:lumMod val="75000"/>
                  </a:schemeClr>
                </a:solidFill>
              </a:rPr>
              <a:t>Herramientas de valoración y criterios de asignación de pacientes.</a:t>
            </a:r>
          </a:p>
          <a:p>
            <a:pPr>
              <a:defRPr/>
            </a:pPr>
            <a:r>
              <a:rPr lang="es-ES" sz="2000" b="0" kern="0" dirty="0">
                <a:solidFill>
                  <a:schemeClr val="accent2">
                    <a:lumMod val="75000"/>
                  </a:schemeClr>
                </a:solidFill>
                <a:hlinkClick r:id="rId6">
                  <a:extLst>
                    <a:ext uri="{A12FA001-AC4F-418D-AE19-62706E023703}">
                      <ahyp:hlinkClr xmlns:ahyp="http://schemas.microsoft.com/office/drawing/2018/hyperlinkcolor" val="tx"/>
                    </a:ext>
                  </a:extLst>
                </a:hlinkClick>
              </a:rPr>
              <a:t>https://www.youtube.com/watch?v=cIusfLd7Mlo</a:t>
            </a:r>
            <a:endParaRPr lang="es-ES" sz="2000" b="0" kern="0" dirty="0">
              <a:solidFill>
                <a:schemeClr val="accent2">
                  <a:lumMod val="75000"/>
                </a:schemeClr>
              </a:solidFill>
            </a:endParaRPr>
          </a:p>
          <a:p>
            <a:pPr marL="0">
              <a:defRPr/>
            </a:pPr>
            <a:r>
              <a:rPr lang="es-ES" sz="2000" kern="0" dirty="0">
                <a:solidFill>
                  <a:schemeClr val="accent2">
                    <a:lumMod val="75000"/>
                  </a:schemeClr>
                </a:solidFill>
              </a:rPr>
              <a:t>(a</a:t>
            </a:r>
            <a:r>
              <a:rPr lang="es-ES" sz="2000" b="1" kern="0" dirty="0">
                <a:solidFill>
                  <a:schemeClr val="accent2">
                    <a:lumMod val="75000"/>
                  </a:schemeClr>
                </a:solidFill>
              </a:rPr>
              <a:t>ccedido el 17.01.2020)</a:t>
            </a:r>
          </a:p>
        </p:txBody>
      </p:sp>
      <p:pic>
        <p:nvPicPr>
          <p:cNvPr id="4" name="35">
            <a:hlinkClick r:id="" action="ppaction://media"/>
            <a:extLst>
              <a:ext uri="{FF2B5EF4-FFF2-40B4-BE49-F238E27FC236}">
                <a16:creationId xmlns:a16="http://schemas.microsoft.com/office/drawing/2014/main" id="{4DF411E5-A2CF-43CE-ABA9-EC8DD285489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210550" y="691031"/>
            <a:ext cx="609600" cy="609600"/>
          </a:xfrm>
          <a:prstGeom prst="rect">
            <a:avLst/>
          </a:prstGeom>
        </p:spPr>
      </p:pic>
    </p:spTree>
    <p:extLst>
      <p:ext uri="{BB962C8B-B14F-4D97-AF65-F5344CB8AC3E}">
        <p14:creationId xmlns:p14="http://schemas.microsoft.com/office/powerpoint/2010/main" val="1388068417"/>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9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251520" y="836712"/>
            <a:ext cx="8286750" cy="504056"/>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solidFill>
                  <a:schemeClr val="accent2">
                    <a:lumMod val="75000"/>
                  </a:schemeClr>
                </a:solidFill>
                <a:latin typeface="+mn-lt"/>
              </a:rPr>
              <a:t>Resumen</a:t>
            </a:r>
          </a:p>
        </p:txBody>
      </p:sp>
      <p:sp>
        <p:nvSpPr>
          <p:cNvPr id="3" name="Symbol zastępczy zawartości 2"/>
          <p:cNvSpPr txBox="1">
            <a:spLocks/>
          </p:cNvSpPr>
          <p:nvPr/>
        </p:nvSpPr>
        <p:spPr>
          <a:xfrm>
            <a:off x="251520" y="1773238"/>
            <a:ext cx="8735318" cy="4129087"/>
          </a:xfrm>
          <a:prstGeom prst="rect">
            <a:avLst/>
          </a:prstGeom>
        </p:spPr>
        <p:txBody>
          <a:bodyPr>
            <a:normAutofit fontScale="92500" lnSpcReduction="20000"/>
          </a:bodyPr>
          <a:lst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marL="0">
              <a:lnSpc>
                <a:spcPct val="120000"/>
              </a:lnSpc>
              <a:defRPr/>
            </a:pPr>
            <a:r>
              <a:rPr lang="es-ES" sz="2700" b="0" kern="0" dirty="0">
                <a:solidFill>
                  <a:schemeClr val="accent2">
                    <a:lumMod val="75000"/>
                  </a:schemeClr>
                </a:solidFill>
              </a:rPr>
              <a:t>La presentación obviamente no abarca el tema de la valoración funcional en la organización de los procesos terapéuticos.</a:t>
            </a:r>
          </a:p>
          <a:p>
            <a:pPr marL="0">
              <a:lnSpc>
                <a:spcPct val="120000"/>
              </a:lnSpc>
              <a:defRPr/>
            </a:pPr>
            <a:r>
              <a:rPr lang="es-ES" sz="2700" b="0" kern="0" dirty="0">
                <a:solidFill>
                  <a:schemeClr val="accent2">
                    <a:lumMod val="75000"/>
                  </a:schemeClr>
                </a:solidFill>
              </a:rPr>
              <a:t>El objetivo principal aquí es transmitir la idea de que en el caso específico de muchos pacientes, elementos tales como:</a:t>
            </a:r>
          </a:p>
          <a:p>
            <a:pPr marL="0">
              <a:lnSpc>
                <a:spcPct val="120000"/>
              </a:lnSpc>
              <a:defRPr/>
            </a:pPr>
            <a:r>
              <a:rPr lang="es-ES" sz="2700" b="0" kern="0" dirty="0">
                <a:solidFill>
                  <a:schemeClr val="accent2">
                    <a:lumMod val="75000"/>
                  </a:schemeClr>
                </a:solidFill>
              </a:rPr>
              <a:t>unas buenas relaciones sociales, el sentido subjetivo de la felicidad y la alegría de vivir, o la capacidad de aprender, son importantes determinantes de la salud.</a:t>
            </a:r>
          </a:p>
        </p:txBody>
      </p:sp>
      <p:pic>
        <p:nvPicPr>
          <p:cNvPr id="4" name="36">
            <a:hlinkClick r:id="" action="ppaction://media"/>
            <a:extLst>
              <a:ext uri="{FF2B5EF4-FFF2-40B4-BE49-F238E27FC236}">
                <a16:creationId xmlns:a16="http://schemas.microsoft.com/office/drawing/2014/main" id="{E6E50C00-0FA9-436F-9CB9-04F5575F28A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40352" y="783940"/>
            <a:ext cx="609600" cy="609600"/>
          </a:xfrm>
          <a:prstGeom prst="rect">
            <a:avLst/>
          </a:prstGeom>
        </p:spPr>
      </p:pic>
    </p:spTree>
    <p:extLst>
      <p:ext uri="{BB962C8B-B14F-4D97-AF65-F5344CB8AC3E}">
        <p14:creationId xmlns:p14="http://schemas.microsoft.com/office/powerpoint/2010/main" val="1763357298"/>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9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539750" y="908050"/>
            <a:ext cx="7200900" cy="504726"/>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solidFill>
                  <a:schemeClr val="accent2">
                    <a:lumMod val="75000"/>
                  </a:schemeClr>
                </a:solidFill>
                <a:latin typeface="+mn-lt"/>
              </a:rPr>
              <a:t>Preguntas de control</a:t>
            </a:r>
          </a:p>
        </p:txBody>
      </p:sp>
      <p:sp>
        <p:nvSpPr>
          <p:cNvPr id="3" name="Symbol zastępczy zawartości 2"/>
          <p:cNvSpPr txBox="1">
            <a:spLocks/>
          </p:cNvSpPr>
          <p:nvPr/>
        </p:nvSpPr>
        <p:spPr>
          <a:xfrm>
            <a:off x="539750" y="1772816"/>
            <a:ext cx="8353425" cy="3888209"/>
          </a:xfrm>
          <a:prstGeom prst="rect">
            <a:avLst/>
          </a:prstGeom>
        </p:spPr>
        <p:txBody>
          <a:bodyPr/>
          <a:lst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marL="0">
              <a:defRPr/>
            </a:pPr>
            <a:r>
              <a:rPr lang="es-ES" sz="2000" b="0" kern="0" dirty="0">
                <a:solidFill>
                  <a:schemeClr val="accent2">
                    <a:lumMod val="75000"/>
                  </a:schemeClr>
                </a:solidFill>
              </a:rPr>
              <a:t>1. Analiza la relación entre los procesos de diagnóstico y el proceso de valoración funcional. </a:t>
            </a:r>
          </a:p>
          <a:p>
            <a:pPr marL="0">
              <a:defRPr/>
            </a:pPr>
            <a:r>
              <a:rPr lang="es-ES" sz="2000" b="0" kern="0" dirty="0">
                <a:solidFill>
                  <a:schemeClr val="accent2">
                    <a:lumMod val="75000"/>
                  </a:schemeClr>
                </a:solidFill>
              </a:rPr>
              <a:t>2. Analiza las diferencias en la organización de los procesos de valoración funcional en el modelo médico y el modelo biopsicosocial. </a:t>
            </a:r>
          </a:p>
          <a:p>
            <a:pPr marL="0">
              <a:defRPr/>
            </a:pPr>
            <a:r>
              <a:rPr lang="es-ES" sz="2000" b="0" kern="0" dirty="0">
                <a:solidFill>
                  <a:schemeClr val="accent2">
                    <a:lumMod val="75000"/>
                  </a:schemeClr>
                </a:solidFill>
              </a:rPr>
              <a:t>3. Analiza las diferencias entre la CIE y la CIF en cuanto al enfoque de la evaluación del desempeño. </a:t>
            </a:r>
          </a:p>
          <a:p>
            <a:pPr marL="0">
              <a:defRPr/>
            </a:pPr>
            <a:r>
              <a:rPr lang="es-ES" sz="2000" b="0" kern="0" dirty="0">
                <a:solidFill>
                  <a:schemeClr val="accent2">
                    <a:lumMod val="75000"/>
                  </a:schemeClr>
                </a:solidFill>
              </a:rPr>
              <a:t>4. Analiza la importancia del aprendizaje en la organización de los procesos terapéuticos.</a:t>
            </a:r>
          </a:p>
          <a:p>
            <a:pPr marL="0">
              <a:defRPr/>
            </a:pPr>
            <a:r>
              <a:rPr lang="es-ES" sz="2000" b="0" kern="0" dirty="0">
                <a:solidFill>
                  <a:schemeClr val="accent2">
                    <a:lumMod val="75000"/>
                  </a:schemeClr>
                </a:solidFill>
              </a:rPr>
              <a:t>5. Analiza los principios para la creación de herramientas de valoración funcional.</a:t>
            </a:r>
          </a:p>
          <a:p>
            <a:pPr marL="228600" indent="-228600">
              <a:buFont typeface="+mj-lt"/>
              <a:buAutoNum type="arabicPeriod"/>
              <a:defRPr/>
            </a:pPr>
            <a:endParaRPr lang="es-ES" sz="2000" b="0" kern="0" dirty="0"/>
          </a:p>
          <a:p>
            <a:pPr marL="385763" indent="-385763">
              <a:buFont typeface="Arial" panose="020B0604020202020204" pitchFamily="34" charset="0"/>
              <a:buAutoNum type="arabicPeriod"/>
              <a:defRPr/>
            </a:pPr>
            <a:endParaRPr lang="en-US" b="0" kern="0" dirty="0"/>
          </a:p>
        </p:txBody>
      </p:sp>
      <p:pic>
        <p:nvPicPr>
          <p:cNvPr id="4" name="37">
            <a:hlinkClick r:id="" action="ppaction://media"/>
            <a:extLst>
              <a:ext uri="{FF2B5EF4-FFF2-40B4-BE49-F238E27FC236}">
                <a16:creationId xmlns:a16="http://schemas.microsoft.com/office/drawing/2014/main" id="{771CF0DF-4B3E-46B0-B3FB-76CB236FA69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40650" y="678396"/>
            <a:ext cx="609600" cy="609600"/>
          </a:xfrm>
          <a:prstGeom prst="rect">
            <a:avLst/>
          </a:prstGeom>
        </p:spPr>
      </p:pic>
    </p:spTree>
    <p:extLst>
      <p:ext uri="{BB962C8B-B14F-4D97-AF65-F5344CB8AC3E}">
        <p14:creationId xmlns:p14="http://schemas.microsoft.com/office/powerpoint/2010/main" val="684566418"/>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1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bwMode="auto">
          <a:xfrm>
            <a:off x="107950" y="2636838"/>
            <a:ext cx="86407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charset="0"/>
                <a:ea typeface="Arial" charset="0"/>
                <a:cs typeface="Arial" charset="0"/>
                <a:sym typeface="Arial" charset="0"/>
              </a:defRPr>
            </a:lvl1pPr>
            <a:lvl2pPr marL="742950" indent="-285750">
              <a:defRPr sz="1000" b="1">
                <a:solidFill>
                  <a:schemeClr val="bg1"/>
                </a:solidFill>
                <a:latin typeface="Arial" charset="0"/>
                <a:ea typeface="Arial" charset="0"/>
                <a:cs typeface="Arial" charset="0"/>
                <a:sym typeface="Arial" charset="0"/>
              </a:defRPr>
            </a:lvl2pPr>
            <a:lvl3pPr marL="1143000" indent="-228600">
              <a:defRPr sz="1000" b="1">
                <a:solidFill>
                  <a:schemeClr val="bg1"/>
                </a:solidFill>
                <a:latin typeface="Arial" charset="0"/>
                <a:ea typeface="Arial" charset="0"/>
                <a:cs typeface="Arial" charset="0"/>
                <a:sym typeface="Arial" charset="0"/>
              </a:defRPr>
            </a:lvl3pPr>
            <a:lvl4pPr marL="1600200" indent="-228600">
              <a:defRPr sz="1000" b="1">
                <a:solidFill>
                  <a:schemeClr val="bg1"/>
                </a:solidFill>
                <a:latin typeface="Arial" charset="0"/>
                <a:ea typeface="Arial" charset="0"/>
                <a:cs typeface="Arial" charset="0"/>
                <a:sym typeface="Arial" charset="0"/>
              </a:defRPr>
            </a:lvl4pPr>
            <a:lvl5pPr marL="2057400" indent="-228600">
              <a:defRPr sz="1000" b="1">
                <a:solidFill>
                  <a:schemeClr val="bg1"/>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000" b="1">
                <a:solidFill>
                  <a:schemeClr val="bg1"/>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000" b="1">
                <a:solidFill>
                  <a:schemeClr val="bg1"/>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000" b="1">
                <a:solidFill>
                  <a:schemeClr val="bg1"/>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000" b="1">
                <a:solidFill>
                  <a:schemeClr val="bg1"/>
                </a:solidFill>
                <a:latin typeface="Arial" charset="0"/>
                <a:ea typeface="Arial" charset="0"/>
                <a:cs typeface="Arial" charset="0"/>
                <a:sym typeface="Arial" charset="0"/>
              </a:defRPr>
            </a:lvl9pPr>
          </a:lstStyle>
          <a:p>
            <a:pPr algn="ctr"/>
            <a:r>
              <a:rPr lang="es-ES" altLang="pl-PL" sz="2800" dirty="0">
                <a:solidFill>
                  <a:srgbClr val="262673"/>
                </a:solidFill>
                <a:latin typeface="Arial-ExtraBoldPL" charset="0"/>
                <a:sym typeface="Arial-ExtraBoldPL" charset="0"/>
              </a:rPr>
              <a:t>Gracias por tu atención</a:t>
            </a:r>
            <a:endParaRPr lang="es-ES" altLang="pl-PL" sz="1800" dirty="0">
              <a:solidFill>
                <a:srgbClr val="262673"/>
              </a:solidFill>
              <a:latin typeface="Arial-ExtraBoldPL" charset="0"/>
              <a:sym typeface="Arial-ExtraBoldPL" charset="0"/>
            </a:endParaRPr>
          </a:p>
        </p:txBody>
      </p:sp>
    </p:spTree>
    <p:extLst>
      <p:ext uri="{BB962C8B-B14F-4D97-AF65-F5344CB8AC3E}">
        <p14:creationId xmlns:p14="http://schemas.microsoft.com/office/powerpoint/2010/main" val="595099735"/>
      </p:ext>
    </p:extLst>
  </p:cSld>
  <p:clrMapOvr>
    <a:masterClrMapping/>
  </p:clrMapOvr>
  <p:transition advClick="0" advTm="3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049B0E0-2B72-45FF-B153-99C727DBD0C6}"/>
              </a:ext>
            </a:extLst>
          </p:cNvPr>
          <p:cNvSpPr/>
          <p:nvPr/>
        </p:nvSpPr>
        <p:spPr>
          <a:xfrm>
            <a:off x="2286000" y="4725144"/>
            <a:ext cx="4572000" cy="743665"/>
          </a:xfrm>
          <a:prstGeom prst="rect">
            <a:avLst/>
          </a:prstGeom>
        </p:spPr>
        <p:txBody>
          <a:bodyPr>
            <a:spAutoFit/>
          </a:bodyPr>
          <a:lstStyle/>
          <a:p>
            <a:pPr algn="just">
              <a:lnSpc>
                <a:spcPct val="107000"/>
              </a:lnSpc>
              <a:spcAft>
                <a:spcPts val="800"/>
              </a:spcAft>
            </a:pPr>
            <a:r>
              <a:rPr lang="pl-PL" dirty="0">
                <a:solidFill>
                  <a:srgbClr val="002060"/>
                </a:solidFill>
                <a:latin typeface="Calibri" panose="020F0502020204030204" pitchFamily="34" charset="0"/>
                <a:ea typeface="Calibri" panose="020F0502020204030204" pitchFamily="34" charset="0"/>
                <a:cs typeface="Times New Roman" panose="02020603050405020304" pitchFamily="18" charset="0"/>
              </a:rPr>
              <a:t>El apoyo de la Comisión Europea para la producción de esta publicación no constituye una aprobación del contenido, el cual refleja únicamente las opiniones de los autores, y la Comisión no se hace responsable del uso que pueda hacerse de la información contenida en la misma.</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3052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611560" y="908720"/>
            <a:ext cx="8135938" cy="461665"/>
          </a:xfrm>
          <a:prstGeom prst="rect">
            <a:avLst/>
          </a:prstGeom>
        </p:spPr>
        <p:txBody>
          <a:bodyPr>
            <a:spAutoFit/>
          </a:bodyPr>
          <a:lstStyle/>
          <a:p>
            <a:pPr algn="ctr">
              <a:defRPr/>
            </a:pPr>
            <a:r>
              <a:rPr lang="es-ES" sz="2400" dirty="0">
                <a:solidFill>
                  <a:schemeClr val="accent2">
                    <a:lumMod val="75000"/>
                  </a:schemeClr>
                </a:solidFill>
              </a:rPr>
              <a:t>Diagnóstico genético</a:t>
            </a:r>
            <a:endParaRPr lang="es-ES" sz="2400" b="0" dirty="0">
              <a:solidFill>
                <a:schemeClr val="accent2">
                  <a:lumMod val="75000"/>
                </a:schemeClr>
              </a:solidFill>
            </a:endParaRPr>
          </a:p>
        </p:txBody>
      </p:sp>
      <p:sp>
        <p:nvSpPr>
          <p:cNvPr id="3" name="Prostokąt 2"/>
          <p:cNvSpPr/>
          <p:nvPr/>
        </p:nvSpPr>
        <p:spPr>
          <a:xfrm>
            <a:off x="611560" y="1772816"/>
            <a:ext cx="7848872" cy="3266985"/>
          </a:xfrm>
          <a:prstGeom prst="rect">
            <a:avLst/>
          </a:prstGeom>
        </p:spPr>
        <p:txBody>
          <a:bodyPr wrap="square">
            <a:spAutoFit/>
          </a:bodyPr>
          <a:lstStyle/>
          <a:p>
            <a:pPr marL="0">
              <a:lnSpc>
                <a:spcPct val="150000"/>
              </a:lnSpc>
              <a:buFont typeface="Arial" panose="020B0604020202020204" pitchFamily="34" charset="0"/>
              <a:buNone/>
              <a:defRPr/>
            </a:pPr>
            <a:r>
              <a:rPr lang="es-ES" sz="2000" b="0" dirty="0">
                <a:solidFill>
                  <a:schemeClr val="accent2">
                    <a:lumMod val="75000"/>
                  </a:schemeClr>
                </a:solidFill>
              </a:rPr>
              <a:t>El diagnóstico genético (causal) permite explicar el desarrollo de un proceso determinado o el estado del objeto de investigación. Este diagnóstico revela la secuencia de desarrollo que condujo al estado actual. El diagnóstico genético es necesario para un tratamiento adecuado.</a:t>
            </a:r>
          </a:p>
          <a:p>
            <a:pPr marL="0">
              <a:lnSpc>
                <a:spcPct val="150000"/>
              </a:lnSpc>
              <a:buFont typeface="Arial" panose="020B0604020202020204" pitchFamily="34" charset="0"/>
              <a:buNone/>
              <a:defRPr/>
            </a:pPr>
            <a:endParaRPr lang="es-ES" sz="2000" b="0" dirty="0">
              <a:solidFill>
                <a:schemeClr val="accent2">
                  <a:lumMod val="75000"/>
                </a:schemeClr>
              </a:solidFill>
            </a:endParaRPr>
          </a:p>
          <a:p>
            <a:pPr marL="0">
              <a:lnSpc>
                <a:spcPct val="150000"/>
              </a:lnSpc>
              <a:buFont typeface="Arial" panose="020B0604020202020204" pitchFamily="34" charset="0"/>
              <a:buNone/>
              <a:defRPr/>
            </a:pPr>
            <a:r>
              <a:rPr lang="es-ES" sz="2000" b="0" dirty="0">
                <a:solidFill>
                  <a:schemeClr val="accent2">
                    <a:lumMod val="75000"/>
                  </a:schemeClr>
                </a:solidFill>
              </a:rPr>
              <a:t>/ ¿Cuáles son las razones para el </a:t>
            </a:r>
            <a:r>
              <a:rPr lang="es-ES" sz="2000" b="0" i="1" dirty="0">
                <a:solidFill>
                  <a:schemeClr val="accent2">
                    <a:lumMod val="75000"/>
                  </a:schemeClr>
                </a:solidFill>
              </a:rPr>
              <a:t>statu quo </a:t>
            </a:r>
            <a:r>
              <a:rPr lang="es-ES" sz="2000" b="0" dirty="0">
                <a:solidFill>
                  <a:schemeClr val="accent2">
                    <a:lumMod val="75000"/>
                  </a:schemeClr>
                </a:solidFill>
              </a:rPr>
              <a:t>actual? /</a:t>
            </a:r>
          </a:p>
        </p:txBody>
      </p:sp>
      <p:pic>
        <p:nvPicPr>
          <p:cNvPr id="4" name="444">
            <a:hlinkClick r:id="" action="ppaction://media"/>
            <a:extLst>
              <a:ext uri="{FF2B5EF4-FFF2-40B4-BE49-F238E27FC236}">
                <a16:creationId xmlns:a16="http://schemas.microsoft.com/office/drawing/2014/main" id="{5F710FE9-C376-4BF4-A470-ADAC228C6D1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50832" y="688910"/>
            <a:ext cx="609600" cy="609600"/>
          </a:xfrm>
          <a:prstGeom prst="rect">
            <a:avLst/>
          </a:prstGeom>
        </p:spPr>
      </p:pic>
    </p:spTree>
    <p:extLst>
      <p:ext uri="{BB962C8B-B14F-4D97-AF65-F5344CB8AC3E}">
        <p14:creationId xmlns:p14="http://schemas.microsoft.com/office/powerpoint/2010/main" val="4126343052"/>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2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755576" y="985750"/>
            <a:ext cx="8135938" cy="461665"/>
          </a:xfrm>
          <a:prstGeom prst="rect">
            <a:avLst/>
          </a:prstGeom>
        </p:spPr>
        <p:txBody>
          <a:bodyPr>
            <a:spAutoFit/>
          </a:bodyPr>
          <a:lstStyle/>
          <a:p>
            <a:pPr algn="ctr">
              <a:defRPr/>
            </a:pPr>
            <a:r>
              <a:rPr lang="es-ES" sz="2400" dirty="0">
                <a:solidFill>
                  <a:schemeClr val="accent2">
                    <a:lumMod val="75000"/>
                  </a:schemeClr>
                </a:solidFill>
              </a:rPr>
              <a:t>Diagnóstico teleológico (significado)</a:t>
            </a:r>
            <a:endParaRPr lang="es-ES" sz="2400" b="0" dirty="0">
              <a:solidFill>
                <a:schemeClr val="accent2">
                  <a:lumMod val="75000"/>
                </a:schemeClr>
              </a:solidFill>
            </a:endParaRPr>
          </a:p>
        </p:txBody>
      </p:sp>
      <p:sp>
        <p:nvSpPr>
          <p:cNvPr id="4" name="Prostokąt 3"/>
          <p:cNvSpPr/>
          <p:nvPr/>
        </p:nvSpPr>
        <p:spPr>
          <a:xfrm>
            <a:off x="395536" y="1412777"/>
            <a:ext cx="8208912" cy="4651979"/>
          </a:xfrm>
          <a:prstGeom prst="rect">
            <a:avLst/>
          </a:prstGeom>
        </p:spPr>
        <p:txBody>
          <a:bodyPr wrap="square">
            <a:spAutoFit/>
          </a:bodyPr>
          <a:lstStyle/>
          <a:p>
            <a:pPr marL="0">
              <a:lnSpc>
                <a:spcPct val="150000"/>
              </a:lnSpc>
            </a:pPr>
            <a:endParaRPr lang="pl-PL" altLang="pl-PL" sz="2000" dirty="0">
              <a:solidFill>
                <a:schemeClr val="tx1"/>
              </a:solidFill>
            </a:endParaRPr>
          </a:p>
          <a:p>
            <a:pPr marL="0">
              <a:lnSpc>
                <a:spcPct val="150000"/>
              </a:lnSpc>
            </a:pPr>
            <a:r>
              <a:rPr lang="es-ES" altLang="pl-PL" sz="2000" b="0" dirty="0">
                <a:solidFill>
                  <a:schemeClr val="accent2">
                    <a:lumMod val="75000"/>
                  </a:schemeClr>
                </a:solidFill>
              </a:rPr>
              <a:t>El diagnóstico teleológico (significado) explica qué cambios en el funcionamiento de todo el sistema son causados por un proceso determinado o el estado de cosas y cómo le afecta el conjunto.</a:t>
            </a:r>
          </a:p>
          <a:p>
            <a:pPr marL="0">
              <a:lnSpc>
                <a:spcPct val="150000"/>
              </a:lnSpc>
            </a:pPr>
            <a:endParaRPr lang="es-ES" altLang="pl-PL" sz="2000" b="0" dirty="0">
              <a:solidFill>
                <a:schemeClr val="accent2">
                  <a:lumMod val="75000"/>
                </a:schemeClr>
              </a:solidFill>
            </a:endParaRPr>
          </a:p>
          <a:p>
            <a:pPr marL="0">
              <a:lnSpc>
                <a:spcPct val="150000"/>
              </a:lnSpc>
            </a:pPr>
            <a:r>
              <a:rPr lang="es-ES" altLang="pl-PL" sz="2000" b="0" dirty="0">
                <a:solidFill>
                  <a:schemeClr val="accent2">
                    <a:lumMod val="75000"/>
                  </a:schemeClr>
                </a:solidFill>
              </a:rPr>
              <a:t>¿Cuál es la importancia de un solo componente del estado de cosas estudiado para la totalidad de la condición estudiada?</a:t>
            </a:r>
            <a:endParaRPr lang="en-US" altLang="pl-PL" sz="2000" b="0" dirty="0">
              <a:solidFill>
                <a:schemeClr val="accent2">
                  <a:lumMod val="75000"/>
                </a:schemeClr>
              </a:solidFill>
            </a:endParaRPr>
          </a:p>
          <a:p>
            <a:pPr marL="0">
              <a:lnSpc>
                <a:spcPct val="150000"/>
              </a:lnSpc>
            </a:pPr>
            <a:endParaRPr lang="en-US" altLang="pl-PL" sz="2000" b="0" dirty="0">
              <a:solidFill>
                <a:schemeClr val="accent2">
                  <a:lumMod val="75000"/>
                </a:schemeClr>
              </a:solidFill>
            </a:endParaRPr>
          </a:p>
          <a:p>
            <a:pPr marL="0">
              <a:lnSpc>
                <a:spcPct val="150000"/>
              </a:lnSpc>
            </a:pPr>
            <a:endParaRPr lang="en-US" altLang="pl-PL" sz="2000" dirty="0">
              <a:solidFill>
                <a:schemeClr val="accent2">
                  <a:lumMod val="75000"/>
                </a:schemeClr>
              </a:solidFill>
            </a:endParaRPr>
          </a:p>
          <a:p>
            <a:pPr marL="0">
              <a:lnSpc>
                <a:spcPct val="150000"/>
              </a:lnSpc>
            </a:pPr>
            <a:r>
              <a:rPr lang="en-US" altLang="pl-PL" sz="2000" dirty="0">
                <a:solidFill>
                  <a:schemeClr val="accent2">
                    <a:lumMod val="75000"/>
                  </a:schemeClr>
                </a:solidFill>
              </a:rPr>
              <a:t> </a:t>
            </a:r>
          </a:p>
        </p:txBody>
      </p:sp>
      <p:pic>
        <p:nvPicPr>
          <p:cNvPr id="3" name="555">
            <a:hlinkClick r:id="" action="ppaction://media"/>
            <a:extLst>
              <a:ext uri="{FF2B5EF4-FFF2-40B4-BE49-F238E27FC236}">
                <a16:creationId xmlns:a16="http://schemas.microsoft.com/office/drawing/2014/main" id="{7056621E-5D9F-4BAE-A716-0488AF1DD5F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94848" y="680950"/>
            <a:ext cx="609600" cy="609600"/>
          </a:xfrm>
          <a:prstGeom prst="rect">
            <a:avLst/>
          </a:prstGeom>
        </p:spPr>
      </p:pic>
    </p:spTree>
    <p:extLst>
      <p:ext uri="{BB962C8B-B14F-4D97-AF65-F5344CB8AC3E}">
        <p14:creationId xmlns:p14="http://schemas.microsoft.com/office/powerpoint/2010/main" val="3818393655"/>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71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261474" y="908720"/>
            <a:ext cx="8135938" cy="461665"/>
          </a:xfrm>
          <a:prstGeom prst="rect">
            <a:avLst/>
          </a:prstGeom>
        </p:spPr>
        <p:txBody>
          <a:bodyPr>
            <a:spAutoFit/>
          </a:bodyPr>
          <a:lstStyle/>
          <a:p>
            <a:pPr algn="ctr">
              <a:defRPr/>
            </a:pPr>
            <a:r>
              <a:rPr lang="es-ES" altLang="pl-PL" sz="2400" dirty="0">
                <a:solidFill>
                  <a:schemeClr val="accent2">
                    <a:lumMod val="75000"/>
                  </a:schemeClr>
                </a:solidFill>
              </a:rPr>
              <a:t>Diagnóstico de fase</a:t>
            </a:r>
            <a:endParaRPr lang="en-US" sz="2400" b="0" dirty="0">
              <a:solidFill>
                <a:schemeClr val="accent2">
                  <a:lumMod val="75000"/>
                </a:schemeClr>
              </a:solidFill>
            </a:endParaRPr>
          </a:p>
        </p:txBody>
      </p:sp>
      <p:sp>
        <p:nvSpPr>
          <p:cNvPr id="8" name="Symbol zastępczy zawartości 2"/>
          <p:cNvSpPr txBox="1">
            <a:spLocks/>
          </p:cNvSpPr>
          <p:nvPr/>
        </p:nvSpPr>
        <p:spPr>
          <a:xfrm>
            <a:off x="266700" y="1773238"/>
            <a:ext cx="8248650" cy="3716337"/>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marL="0">
              <a:lnSpc>
                <a:spcPct val="150000"/>
              </a:lnSpc>
              <a:defRPr/>
            </a:pPr>
            <a:r>
              <a:rPr lang="es-ES" sz="2000" b="0" kern="0" dirty="0">
                <a:solidFill>
                  <a:schemeClr val="accent2">
                    <a:lumMod val="75000"/>
                  </a:schemeClr>
                </a:solidFill>
                <a:latin typeface="Arial" charset="0"/>
                <a:ea typeface="Arial" charset="0"/>
                <a:cs typeface="Arial" charset="0"/>
              </a:rPr>
              <a:t>El diagnóstico de fase encuentra su aplicación en procesos de desarrollo dinámicos del organismo, la mente, comunidades humanas o enfermedades donde la determinación de la fase permite identificar el grado de desarrollo de los procesos estudiados y constituye la base para predecir su desarrollo posterior.</a:t>
            </a:r>
          </a:p>
          <a:p>
            <a:pPr marL="0">
              <a:lnSpc>
                <a:spcPct val="150000"/>
              </a:lnSpc>
              <a:defRPr/>
            </a:pPr>
            <a:r>
              <a:rPr lang="es-ES" sz="2000" kern="0" dirty="0">
                <a:solidFill>
                  <a:schemeClr val="accent2">
                    <a:lumMod val="75000"/>
                  </a:schemeClr>
                </a:solidFill>
                <a:latin typeface="Arial" charset="0"/>
                <a:ea typeface="Arial" charset="0"/>
                <a:cs typeface="Arial" charset="0"/>
              </a:rPr>
              <a:t>¿En qué fase se encuentra el estado de cosas estudiado? </a:t>
            </a:r>
          </a:p>
        </p:txBody>
      </p:sp>
      <p:pic>
        <p:nvPicPr>
          <p:cNvPr id="3" name="666">
            <a:hlinkClick r:id="" action="ppaction://media"/>
            <a:extLst>
              <a:ext uri="{FF2B5EF4-FFF2-40B4-BE49-F238E27FC236}">
                <a16:creationId xmlns:a16="http://schemas.microsoft.com/office/drawing/2014/main" id="{8BC4CF21-063C-4884-9441-F7DD1C099D2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87812" y="657412"/>
            <a:ext cx="609600" cy="609600"/>
          </a:xfrm>
          <a:prstGeom prst="rect">
            <a:avLst/>
          </a:prstGeom>
        </p:spPr>
      </p:pic>
    </p:spTree>
    <p:extLst>
      <p:ext uri="{BB962C8B-B14F-4D97-AF65-F5344CB8AC3E}">
        <p14:creationId xmlns:p14="http://schemas.microsoft.com/office/powerpoint/2010/main" val="3171432781"/>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39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3">
            <a:extLst>
              <a:ext uri="{FF2B5EF4-FFF2-40B4-BE49-F238E27FC236}">
                <a16:creationId xmlns:a16="http://schemas.microsoft.com/office/drawing/2014/main" id="{4E81B037-89E7-420D-AB1F-8D32EE150983}"/>
              </a:ext>
            </a:extLst>
          </p:cNvPr>
          <p:cNvSpPr/>
          <p:nvPr/>
        </p:nvSpPr>
        <p:spPr>
          <a:xfrm>
            <a:off x="827584" y="1964521"/>
            <a:ext cx="7704856" cy="2246769"/>
          </a:xfrm>
          <a:prstGeom prst="rect">
            <a:avLst/>
          </a:prstGeom>
        </p:spPr>
        <p:txBody>
          <a:bodyPr wrap="square">
            <a:spAutoFit/>
          </a:bodyPr>
          <a:lstStyle/>
          <a:p>
            <a:pPr>
              <a:defRPr/>
            </a:pPr>
            <a:endParaRPr lang="es-ES" sz="2000" b="0" dirty="0">
              <a:solidFill>
                <a:schemeClr val="accent2">
                  <a:lumMod val="75000"/>
                </a:schemeClr>
              </a:solidFill>
            </a:endParaRPr>
          </a:p>
          <a:p>
            <a:pPr>
              <a:defRPr/>
            </a:pPr>
            <a:r>
              <a:rPr lang="es-ES" sz="2000" b="0" dirty="0">
                <a:solidFill>
                  <a:schemeClr val="accent2">
                    <a:lumMod val="75000"/>
                  </a:schemeClr>
                </a:solidFill>
              </a:rPr>
              <a:t> </a:t>
            </a:r>
            <a:endParaRPr lang="es-ES" sz="2000" b="0" i="1" dirty="0">
              <a:solidFill>
                <a:schemeClr val="accent2">
                  <a:lumMod val="75000"/>
                </a:schemeClr>
              </a:solidFill>
            </a:endParaRPr>
          </a:p>
          <a:p>
            <a:pPr>
              <a:defRPr/>
            </a:pPr>
            <a:endParaRPr lang="es-ES" sz="2000" b="0" i="1" dirty="0">
              <a:solidFill>
                <a:schemeClr val="accent2">
                  <a:lumMod val="75000"/>
                </a:schemeClr>
              </a:solidFill>
            </a:endParaRPr>
          </a:p>
          <a:p>
            <a:pPr>
              <a:defRPr/>
            </a:pPr>
            <a:endParaRPr lang="es-ES" sz="2000" b="0" i="1" dirty="0">
              <a:solidFill>
                <a:schemeClr val="accent2">
                  <a:lumMod val="75000"/>
                </a:schemeClr>
              </a:solidFill>
            </a:endParaRPr>
          </a:p>
          <a:p>
            <a:pPr>
              <a:defRPr/>
            </a:pPr>
            <a:endParaRPr lang="es-ES" sz="2000" b="0" i="1" dirty="0">
              <a:solidFill>
                <a:schemeClr val="accent2">
                  <a:lumMod val="75000"/>
                </a:schemeClr>
              </a:solidFill>
            </a:endParaRPr>
          </a:p>
          <a:p>
            <a:pPr>
              <a:defRPr/>
            </a:pPr>
            <a:endParaRPr lang="es-ES" sz="2000" b="0" i="1" dirty="0">
              <a:solidFill>
                <a:schemeClr val="accent2">
                  <a:lumMod val="75000"/>
                </a:schemeClr>
              </a:solidFill>
            </a:endParaRPr>
          </a:p>
          <a:p>
            <a:pPr>
              <a:defRPr/>
            </a:pPr>
            <a:endParaRPr lang="es-ES" sz="2000" b="0" i="1" dirty="0">
              <a:solidFill>
                <a:schemeClr val="accent2">
                  <a:lumMod val="75000"/>
                </a:schemeClr>
              </a:solidFill>
            </a:endParaRPr>
          </a:p>
        </p:txBody>
      </p:sp>
      <p:sp>
        <p:nvSpPr>
          <p:cNvPr id="10" name="Tytuł 1"/>
          <p:cNvSpPr txBox="1">
            <a:spLocks/>
          </p:cNvSpPr>
          <p:nvPr/>
        </p:nvSpPr>
        <p:spPr>
          <a:xfrm>
            <a:off x="201613" y="1131888"/>
            <a:ext cx="8313737" cy="568325"/>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altLang="pl-PL" sz="2400" dirty="0">
                <a:solidFill>
                  <a:schemeClr val="accent2">
                    <a:lumMod val="75000"/>
                  </a:schemeClr>
                </a:solidFill>
              </a:rPr>
              <a:t>Diagnóstico de desarrollo (pronóstico)</a:t>
            </a:r>
            <a:endParaRPr lang="en-US" kern="0" dirty="0">
              <a:solidFill>
                <a:schemeClr val="accent2">
                  <a:lumMod val="75000"/>
                </a:schemeClr>
              </a:solidFill>
              <a:latin typeface="+mn-lt"/>
            </a:endParaRPr>
          </a:p>
        </p:txBody>
      </p:sp>
      <p:sp>
        <p:nvSpPr>
          <p:cNvPr id="11" name="Symbol zastępczy zawartości 2"/>
          <p:cNvSpPr txBox="1">
            <a:spLocks/>
          </p:cNvSpPr>
          <p:nvPr/>
        </p:nvSpPr>
        <p:spPr>
          <a:xfrm>
            <a:off x="130175" y="1773238"/>
            <a:ext cx="8763000" cy="4000500"/>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defRPr/>
            </a:pPr>
            <a:r>
              <a:rPr lang="es-ES" sz="2000" b="0" kern="0" dirty="0">
                <a:solidFill>
                  <a:schemeClr val="accent2">
                    <a:lumMod val="75000"/>
                  </a:schemeClr>
                </a:solidFill>
              </a:rPr>
              <a:t>El diagnóstico de desarrollo (pronóstico) es la anticipación del futuro desarrollo del proceso o del estado de cosas examinado. Se basa en fases anteriores, partes del diagnóstico y es su resultado directo. En base a fases pasadas, se proporciona el desarrollo de futuras fases.</a:t>
            </a:r>
            <a:endParaRPr lang="en-US" sz="2000" b="0" kern="0" dirty="0">
              <a:solidFill>
                <a:schemeClr val="accent2">
                  <a:lumMod val="75000"/>
                </a:schemeClr>
              </a:solidFill>
            </a:endParaRPr>
          </a:p>
          <a:p>
            <a:pPr marL="0">
              <a:defRPr/>
            </a:pPr>
            <a:r>
              <a:rPr lang="en-US" sz="2000" b="1" kern="0" dirty="0">
                <a:solidFill>
                  <a:schemeClr val="accent2">
                    <a:lumMod val="75000"/>
                  </a:schemeClr>
                </a:solidFill>
              </a:rPr>
              <a:t> </a:t>
            </a:r>
            <a:r>
              <a:rPr lang="es-ES" sz="2000" b="1" kern="0" dirty="0">
                <a:solidFill>
                  <a:schemeClr val="accent2">
                    <a:lumMod val="75000"/>
                  </a:schemeClr>
                </a:solidFill>
              </a:rPr>
              <a:t>¿Cómo se seguirá desarrollando el estado de cosas </a:t>
            </a:r>
            <a:r>
              <a:rPr lang="es-ES" sz="2000" kern="0" dirty="0">
                <a:solidFill>
                  <a:schemeClr val="accent2">
                    <a:lumMod val="75000"/>
                  </a:schemeClr>
                </a:solidFill>
              </a:rPr>
              <a:t>estudia</a:t>
            </a:r>
            <a:r>
              <a:rPr lang="es-ES" sz="2000" b="1" kern="0" dirty="0">
                <a:solidFill>
                  <a:schemeClr val="accent2">
                    <a:lumMod val="75000"/>
                  </a:schemeClr>
                </a:solidFill>
              </a:rPr>
              <a:t>do</a:t>
            </a:r>
            <a:r>
              <a:rPr lang="en-US" sz="2000" b="1" kern="0" dirty="0">
                <a:solidFill>
                  <a:schemeClr val="accent2">
                    <a:lumMod val="75000"/>
                  </a:schemeClr>
                </a:solidFill>
              </a:rPr>
              <a:t>?  </a:t>
            </a:r>
          </a:p>
          <a:p>
            <a:pPr>
              <a:defRPr/>
            </a:pPr>
            <a:r>
              <a:rPr lang="es-ES" sz="2000" b="0" kern="0" dirty="0">
                <a:solidFill>
                  <a:schemeClr val="accent2">
                    <a:lumMod val="75000"/>
                  </a:schemeClr>
                </a:solidFill>
              </a:rPr>
              <a:t>En resumen, los diversos tipos de diagnóstico mencionados son interdependientes y, por tanto, dan como resultado un diagnóstico multilateral del fenómeno estudiado, una descripción detallada, la explicación de sus condiciones de funcionamiento y las tendencias de desarrollo.</a:t>
            </a:r>
            <a:endParaRPr lang="en-US" sz="2000" b="0" kern="0" dirty="0">
              <a:solidFill>
                <a:schemeClr val="accent2">
                  <a:lumMod val="75000"/>
                </a:schemeClr>
              </a:solidFill>
            </a:endParaRPr>
          </a:p>
        </p:txBody>
      </p:sp>
      <p:pic>
        <p:nvPicPr>
          <p:cNvPr id="2" name="777">
            <a:hlinkClick r:id="" action="ppaction://media"/>
            <a:extLst>
              <a:ext uri="{FF2B5EF4-FFF2-40B4-BE49-F238E27FC236}">
                <a16:creationId xmlns:a16="http://schemas.microsoft.com/office/drawing/2014/main" id="{7F9ABBCD-2DB5-45CE-A992-183806B52F9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05750" y="581819"/>
            <a:ext cx="609600" cy="609600"/>
          </a:xfrm>
          <a:prstGeom prst="rect">
            <a:avLst/>
          </a:prstGeom>
        </p:spPr>
      </p:pic>
    </p:spTree>
    <p:extLst>
      <p:ext uri="{BB962C8B-B14F-4D97-AF65-F5344CB8AC3E}">
        <p14:creationId xmlns:p14="http://schemas.microsoft.com/office/powerpoint/2010/main" val="938228070"/>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67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Tytuł 1"/>
          <p:cNvSpPr txBox="1">
            <a:spLocks/>
          </p:cNvSpPr>
          <p:nvPr/>
        </p:nvSpPr>
        <p:spPr>
          <a:xfrm>
            <a:off x="231775" y="1131888"/>
            <a:ext cx="8283575" cy="496887"/>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solidFill>
                  <a:schemeClr val="accent2">
                    <a:lumMod val="75000"/>
                  </a:schemeClr>
                </a:solidFill>
                <a:latin typeface="+mn-lt"/>
              </a:rPr>
              <a:t>Introducción a la valoración funcional</a:t>
            </a:r>
          </a:p>
        </p:txBody>
      </p:sp>
      <p:sp>
        <p:nvSpPr>
          <p:cNvPr id="11" name="Symbol zastępczy zawartości 2"/>
          <p:cNvSpPr txBox="1">
            <a:spLocks noChangeArrowheads="1"/>
          </p:cNvSpPr>
          <p:nvPr/>
        </p:nvSpPr>
        <p:spPr bwMode="auto">
          <a:xfrm>
            <a:off x="115888" y="1628775"/>
            <a:ext cx="8785225" cy="4371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pPr>
            <a:r>
              <a:rPr lang="es-ES" altLang="pl-PL" sz="2000" b="0" kern="0" dirty="0">
                <a:solidFill>
                  <a:schemeClr val="accent2">
                    <a:lumMod val="75000"/>
                  </a:schemeClr>
                </a:solidFill>
              </a:rPr>
              <a:t>Valoración: diagnóstico funcional que siempre se refiere a personas con diversas discapacidades o con necesidades especiales de desarrollo, salud o educación.</a:t>
            </a:r>
          </a:p>
          <a:p>
            <a:pPr>
              <a:lnSpc>
                <a:spcPct val="150000"/>
              </a:lnSpc>
            </a:pPr>
            <a:r>
              <a:rPr lang="es-ES" altLang="pl-PL" sz="2000" b="0" kern="0" dirty="0">
                <a:solidFill>
                  <a:schemeClr val="accent2">
                    <a:lumMod val="75000"/>
                  </a:schemeClr>
                </a:solidFill>
              </a:rPr>
              <a:t>En cualquier caso, en este contexto es necesario planificar algún tipo de intervención de apoyo, asesoramiento o terapia.</a:t>
            </a:r>
          </a:p>
        </p:txBody>
      </p:sp>
      <p:pic>
        <p:nvPicPr>
          <p:cNvPr id="2" name="888">
            <a:hlinkClick r:id="" action="ppaction://media"/>
            <a:extLst>
              <a:ext uri="{FF2B5EF4-FFF2-40B4-BE49-F238E27FC236}">
                <a16:creationId xmlns:a16="http://schemas.microsoft.com/office/drawing/2014/main" id="{1C3A802B-CFC7-47A2-9E5E-6930D196155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87089" y="552450"/>
            <a:ext cx="609600" cy="609600"/>
          </a:xfrm>
          <a:prstGeom prst="rect">
            <a:avLst/>
          </a:prstGeom>
        </p:spPr>
      </p:pic>
    </p:spTree>
    <p:extLst>
      <p:ext uri="{BB962C8B-B14F-4D97-AF65-F5344CB8AC3E}">
        <p14:creationId xmlns:p14="http://schemas.microsoft.com/office/powerpoint/2010/main" val="1142440887"/>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7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539750" y="981075"/>
            <a:ext cx="7992690" cy="863749"/>
          </a:xfrm>
          <a:prstGeom prst="rect">
            <a:avLst/>
          </a:prstGeom>
        </p:spPr>
        <p:txBody>
          <a:bodyPr>
            <a:noAutofit/>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s-ES" kern="0" dirty="0">
                <a:solidFill>
                  <a:schemeClr val="accent2">
                    <a:lumMod val="75000"/>
                  </a:schemeClr>
                </a:solidFill>
              </a:rPr>
              <a:t>Introducción. Podemos hablar de valoración funcional (VF), por ejemplo:</a:t>
            </a:r>
            <a:br>
              <a:rPr lang="en-US" kern="0" dirty="0">
                <a:solidFill>
                  <a:schemeClr val="accent2">
                    <a:lumMod val="75000"/>
                  </a:schemeClr>
                </a:solidFill>
              </a:rPr>
            </a:br>
            <a:endParaRPr lang="en-US" kern="0" dirty="0">
              <a:solidFill>
                <a:schemeClr val="accent2">
                  <a:lumMod val="75000"/>
                </a:schemeClr>
              </a:solidFill>
            </a:endParaRPr>
          </a:p>
        </p:txBody>
      </p:sp>
      <p:sp>
        <p:nvSpPr>
          <p:cNvPr id="4" name="Symbol zastępczy zawartości 2"/>
          <p:cNvSpPr txBox="1">
            <a:spLocks/>
          </p:cNvSpPr>
          <p:nvPr/>
        </p:nvSpPr>
        <p:spPr>
          <a:xfrm>
            <a:off x="539750" y="1916113"/>
            <a:ext cx="8135938" cy="3673475"/>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marL="0">
              <a:lnSpc>
                <a:spcPct val="150000"/>
              </a:lnSpc>
              <a:defRPr/>
            </a:pPr>
            <a:r>
              <a:rPr lang="es-ES" sz="2000" b="0" kern="0" dirty="0">
                <a:solidFill>
                  <a:schemeClr val="accent2">
                    <a:lumMod val="75000"/>
                  </a:schemeClr>
                </a:solidFill>
              </a:rPr>
              <a:t>VF en fisioterapia</a:t>
            </a:r>
          </a:p>
          <a:p>
            <a:pPr marL="0">
              <a:lnSpc>
                <a:spcPct val="150000"/>
              </a:lnSpc>
              <a:defRPr/>
            </a:pPr>
            <a:r>
              <a:rPr lang="es-ES" sz="2000" b="0" kern="0" dirty="0">
                <a:solidFill>
                  <a:schemeClr val="accent2">
                    <a:lumMod val="75000"/>
                  </a:schemeClr>
                </a:solidFill>
              </a:rPr>
              <a:t>VF en trastornos del espectro del autismo</a:t>
            </a:r>
          </a:p>
          <a:p>
            <a:pPr marL="0">
              <a:lnSpc>
                <a:spcPct val="150000"/>
              </a:lnSpc>
              <a:defRPr/>
            </a:pPr>
            <a:r>
              <a:rPr lang="es-ES" sz="2000" b="0" kern="0" dirty="0">
                <a:solidFill>
                  <a:schemeClr val="accent2">
                    <a:lumMod val="75000"/>
                  </a:schemeClr>
                </a:solidFill>
              </a:rPr>
              <a:t>VF en psicoterapia</a:t>
            </a:r>
          </a:p>
          <a:p>
            <a:pPr marL="0">
              <a:lnSpc>
                <a:spcPct val="150000"/>
              </a:lnSpc>
              <a:defRPr/>
            </a:pPr>
            <a:r>
              <a:rPr lang="es-ES" sz="2000" b="0" kern="0" dirty="0">
                <a:solidFill>
                  <a:schemeClr val="accent2">
                    <a:lumMod val="75000"/>
                  </a:schemeClr>
                </a:solidFill>
              </a:rPr>
              <a:t>Otros</a:t>
            </a:r>
          </a:p>
          <a:p>
            <a:pPr marL="0">
              <a:lnSpc>
                <a:spcPct val="150000"/>
              </a:lnSpc>
              <a:defRPr/>
            </a:pPr>
            <a:endParaRPr lang="pl-PL" sz="2700" b="0" kern="0" dirty="0"/>
          </a:p>
          <a:p>
            <a:pPr>
              <a:defRPr/>
            </a:pPr>
            <a:endParaRPr lang="pl-PL" b="0" kern="0" dirty="0"/>
          </a:p>
        </p:txBody>
      </p:sp>
      <p:pic>
        <p:nvPicPr>
          <p:cNvPr id="3" name="999">
            <a:hlinkClick r:id="" action="ppaction://media"/>
            <a:extLst>
              <a:ext uri="{FF2B5EF4-FFF2-40B4-BE49-F238E27FC236}">
                <a16:creationId xmlns:a16="http://schemas.microsoft.com/office/drawing/2014/main" id="{5F181ADD-455E-4EA0-B3A2-E85D13704FE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13311" y="658812"/>
            <a:ext cx="609600" cy="609600"/>
          </a:xfrm>
          <a:prstGeom prst="rect">
            <a:avLst/>
          </a:prstGeom>
        </p:spPr>
      </p:pic>
    </p:spTree>
    <p:extLst>
      <p:ext uri="{BB962C8B-B14F-4D97-AF65-F5344CB8AC3E}">
        <p14:creationId xmlns:p14="http://schemas.microsoft.com/office/powerpoint/2010/main" val="1270199204"/>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25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Szablon_prezentacji_wer_2A_(z_1_logo)_v2</Template>
  <TotalTime>48165</TotalTime>
  <Pages>0</Pages>
  <Words>6051</Words>
  <Characters>0</Characters>
  <Application>Microsoft Office PowerPoint</Application>
  <PresentationFormat>Presentación en pantalla (4:3)</PresentationFormat>
  <Lines>0</Lines>
  <Paragraphs>398</Paragraphs>
  <Slides>39</Slides>
  <Notes>39</Notes>
  <HiddenSlides>0</HiddenSlides>
  <MMClips>37</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39</vt:i4>
      </vt:variant>
    </vt:vector>
  </HeadingPairs>
  <TitlesOfParts>
    <vt:vector size="49" baseType="lpstr">
      <vt:lpstr>Arial</vt:lpstr>
      <vt:lpstr>Arial Bold</vt:lpstr>
      <vt:lpstr>Arial-ExtraBoldPL</vt:lpstr>
      <vt:lpstr>Bradley Hand ITC</vt:lpstr>
      <vt:lpstr>Calibri</vt:lpstr>
      <vt:lpstr>Gill Sans</vt:lpstr>
      <vt:lpstr>Times New Roman</vt:lpstr>
      <vt:lpstr>Pantallazo inicio</vt:lpstr>
      <vt:lpstr>Pantallazo cierre</vt:lpstr>
      <vt:lpstr>1_WOIZ - prezentacja "wykładowa"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Cristina Herrero Ligero</cp:lastModifiedBy>
  <cp:revision>1032</cp:revision>
  <cp:lastPrinted>2011-07-18T19:05:36Z</cp:lastPrinted>
  <dcterms:created xsi:type="dcterms:W3CDTF">2010-06-23T19:02:16Z</dcterms:created>
  <dcterms:modified xsi:type="dcterms:W3CDTF">2021-07-05T14:22:10Z</dcterms:modified>
</cp:coreProperties>
</file>