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88" r:id="rId2"/>
    <p:sldMasterId id="2147483675" r:id="rId3"/>
  </p:sldMasterIdLst>
  <p:notesMasterIdLst>
    <p:notesMasterId r:id="rId43"/>
  </p:notesMasterIdLst>
  <p:handoutMasterIdLst>
    <p:handoutMasterId r:id="rId44"/>
  </p:handoutMasterIdLst>
  <p:sldIdLst>
    <p:sldId id="627" r:id="rId4"/>
    <p:sldId id="574" r:id="rId5"/>
    <p:sldId id="634" r:id="rId6"/>
    <p:sldId id="635" r:id="rId7"/>
    <p:sldId id="636" r:id="rId8"/>
    <p:sldId id="638" r:id="rId9"/>
    <p:sldId id="637" r:id="rId10"/>
    <p:sldId id="639" r:id="rId11"/>
    <p:sldId id="640" r:id="rId12"/>
    <p:sldId id="641" r:id="rId13"/>
    <p:sldId id="642" r:id="rId14"/>
    <p:sldId id="643" r:id="rId15"/>
    <p:sldId id="644" r:id="rId16"/>
    <p:sldId id="646" r:id="rId17"/>
    <p:sldId id="645" r:id="rId18"/>
    <p:sldId id="647" r:id="rId19"/>
    <p:sldId id="648" r:id="rId20"/>
    <p:sldId id="649" r:id="rId21"/>
    <p:sldId id="650" r:id="rId22"/>
    <p:sldId id="652" r:id="rId23"/>
    <p:sldId id="651" r:id="rId24"/>
    <p:sldId id="653" r:id="rId25"/>
    <p:sldId id="654" r:id="rId26"/>
    <p:sldId id="655" r:id="rId27"/>
    <p:sldId id="656" r:id="rId28"/>
    <p:sldId id="658" r:id="rId29"/>
    <p:sldId id="657" r:id="rId30"/>
    <p:sldId id="659" r:id="rId31"/>
    <p:sldId id="660" r:id="rId32"/>
    <p:sldId id="661" r:id="rId33"/>
    <p:sldId id="662" r:id="rId34"/>
    <p:sldId id="663" r:id="rId35"/>
    <p:sldId id="664" r:id="rId36"/>
    <p:sldId id="665" r:id="rId37"/>
    <p:sldId id="666" r:id="rId38"/>
    <p:sldId id="667" r:id="rId39"/>
    <p:sldId id="668" r:id="rId40"/>
    <p:sldId id="669" r:id="rId41"/>
    <p:sldId id="626" r:id="rId42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ristina Herrero Ligero" initials="CH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200"/>
    <a:srgbClr val="262673"/>
    <a:srgbClr val="0404E6"/>
    <a:srgbClr val="FF6600"/>
    <a:srgbClr val="D16D09"/>
    <a:srgbClr val="D15509"/>
    <a:srgbClr val="FF3300"/>
    <a:srgbClr val="222061"/>
    <a:srgbClr val="FFFFF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88" autoAdjust="0"/>
    <p:restoredTop sz="95872" autoAdjust="0"/>
  </p:normalViewPr>
  <p:slideViewPr>
    <p:cSldViewPr>
      <p:cViewPr varScale="1">
        <p:scale>
          <a:sx n="70" d="100"/>
          <a:sy n="70" d="100"/>
        </p:scale>
        <p:origin x="1526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A786AC13-3B3C-434F-930F-3759522426C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b="0">
                <a:solidFill>
                  <a:schemeClr val="tx1"/>
                </a:solidFill>
                <a:latin typeface="Gill Sans" charset="0"/>
                <a:cs typeface="+mn-cs"/>
                <a:sym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12F27FC0-06F0-4D51-AA51-8BDFE07682D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b="0">
                <a:solidFill>
                  <a:schemeClr val="tx1"/>
                </a:solidFill>
                <a:latin typeface="Gill Sans" charset="0"/>
                <a:cs typeface="+mn-cs"/>
                <a:sym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5652" name="Rectangle 4">
            <a:extLst>
              <a:ext uri="{FF2B5EF4-FFF2-40B4-BE49-F238E27FC236}">
                <a16:creationId xmlns:a16="http://schemas.microsoft.com/office/drawing/2014/main" id="{E82735A0-647D-4BD1-BD5B-45621751ED7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b="0">
                <a:solidFill>
                  <a:schemeClr val="tx1"/>
                </a:solidFill>
                <a:latin typeface="Gill Sans" charset="0"/>
                <a:cs typeface="+mn-cs"/>
                <a:sym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5653" name="Rectangle 5">
            <a:extLst>
              <a:ext uri="{FF2B5EF4-FFF2-40B4-BE49-F238E27FC236}">
                <a16:creationId xmlns:a16="http://schemas.microsoft.com/office/drawing/2014/main" id="{8BC580F7-5C43-4800-8EB5-F383B44EFA0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Gill Sans" charset="0"/>
              </a:defRPr>
            </a:lvl1pPr>
          </a:lstStyle>
          <a:p>
            <a:pPr>
              <a:defRPr/>
            </a:pPr>
            <a:fld id="{0F4D8571-DAE3-4A0A-B55A-D352E17371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35484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9D23DB73-A9FE-4E14-959C-1751FBB3DBE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b="0">
                <a:solidFill>
                  <a:schemeClr val="tx1"/>
                </a:solidFill>
                <a:latin typeface="Gill Sans" charset="0"/>
                <a:cs typeface="+mn-cs"/>
                <a:sym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A9DAA2C6-4EF0-41B4-BC9E-E27E5042BB9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b="0">
                <a:solidFill>
                  <a:schemeClr val="tx1"/>
                </a:solidFill>
                <a:latin typeface="Gill Sans" charset="0"/>
                <a:cs typeface="+mn-cs"/>
                <a:sym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437E330-273C-4546-B9FD-22B008B64B4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6125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5" name="Rectangle 5">
            <a:extLst>
              <a:ext uri="{FF2B5EF4-FFF2-40B4-BE49-F238E27FC236}">
                <a16:creationId xmlns:a16="http://schemas.microsoft.com/office/drawing/2014/main" id="{DB446E1B-717C-4A79-9E33-9563462D8FF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153606" name="Rectangle 6">
            <a:extLst>
              <a:ext uri="{FF2B5EF4-FFF2-40B4-BE49-F238E27FC236}">
                <a16:creationId xmlns:a16="http://schemas.microsoft.com/office/drawing/2014/main" id="{FCD46796-19B0-4292-B146-6897B629387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 b="0">
                <a:solidFill>
                  <a:schemeClr val="tx1"/>
                </a:solidFill>
                <a:latin typeface="Gill Sans" charset="0"/>
                <a:cs typeface="+mn-cs"/>
                <a:sym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3607" name="Rectangle 7">
            <a:extLst>
              <a:ext uri="{FF2B5EF4-FFF2-40B4-BE49-F238E27FC236}">
                <a16:creationId xmlns:a16="http://schemas.microsoft.com/office/drawing/2014/main" id="{9D239CE3-0A73-4B0C-BABC-9F9F7B8A64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Gill Sans" charset="0"/>
              </a:defRPr>
            </a:lvl1pPr>
          </a:lstStyle>
          <a:p>
            <a:pPr>
              <a:defRPr/>
            </a:pPr>
            <a:fld id="{006E914C-D4D4-4E1B-A2D4-BEC8EAE69E5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79205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>
            <a:extLst>
              <a:ext uri="{FF2B5EF4-FFF2-40B4-BE49-F238E27FC236}">
                <a16:creationId xmlns:a16="http://schemas.microsoft.com/office/drawing/2014/main" id="{CD55DF0F-013F-46F2-BC29-A437598BDF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Symbol zastępczy notatek 2">
            <a:extLst>
              <a:ext uri="{FF2B5EF4-FFF2-40B4-BE49-F238E27FC236}">
                <a16:creationId xmlns:a16="http://schemas.microsoft.com/office/drawing/2014/main" id="{986E239D-3637-4B64-801C-3EC636594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dirty="0"/>
          </a:p>
        </p:txBody>
      </p:sp>
      <p:sp>
        <p:nvSpPr>
          <p:cNvPr id="8196" name="Symbol zastępczy numeru slajdu 3">
            <a:extLst>
              <a:ext uri="{FF2B5EF4-FFF2-40B4-BE49-F238E27FC236}">
                <a16:creationId xmlns:a16="http://schemas.microsoft.com/office/drawing/2014/main" id="{9B5E58A9-4DA6-4CA6-9B15-34F9453165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FDB71317-B0FD-4939-A434-DB14F7DC5134}" type="slidenum">
              <a:rPr lang="pl-PL" altLang="pl-PL" sz="1200" b="0" smtClean="0">
                <a:solidFill>
                  <a:schemeClr val="tx1"/>
                </a:solidFill>
                <a:latin typeface="Gill Sans" charset="0"/>
              </a:rPr>
              <a:pPr/>
              <a:t>2</a:t>
            </a:fld>
            <a:endParaRPr lang="pl-PL" altLang="pl-PL" sz="1200" b="0">
              <a:solidFill>
                <a:schemeClr val="tx1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052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>
            <a:extLst>
              <a:ext uri="{FF2B5EF4-FFF2-40B4-BE49-F238E27FC236}">
                <a16:creationId xmlns:a16="http://schemas.microsoft.com/office/drawing/2014/main" id="{CD55DF0F-013F-46F2-BC29-A437598BDF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Symbol zastępczy notatek 2">
            <a:extLst>
              <a:ext uri="{FF2B5EF4-FFF2-40B4-BE49-F238E27FC236}">
                <a16:creationId xmlns:a16="http://schemas.microsoft.com/office/drawing/2014/main" id="{986E239D-3637-4B64-801C-3EC636594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8196" name="Symbol zastępczy numeru slajdu 3">
            <a:extLst>
              <a:ext uri="{FF2B5EF4-FFF2-40B4-BE49-F238E27FC236}">
                <a16:creationId xmlns:a16="http://schemas.microsoft.com/office/drawing/2014/main" id="{9B5E58A9-4DA6-4CA6-9B15-34F9453165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FDB71317-B0FD-4939-A434-DB14F7DC5134}" type="slidenum">
              <a:rPr lang="pl-PL" altLang="pl-PL" sz="1200" b="0" smtClean="0">
                <a:solidFill>
                  <a:schemeClr val="tx1"/>
                </a:solidFill>
                <a:latin typeface="Gill Sans" charset="0"/>
              </a:rPr>
              <a:pPr/>
              <a:t>3</a:t>
            </a:fld>
            <a:endParaRPr lang="pl-PL" altLang="pl-PL" sz="1200" b="0">
              <a:solidFill>
                <a:schemeClr val="tx1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895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>
            <a:extLst>
              <a:ext uri="{FF2B5EF4-FFF2-40B4-BE49-F238E27FC236}">
                <a16:creationId xmlns:a16="http://schemas.microsoft.com/office/drawing/2014/main" id="{CD55DF0F-013F-46F2-BC29-A437598BDF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Symbol zastępczy notatek 2">
            <a:extLst>
              <a:ext uri="{FF2B5EF4-FFF2-40B4-BE49-F238E27FC236}">
                <a16:creationId xmlns:a16="http://schemas.microsoft.com/office/drawing/2014/main" id="{986E239D-3637-4B64-801C-3EC636594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dirty="0"/>
          </a:p>
        </p:txBody>
      </p:sp>
      <p:sp>
        <p:nvSpPr>
          <p:cNvPr id="8196" name="Symbol zastępczy numeru slajdu 3">
            <a:extLst>
              <a:ext uri="{FF2B5EF4-FFF2-40B4-BE49-F238E27FC236}">
                <a16:creationId xmlns:a16="http://schemas.microsoft.com/office/drawing/2014/main" id="{9B5E58A9-4DA6-4CA6-9B15-34F9453165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FDB71317-B0FD-4939-A434-DB14F7DC5134}" type="slidenum">
              <a:rPr lang="pl-PL" altLang="pl-PL" sz="1200" b="0" smtClean="0">
                <a:solidFill>
                  <a:schemeClr val="tx1"/>
                </a:solidFill>
                <a:latin typeface="Gill Sans" charset="0"/>
              </a:rPr>
              <a:pPr/>
              <a:t>4</a:t>
            </a:fld>
            <a:endParaRPr lang="pl-PL" altLang="pl-PL" sz="1200" b="0">
              <a:solidFill>
                <a:schemeClr val="tx1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345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>
            <a:extLst>
              <a:ext uri="{FF2B5EF4-FFF2-40B4-BE49-F238E27FC236}">
                <a16:creationId xmlns:a16="http://schemas.microsoft.com/office/drawing/2014/main" id="{CD55DF0F-013F-46F2-BC29-A437598BDF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Symbol zastępczy notatek 2">
            <a:extLst>
              <a:ext uri="{FF2B5EF4-FFF2-40B4-BE49-F238E27FC236}">
                <a16:creationId xmlns:a16="http://schemas.microsoft.com/office/drawing/2014/main" id="{986E239D-3637-4B64-801C-3EC636594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8196" name="Symbol zastępczy numeru slajdu 3">
            <a:extLst>
              <a:ext uri="{FF2B5EF4-FFF2-40B4-BE49-F238E27FC236}">
                <a16:creationId xmlns:a16="http://schemas.microsoft.com/office/drawing/2014/main" id="{9B5E58A9-4DA6-4CA6-9B15-34F9453165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FDB71317-B0FD-4939-A434-DB14F7DC5134}" type="slidenum">
              <a:rPr lang="pl-PL" altLang="pl-PL" sz="1200" b="0" smtClean="0">
                <a:solidFill>
                  <a:schemeClr val="tx1"/>
                </a:solidFill>
                <a:latin typeface="Gill Sans" charset="0"/>
              </a:rPr>
              <a:pPr/>
              <a:t>5</a:t>
            </a:fld>
            <a:endParaRPr lang="pl-PL" altLang="pl-PL" sz="1200" b="0">
              <a:solidFill>
                <a:schemeClr val="tx1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064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>
            <a:extLst>
              <a:ext uri="{FF2B5EF4-FFF2-40B4-BE49-F238E27FC236}">
                <a16:creationId xmlns:a16="http://schemas.microsoft.com/office/drawing/2014/main" id="{CD55DF0F-013F-46F2-BC29-A437598BDF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Symbol zastępczy notatek 2">
            <a:extLst>
              <a:ext uri="{FF2B5EF4-FFF2-40B4-BE49-F238E27FC236}">
                <a16:creationId xmlns:a16="http://schemas.microsoft.com/office/drawing/2014/main" id="{986E239D-3637-4B64-801C-3EC636594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dirty="0"/>
          </a:p>
        </p:txBody>
      </p:sp>
      <p:sp>
        <p:nvSpPr>
          <p:cNvPr id="8196" name="Symbol zastępczy numeru slajdu 3">
            <a:extLst>
              <a:ext uri="{FF2B5EF4-FFF2-40B4-BE49-F238E27FC236}">
                <a16:creationId xmlns:a16="http://schemas.microsoft.com/office/drawing/2014/main" id="{9B5E58A9-4DA6-4CA6-9B15-34F9453165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FDB71317-B0FD-4939-A434-DB14F7DC5134}" type="slidenum">
              <a:rPr lang="pl-PL" altLang="pl-PL" sz="1200" b="0" smtClean="0">
                <a:solidFill>
                  <a:schemeClr val="tx1"/>
                </a:solidFill>
                <a:latin typeface="Gill Sans" charset="0"/>
              </a:rPr>
              <a:pPr/>
              <a:t>6</a:t>
            </a:fld>
            <a:endParaRPr lang="pl-PL" altLang="pl-PL" sz="1200" b="0">
              <a:solidFill>
                <a:schemeClr val="tx1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287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>
            <a:extLst>
              <a:ext uri="{FF2B5EF4-FFF2-40B4-BE49-F238E27FC236}">
                <a16:creationId xmlns:a16="http://schemas.microsoft.com/office/drawing/2014/main" id="{CD55DF0F-013F-46F2-BC29-A437598BDF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Symbol zastępczy notatek 2">
            <a:extLst>
              <a:ext uri="{FF2B5EF4-FFF2-40B4-BE49-F238E27FC236}">
                <a16:creationId xmlns:a16="http://schemas.microsoft.com/office/drawing/2014/main" id="{986E239D-3637-4B64-801C-3EC636594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8196" name="Symbol zastępczy numeru slajdu 3">
            <a:extLst>
              <a:ext uri="{FF2B5EF4-FFF2-40B4-BE49-F238E27FC236}">
                <a16:creationId xmlns:a16="http://schemas.microsoft.com/office/drawing/2014/main" id="{9B5E58A9-4DA6-4CA6-9B15-34F9453165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FDB71317-B0FD-4939-A434-DB14F7DC5134}" type="slidenum">
              <a:rPr lang="pl-PL" altLang="pl-PL" sz="1200" b="0" smtClean="0">
                <a:solidFill>
                  <a:schemeClr val="tx1"/>
                </a:solidFill>
                <a:latin typeface="Gill Sans" charset="0"/>
              </a:rPr>
              <a:pPr/>
              <a:t>7</a:t>
            </a:fld>
            <a:endParaRPr lang="pl-PL" altLang="pl-PL" sz="1200" b="0">
              <a:solidFill>
                <a:schemeClr val="tx1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345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>
            <a:extLst>
              <a:ext uri="{FF2B5EF4-FFF2-40B4-BE49-F238E27FC236}">
                <a16:creationId xmlns:a16="http://schemas.microsoft.com/office/drawing/2014/main" id="{CD55DF0F-013F-46F2-BC29-A437598BDF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Symbol zastępczy notatek 2">
            <a:extLst>
              <a:ext uri="{FF2B5EF4-FFF2-40B4-BE49-F238E27FC236}">
                <a16:creationId xmlns:a16="http://schemas.microsoft.com/office/drawing/2014/main" id="{986E239D-3637-4B64-801C-3EC636594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8196" name="Symbol zastępczy numeru slajdu 3">
            <a:extLst>
              <a:ext uri="{FF2B5EF4-FFF2-40B4-BE49-F238E27FC236}">
                <a16:creationId xmlns:a16="http://schemas.microsoft.com/office/drawing/2014/main" id="{9B5E58A9-4DA6-4CA6-9B15-34F9453165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FDB71317-B0FD-4939-A434-DB14F7DC5134}" type="slidenum">
              <a:rPr lang="pl-PL" altLang="pl-PL" sz="1200" b="0" smtClean="0">
                <a:solidFill>
                  <a:schemeClr val="tx1"/>
                </a:solidFill>
                <a:latin typeface="Gill Sans" charset="0"/>
              </a:rPr>
              <a:pPr/>
              <a:t>8</a:t>
            </a:fld>
            <a:endParaRPr lang="pl-PL" altLang="pl-PL" sz="1200" b="0">
              <a:solidFill>
                <a:schemeClr val="tx1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137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6E914C-D4D4-4E1B-A2D4-BEC8EAE69E5B}" type="slidenum">
              <a:rPr lang="pl-PL" altLang="pl-PL" smtClean="0"/>
              <a:pPr>
                <a:defRPr/>
              </a:pPr>
              <a:t>20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47247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9225554"/>
      </p:ext>
    </p:extLst>
  </p:cSld>
  <p:clrMapOvr>
    <a:masterClrMapping/>
  </p:clrMapOvr>
  <p:transition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475500510"/>
      </p:ext>
    </p:extLst>
  </p:cSld>
  <p:clrMapOvr>
    <a:masterClrMapping/>
  </p:clrMapOvr>
  <p:transition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>
              <a:sym typeface="Arial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942999680"/>
      </p:ext>
    </p:extLst>
  </p:cSld>
  <p:clrMapOvr>
    <a:masterClrMapping/>
  </p:clrMapOvr>
  <p:transition advClick="0" advTm="3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091852"/>
            <a:ext cx="7200900" cy="604837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9750" y="1778000"/>
            <a:ext cx="2447925" cy="3000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323957132"/>
      </p:ext>
    </p:extLst>
  </p:cSld>
  <p:clrMapOvr>
    <a:masterClrMapping/>
  </p:clrMapOvr>
  <p:transition advClick="0" advTm="3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34175" y="179388"/>
            <a:ext cx="2159000" cy="5781675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252413" y="179388"/>
            <a:ext cx="6329362" cy="578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124156749"/>
      </p:ext>
    </p:extLst>
  </p:cSld>
  <p:clrMapOvr>
    <a:masterClrMapping/>
  </p:clrMapOvr>
  <p:transition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A28829C-D2C5-4D42-BE8A-4F8A41114E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12B9414-CB0F-4C23-B371-28EC791D4E6B}" type="datetimeFigureOut">
              <a:rPr lang="es-ES" smtClean="0"/>
              <a:t>02/07/2021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D0BB456-2253-4052-BF6A-441702942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CB6EDE6-DB8A-4DB0-A5E1-EE58A5EEE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4C48ACA-3E37-4987-8F1A-67691E09B26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156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1792898901"/>
      </p:ext>
    </p:extLst>
  </p:cSld>
  <p:clrMapOvr>
    <a:masterClrMapping/>
  </p:clrMapOvr>
  <p:transition advClick="0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091852"/>
            <a:ext cx="7200900" cy="604837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750" y="1778000"/>
            <a:ext cx="2447925" cy="3000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957903230"/>
      </p:ext>
    </p:extLst>
  </p:cSld>
  <p:clrMapOvr>
    <a:masterClrMapping/>
  </p:clrMapOvr>
  <p:transition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971424270"/>
      </p:ext>
    </p:extLst>
  </p:cSld>
  <p:clrMapOvr>
    <a:masterClrMapping/>
  </p:clrMapOvr>
  <p:transition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091852"/>
            <a:ext cx="7200900" cy="604837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52413" y="1400175"/>
            <a:ext cx="4243387" cy="45608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00175"/>
            <a:ext cx="4244975" cy="45608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716525946"/>
      </p:ext>
    </p:extLst>
  </p:cSld>
  <p:clrMapOvr>
    <a:masterClrMapping/>
  </p:clrMapOvr>
  <p:transition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844907675"/>
      </p:ext>
    </p:extLst>
  </p:cSld>
  <p:clrMapOvr>
    <a:masterClrMapping/>
  </p:clrMapOvr>
  <p:transition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091852"/>
            <a:ext cx="7200900" cy="604837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339326563"/>
      </p:ext>
    </p:extLst>
  </p:cSld>
  <p:clrMapOvr>
    <a:masterClrMapping/>
  </p:clrMapOvr>
  <p:transition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5512791"/>
      </p:ext>
    </p:extLst>
  </p:cSld>
  <p:clrMapOvr>
    <a:masterClrMapping/>
  </p:clrMapOvr>
  <p:transition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9.jpg"/><Relationship Id="rId7" Type="http://schemas.openxmlformats.org/officeDocument/2006/relationships/image" Target="../media/image5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11.jpg"/><Relationship Id="rId18" Type="http://schemas.openxmlformats.org/officeDocument/2006/relationships/image" Target="../media/image15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17" Type="http://schemas.openxmlformats.org/officeDocument/2006/relationships/image" Target="../media/image14.gi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1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7F5898CD-F109-43CE-8333-D377CDEFC4E3}"/>
              </a:ext>
            </a:extLst>
          </p:cNvPr>
          <p:cNvGrpSpPr/>
          <p:nvPr userDrawn="1"/>
        </p:nvGrpSpPr>
        <p:grpSpPr>
          <a:xfrm>
            <a:off x="1427789" y="2101850"/>
            <a:ext cx="6288423" cy="1543174"/>
            <a:chOff x="2483768" y="2101850"/>
            <a:chExt cx="6288423" cy="1543174"/>
          </a:xfrm>
        </p:grpSpPr>
        <p:pic>
          <p:nvPicPr>
            <p:cNvPr id="1032" name="Obraz 1">
              <a:extLst>
                <a:ext uri="{FF2B5EF4-FFF2-40B4-BE49-F238E27FC236}">
                  <a16:creationId xmlns:a16="http://schemas.microsoft.com/office/drawing/2014/main" id="{1407952D-8B25-4FA2-8918-81203F0FE3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9351" y="2101850"/>
              <a:ext cx="1932840" cy="1543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pole tekstowe 17">
              <a:extLst>
                <a:ext uri="{FF2B5EF4-FFF2-40B4-BE49-F238E27FC236}">
                  <a16:creationId xmlns:a16="http://schemas.microsoft.com/office/drawing/2014/main" id="{D1CE1919-414B-4DE4-964C-B2C5E44ED078}"/>
                </a:ext>
              </a:extLst>
            </p:cNvPr>
            <p:cNvSpPr txBox="1"/>
            <p:nvPr userDrawn="1"/>
          </p:nvSpPr>
          <p:spPr bwMode="auto">
            <a:xfrm>
              <a:off x="2483768" y="2321491"/>
              <a:ext cx="4184730" cy="1103893"/>
            </a:xfrm>
            <a:prstGeom prst="rect">
              <a:avLst/>
            </a:prstGeom>
            <a:noFill/>
          </p:spPr>
          <p:txBody>
            <a:bodyPr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r">
                <a:spcAft>
                  <a:spcPts val="0"/>
                </a:spcAft>
                <a:defRPr/>
              </a:pPr>
              <a:r>
                <a:rPr lang="en-US" sz="1800" dirty="0">
                  <a:solidFill>
                    <a:schemeClr val="bg1">
                      <a:lumMod val="50000"/>
                    </a:schemeClr>
                  </a:solidFill>
                  <a:ea typeface="Times New Roman" panose="02020603050405020304" pitchFamily="18" charset="0"/>
                </a:rPr>
                <a:t>Development of innovative training solutions in the ﬁeld of functional evaluation aimed at updating of the curricula of health sciences schools</a:t>
              </a:r>
              <a:endParaRPr lang="pl-PL" sz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pic>
        <p:nvPicPr>
          <p:cNvPr id="1028" name="Obraz 13" descr="Logo Politechniki ÅlÄskiej">
            <a:extLst>
              <a:ext uri="{FF2B5EF4-FFF2-40B4-BE49-F238E27FC236}">
                <a16:creationId xmlns:a16="http://schemas.microsoft.com/office/drawing/2014/main" id="{FC0A478C-BDBE-4BDE-AA43-47749735BE7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" r="29419"/>
          <a:stretch>
            <a:fillRect/>
          </a:stretch>
        </p:blipFill>
        <p:spPr bwMode="auto">
          <a:xfrm>
            <a:off x="539750" y="5932488"/>
            <a:ext cx="187166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Obraz 14">
            <a:extLst>
              <a:ext uri="{FF2B5EF4-FFF2-40B4-BE49-F238E27FC236}">
                <a16:creationId xmlns:a16="http://schemas.microsoft.com/office/drawing/2014/main" id="{95BCF6DF-C3EE-4187-9DC0-ACE2D108ED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038" y="5805488"/>
            <a:ext cx="9747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Obraz 15">
            <a:extLst>
              <a:ext uri="{FF2B5EF4-FFF2-40B4-BE49-F238E27FC236}">
                <a16:creationId xmlns:a16="http://schemas.microsoft.com/office/drawing/2014/main" id="{1D9DFB03-099B-426B-8DE4-903ED8CC40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86" t="30379" r="9628" b="26703"/>
          <a:stretch>
            <a:fillRect/>
          </a:stretch>
        </p:blipFill>
        <p:spPr bwMode="auto">
          <a:xfrm>
            <a:off x="6958013" y="5868988"/>
            <a:ext cx="1646237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Imagen 11">
            <a:extLst>
              <a:ext uri="{FF2B5EF4-FFF2-40B4-BE49-F238E27FC236}">
                <a16:creationId xmlns:a16="http://schemas.microsoft.com/office/drawing/2014/main" id="{05FE09E8-6CB9-4FD9-9D83-68B2B84BA51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225" y="5983288"/>
            <a:ext cx="1452563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C78C4C2B-68B9-4C0C-9BAD-FF084FB00A3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1"/>
            <a:ext cx="9144000" cy="185928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5F30BC2-E2E6-493D-955E-C69103BB7BAC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7" y="1327888"/>
            <a:ext cx="1812155" cy="516936"/>
          </a:xfrm>
          <a:prstGeom prst="rect">
            <a:avLst/>
          </a:prstGeom>
        </p:spPr>
      </p:pic>
      <p:pic>
        <p:nvPicPr>
          <p:cNvPr id="15" name="Imagen 1">
            <a:extLst>
              <a:ext uri="{FF2B5EF4-FFF2-40B4-BE49-F238E27FC236}">
                <a16:creationId xmlns:a16="http://schemas.microsoft.com/office/drawing/2014/main" id="{D69C079C-D2FD-47BA-A0D7-4871D4A9AFC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03" b="8290"/>
          <a:stretch/>
        </p:blipFill>
        <p:spPr bwMode="auto">
          <a:xfrm rot="16200000">
            <a:off x="-1467543" y="3788789"/>
            <a:ext cx="3324052" cy="360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ransition advClick="0" advTm="3000"/>
  <p:txStyles>
    <p:titleStyle>
      <a:lvl1pPr algn="ctr" defTabSz="642938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642938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ctr" defTabSz="642938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ctr" defTabSz="642938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ctr" defTabSz="642938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ctr" defTabSz="642938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ctr" defTabSz="642938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ctr" defTabSz="642938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ctr" defTabSz="642938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241300" indent="-241300" algn="l" defTabSz="642938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22288" indent="-203200" algn="l" defTabSz="642938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803275" indent="-160338" algn="l" defTabSz="642938" rtl="0" eaLnBrk="1" fontAlgn="base" hangingPunct="1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</a:defRPr>
      </a:lvl3pPr>
      <a:lvl4pPr marL="1123950" indent="-160338" algn="l" defTabSz="642938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446213" indent="-158750" algn="l" defTabSz="64293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1903413" indent="-158750" algn="l" defTabSz="64293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360613" indent="-158750" algn="l" defTabSz="64293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2817813" indent="-158750" algn="l" defTabSz="64293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275013" indent="-158750" algn="l" defTabSz="64293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>
            <a:extLst>
              <a:ext uri="{FF2B5EF4-FFF2-40B4-BE49-F238E27FC236}">
                <a16:creationId xmlns:a16="http://schemas.microsoft.com/office/drawing/2014/main" id="{A25EB961-88E4-4728-B314-FAFCF9B56BE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1859280"/>
          </a:xfrm>
          <a:prstGeom prst="rect">
            <a:avLst/>
          </a:prstGeom>
        </p:spPr>
      </p:pic>
      <p:pic>
        <p:nvPicPr>
          <p:cNvPr id="10" name="Obraz 13" descr="Logo Politechniki ÅlÄskiej">
            <a:extLst>
              <a:ext uri="{FF2B5EF4-FFF2-40B4-BE49-F238E27FC236}">
                <a16:creationId xmlns:a16="http://schemas.microsoft.com/office/drawing/2014/main" id="{E6F63310-57AE-4CB7-ABA2-0D38297FF5C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" r="29419"/>
          <a:stretch>
            <a:fillRect/>
          </a:stretch>
        </p:blipFill>
        <p:spPr bwMode="auto">
          <a:xfrm>
            <a:off x="539750" y="5932488"/>
            <a:ext cx="187166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az 14">
            <a:extLst>
              <a:ext uri="{FF2B5EF4-FFF2-40B4-BE49-F238E27FC236}">
                <a16:creationId xmlns:a16="http://schemas.microsoft.com/office/drawing/2014/main" id="{9292324C-CFB2-460B-9F44-369411AFF0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038" y="5805488"/>
            <a:ext cx="9747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az 15">
            <a:extLst>
              <a:ext uri="{FF2B5EF4-FFF2-40B4-BE49-F238E27FC236}">
                <a16:creationId xmlns:a16="http://schemas.microsoft.com/office/drawing/2014/main" id="{4053F563-1DBE-4277-9844-25737225E5D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86" t="30379" r="9628" b="26703"/>
          <a:stretch>
            <a:fillRect/>
          </a:stretch>
        </p:blipFill>
        <p:spPr bwMode="auto">
          <a:xfrm>
            <a:off x="6958013" y="5868988"/>
            <a:ext cx="1646237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1">
            <a:extLst>
              <a:ext uri="{FF2B5EF4-FFF2-40B4-BE49-F238E27FC236}">
                <a16:creationId xmlns:a16="http://schemas.microsoft.com/office/drawing/2014/main" id="{7119E8FE-952A-43B4-AB5D-00E7AAB77D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225" y="5983288"/>
            <a:ext cx="1452563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Obraz 1">
            <a:extLst>
              <a:ext uri="{FF2B5EF4-FFF2-40B4-BE49-F238E27FC236}">
                <a16:creationId xmlns:a16="http://schemas.microsoft.com/office/drawing/2014/main" id="{4B91E131-E34F-4142-B43E-EB4BE20902F2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542" y="1605980"/>
            <a:ext cx="1102916" cy="88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281C17BF-4D2D-4320-886C-F959A3F3F51B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053" y="3789040"/>
            <a:ext cx="1812155" cy="51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553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n 34">
            <a:extLst>
              <a:ext uri="{FF2B5EF4-FFF2-40B4-BE49-F238E27FC236}">
                <a16:creationId xmlns:a16="http://schemas.microsoft.com/office/drawing/2014/main" id="{D43AE6C3-53DE-461E-AC57-9DBAB6517CE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055"/>
            <a:ext cx="9144000" cy="693420"/>
          </a:xfrm>
          <a:prstGeom prst="rect">
            <a:avLst/>
          </a:prstGeom>
        </p:spPr>
      </p:pic>
      <p:cxnSp>
        <p:nvCxnSpPr>
          <p:cNvPr id="2054" name="Łącznik prosty 12">
            <a:extLst>
              <a:ext uri="{FF2B5EF4-FFF2-40B4-BE49-F238E27FC236}">
                <a16:creationId xmlns:a16="http://schemas.microsoft.com/office/drawing/2014/main" id="{BDA8FF72-1F9A-4CBC-95D9-36F84D2911F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49213" y="6165304"/>
            <a:ext cx="9193213" cy="0"/>
          </a:xfrm>
          <a:prstGeom prst="line">
            <a:avLst/>
          </a:prstGeom>
          <a:noFill/>
          <a:ln w="12700" algn="ctr">
            <a:solidFill>
              <a:srgbClr val="0404E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" name="Imagen 19">
            <a:extLst>
              <a:ext uri="{FF2B5EF4-FFF2-40B4-BE49-F238E27FC236}">
                <a16:creationId xmlns:a16="http://schemas.microsoft.com/office/drawing/2014/main" id="{84B2078D-D761-4969-AC15-3F27511FE3F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60041"/>
            <a:ext cx="1235793" cy="352523"/>
          </a:xfrm>
          <a:prstGeom prst="rect">
            <a:avLst/>
          </a:prstGeom>
        </p:spPr>
      </p:pic>
      <p:grpSp>
        <p:nvGrpSpPr>
          <p:cNvPr id="27" name="Grupo 26">
            <a:extLst>
              <a:ext uri="{FF2B5EF4-FFF2-40B4-BE49-F238E27FC236}">
                <a16:creationId xmlns:a16="http://schemas.microsoft.com/office/drawing/2014/main" id="{84DE3E14-E354-4D50-B4D8-AF37FC47E772}"/>
              </a:ext>
            </a:extLst>
          </p:cNvPr>
          <p:cNvGrpSpPr/>
          <p:nvPr userDrawn="1"/>
        </p:nvGrpSpPr>
        <p:grpSpPr>
          <a:xfrm>
            <a:off x="323528" y="6309320"/>
            <a:ext cx="2664296" cy="386577"/>
            <a:chOff x="395536" y="6066170"/>
            <a:chExt cx="3468321" cy="503237"/>
          </a:xfrm>
        </p:grpSpPr>
        <p:pic>
          <p:nvPicPr>
            <p:cNvPr id="2051" name="Obraz 13" descr="Logo Politechniki ÅlÄskiej">
              <a:extLst>
                <a:ext uri="{FF2B5EF4-FFF2-40B4-BE49-F238E27FC236}">
                  <a16:creationId xmlns:a16="http://schemas.microsoft.com/office/drawing/2014/main" id="{45244FFF-A08E-4535-B2FB-082E0D4E499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8612"/>
            <a:stretch/>
          </p:blipFill>
          <p:spPr bwMode="auto">
            <a:xfrm>
              <a:off x="395536" y="6066170"/>
              <a:ext cx="575866" cy="50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135AAC17-25D0-4F3A-8A2F-2B3D2BE9F5C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6834" y="6140748"/>
              <a:ext cx="686346" cy="354081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7910E8F0-C8C4-4479-9403-941484277EA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28612" y="6081970"/>
              <a:ext cx="470833" cy="471636"/>
            </a:xfrm>
            <a:prstGeom prst="rect">
              <a:avLst/>
            </a:prstGeom>
          </p:spPr>
        </p:pic>
        <p:pic>
          <p:nvPicPr>
            <p:cNvPr id="26" name="Imagen 25">
              <a:extLst>
                <a:ext uri="{FF2B5EF4-FFF2-40B4-BE49-F238E27FC236}">
                  <a16:creationId xmlns:a16="http://schemas.microsoft.com/office/drawing/2014/main" id="{D4C56CC0-078F-4C43-8D48-D8AF6472220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4877" y="6141605"/>
              <a:ext cx="878980" cy="352366"/>
            </a:xfrm>
            <a:prstGeom prst="rect">
              <a:avLst/>
            </a:prstGeom>
          </p:spPr>
        </p:pic>
      </p:grpSp>
      <p:sp>
        <p:nvSpPr>
          <p:cNvPr id="7" name="pole tekstowe 17">
            <a:extLst>
              <a:ext uri="{FF2B5EF4-FFF2-40B4-BE49-F238E27FC236}">
                <a16:creationId xmlns:a16="http://schemas.microsoft.com/office/drawing/2014/main" id="{E7769513-69E3-4124-9A93-139F735492EC}"/>
              </a:ext>
            </a:extLst>
          </p:cNvPr>
          <p:cNvSpPr txBox="1"/>
          <p:nvPr userDrawn="1"/>
        </p:nvSpPr>
        <p:spPr>
          <a:xfrm>
            <a:off x="251520" y="116631"/>
            <a:ext cx="2980206" cy="432049"/>
          </a:xfrm>
          <a:prstGeom prst="rect">
            <a:avLst/>
          </a:prstGeom>
          <a:noFill/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>
              <a:spcAft>
                <a:spcPts val="0"/>
              </a:spcAft>
              <a:defRPr/>
            </a:pPr>
            <a:r>
              <a:rPr lang="en-US" sz="900" dirty="0">
                <a:solidFill>
                  <a:schemeClr val="bg2">
                    <a:lumMod val="75000"/>
                  </a:schemeClr>
                </a:solidFill>
                <a:ea typeface="Times New Roman" panose="02020603050405020304" pitchFamily="18" charset="0"/>
              </a:rPr>
              <a:t>Development of innovative training solutions in the ﬁeld of functional evaluation aimed at updating of the curricula of health sciences schools</a:t>
            </a:r>
            <a:endParaRPr lang="pl-PL" sz="9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9DF42E42-F554-4418-AD40-D27470710720}"/>
              </a:ext>
            </a:extLst>
          </p:cNvPr>
          <p:cNvCxnSpPr>
            <a:stCxn id="2051" idx="1"/>
          </p:cNvCxnSpPr>
          <p:nvPr userDrawn="1"/>
        </p:nvCxnSpPr>
        <p:spPr bwMode="auto">
          <a:xfrm flipV="1">
            <a:off x="323528" y="1340768"/>
            <a:ext cx="288032" cy="5161841"/>
          </a:xfrm>
          <a:prstGeom prst="line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 advClick="0" advTm="3000"/>
  <p:txStyles>
    <p:titleStyle>
      <a:lvl1pPr algn="ctr" defTabSz="642938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  <a:sym typeface="Arial Bold" charset="0"/>
        </a:defRPr>
      </a:lvl1pPr>
      <a:lvl2pPr algn="ctr" defTabSz="642938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 Bold" charset="0"/>
          <a:sym typeface="Arial Bold" charset="0"/>
        </a:defRPr>
      </a:lvl2pPr>
      <a:lvl3pPr algn="ctr" defTabSz="642938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 Bold" charset="0"/>
          <a:sym typeface="Arial Bold" charset="0"/>
        </a:defRPr>
      </a:lvl3pPr>
      <a:lvl4pPr algn="ctr" defTabSz="642938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 Bold" charset="0"/>
          <a:sym typeface="Arial Bold" charset="0"/>
        </a:defRPr>
      </a:lvl4pPr>
      <a:lvl5pPr algn="ctr" defTabSz="642938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 Bold" charset="0"/>
          <a:sym typeface="Arial Bold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800" b="1">
          <a:solidFill>
            <a:srgbClr val="202261"/>
          </a:solidFill>
          <a:latin typeface="Arial Bold" charset="0"/>
          <a:sym typeface="Arial Bold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800" b="1">
          <a:solidFill>
            <a:srgbClr val="202261"/>
          </a:solidFill>
          <a:latin typeface="Arial Bold" charset="0"/>
          <a:sym typeface="Arial Bold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800" b="1">
          <a:solidFill>
            <a:srgbClr val="202261"/>
          </a:solidFill>
          <a:latin typeface="Arial Bold" charset="0"/>
          <a:sym typeface="Arial Bold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800" b="1">
          <a:solidFill>
            <a:srgbClr val="202261"/>
          </a:solidFill>
          <a:latin typeface="Arial Bold" charset="0"/>
          <a:sym typeface="Arial Bold" charset="0"/>
        </a:defRPr>
      </a:lvl9pPr>
    </p:titleStyle>
    <p:bodyStyle>
      <a:lvl1pPr marL="187325" algn="l" defTabSz="642938" rtl="0" eaLnBrk="0" fontAlgn="base" hangingPunct="0">
        <a:spcBef>
          <a:spcPts val="1675"/>
        </a:spcBef>
        <a:spcAft>
          <a:spcPct val="0"/>
        </a:spcAft>
        <a:buSzPct val="171000"/>
        <a:buFont typeface="Arial" panose="020B0604020202020204" pitchFamily="34" charset="0"/>
        <a:defRPr lang="en-US" sz="11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901700" indent="-401638" algn="l" defTabSz="642938" rtl="0" eaLnBrk="0" fontAlgn="base" hangingPunct="0">
        <a:spcBef>
          <a:spcPts val="1675"/>
        </a:spcBef>
        <a:spcAft>
          <a:spcPct val="0"/>
        </a:spcAft>
        <a:buSzPct val="171000"/>
        <a:buFont typeface="Arial" panose="020B0604020202020204" pitchFamily="34" charset="0"/>
        <a:buChar char="•"/>
        <a:defRPr sz="2400">
          <a:solidFill>
            <a:srgbClr val="202261"/>
          </a:solidFill>
          <a:latin typeface="+mn-lt"/>
          <a:sym typeface="Arial" panose="020B0604020202020204" pitchFamily="34" charset="0"/>
        </a:defRPr>
      </a:lvl2pPr>
      <a:lvl3pPr marL="1212850" indent="-400050" algn="l" defTabSz="642938" rtl="0" eaLnBrk="0" fontAlgn="base" hangingPunct="0">
        <a:spcBef>
          <a:spcPts val="1675"/>
        </a:spcBef>
        <a:spcAft>
          <a:spcPct val="0"/>
        </a:spcAft>
        <a:buSzPct val="171000"/>
        <a:buFont typeface="Arial" panose="020B0604020202020204" pitchFamily="34" charset="0"/>
        <a:buChar char="•"/>
        <a:defRPr sz="2400">
          <a:solidFill>
            <a:srgbClr val="202261"/>
          </a:solidFill>
          <a:latin typeface="+mn-lt"/>
          <a:sym typeface="Arial" panose="020B0604020202020204" pitchFamily="34" charset="0"/>
        </a:defRPr>
      </a:lvl3pPr>
      <a:lvl4pPr marL="1527175" indent="-403225" algn="l" defTabSz="642938" rtl="0" eaLnBrk="0" fontAlgn="base" hangingPunct="0">
        <a:spcBef>
          <a:spcPts val="1675"/>
        </a:spcBef>
        <a:spcAft>
          <a:spcPct val="0"/>
        </a:spcAft>
        <a:buSzPct val="171000"/>
        <a:buFont typeface="Arial" panose="020B0604020202020204" pitchFamily="34" charset="0"/>
        <a:buChar char="•"/>
        <a:defRPr sz="2400">
          <a:solidFill>
            <a:srgbClr val="202261"/>
          </a:solidFill>
          <a:latin typeface="+mn-lt"/>
          <a:sym typeface="Arial" panose="020B0604020202020204" pitchFamily="34" charset="0"/>
        </a:defRPr>
      </a:lvl4pPr>
      <a:lvl5pPr marL="1839913" indent="-401638" algn="l" defTabSz="642938" rtl="0" eaLnBrk="0" fontAlgn="base" hangingPunct="0">
        <a:spcBef>
          <a:spcPts val="1675"/>
        </a:spcBef>
        <a:spcAft>
          <a:spcPct val="0"/>
        </a:spcAft>
        <a:buSzPct val="171000"/>
        <a:buFont typeface="Arial" panose="020B0604020202020204" pitchFamily="34" charset="0"/>
        <a:buChar char="•"/>
        <a:defRPr sz="2400">
          <a:solidFill>
            <a:srgbClr val="202261"/>
          </a:solidFill>
          <a:latin typeface="+mn-lt"/>
          <a:sym typeface="Arial" panose="020B0604020202020204" pitchFamily="34" charset="0"/>
        </a:defRPr>
      </a:lvl5pPr>
      <a:lvl6pPr marL="2297113" indent="-401638" algn="l" defTabSz="642938" rtl="0" fontAlgn="base">
        <a:spcBef>
          <a:spcPts val="1675"/>
        </a:spcBef>
        <a:spcAft>
          <a:spcPct val="0"/>
        </a:spcAft>
        <a:buSzPct val="171000"/>
        <a:buFont typeface="Arial" charset="0"/>
        <a:buChar char="•"/>
        <a:defRPr sz="2400">
          <a:solidFill>
            <a:srgbClr val="202261"/>
          </a:solidFill>
          <a:latin typeface="+mn-lt"/>
          <a:sym typeface="Arial" charset="0"/>
        </a:defRPr>
      </a:lvl6pPr>
      <a:lvl7pPr marL="2754313" indent="-401638" algn="l" defTabSz="642938" rtl="0" fontAlgn="base">
        <a:spcBef>
          <a:spcPts val="1675"/>
        </a:spcBef>
        <a:spcAft>
          <a:spcPct val="0"/>
        </a:spcAft>
        <a:buSzPct val="171000"/>
        <a:buFont typeface="Arial" charset="0"/>
        <a:buChar char="•"/>
        <a:defRPr sz="2400">
          <a:solidFill>
            <a:srgbClr val="202261"/>
          </a:solidFill>
          <a:latin typeface="+mn-lt"/>
          <a:sym typeface="Arial" charset="0"/>
        </a:defRPr>
      </a:lvl7pPr>
      <a:lvl8pPr marL="3211513" indent="-401638" algn="l" defTabSz="642938" rtl="0" fontAlgn="base">
        <a:spcBef>
          <a:spcPts val="1675"/>
        </a:spcBef>
        <a:spcAft>
          <a:spcPct val="0"/>
        </a:spcAft>
        <a:buSzPct val="171000"/>
        <a:buFont typeface="Arial" charset="0"/>
        <a:buChar char="•"/>
        <a:defRPr sz="2400">
          <a:solidFill>
            <a:srgbClr val="202261"/>
          </a:solidFill>
          <a:latin typeface="+mn-lt"/>
          <a:sym typeface="Arial" charset="0"/>
        </a:defRPr>
      </a:lvl8pPr>
      <a:lvl9pPr marL="3668713" indent="-401638" algn="l" defTabSz="642938" rtl="0" fontAlgn="base">
        <a:spcBef>
          <a:spcPts val="1675"/>
        </a:spcBef>
        <a:spcAft>
          <a:spcPct val="0"/>
        </a:spcAft>
        <a:buSzPct val="171000"/>
        <a:buFont typeface="Arial" charset="0"/>
        <a:buChar char="•"/>
        <a:defRPr sz="2400">
          <a:solidFill>
            <a:srgbClr val="202261"/>
          </a:solidFill>
          <a:latin typeface="+mn-lt"/>
          <a:sym typeface="Arial" charset="0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theelearningcoach.com/learning/10-definitions-learning/" TargetMode="Externa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SuDHQ9wkZE" TargetMode="External"/><Relationship Id="rId2" Type="http://schemas.openxmlformats.org/officeDocument/2006/relationships/hyperlink" Target="https://www.youtube.com/watch?v=6P2nPI6CTlc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youtube.com/watch?v=w7lQE8apk2o" TargetMode="External"/><Relationship Id="rId5" Type="http://schemas.openxmlformats.org/officeDocument/2006/relationships/hyperlink" Target="https://www.ted.com/talks/sue_austin_deep_sea_diving_in_a_wheelchair/up-next" TargetMode="External"/><Relationship Id="rId4" Type="http://schemas.openxmlformats.org/officeDocument/2006/relationships/hyperlink" Target="https://www.ted.com/talks/stella_young_i_m_not_your_inspiration_thank_you_very_much/up-next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antva.org/documents/Definition%20of%20Functional%20Assessment.pdf" TargetMode="Externa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autism.org/10-steps-to-understanding-and-writing-a-functional-behavior-assessment/" TargetMode="External"/><Relationship Id="rId2" Type="http://schemas.openxmlformats.org/officeDocument/2006/relationships/hyperlink" Target="https://education.byu.edu/familyhope/six_steps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https://www.ncbi.nlm.nih.gov/pmc/articles/PMC5954814/" TargetMode="External"/><Relationship Id="rId4" Type="http://schemas.openxmlformats.org/officeDocument/2006/relationships/hyperlink" Target="https://www.understood.org/en/school-learning/evaluations/evaluation-basics/functional-assessment-what-it-is-and-how-it-work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BW8ooEuIys" TargetMode="External"/><Relationship Id="rId2" Type="http://schemas.openxmlformats.org/officeDocument/2006/relationships/hyperlink" Target="https://www.youtube.com/watch?v=Qaz5kcS2oD4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JZdL87sagco" TargetMode="External"/><Relationship Id="rId3" Type="http://schemas.openxmlformats.org/officeDocument/2006/relationships/hyperlink" Target="https://youtu.be/6DpmT0gX7cY" TargetMode="External"/><Relationship Id="rId7" Type="http://schemas.openxmlformats.org/officeDocument/2006/relationships/hyperlink" Target="https://www.youtube.com/watch?v=BM7QCgv4hW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youtube.com/watch?v=LUbnyuEieog&amp;t=44s" TargetMode="External"/><Relationship Id="rId5" Type="http://schemas.openxmlformats.org/officeDocument/2006/relationships/hyperlink" Target="https://www.youtube.com/watch?v=nWlN0IZYdJ4&amp;t=26s" TargetMode="External"/><Relationship Id="rId4" Type="http://schemas.openxmlformats.org/officeDocument/2006/relationships/hyperlink" Target="https://www.youtube.com/watch?v=efJMXcxdT9c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mhcm.org/userfiles/filemanager/961/" TargetMode="External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ilnepublishing.geneseo.edu/instruction-in-functional-assessment/chapter/chapter-2the_methodology_of_functional_assessment/" TargetMode="External"/><Relationship Id="rId2" Type="http://schemas.openxmlformats.org/officeDocument/2006/relationships/hyperlink" Target="https://www.gvsu.edu/cms4/asset/64CB422A-ED08-43F0-F795CA9DE364B6BE/sp0009-_functional_assessment.pdf" TargetMode="External"/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IusfLd7Mlo" TargetMode="External"/><Relationship Id="rId2" Type="http://schemas.openxmlformats.org/officeDocument/2006/relationships/hyperlink" Target="https://www.youtube.com/watch?v=kTClSU_md10" TargetMode="External"/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1AE9CA9-0967-4022-809E-3EFAC109D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3645024"/>
            <a:ext cx="8208912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>
              <a:lnSpc>
                <a:spcPts val="19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1400" dirty="0">
                <a:solidFill>
                  <a:srgbClr val="FF0000"/>
                </a:solidFill>
                <a:latin typeface="+mj-lt"/>
                <a:ea typeface="Arial Hebrew Scholar" charset="-79"/>
                <a:cs typeface="Arial Hebrew Scholar" charset="-79"/>
              </a:rPr>
              <a:t>MODULE:  </a:t>
            </a:r>
            <a:r>
              <a:rPr lang="pl-PL" sz="1400" dirty="0">
                <a:solidFill>
                  <a:schemeClr val="tx1"/>
                </a:solidFill>
                <a:latin typeface="+mj-lt"/>
                <a:ea typeface="Arial Hebrew Scholar" charset="-79"/>
                <a:cs typeface="Arial Hebrew Scholar" charset="-79"/>
              </a:rPr>
              <a:t>FUNCIONAL</a:t>
            </a:r>
            <a:r>
              <a:rPr lang="pl-PL" sz="1400" dirty="0">
                <a:solidFill>
                  <a:srgbClr val="FF0000"/>
                </a:solidFill>
                <a:latin typeface="+mj-lt"/>
                <a:ea typeface="Arial Hebrew Scholar" charset="-79"/>
                <a:cs typeface="Arial Hebrew Scholar" charset="-79"/>
              </a:rPr>
              <a:t> </a:t>
            </a:r>
            <a:r>
              <a:rPr lang="pl-PL" sz="1400" dirty="0">
                <a:solidFill>
                  <a:srgbClr val="000000"/>
                </a:solidFill>
                <a:latin typeface="+mj-lt"/>
                <a:ea typeface="Arial Hebrew Scholar" charset="-79"/>
                <a:cs typeface="Arial Hebrew Scholar" charset="-79"/>
              </a:rPr>
              <a:t>EVALUATION: CONCEPT AND METHODOLOGY </a:t>
            </a:r>
          </a:p>
          <a:p>
            <a:pPr>
              <a:lnSpc>
                <a:spcPts val="19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dirty="0">
                <a:solidFill>
                  <a:srgbClr val="FF0000"/>
                </a:solidFill>
                <a:latin typeface="Bradley Hand ITC" panose="03070402050302030203" pitchFamily="66" charset="0"/>
                <a:cs typeface="+mn-cs"/>
                <a:sym typeface="Arial" charset="0"/>
              </a:rPr>
              <a:t>Didactic Unit B: </a:t>
            </a:r>
            <a:r>
              <a:rPr lang="pl-PL" sz="1600" dirty="0">
                <a:solidFill>
                  <a:schemeClr val="tx1"/>
                </a:solidFill>
              </a:rPr>
              <a:t>Znaczenie oceny funkcjonalnej i jej zastosowania w praktyce </a:t>
            </a:r>
            <a:endParaRPr lang="en-US" sz="1600" dirty="0">
              <a:solidFill>
                <a:schemeClr val="tx1"/>
              </a:solidFill>
              <a:latin typeface="Bradley Hand ITC" panose="03070402050302030203" pitchFamily="66" charset="0"/>
              <a:cs typeface="+mn-cs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26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:circle/>
      </p:transition>
    </mc:Choice>
    <mc:Fallback xmlns="">
      <p:transition spd="slow" advTm="3000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ChangeArrowheads="1"/>
          </p:cNvSpPr>
          <p:nvPr/>
        </p:nvSpPr>
        <p:spPr bwMode="auto">
          <a:xfrm>
            <a:off x="195263" y="992188"/>
            <a:ext cx="8218487" cy="56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2pPr>
            <a:lvl3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3pPr>
            <a:lvl4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4pPr>
            <a:lvl5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5pPr>
            <a:lvl6pPr marL="4572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6pPr>
            <a:lvl7pPr marL="9144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7pPr>
            <a:lvl8pPr marL="13716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8pPr>
            <a:lvl9pPr marL="18288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9pPr>
          </a:lstStyle>
          <a:p>
            <a:r>
              <a:rPr lang="pl-PL" dirty="0"/>
              <a:t>Ocena funkcji</a:t>
            </a:r>
            <a:endParaRPr lang="en-US" altLang="pl-PL" kern="0" dirty="0"/>
          </a:p>
        </p:txBody>
      </p:sp>
      <p:sp>
        <p:nvSpPr>
          <p:cNvPr id="3" name="Symbol zastępczy zawartości 2"/>
          <p:cNvSpPr txBox="1">
            <a:spLocks noChangeArrowheads="1"/>
          </p:cNvSpPr>
          <p:nvPr/>
        </p:nvSpPr>
        <p:spPr bwMode="auto">
          <a:xfrm>
            <a:off x="195263" y="1844824"/>
            <a:ext cx="8840787" cy="4116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73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defRPr lang="en-US" sz="11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01700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2pPr>
            <a:lvl3pPr marL="1212850" indent="-400050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3pPr>
            <a:lvl4pPr marL="1527175" indent="-4032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4pPr>
            <a:lvl5pPr marL="1839913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5pPr>
            <a:lvl6pPr marL="22971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6pPr>
            <a:lvl7pPr marL="27543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7pPr>
            <a:lvl8pPr marL="32115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8pPr>
            <a:lvl9pPr marL="36687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pl-PL" sz="1800" dirty="0"/>
              <a:t>W wielu dziedzinach np. medycyna, fizjoterapia możemy spotkać określenie diagnoza funkcji, które dotyczy najczęściej oceny stanu funkcjonowania konkretnego organu człowieka i może być częścią diagnozy w ocenie funkcjonalnej</a:t>
            </a:r>
          </a:p>
          <a:p>
            <a:pPr>
              <a:lnSpc>
                <a:spcPct val="150000"/>
              </a:lnSpc>
            </a:pPr>
            <a:r>
              <a:rPr lang="pl-PL" sz="1800" dirty="0"/>
              <a:t>Istnieje wiele różnego rodzaju narzędzi diagnozujących poziom funkcjonowania człowieka </a:t>
            </a:r>
          </a:p>
          <a:p>
            <a:pPr>
              <a:lnSpc>
                <a:spcPct val="150000"/>
              </a:lnSpc>
            </a:pPr>
            <a:r>
              <a:rPr lang="pl-PL" sz="1800" dirty="0"/>
              <a:t>Należy pamiętać, że diagnoza jest procesem, który może składać się z bardzo wielu różnych elementów a który kończy się jakimś uogólnieniem, oceną, która z kolei jest podstawą programu wsparcia.</a:t>
            </a:r>
          </a:p>
        </p:txBody>
      </p:sp>
    </p:spTree>
    <p:extLst>
      <p:ext uri="{BB962C8B-B14F-4D97-AF65-F5344CB8AC3E}">
        <p14:creationId xmlns:p14="http://schemas.microsoft.com/office/powerpoint/2010/main" val="2095579010"/>
      </p:ext>
    </p:extLst>
  </p:cSld>
  <p:clrMapOvr>
    <a:masterClrMapping/>
  </p:clrMapOvr>
  <p:transition advClick="0" advTm="3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179512" y="764704"/>
            <a:ext cx="8385175" cy="708025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2pPr>
            <a:lvl3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3pPr>
            <a:lvl4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4pPr>
            <a:lvl5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5pPr>
            <a:lvl6pPr marL="4572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6pPr>
            <a:lvl7pPr marL="9144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7pPr>
            <a:lvl8pPr marL="13716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8pPr>
            <a:lvl9pPr marL="18288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9pPr>
          </a:lstStyle>
          <a:p>
            <a:pPr>
              <a:defRPr/>
            </a:pPr>
            <a:r>
              <a:rPr lang="pl-PL" dirty="0"/>
              <a:t>Wskazania WHO -  Międzynarodowa Klasyfikacja Funkcjonowania, model </a:t>
            </a:r>
            <a:r>
              <a:rPr lang="pl-PL" dirty="0" err="1"/>
              <a:t>biopsychospołeczny</a:t>
            </a:r>
            <a:r>
              <a:rPr lang="pl-PL" dirty="0"/>
              <a:t> (ICF)</a:t>
            </a:r>
            <a:endParaRPr lang="pl-PL" kern="0" dirty="0">
              <a:latin typeface="+mn-lt"/>
            </a:endParaRPr>
          </a:p>
        </p:txBody>
      </p:sp>
      <p:sp>
        <p:nvSpPr>
          <p:cNvPr id="4" name="Symbol zastępczy zawartości 2"/>
          <p:cNvSpPr txBox="1">
            <a:spLocks noChangeArrowheads="1"/>
          </p:cNvSpPr>
          <p:nvPr/>
        </p:nvSpPr>
        <p:spPr bwMode="auto">
          <a:xfrm>
            <a:off x="130175" y="1839913"/>
            <a:ext cx="8905875" cy="408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73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defRPr lang="en-US" sz="11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01700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2pPr>
            <a:lvl3pPr marL="1212850" indent="-400050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3pPr>
            <a:lvl4pPr marL="1527175" indent="-4032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4pPr>
            <a:lvl5pPr marL="1839913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5pPr>
            <a:lvl6pPr marL="22971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6pPr>
            <a:lvl7pPr marL="27543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7pPr>
            <a:lvl8pPr marL="32115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8pPr>
            <a:lvl9pPr marL="36687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9pPr>
          </a:lstStyle>
          <a:p>
            <a:r>
              <a:rPr lang="pl-PL" sz="1800" dirty="0"/>
              <a:t>To nie sam stan zdrowia podmiotu implikuje jego niepełnosprawność; </a:t>
            </a:r>
          </a:p>
          <a:p>
            <a:r>
              <a:rPr lang="pl-PL" sz="1800" dirty="0"/>
              <a:t>Ważnym elementem zasobów podmiotu, regulujących stopień niepełnosprawności, są oprócz stanu zdrowia czynniki osobowe, takie jak np. zasoby poznawcze, wartości, zainteresowania, sposoby spędzania wolnego czasu, kompetencje emocjonalno-społeczne itp.; </a:t>
            </a:r>
          </a:p>
          <a:p>
            <a:r>
              <a:rPr lang="pl-PL" sz="1800" dirty="0"/>
              <a:t>Niepełnosprawność jest zjawiskiem, które „dzieje się” w przestrzeni relacji społecznych, budowanej przez sam podmiot i jego zasoby oraz inne podmioty, również dysponujące własnymi zasobami; </a:t>
            </a:r>
          </a:p>
          <a:p>
            <a:r>
              <a:rPr lang="pl-PL" sz="1800" dirty="0"/>
              <a:t>Niepełnosprawność nie jest stanem chronicznym – jej dynamika i nasilenie zależą zarówno od stanu zdrowia podmiotu, aktualnej kondycji jego zasobów, jak i możliwości i barier, jakie stwarza mu dane otoczenie (które samo również się zmienia, a może być też zmienione przez sam podmiot).</a:t>
            </a:r>
          </a:p>
        </p:txBody>
      </p:sp>
    </p:spTree>
    <p:extLst>
      <p:ext uri="{BB962C8B-B14F-4D97-AF65-F5344CB8AC3E}">
        <p14:creationId xmlns:p14="http://schemas.microsoft.com/office/powerpoint/2010/main" val="1835338421"/>
      </p:ext>
    </p:extLst>
  </p:cSld>
  <p:clrMapOvr>
    <a:masterClrMapping/>
  </p:clrMapOvr>
  <p:transition advClick="0" advTm="3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95536" y="836712"/>
            <a:ext cx="8162925" cy="568325"/>
          </a:xfrm>
          <a:prstGeom prst="rect">
            <a:avLst/>
          </a:prstGeom>
        </p:spPr>
        <p:txBody>
          <a:bodyPr/>
          <a:lstStyle>
            <a:lvl1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2pPr>
            <a:lvl3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3pPr>
            <a:lvl4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4pPr>
            <a:lvl5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5pPr>
            <a:lvl6pPr marL="4572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6pPr>
            <a:lvl7pPr marL="9144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7pPr>
            <a:lvl8pPr marL="13716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8pPr>
            <a:lvl9pPr marL="18288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9pPr>
          </a:lstStyle>
          <a:p>
            <a:pPr>
              <a:defRPr/>
            </a:pPr>
            <a:r>
              <a:rPr lang="pl-PL" dirty="0"/>
              <a:t>Klasyfikacja ICF - cele</a:t>
            </a:r>
            <a:endParaRPr lang="en-US" kern="0" dirty="0">
              <a:latin typeface="+mn-lt"/>
            </a:endParaRPr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111125" y="1700213"/>
            <a:ext cx="8934450" cy="4225925"/>
          </a:xfrm>
          <a:prstGeom prst="rect">
            <a:avLst/>
          </a:prstGeom>
        </p:spPr>
        <p:txBody>
          <a:bodyPr>
            <a:normAutofit/>
          </a:bodyPr>
          <a:lstStyle>
            <a:lvl1pPr marL="1873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defRPr lang="en-US" sz="11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01700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2pPr>
            <a:lvl3pPr marL="1212850" indent="-400050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3pPr>
            <a:lvl4pPr marL="1527175" indent="-4032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4pPr>
            <a:lvl5pPr marL="1839913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5pPr>
            <a:lvl6pPr marL="22971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6pPr>
            <a:lvl7pPr marL="27543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7pPr>
            <a:lvl8pPr marL="32115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8pPr>
            <a:lvl9pPr marL="36687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9pPr>
          </a:lstStyle>
          <a:p>
            <a:pPr>
              <a:defRPr/>
            </a:pPr>
            <a:endParaRPr lang="pl-PL" b="0" kern="0" dirty="0"/>
          </a:p>
          <a:p>
            <a:r>
              <a:rPr lang="pl-PL" sz="1800" dirty="0"/>
              <a:t>Stworzenie naukowych podstaw zrozumienia i badania kwestii zdrowia i związanych z nim stanów, wyników i wyznaczników; </a:t>
            </a:r>
          </a:p>
          <a:p>
            <a:r>
              <a:rPr lang="pl-PL" sz="1800" dirty="0"/>
              <a:t>Ustalenie wspólnego języka stosowanego do opisu zdrowia i stanów związanych ze zdrowiem, ze względu na konieczność usprawnienia porozumiewania się różnych użytkowników, np. pracowników służby zdrowia, pracowników naukowych, decydentów i ogółu społeczeństwa, z uwzględnieniem osób niepełnosprawnych; </a:t>
            </a:r>
          </a:p>
          <a:p>
            <a:r>
              <a:rPr lang="pl-PL" sz="1800" dirty="0"/>
              <a:t>Umożliwienie porównywania danych z różnych krajów, z wielu dziedzin opieki zdrowotnej, usług i okresów czasu;</a:t>
            </a:r>
          </a:p>
          <a:p>
            <a:r>
              <a:rPr lang="pl-PL" sz="1800" dirty="0"/>
              <a:t>Stworzenie usystematyzowanego schematu kodowania dla systemów informatycznych w dziedzinie zdrowia (por. ICF, 2009).</a:t>
            </a:r>
          </a:p>
        </p:txBody>
      </p:sp>
    </p:spTree>
    <p:extLst>
      <p:ext uri="{BB962C8B-B14F-4D97-AF65-F5344CB8AC3E}">
        <p14:creationId xmlns:p14="http://schemas.microsoft.com/office/powerpoint/2010/main" val="514510110"/>
      </p:ext>
    </p:extLst>
  </p:cSld>
  <p:clrMapOvr>
    <a:masterClrMapping/>
  </p:clrMapOvr>
  <p:transition advClick="0" advTm="3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251520" y="764704"/>
            <a:ext cx="8321675" cy="569912"/>
          </a:xfrm>
          <a:prstGeom prst="rect">
            <a:avLst/>
          </a:prstGeom>
        </p:spPr>
        <p:txBody>
          <a:bodyPr/>
          <a:lstStyle>
            <a:lvl1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2pPr>
            <a:lvl3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3pPr>
            <a:lvl4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4pPr>
            <a:lvl5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5pPr>
            <a:lvl6pPr marL="4572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6pPr>
            <a:lvl7pPr marL="9144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7pPr>
            <a:lvl8pPr marL="13716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8pPr>
            <a:lvl9pPr marL="18288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9pPr>
          </a:lstStyle>
          <a:p>
            <a:pPr>
              <a:defRPr/>
            </a:pPr>
            <a:r>
              <a:rPr lang="pl-PL" dirty="0"/>
              <a:t>Uczenie się</a:t>
            </a:r>
            <a:endParaRPr lang="pl-PL" kern="0" dirty="0">
              <a:latin typeface="+mn-lt"/>
            </a:endParaRPr>
          </a:p>
        </p:txBody>
      </p:sp>
      <p:sp>
        <p:nvSpPr>
          <p:cNvPr id="3" name="Symbol zastępczy zawartości 2"/>
          <p:cNvSpPr txBox="1">
            <a:spLocks noChangeArrowheads="1"/>
          </p:cNvSpPr>
          <p:nvPr/>
        </p:nvSpPr>
        <p:spPr bwMode="auto">
          <a:xfrm>
            <a:off x="193675" y="1622425"/>
            <a:ext cx="8786813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73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defRPr lang="en-US" sz="11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01700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2pPr>
            <a:lvl3pPr marL="1212850" indent="-400050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3pPr>
            <a:lvl4pPr marL="1527175" indent="-4032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4pPr>
            <a:lvl5pPr marL="1839913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5pPr>
            <a:lvl6pPr marL="22971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6pPr>
            <a:lvl7pPr marL="27543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7pPr>
            <a:lvl8pPr marL="32115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8pPr>
            <a:lvl9pPr marL="36687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9pPr>
          </a:lstStyle>
          <a:p>
            <a:endParaRPr lang="pl-PL" altLang="pl-PL" b="0" kern="0" dirty="0"/>
          </a:p>
          <a:p>
            <a:r>
              <a:rPr lang="pl-PL" sz="1800" dirty="0"/>
              <a:t>Warto zwrócić uwagę na termin „uczenie się”, który najczęściej znaczy:</a:t>
            </a:r>
          </a:p>
          <a:p>
            <a:r>
              <a:rPr lang="pl-PL" sz="1800" dirty="0"/>
              <a:t>Uczenie się to nabywanie nowej wiedzy lub umiejętności poprzez nauczanie, doświadczenie lub studia. Jest to proces transformacyjny, w którym zrozumienie nowych informacji może prowadzić do zmian w zachowaniu osoby lub postrzeganiu otaczającego ją świata.</a:t>
            </a:r>
          </a:p>
          <a:p>
            <a:r>
              <a:rPr lang="pl-PL" sz="1050" dirty="0"/>
              <a:t>(por. </a:t>
            </a:r>
            <a:r>
              <a:rPr lang="pl-PL" sz="1050" dirty="0">
                <a:hlinkClick r:id="rId2"/>
              </a:rPr>
              <a:t>http://theelearningcoach.com/learning/10-definitions-learning/</a:t>
            </a:r>
            <a:r>
              <a:rPr lang="pl-PL" sz="1050" dirty="0"/>
              <a:t> )</a:t>
            </a:r>
          </a:p>
          <a:p>
            <a:r>
              <a:rPr lang="pl-PL" sz="1800" dirty="0"/>
              <a:t>Najważniejsze jest zawsze to, że jest to proces zmian w myśleniu, zachowaniu w drodze do określenia swojego miejsca w świecie</a:t>
            </a:r>
          </a:p>
          <a:p>
            <a:r>
              <a:rPr lang="pl-PL" sz="1800" dirty="0"/>
              <a:t>Istnieje wiele przykładów na znaczenie uczenia się dla jakości życia i poczucia szczęścia i spełnienia</a:t>
            </a:r>
          </a:p>
        </p:txBody>
      </p:sp>
    </p:spTree>
    <p:extLst>
      <p:ext uri="{BB962C8B-B14F-4D97-AF65-F5344CB8AC3E}">
        <p14:creationId xmlns:p14="http://schemas.microsoft.com/office/powerpoint/2010/main" val="1818268303"/>
      </p:ext>
    </p:extLst>
  </p:cSld>
  <p:clrMapOvr>
    <a:masterClrMapping/>
  </p:clrMapOvr>
  <p:transition advClick="0" advTm="3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23528" y="836712"/>
            <a:ext cx="8162925" cy="568325"/>
          </a:xfrm>
          <a:prstGeom prst="rect">
            <a:avLst/>
          </a:prstGeom>
        </p:spPr>
        <p:txBody>
          <a:bodyPr/>
          <a:lstStyle>
            <a:lvl1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2pPr>
            <a:lvl3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3pPr>
            <a:lvl4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4pPr>
            <a:lvl5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5pPr>
            <a:lvl6pPr marL="4572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6pPr>
            <a:lvl7pPr marL="9144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7pPr>
            <a:lvl8pPr marL="13716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8pPr>
            <a:lvl9pPr marL="18288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9pPr>
          </a:lstStyle>
          <a:p>
            <a:pPr>
              <a:defRPr/>
            </a:pPr>
            <a:r>
              <a:rPr lang="pl-PL" kern="0" dirty="0">
                <a:latin typeface="+mn-lt"/>
              </a:rPr>
              <a:t>Kilka video przykładów</a:t>
            </a:r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352425" y="1700213"/>
            <a:ext cx="8162925" cy="4027487"/>
          </a:xfrm>
          <a:prstGeom prst="rect">
            <a:avLst/>
          </a:prstGeom>
        </p:spPr>
        <p:txBody>
          <a:bodyPr/>
          <a:lstStyle>
            <a:lvl1pPr marL="1873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defRPr lang="en-US" sz="11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01700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2pPr>
            <a:lvl3pPr marL="1212850" indent="-400050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3pPr>
            <a:lvl4pPr marL="1527175" indent="-4032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4pPr>
            <a:lvl5pPr marL="1839913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5pPr>
            <a:lvl6pPr marL="22971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6pPr>
            <a:lvl7pPr marL="27543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7pPr>
            <a:lvl8pPr marL="32115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8pPr>
            <a:lvl9pPr marL="36687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9pPr>
          </a:lstStyle>
          <a:p>
            <a:pPr>
              <a:defRPr/>
            </a:pPr>
            <a:r>
              <a:rPr lang="pl-PL" sz="1600" b="1" kern="0" dirty="0"/>
              <a:t>Nick </a:t>
            </a:r>
            <a:r>
              <a:rPr lang="pl-PL" sz="1600" b="1" kern="0" dirty="0" err="1"/>
              <a:t>Vuicic</a:t>
            </a:r>
            <a:r>
              <a:rPr lang="pl-PL" sz="1600" b="1" kern="0" dirty="0"/>
              <a:t> </a:t>
            </a:r>
          </a:p>
          <a:p>
            <a:pPr>
              <a:defRPr/>
            </a:pPr>
            <a:r>
              <a:rPr lang="pl-PL" sz="1600" b="0" kern="0" dirty="0"/>
              <a:t> </a:t>
            </a:r>
            <a:r>
              <a:rPr lang="pl-PL" sz="1600" b="0" kern="0" dirty="0">
                <a:hlinkClick r:id="rId2"/>
              </a:rPr>
              <a:t>https://www.youtube.com/watch?v=6P2nPI6CTlc</a:t>
            </a:r>
            <a:r>
              <a:rPr lang="pl-PL" sz="1600" b="0" kern="0" dirty="0"/>
              <a:t> </a:t>
            </a:r>
          </a:p>
          <a:p>
            <a:pPr marL="0">
              <a:defRPr/>
            </a:pPr>
            <a:r>
              <a:rPr lang="pl-PL" sz="1600" b="0" kern="0" dirty="0"/>
              <a:t>    </a:t>
            </a:r>
            <a:r>
              <a:rPr lang="pl-PL" sz="1600" b="0" kern="0" dirty="0">
                <a:hlinkClick r:id="rId3"/>
              </a:rPr>
              <a:t>https://www.youtube.com/watch?v=QSuDHQ9wkZE</a:t>
            </a:r>
            <a:endParaRPr lang="pl-PL" sz="1600" b="0" kern="0" dirty="0"/>
          </a:p>
          <a:p>
            <a:pPr>
              <a:defRPr/>
            </a:pPr>
            <a:r>
              <a:rPr lang="pl-PL" sz="1600" b="1" kern="0" dirty="0"/>
              <a:t>Stella Young - 				 </a:t>
            </a:r>
            <a:r>
              <a:rPr lang="pl-PL" sz="1600" b="0" kern="0" dirty="0">
                <a:hlinkClick r:id="rId4"/>
              </a:rPr>
              <a:t>https://www.ted.com/talks/stella_young_i_m_not_your_inspiration_thank_you_very_much/up-next</a:t>
            </a:r>
            <a:endParaRPr lang="pl-PL" sz="1600" b="0" kern="0" dirty="0"/>
          </a:p>
          <a:p>
            <a:pPr>
              <a:defRPr/>
            </a:pPr>
            <a:r>
              <a:rPr lang="pl-PL" sz="1600" b="1" kern="0" dirty="0" err="1"/>
              <a:t>Deep</a:t>
            </a:r>
            <a:r>
              <a:rPr lang="pl-PL" sz="1600" b="1" kern="0" dirty="0"/>
              <a:t> </a:t>
            </a:r>
            <a:r>
              <a:rPr lang="pl-PL" sz="1600" b="1" kern="0" dirty="0" err="1"/>
              <a:t>sea</a:t>
            </a:r>
            <a:r>
              <a:rPr lang="pl-PL" sz="1600" b="1" kern="0" dirty="0"/>
              <a:t> </a:t>
            </a:r>
            <a:r>
              <a:rPr lang="pl-PL" sz="1600" b="1" kern="0" dirty="0" err="1"/>
              <a:t>diving</a:t>
            </a:r>
            <a:r>
              <a:rPr lang="pl-PL" sz="1600" b="1" kern="0" dirty="0"/>
              <a:t> - </a:t>
            </a:r>
            <a:r>
              <a:rPr lang="pl-PL" sz="1600" b="0" kern="0" dirty="0">
                <a:hlinkClick r:id="rId5"/>
              </a:rPr>
              <a:t>https://www.ted.com/talks/sue_austin_deep_sea_diving_in_a_wheelchair/up-next</a:t>
            </a:r>
            <a:endParaRPr lang="pl-PL" sz="1600" b="0" kern="0" dirty="0"/>
          </a:p>
          <a:p>
            <a:pPr>
              <a:defRPr/>
            </a:pPr>
            <a:r>
              <a:rPr lang="pl-PL" sz="1600" b="1" kern="0" dirty="0" err="1"/>
              <a:t>Ashoka</a:t>
            </a:r>
            <a:r>
              <a:rPr lang="pl-PL" sz="1600" b="1" kern="0" dirty="0"/>
              <a:t> </a:t>
            </a:r>
            <a:r>
              <a:rPr lang="pl-PL" sz="1600" b="1" kern="0" dirty="0" err="1"/>
              <a:t>changemakers</a:t>
            </a:r>
            <a:r>
              <a:rPr lang="pl-PL" sz="1600" b="1" kern="0" dirty="0"/>
              <a:t> </a:t>
            </a:r>
            <a:r>
              <a:rPr lang="pl-PL" sz="1600" b="1" kern="0" dirty="0" err="1"/>
              <a:t>schools</a:t>
            </a:r>
            <a:r>
              <a:rPr lang="pl-PL" sz="1600" b="1" kern="0" dirty="0"/>
              <a:t> </a:t>
            </a:r>
            <a:r>
              <a:rPr lang="pl-PL" sz="1600" b="0" kern="0" dirty="0"/>
              <a:t>- </a:t>
            </a:r>
            <a:r>
              <a:rPr lang="pl-PL" sz="1600" b="0" kern="0" dirty="0">
                <a:hlinkClick r:id="rId6"/>
              </a:rPr>
              <a:t>https://www.youtube.com/watch?v=w7lQE8apk2o</a:t>
            </a:r>
            <a:endParaRPr lang="pl-PL" sz="1600" b="0" kern="0" dirty="0"/>
          </a:p>
          <a:p>
            <a:pPr marL="0">
              <a:defRPr/>
            </a:pPr>
            <a:r>
              <a:rPr lang="pl-PL" sz="1200" b="1" kern="0" dirty="0"/>
              <a:t>(dostęp z dnia 18.01.2020)</a:t>
            </a:r>
          </a:p>
        </p:txBody>
      </p:sp>
    </p:spTree>
    <p:extLst>
      <p:ext uri="{BB962C8B-B14F-4D97-AF65-F5344CB8AC3E}">
        <p14:creationId xmlns:p14="http://schemas.microsoft.com/office/powerpoint/2010/main" val="701791510"/>
      </p:ext>
    </p:extLst>
  </p:cSld>
  <p:clrMapOvr>
    <a:masterClrMapping/>
  </p:clrMapOvr>
  <p:transition advClick="0" advTm="3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176213" y="836713"/>
            <a:ext cx="8850312" cy="576064"/>
          </a:xfrm>
          <a:prstGeom prst="rect">
            <a:avLst/>
          </a:prstGeom>
        </p:spPr>
        <p:txBody>
          <a:bodyPr/>
          <a:lstStyle>
            <a:lvl1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2pPr>
            <a:lvl3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3pPr>
            <a:lvl4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4pPr>
            <a:lvl5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5pPr>
            <a:lvl6pPr marL="4572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6pPr>
            <a:lvl7pPr marL="9144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7pPr>
            <a:lvl8pPr marL="13716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8pPr>
            <a:lvl9pPr marL="18288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9pPr>
          </a:lstStyle>
          <a:p>
            <a:pPr>
              <a:defRPr/>
            </a:pPr>
            <a:r>
              <a:rPr lang="pl-PL"/>
              <a:t>Diagnoza funkcjonalna w pracy edukacyjno-terapeutycznej</a:t>
            </a:r>
            <a:endParaRPr lang="en-US" kern="0" dirty="0">
              <a:latin typeface="+mn-lt"/>
            </a:endParaRPr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176213" y="1412777"/>
            <a:ext cx="8850312" cy="449113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1873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defRPr lang="en-US" sz="11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01700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2pPr>
            <a:lvl3pPr marL="1212850" indent="-400050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3pPr>
            <a:lvl4pPr marL="1527175" indent="-4032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4pPr>
            <a:lvl5pPr marL="1839913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5pPr>
            <a:lvl6pPr marL="22971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6pPr>
            <a:lvl7pPr marL="27543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7pPr>
            <a:lvl8pPr marL="32115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8pPr>
            <a:lvl9pPr marL="36687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pl-PL" sz="1800" dirty="0"/>
              <a:t>Diagnoza umiejętności funkcjonalnych służy budowaniu programu indywidualnej pracy z pacjentem, jej efektywny przebieg oparty jest o  uwzględnienie w działaniu diagnostycznym następujących zasad:</a:t>
            </a:r>
          </a:p>
          <a:p>
            <a:pPr>
              <a:lnSpc>
                <a:spcPct val="120000"/>
              </a:lnSpc>
            </a:pPr>
            <a:r>
              <a:rPr lang="pl-PL" sz="1800" dirty="0"/>
              <a:t>pozytywne podejście (rozpoznanie mocnych stron pacjenta),</a:t>
            </a:r>
          </a:p>
          <a:p>
            <a:pPr>
              <a:lnSpc>
                <a:spcPct val="120000"/>
              </a:lnSpc>
            </a:pPr>
            <a:r>
              <a:rPr lang="pl-PL" sz="1800" dirty="0"/>
              <a:t>kompleksowość (</a:t>
            </a:r>
            <a:r>
              <a:rPr lang="pl-PL" sz="1800" dirty="0" err="1"/>
              <a:t>wielowymiarowość</a:t>
            </a:r>
            <a:r>
              <a:rPr lang="pl-PL" sz="1800" dirty="0"/>
              <a:t>),</a:t>
            </a:r>
          </a:p>
          <a:p>
            <a:pPr>
              <a:lnSpc>
                <a:spcPct val="120000"/>
              </a:lnSpc>
            </a:pPr>
            <a:r>
              <a:rPr lang="pl-PL" sz="1800" dirty="0"/>
              <a:t>rozwojowość (uwzględnienie dynamiki rozwoju),</a:t>
            </a:r>
          </a:p>
          <a:p>
            <a:pPr>
              <a:lnSpc>
                <a:spcPct val="120000"/>
              </a:lnSpc>
            </a:pPr>
            <a:r>
              <a:rPr lang="pl-PL" sz="1800" dirty="0"/>
              <a:t>prognostyczność,</a:t>
            </a:r>
          </a:p>
          <a:p>
            <a:pPr>
              <a:lnSpc>
                <a:spcPct val="120000"/>
              </a:lnSpc>
            </a:pPr>
            <a:r>
              <a:rPr lang="pl-PL" sz="1800" dirty="0"/>
              <a:t>profilowość (konstruowanie profilu rozwojowego obrazującego wyniki zgromadzonego materiału diagnostycznego),</a:t>
            </a:r>
          </a:p>
          <a:p>
            <a:pPr>
              <a:lnSpc>
                <a:spcPct val="120000"/>
              </a:lnSpc>
            </a:pPr>
            <a:r>
              <a:rPr lang="pl-PL" sz="1800" dirty="0"/>
              <a:t>nieinwazyjność (przeprowadzenie procedury w warunkach naturalnych)</a:t>
            </a:r>
          </a:p>
          <a:p>
            <a:pPr>
              <a:lnSpc>
                <a:spcPct val="120000"/>
              </a:lnSpc>
            </a:pPr>
            <a:r>
              <a:rPr lang="pl-PL" sz="1800" dirty="0"/>
              <a:t>ukierunkowanie na proces rehabilitacyjny.</a:t>
            </a:r>
          </a:p>
          <a:p>
            <a:pPr marL="0" indent="0">
              <a:buNone/>
            </a:pPr>
            <a:r>
              <a:rPr lang="pl-PL" sz="1400" dirty="0"/>
              <a:t>                                                                                                         (vide. </a:t>
            </a:r>
            <a:r>
              <a:rPr lang="pl-PL" sz="1400" dirty="0" err="1"/>
              <a:t>Głodkowska</a:t>
            </a:r>
            <a:r>
              <a:rPr lang="pl-PL" sz="1400" dirty="0"/>
              <a:t> J., 1999)</a:t>
            </a:r>
          </a:p>
          <a:p>
            <a:pPr marL="0">
              <a:defRPr/>
            </a:pPr>
            <a:endParaRPr lang="pl-PL" b="0" kern="0" dirty="0"/>
          </a:p>
        </p:txBody>
      </p:sp>
    </p:spTree>
    <p:extLst>
      <p:ext uri="{BB962C8B-B14F-4D97-AF65-F5344CB8AC3E}">
        <p14:creationId xmlns:p14="http://schemas.microsoft.com/office/powerpoint/2010/main" val="88290996"/>
      </p:ext>
    </p:extLst>
  </p:cSld>
  <p:clrMapOvr>
    <a:masterClrMapping/>
  </p:clrMapOvr>
  <p:transition advClick="0" advTm="3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179512" y="764704"/>
            <a:ext cx="8339137" cy="576263"/>
          </a:xfrm>
          <a:prstGeom prst="rect">
            <a:avLst/>
          </a:prstGeom>
        </p:spPr>
        <p:txBody>
          <a:bodyPr/>
          <a:lstStyle>
            <a:lvl1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2pPr>
            <a:lvl3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3pPr>
            <a:lvl4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4pPr>
            <a:lvl5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5pPr>
            <a:lvl6pPr marL="4572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6pPr>
            <a:lvl7pPr marL="9144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7pPr>
            <a:lvl8pPr marL="13716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8pPr>
            <a:lvl9pPr marL="18288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9pPr>
          </a:lstStyle>
          <a:p>
            <a:pPr>
              <a:defRPr/>
            </a:pPr>
            <a:r>
              <a:rPr lang="pl-PL" dirty="0"/>
              <a:t>Specyfika postępowania w ocenie funkcjonalnej</a:t>
            </a:r>
            <a:endParaRPr lang="en-US" kern="0" dirty="0">
              <a:latin typeface="+mn-lt"/>
            </a:endParaRPr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189511" y="1556792"/>
            <a:ext cx="8784977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1873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defRPr lang="en-US" sz="11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01700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2pPr>
            <a:lvl3pPr marL="1212850" indent="-400050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3pPr>
            <a:lvl4pPr marL="1527175" indent="-4032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4pPr>
            <a:lvl5pPr marL="1839913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5pPr>
            <a:lvl6pPr marL="22971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6pPr>
            <a:lvl7pPr marL="27543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7pPr>
            <a:lvl8pPr marL="32115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8pPr>
            <a:lvl9pPr marL="36687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9pPr>
          </a:lstStyle>
          <a:p>
            <a:pPr marL="0"/>
            <a:r>
              <a:rPr lang="pl-PL" sz="1800" dirty="0"/>
              <a:t>1. Sporządzenie diagnozy ekologicznej w konsultacji z innymi specjalistami (tzw. „inwentarz  środowiska”).</a:t>
            </a:r>
          </a:p>
          <a:p>
            <a:pPr marL="0"/>
            <a:r>
              <a:rPr lang="pl-PL" sz="1800" dirty="0"/>
              <a:t> 2. Ocena funkcjonowania dziecka w percepcji rodziców, najbliższego otoczenia pacjenta.</a:t>
            </a:r>
          </a:p>
          <a:p>
            <a:pPr marL="0" indent="0">
              <a:buNone/>
            </a:pPr>
            <a:r>
              <a:rPr lang="pl-PL" sz="1800" dirty="0"/>
              <a:t> 3. Ocena bieżących umiejętności i sprawności pacjenta specjalistów  (obserwacja różnych form aktywności pacjenta oraz interakcji z otoczeniem).</a:t>
            </a:r>
          </a:p>
          <a:p>
            <a:pPr marL="0" indent="0">
              <a:buNone/>
            </a:pPr>
            <a:r>
              <a:rPr lang="pl-PL" sz="1800" dirty="0"/>
              <a:t>4. Określenie zakresu i rodzaju pomocy </a:t>
            </a:r>
          </a:p>
          <a:p>
            <a:pPr marL="0" indent="0">
              <a:buNone/>
            </a:pPr>
            <a:r>
              <a:rPr lang="pl-PL" sz="1800" dirty="0"/>
              <a:t>5. Analiza zebranych informacji przez zespół, ustalenie sposobów wdrażania i realizacji programu pomocy  </a:t>
            </a:r>
          </a:p>
          <a:p>
            <a:pPr marL="0" indent="0">
              <a:buNone/>
            </a:pPr>
            <a:r>
              <a:rPr lang="pl-PL" sz="1200" dirty="0"/>
              <a:t>                                                                                                                              (vide Serafin T., 2005)</a:t>
            </a:r>
          </a:p>
          <a:p>
            <a:pPr>
              <a:defRPr/>
            </a:pPr>
            <a:endParaRPr lang="en-US" sz="3000" b="0" kern="0" dirty="0"/>
          </a:p>
        </p:txBody>
      </p:sp>
    </p:spTree>
    <p:extLst>
      <p:ext uri="{BB962C8B-B14F-4D97-AF65-F5344CB8AC3E}">
        <p14:creationId xmlns:p14="http://schemas.microsoft.com/office/powerpoint/2010/main" val="1190208746"/>
      </p:ext>
    </p:extLst>
  </p:cSld>
  <p:clrMapOvr>
    <a:masterClrMapping/>
  </p:clrMapOvr>
  <p:transition advClick="0" advTm="3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23528" y="836712"/>
            <a:ext cx="8207375" cy="864096"/>
          </a:xfrm>
          <a:prstGeom prst="rect">
            <a:avLst/>
          </a:prstGeom>
        </p:spPr>
        <p:txBody>
          <a:bodyPr/>
          <a:lstStyle>
            <a:lvl1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2pPr>
            <a:lvl3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3pPr>
            <a:lvl4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4pPr>
            <a:lvl5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5pPr>
            <a:lvl6pPr marL="4572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6pPr>
            <a:lvl7pPr marL="9144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7pPr>
            <a:lvl8pPr marL="13716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8pPr>
            <a:lvl9pPr marL="18288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9pPr>
          </a:lstStyle>
          <a:p>
            <a:pPr>
              <a:defRPr/>
            </a:pPr>
            <a:r>
              <a:rPr lang="pl-PL" sz="2800" dirty="0"/>
              <a:t>Definicje diagnozy i oceny funkcjonalnej</a:t>
            </a:r>
            <a:endParaRPr lang="en-US" sz="2800" kern="0" dirty="0">
              <a:latin typeface="+mn-lt"/>
            </a:endParaRPr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323528" y="1916832"/>
            <a:ext cx="8793162" cy="4080297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1873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defRPr lang="en-US" sz="11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01700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2pPr>
            <a:lvl3pPr marL="1212850" indent="-400050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3pPr>
            <a:lvl4pPr marL="1527175" indent="-4032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4pPr>
            <a:lvl5pPr marL="1839913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5pPr>
            <a:lvl6pPr marL="22971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6pPr>
            <a:lvl7pPr marL="27543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7pPr>
            <a:lvl8pPr marL="32115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8pPr>
            <a:lvl9pPr marL="36687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pl-PL" sz="2600" kern="0" dirty="0"/>
              <a:t>Ocena funkcjonalna jest ciągłym procesem realizowanym we współpracy specjalistów, pacjentów i ich opiekunów, który łączy obserwację, zadawanie znaczących pytań, słuchanie historii rodzinnych oraz analizowanie umiejętności i zachowań poszczególnych pacjentów w ramach naturalnie występujących codziennych rutyn i czynności w różnych sytuacjach</a:t>
            </a:r>
          </a:p>
          <a:p>
            <a:pPr>
              <a:lnSpc>
                <a:spcPct val="150000"/>
              </a:lnSpc>
              <a:defRPr/>
            </a:pPr>
            <a:r>
              <a:rPr lang="pl-PL" sz="2700" kern="0" dirty="0"/>
              <a:t>.</a:t>
            </a:r>
            <a:r>
              <a:rPr lang="pl-PL" sz="1300" b="0" kern="0" dirty="0"/>
              <a:t>(Vide</a:t>
            </a:r>
            <a:r>
              <a:rPr lang="pl-PL" sz="1300" b="0" kern="0" dirty="0">
                <a:hlinkClick r:id="rId2" invalidUrl="http://www.infantva.org/documents/Definition of Functional Assessment.pdf"/>
              </a:rPr>
              <a:t> http://www.infantva.org/documents/Definition%20of%20Functional%20Assessment.pdf </a:t>
            </a:r>
            <a:r>
              <a:rPr lang="pl-PL" sz="1300" b="0" kern="0" dirty="0"/>
              <a:t>– </a:t>
            </a:r>
            <a:r>
              <a:rPr lang="pl-PL" sz="1300" b="0" kern="0" dirty="0" err="1"/>
              <a:t>Accessed</a:t>
            </a:r>
            <a:r>
              <a:rPr lang="pl-PL" sz="1300" b="0" kern="0" dirty="0"/>
              <a:t> on 17.01.2020)</a:t>
            </a:r>
            <a:endParaRPr lang="pl-PL" sz="1300" b="0" kern="0" dirty="0">
              <a:hlinkClick r:id="rId2" invalidUrl="http://www.infantva.org/documents/Definition of Functional Assessment.pdf"/>
            </a:endParaRPr>
          </a:p>
          <a:p>
            <a:pPr>
              <a:defRPr/>
            </a:pPr>
            <a:endParaRPr lang="pl-PL" b="0" kern="0" dirty="0"/>
          </a:p>
          <a:p>
            <a:pPr>
              <a:defRPr/>
            </a:pPr>
            <a:endParaRPr lang="pl-PL" b="0" kern="0" dirty="0"/>
          </a:p>
        </p:txBody>
      </p:sp>
    </p:spTree>
    <p:extLst>
      <p:ext uri="{BB962C8B-B14F-4D97-AF65-F5344CB8AC3E}">
        <p14:creationId xmlns:p14="http://schemas.microsoft.com/office/powerpoint/2010/main" val="1884398779"/>
      </p:ext>
    </p:extLst>
  </p:cSld>
  <p:clrMapOvr>
    <a:masterClrMapping/>
  </p:clrMapOvr>
  <p:transition advClick="0" advTm="3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251520" y="836712"/>
            <a:ext cx="8296275" cy="541338"/>
          </a:xfrm>
          <a:prstGeom prst="rect">
            <a:avLst/>
          </a:prstGeom>
        </p:spPr>
        <p:txBody>
          <a:bodyPr/>
          <a:lstStyle>
            <a:lvl1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2pPr>
            <a:lvl3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3pPr>
            <a:lvl4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4pPr>
            <a:lvl5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5pPr>
            <a:lvl6pPr marL="4572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6pPr>
            <a:lvl7pPr marL="9144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7pPr>
            <a:lvl8pPr marL="13716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8pPr>
            <a:lvl9pPr marL="18288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9pPr>
          </a:lstStyle>
          <a:p>
            <a:pPr>
              <a:defRPr/>
            </a:pPr>
            <a:r>
              <a:rPr lang="pl-PL" kern="0" dirty="0">
                <a:latin typeface="+mn-lt"/>
              </a:rPr>
              <a:t>Różne konteksty</a:t>
            </a:r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219075" y="1378050"/>
            <a:ext cx="8686800" cy="4571230"/>
          </a:xfrm>
          <a:prstGeom prst="rect">
            <a:avLst/>
          </a:prstGeom>
        </p:spPr>
        <p:txBody>
          <a:bodyPr/>
          <a:lstStyle>
            <a:lvl1pPr marL="1873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defRPr lang="en-US" sz="11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01700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2pPr>
            <a:lvl3pPr marL="1212850" indent="-400050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3pPr>
            <a:lvl4pPr marL="1527175" indent="-4032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4pPr>
            <a:lvl5pPr marL="1839913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5pPr>
            <a:lvl6pPr marL="22971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6pPr>
            <a:lvl7pPr marL="27543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7pPr>
            <a:lvl8pPr marL="32115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8pPr>
            <a:lvl9pPr marL="36687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9pPr>
          </a:lstStyle>
          <a:p>
            <a:pPr>
              <a:defRPr/>
            </a:pPr>
            <a:r>
              <a:rPr lang="pl-PL" sz="1600" b="1" kern="0" dirty="0"/>
              <a:t>Sześć kroków– </a:t>
            </a:r>
          </a:p>
          <a:p>
            <a:pPr>
              <a:defRPr/>
            </a:pPr>
            <a:r>
              <a:rPr lang="pl-PL" sz="1600" b="0" kern="0" dirty="0">
                <a:hlinkClick r:id="rId2"/>
              </a:rPr>
              <a:t>https://education.byu.edu/familyhope/six_steps</a:t>
            </a:r>
            <a:endParaRPr lang="pl-PL" sz="1600" b="0" kern="0" dirty="0"/>
          </a:p>
          <a:p>
            <a:pPr>
              <a:defRPr/>
            </a:pPr>
            <a:r>
              <a:rPr lang="pl-PL" sz="1600" kern="0" dirty="0"/>
              <a:t>Dziesięć kroków</a:t>
            </a:r>
          </a:p>
          <a:p>
            <a:pPr>
              <a:defRPr/>
            </a:pPr>
            <a:r>
              <a:rPr lang="pl-PL" sz="1600" b="0" kern="0" dirty="0">
                <a:hlinkClick r:id="rId3"/>
              </a:rPr>
              <a:t>https://researchautism.org/10-steps-to-understanding-and-writing-a-functional-behavior-assessment/</a:t>
            </a:r>
            <a:r>
              <a:rPr lang="pl-PL" sz="1600" b="0" kern="0" dirty="0"/>
              <a:t> </a:t>
            </a:r>
          </a:p>
          <a:p>
            <a:pPr>
              <a:defRPr/>
            </a:pPr>
            <a:r>
              <a:rPr lang="pl-PL" sz="1600" dirty="0"/>
              <a:t>Ocena funkcjonalna a ocena kompleksowa </a:t>
            </a:r>
          </a:p>
          <a:p>
            <a:pPr>
              <a:defRPr/>
            </a:pPr>
            <a:r>
              <a:rPr lang="pl-PL" sz="1600" b="0" kern="0" dirty="0">
                <a:hlinkClick r:id="rId4"/>
              </a:rPr>
              <a:t>https://www.understood.org/en/school-learning/evaluations/evaluation-basics/functional-assessment-what-it-is-and-how-it-works</a:t>
            </a:r>
            <a:r>
              <a:rPr lang="pl-PL" sz="1600" b="0" kern="0" dirty="0"/>
              <a:t> </a:t>
            </a:r>
          </a:p>
          <a:p>
            <a:pPr>
              <a:defRPr/>
            </a:pPr>
            <a:r>
              <a:rPr lang="pl-PL" sz="1600" kern="0" dirty="0"/>
              <a:t>Diagnoza w fizykoterapii: Czym się różni od innych?</a:t>
            </a:r>
          </a:p>
          <a:p>
            <a:pPr>
              <a:defRPr/>
            </a:pPr>
            <a:r>
              <a:rPr lang="pl-PL" sz="1600" b="0" kern="0" dirty="0">
                <a:hlinkClick r:id="rId5"/>
              </a:rPr>
              <a:t>https://www.ncbi.nlm.nih.gov/pmc/articles/PMC5954814/</a:t>
            </a:r>
            <a:r>
              <a:rPr lang="pl-PL" sz="1600" b="0" kern="0" dirty="0"/>
              <a:t> </a:t>
            </a:r>
          </a:p>
          <a:p>
            <a:pPr marL="0">
              <a:defRPr/>
            </a:pPr>
            <a:r>
              <a:rPr lang="pl-PL" sz="1200" b="1" kern="0" dirty="0"/>
              <a:t>(dostęp z dnia 18.01.2020)</a:t>
            </a:r>
          </a:p>
          <a:p>
            <a:pPr marL="0">
              <a:defRPr/>
            </a:pPr>
            <a:endParaRPr lang="pl-PL" sz="1050" b="0" kern="0" dirty="0"/>
          </a:p>
        </p:txBody>
      </p:sp>
    </p:spTree>
    <p:extLst>
      <p:ext uri="{BB962C8B-B14F-4D97-AF65-F5344CB8AC3E}">
        <p14:creationId xmlns:p14="http://schemas.microsoft.com/office/powerpoint/2010/main" val="1280384439"/>
      </p:ext>
    </p:extLst>
  </p:cSld>
  <p:clrMapOvr>
    <a:masterClrMapping/>
  </p:clrMapOvr>
  <p:transition advClick="0" advTm="3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467544" y="908720"/>
            <a:ext cx="7200900" cy="604838"/>
          </a:xfrm>
          <a:prstGeom prst="rect">
            <a:avLst/>
          </a:prstGeom>
        </p:spPr>
        <p:txBody>
          <a:bodyPr/>
          <a:lstStyle>
            <a:lvl1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2pPr>
            <a:lvl3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3pPr>
            <a:lvl4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4pPr>
            <a:lvl5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5pPr>
            <a:lvl6pPr marL="4572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6pPr>
            <a:lvl7pPr marL="9144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7pPr>
            <a:lvl8pPr marL="13716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8pPr>
            <a:lvl9pPr marL="18288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9pPr>
          </a:lstStyle>
          <a:p>
            <a:pPr>
              <a:defRPr/>
            </a:pPr>
            <a:r>
              <a:rPr lang="pl-PL" kern="0" dirty="0">
                <a:latin typeface="+mn-lt"/>
              </a:rPr>
              <a:t>Przykłady video</a:t>
            </a:r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539750" y="1778000"/>
            <a:ext cx="8135938" cy="3883025"/>
          </a:xfrm>
          <a:prstGeom prst="rect">
            <a:avLst/>
          </a:prstGeom>
        </p:spPr>
        <p:txBody>
          <a:bodyPr/>
          <a:lstStyle>
            <a:lvl1pPr marL="1873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defRPr lang="en-US" sz="11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01700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2pPr>
            <a:lvl3pPr marL="1212850" indent="-400050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3pPr>
            <a:lvl4pPr marL="1527175" indent="-4032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4pPr>
            <a:lvl5pPr marL="1839913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5pPr>
            <a:lvl6pPr marL="22971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6pPr>
            <a:lvl7pPr marL="27543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7pPr>
            <a:lvl8pPr marL="32115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8pPr>
            <a:lvl9pPr marL="36687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9pPr>
          </a:lstStyle>
          <a:p>
            <a:pPr>
              <a:defRPr/>
            </a:pPr>
            <a:r>
              <a:rPr lang="pl-PL" sz="2000" kern="0" dirty="0"/>
              <a:t>Funkcjonalna ocena behawioralna</a:t>
            </a:r>
          </a:p>
          <a:p>
            <a:pPr>
              <a:defRPr/>
            </a:pPr>
            <a:r>
              <a:rPr lang="pl-PL" sz="2000" b="0" kern="0" dirty="0">
                <a:hlinkClick r:id="rId2"/>
              </a:rPr>
              <a:t>https://www.youtube.com/watch?v=Qaz5kcS2oD4</a:t>
            </a:r>
            <a:endParaRPr lang="pl-PL" sz="2000" b="0" kern="0" dirty="0"/>
          </a:p>
          <a:p>
            <a:pPr>
              <a:defRPr/>
            </a:pPr>
            <a:endParaRPr lang="pl-PL" sz="2000" b="0" kern="0" dirty="0"/>
          </a:p>
          <a:p>
            <a:pPr>
              <a:defRPr/>
            </a:pPr>
            <a:r>
              <a:rPr lang="pl-PL" sz="2000" kern="0" dirty="0"/>
              <a:t>Praktyczna ocena funkcjonalna</a:t>
            </a:r>
          </a:p>
          <a:p>
            <a:pPr>
              <a:defRPr/>
            </a:pPr>
            <a:r>
              <a:rPr lang="pl-PL" sz="2000" b="0" kern="0" dirty="0">
                <a:hlinkClick r:id="rId3"/>
              </a:rPr>
              <a:t>https://www.youtube.com/watch?v=NBW8ooEuIys</a:t>
            </a:r>
            <a:r>
              <a:rPr lang="pl-PL" sz="2000" b="0" kern="0" dirty="0"/>
              <a:t> </a:t>
            </a:r>
          </a:p>
          <a:p>
            <a:pPr marL="0">
              <a:defRPr/>
            </a:pPr>
            <a:endParaRPr lang="pl-PL" sz="2000" b="0" kern="0" dirty="0"/>
          </a:p>
          <a:p>
            <a:pPr marL="0">
              <a:defRPr/>
            </a:pPr>
            <a:r>
              <a:rPr lang="pl-PL" sz="1200" b="1" kern="0" dirty="0"/>
              <a:t>(dostęp z dnia 18.01.2020)</a:t>
            </a:r>
          </a:p>
          <a:p>
            <a:pPr marL="0">
              <a:defRPr/>
            </a:pPr>
            <a:endParaRPr lang="pl-PL" sz="2000" b="0" kern="0" dirty="0"/>
          </a:p>
        </p:txBody>
      </p:sp>
    </p:spTree>
    <p:extLst>
      <p:ext uri="{BB962C8B-B14F-4D97-AF65-F5344CB8AC3E}">
        <p14:creationId xmlns:p14="http://schemas.microsoft.com/office/powerpoint/2010/main" val="169627072"/>
      </p:ext>
    </p:extLst>
  </p:cSld>
  <p:clrMapOvr>
    <a:masterClrMapping/>
  </p:clrMapOvr>
  <p:transition advClick="0" advTm="3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CD7F052-12D2-4476-BCD0-6B14FF2CB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19D27B6-3918-41BD-86A4-18A6BA056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36772BD0-516D-4BF7-92E6-E108C8852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7173" name="Rectangle 2">
            <a:extLst>
              <a:ext uri="{FF2B5EF4-FFF2-40B4-BE49-F238E27FC236}">
                <a16:creationId xmlns:a16="http://schemas.microsoft.com/office/drawing/2014/main" id="{7D5C157F-9564-4480-B509-11234DAD5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7174" name="Rectangle 4">
            <a:extLst>
              <a:ext uri="{FF2B5EF4-FFF2-40B4-BE49-F238E27FC236}">
                <a16:creationId xmlns:a16="http://schemas.microsoft.com/office/drawing/2014/main" id="{F2CF61EE-0026-4A42-B800-DD26CAF4C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28B9937F-6FB0-4170-A270-96E0A5C60740}"/>
              </a:ext>
            </a:extLst>
          </p:cNvPr>
          <p:cNvSpPr/>
          <p:nvPr/>
        </p:nvSpPr>
        <p:spPr>
          <a:xfrm>
            <a:off x="640354" y="908720"/>
            <a:ext cx="8135938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600" dirty="0">
                <a:solidFill>
                  <a:schemeClr val="tx1"/>
                </a:solidFill>
              </a:rPr>
              <a:t>Diagnoza</a:t>
            </a:r>
            <a:endParaRPr lang="pl-PL" sz="1600" b="0" dirty="0">
              <a:solidFill>
                <a:schemeClr val="tx1"/>
              </a:solidFill>
            </a:endParaRPr>
          </a:p>
        </p:txBody>
      </p:sp>
      <p:sp>
        <p:nvSpPr>
          <p:cNvPr id="9" name="Prostokąt 3">
            <a:extLst>
              <a:ext uri="{FF2B5EF4-FFF2-40B4-BE49-F238E27FC236}">
                <a16:creationId xmlns:a16="http://schemas.microsoft.com/office/drawing/2014/main" id="{4E81B037-89E7-420D-AB1F-8D32EE150983}"/>
              </a:ext>
            </a:extLst>
          </p:cNvPr>
          <p:cNvSpPr/>
          <p:nvPr/>
        </p:nvSpPr>
        <p:spPr>
          <a:xfrm>
            <a:off x="323528" y="1491568"/>
            <a:ext cx="856895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l-PL" sz="1400" dirty="0">
                <a:solidFill>
                  <a:schemeClr val="tx1"/>
                </a:solidFill>
              </a:rPr>
              <a:t>Diagnoza naukach społecznych to rozpoznawanie na podstawie zebranych i ocenionych danych z różnych źródeł poszczególnego stanu i jego genezy lub przyczyn oraz wyjaśnienie znaczenia i etapu rozwoju, a także ocena możliwości jego zmiany w kierunku pożądanym. </a:t>
            </a:r>
          </a:p>
          <a:p>
            <a:pPr marL="0" indent="0">
              <a:buNone/>
            </a:pPr>
            <a:r>
              <a:rPr lang="pl-PL" sz="1400" dirty="0">
                <a:solidFill>
                  <a:schemeClr val="tx1"/>
                </a:solidFill>
              </a:rPr>
              <a:t>5 etapów diagnozy (wg S. Ziemskiego):</a:t>
            </a:r>
          </a:p>
          <a:p>
            <a:pPr marL="0" indent="0">
              <a:buNone/>
            </a:pPr>
            <a:br>
              <a:rPr lang="pl-PL" sz="1400" dirty="0">
                <a:solidFill>
                  <a:schemeClr val="tx1"/>
                </a:solidFill>
              </a:rPr>
            </a:br>
            <a:r>
              <a:rPr lang="pl-PL" sz="1400" dirty="0">
                <a:solidFill>
                  <a:schemeClr val="tx1"/>
                </a:solidFill>
              </a:rPr>
              <a:t>1. diagnoza przyporządkowująca, klasyfikacyjna – odpowiada na pytanie jakie przyczyny pierwotnie zadziałały</a:t>
            </a:r>
            <a:br>
              <a:rPr lang="pl-PL" sz="1400" dirty="0">
                <a:solidFill>
                  <a:schemeClr val="tx1"/>
                </a:solidFill>
              </a:rPr>
            </a:br>
            <a:r>
              <a:rPr lang="pl-PL" sz="1400" dirty="0">
                <a:solidFill>
                  <a:schemeClr val="tx1"/>
                </a:solidFill>
              </a:rPr>
              <a:t>2. diagnoza genetyczna – odpowiada na pytanie jaki ciąg zdarzeń doprowadził do stanu obecnego</a:t>
            </a:r>
            <a:br>
              <a:rPr lang="pl-PL" sz="1400" dirty="0">
                <a:solidFill>
                  <a:schemeClr val="tx1"/>
                </a:solidFill>
              </a:rPr>
            </a:br>
            <a:r>
              <a:rPr lang="pl-PL" sz="1400" dirty="0">
                <a:solidFill>
                  <a:schemeClr val="tx1"/>
                </a:solidFill>
              </a:rPr>
              <a:t>3. diagnoza znaczenia dla całości – odpowiada na pytanie jakie znaczenie dla całości, w której znajduje się dany przedmiot czy proces ma jego stan obecny</a:t>
            </a:r>
            <a:br>
              <a:rPr lang="pl-PL" sz="1400" dirty="0">
                <a:solidFill>
                  <a:schemeClr val="tx1"/>
                </a:solidFill>
              </a:rPr>
            </a:br>
            <a:r>
              <a:rPr lang="pl-PL" sz="1400" dirty="0">
                <a:solidFill>
                  <a:schemeClr val="tx1"/>
                </a:solidFill>
              </a:rPr>
              <a:t>4. diagnoza fazy – odpowiada na pytanie w jakiej fazie rozwoju znajduje się ten stan</a:t>
            </a:r>
            <a:br>
              <a:rPr lang="pl-PL" sz="1400" dirty="0">
                <a:solidFill>
                  <a:schemeClr val="tx1"/>
                </a:solidFill>
              </a:rPr>
            </a:br>
            <a:r>
              <a:rPr lang="pl-PL" sz="1400" dirty="0">
                <a:solidFill>
                  <a:schemeClr val="tx1"/>
                </a:solidFill>
              </a:rPr>
              <a:t>5. diagnoza rozwojowa (prognostyczna) – odpowiada na pytanie w co ten stan rozwinie się w przyszłości</a:t>
            </a:r>
          </a:p>
          <a:p>
            <a:pPr marL="0" indent="0">
              <a:buNone/>
            </a:pPr>
            <a:br>
              <a:rPr lang="pl-PL" sz="1400" dirty="0">
                <a:solidFill>
                  <a:schemeClr val="tx1"/>
                </a:solidFill>
              </a:rPr>
            </a:br>
            <a:r>
              <a:rPr lang="pl-PL" sz="1400" dirty="0">
                <a:solidFill>
                  <a:schemeClr val="tx1"/>
                </a:solidFill>
              </a:rPr>
              <a:t>Nie w każdym przypadku diagnozowania występują wszystkie aspekty diagnozy rozwiniętej i nie w każdym przypadku wszystkie są jednakowo ważne i znaczące. Jednakże dwa etapy powinny wystąpić zawsze: diagnoza klasyfikacyjna (niezbędne jest zaklasyfikowanie danego stanu rzeczy) oraz diagnoza genetyczna (wyjaśnienie uwarunkowań istniejącego stanu rzeczy). </a:t>
            </a:r>
            <a:br>
              <a:rPr lang="pl-PL" sz="1400" dirty="0">
                <a:solidFill>
                  <a:schemeClr val="tx1"/>
                </a:solidFill>
              </a:rPr>
            </a:br>
            <a:endParaRPr lang="pl-PL" sz="2000" b="0" i="1" dirty="0">
              <a:solidFill>
                <a:schemeClr val="tx1"/>
              </a:solidFill>
            </a:endParaRPr>
          </a:p>
        </p:txBody>
      </p:sp>
      <p:sp>
        <p:nvSpPr>
          <p:cNvPr id="7" name="Przycisk akcji: Dźwięk 6">
            <a:hlinkClick r:id="" action="ppaction://noaction" highlightClick="1"/>
          </p:cNvPr>
          <p:cNvSpPr/>
          <p:nvPr/>
        </p:nvSpPr>
        <p:spPr bwMode="auto">
          <a:xfrm>
            <a:off x="5292080" y="2564904"/>
            <a:ext cx="45719" cy="45719"/>
          </a:xfrm>
          <a:prstGeom prst="actionButtonSound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0751" tIns="50751" rIns="50751" bIns="50751" numCol="1" rtlCol="0" anchor="ctr" anchorCtr="0" compatLnSpc="1">
            <a:prstTxWarp prst="textNoShape">
              <a:avLst/>
            </a:prstTxWarp>
          </a:bodyPr>
          <a:lstStyle/>
          <a:p>
            <a:pPr marL="588963" marR="0" indent="-401638" algn="r" defTabSz="642938" rtl="0" eaLnBrk="1" fontAlgn="base" latinLnBrk="0" hangingPunct="1">
              <a:lnSpc>
                <a:spcPct val="90000"/>
              </a:lnSpc>
              <a:spcBef>
                <a:spcPts val="1675"/>
              </a:spcBef>
              <a:spcAft>
                <a:spcPct val="0"/>
              </a:spcAft>
              <a:buClrTx/>
              <a:buSzPct val="171000"/>
              <a:buFont typeface="Arial" charset="0"/>
              <a:buNone/>
              <a:tabLst/>
            </a:pPr>
            <a:endParaRPr kumimoji="0" lang="pl-PL" sz="10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sym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0">
        <p:circle/>
        <p:sndAc>
          <p:endSnd/>
        </p:sndAc>
      </p:transition>
    </mc:Choice>
    <mc:Fallback xmlns="">
      <p:transition spd="slow" advTm="0">
        <p:circle/>
        <p:sndAc>
          <p:endSnd/>
        </p:sndAc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166688" y="836713"/>
            <a:ext cx="8810625" cy="936104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2pPr>
            <a:lvl3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3pPr>
            <a:lvl4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4pPr>
            <a:lvl5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5pPr>
            <a:lvl6pPr marL="4572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6pPr>
            <a:lvl7pPr marL="9144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7pPr>
            <a:lvl8pPr marL="13716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8pPr>
            <a:lvl9pPr marL="18288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9pPr>
          </a:lstStyle>
          <a:p>
            <a:pPr>
              <a:defRPr/>
            </a:pPr>
            <a:r>
              <a:rPr lang="pl-PL" sz="3000" kern="0" dirty="0">
                <a:latin typeface="+mn-lt"/>
              </a:rPr>
              <a:t>Pięć kroków oceny funkcjonalnej - interwencje oparte na ocenie</a:t>
            </a:r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323527" y="1965325"/>
            <a:ext cx="8653785" cy="4035425"/>
          </a:xfrm>
          <a:prstGeom prst="rect">
            <a:avLst/>
          </a:prstGeom>
        </p:spPr>
        <p:txBody>
          <a:bodyPr>
            <a:normAutofit/>
          </a:bodyPr>
          <a:lstStyle>
            <a:lvl1pPr marL="1873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defRPr lang="en-US" sz="11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01700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2pPr>
            <a:lvl3pPr marL="1212850" indent="-400050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3pPr>
            <a:lvl4pPr marL="1527175" indent="-4032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4pPr>
            <a:lvl5pPr marL="1839913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5pPr>
            <a:lvl6pPr marL="22971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6pPr>
            <a:lvl7pPr marL="27543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7pPr>
            <a:lvl8pPr marL="32115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8pPr>
            <a:lvl9pPr marL="36687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9pPr>
          </a:lstStyle>
          <a:p>
            <a:pPr>
              <a:defRPr/>
            </a:pPr>
            <a:r>
              <a:rPr lang="pl-PL" sz="1950" b="1" kern="0" dirty="0"/>
              <a:t>Wprowadzenie</a:t>
            </a:r>
            <a:r>
              <a:rPr lang="pl-PL" sz="1950" b="0" kern="0" dirty="0"/>
              <a:t> – </a:t>
            </a:r>
            <a:r>
              <a:rPr lang="pl-PL" sz="1950" b="0" kern="0" dirty="0">
                <a:hlinkClick r:id="rId3"/>
              </a:rPr>
              <a:t>https://youtu.be/6DpmT0gX7cY</a:t>
            </a:r>
            <a:r>
              <a:rPr lang="pl-PL" sz="1950" b="0" kern="0" dirty="0"/>
              <a:t> </a:t>
            </a:r>
          </a:p>
          <a:p>
            <a:pPr>
              <a:defRPr/>
            </a:pPr>
            <a:r>
              <a:rPr lang="pl-PL" sz="1950" b="0" kern="0" dirty="0"/>
              <a:t>Krok 1 -  </a:t>
            </a:r>
            <a:r>
              <a:rPr lang="pl-PL" sz="1950" b="0" kern="0" dirty="0">
                <a:hlinkClick r:id="rId4"/>
              </a:rPr>
              <a:t>https://www.youtube.com/watch?v=efJMXcxdT9c</a:t>
            </a:r>
            <a:endParaRPr lang="pl-PL" sz="1950" b="0" kern="0" dirty="0"/>
          </a:p>
          <a:p>
            <a:pPr>
              <a:defRPr/>
            </a:pPr>
            <a:r>
              <a:rPr lang="pl-PL" sz="1950" b="0" kern="0" dirty="0"/>
              <a:t>Krok 2 - </a:t>
            </a:r>
            <a:r>
              <a:rPr lang="pl-PL" sz="1950" b="0" kern="0" dirty="0">
                <a:hlinkClick r:id="rId5"/>
              </a:rPr>
              <a:t>https://www.youtube.com/watch?v=nWlN0IZYdJ4&amp;t=26s</a:t>
            </a:r>
            <a:endParaRPr lang="pl-PL" sz="1950" b="0" kern="0" dirty="0"/>
          </a:p>
          <a:p>
            <a:pPr>
              <a:defRPr/>
            </a:pPr>
            <a:r>
              <a:rPr lang="pl-PL" sz="1950" b="0" kern="0" dirty="0"/>
              <a:t>Krok 3 - </a:t>
            </a:r>
            <a:r>
              <a:rPr lang="pl-PL" sz="1950" b="0" kern="0" dirty="0">
                <a:hlinkClick r:id="rId6"/>
              </a:rPr>
              <a:t>https://www.youtube.com/watch?v=LUbnyuEieog&amp;t=44s</a:t>
            </a:r>
            <a:endParaRPr lang="pl-PL" sz="1950" b="0" kern="0" dirty="0"/>
          </a:p>
          <a:p>
            <a:pPr>
              <a:defRPr/>
            </a:pPr>
            <a:r>
              <a:rPr lang="pl-PL" sz="1950" b="0" kern="0" dirty="0"/>
              <a:t>Krok 4 - </a:t>
            </a:r>
            <a:r>
              <a:rPr lang="pl-PL" sz="1950" b="0" kern="0" dirty="0">
                <a:hlinkClick r:id="rId7"/>
              </a:rPr>
              <a:t>https://www.youtube.com/watch?v=BM7QCgv4hWU</a:t>
            </a:r>
            <a:endParaRPr lang="pl-PL" sz="1950" b="0" kern="0" dirty="0"/>
          </a:p>
          <a:p>
            <a:pPr>
              <a:defRPr/>
            </a:pPr>
            <a:r>
              <a:rPr lang="pl-PL" sz="1950" b="0" kern="0" dirty="0"/>
              <a:t>Krok 5 - </a:t>
            </a:r>
            <a:r>
              <a:rPr lang="pl-PL" sz="1950" b="0" kern="0" dirty="0">
                <a:hlinkClick r:id="rId8"/>
              </a:rPr>
              <a:t>https://www.youtube.com/watch?v=JZdL87sagco</a:t>
            </a:r>
            <a:endParaRPr lang="pl-PL" sz="1950" b="0" kern="0" dirty="0"/>
          </a:p>
          <a:p>
            <a:pPr>
              <a:defRPr/>
            </a:pPr>
            <a:r>
              <a:rPr lang="pl-PL" b="1" kern="0" dirty="0"/>
              <a:t>(dostęp z dnia 18.01.2020)</a:t>
            </a:r>
          </a:p>
          <a:p>
            <a:pPr>
              <a:defRPr/>
            </a:pPr>
            <a:endParaRPr lang="pl-PL" b="0" kern="0" dirty="0"/>
          </a:p>
        </p:txBody>
      </p:sp>
    </p:spTree>
    <p:extLst>
      <p:ext uri="{BB962C8B-B14F-4D97-AF65-F5344CB8AC3E}">
        <p14:creationId xmlns:p14="http://schemas.microsoft.com/office/powerpoint/2010/main" val="1432297738"/>
      </p:ext>
    </p:extLst>
  </p:cSld>
  <p:clrMapOvr>
    <a:masterClrMapping/>
  </p:clrMapOvr>
  <p:transition advClick="0" advTm="3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179512" y="908720"/>
            <a:ext cx="8732837" cy="108012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2pPr>
            <a:lvl3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3pPr>
            <a:lvl4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4pPr>
            <a:lvl5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5pPr>
            <a:lvl6pPr marL="4572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6pPr>
            <a:lvl7pPr marL="9144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7pPr>
            <a:lvl8pPr marL="13716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8pPr>
            <a:lvl9pPr marL="18288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9pPr>
          </a:lstStyle>
          <a:p>
            <a:pPr>
              <a:defRPr/>
            </a:pPr>
            <a:r>
              <a:rPr lang="pl-PL" sz="3000" kern="0" dirty="0">
                <a:latin typeface="+mn-lt"/>
              </a:rPr>
              <a:t>Diagnoza w modelu medycznym i </a:t>
            </a:r>
            <a:r>
              <a:rPr lang="pl-PL" sz="3000" kern="0" dirty="0" err="1">
                <a:latin typeface="+mn-lt"/>
              </a:rPr>
              <a:t>bio</a:t>
            </a:r>
            <a:r>
              <a:rPr lang="pl-PL" sz="3000" kern="0" dirty="0">
                <a:latin typeface="+mn-lt"/>
              </a:rPr>
              <a:t>-psychospołecznym - przykłady</a:t>
            </a:r>
          </a:p>
        </p:txBody>
      </p:sp>
      <p:graphicFrame>
        <p:nvGraphicFramePr>
          <p:cNvPr id="4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603344"/>
              </p:ext>
            </p:extLst>
          </p:nvPr>
        </p:nvGraphicFramePr>
        <p:xfrm>
          <a:off x="179512" y="2060848"/>
          <a:ext cx="8856985" cy="3960441"/>
        </p:xfrm>
        <a:graphic>
          <a:graphicData uri="http://schemas.openxmlformats.org/drawingml/2006/table">
            <a:tbl>
              <a:tblPr/>
              <a:tblGrid>
                <a:gridCol w="2976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0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0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r>
                        <a:rPr lang="pl-PL" dirty="0"/>
                        <a:t>Aspekt analizy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Model medyczny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Model </a:t>
                      </a:r>
                      <a:r>
                        <a:rPr lang="pl-PL" dirty="0" err="1"/>
                        <a:t>biopsychospołeczny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47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/>
                        <a:t>Cel diagnozy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B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Identyfikacja deficytu, nieprawidłowości, choroby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B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identyfikacja trudności i barier w rozwijaniu potencjału podmiotu; diagnoza przeszkód w samorealizacji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B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pl-PL" sz="1600" dirty="0"/>
                        <a:t>Zakres diagnozy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Pacjent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Pacjent i jego środowisko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3643">
                <a:tc>
                  <a:txBody>
                    <a:bodyPr/>
                    <a:lstStyle/>
                    <a:p>
                      <a:r>
                        <a:rPr lang="pl-PL" sz="1600" dirty="0"/>
                        <a:t>Metody diagnozy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B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Ilościowe, statystyczne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B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ilościowo-jakościowe, źródłem wnioskowania jest przede wszystkim obserwacja zmian w indywidulanym rozwoju podmiotu; odniesienie wyniku pacjenta do poprzednich jego badań,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B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332833"/>
      </p:ext>
    </p:extLst>
  </p:cSld>
  <p:clrMapOvr>
    <a:masterClrMapping/>
  </p:clrMapOvr>
  <p:transition advClick="0" advTm="3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 txBox="1">
            <a:spLocks/>
          </p:cNvSpPr>
          <p:nvPr/>
        </p:nvSpPr>
        <p:spPr>
          <a:xfrm>
            <a:off x="611560" y="908720"/>
            <a:ext cx="7200900" cy="604838"/>
          </a:xfrm>
          <a:prstGeom prst="rect">
            <a:avLst/>
          </a:prstGeom>
        </p:spPr>
        <p:txBody>
          <a:bodyPr/>
          <a:lstStyle>
            <a:lvl1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2pPr>
            <a:lvl3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3pPr>
            <a:lvl4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4pPr>
            <a:lvl5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5pPr>
            <a:lvl6pPr marL="4572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6pPr>
            <a:lvl7pPr marL="9144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7pPr>
            <a:lvl8pPr marL="13716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8pPr>
            <a:lvl9pPr marL="18288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9pPr>
          </a:lstStyle>
          <a:p>
            <a:pPr>
              <a:defRPr/>
            </a:pPr>
            <a:r>
              <a:rPr lang="pl-PL" dirty="0"/>
              <a:t>Klasyfikacja ICF a klasyfikacja ICD-10</a:t>
            </a:r>
            <a:endParaRPr lang="en-US" kern="0" dirty="0">
              <a:latin typeface="+mn-lt"/>
            </a:endParaRPr>
          </a:p>
        </p:txBody>
      </p:sp>
      <p:sp>
        <p:nvSpPr>
          <p:cNvPr id="4" name="Symbol zastępczy zawartości 2"/>
          <p:cNvSpPr txBox="1">
            <a:spLocks noChangeArrowheads="1"/>
          </p:cNvSpPr>
          <p:nvPr/>
        </p:nvSpPr>
        <p:spPr bwMode="auto">
          <a:xfrm>
            <a:off x="519113" y="1844675"/>
            <a:ext cx="8301037" cy="403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73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defRPr lang="en-US" sz="11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01700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2pPr>
            <a:lvl3pPr marL="1212850" indent="-400050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3pPr>
            <a:lvl4pPr marL="1527175" indent="-4032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4pPr>
            <a:lvl5pPr marL="1839913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5pPr>
            <a:lvl6pPr marL="22971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6pPr>
            <a:lvl7pPr marL="27543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7pPr>
            <a:lvl8pPr marL="32115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8pPr>
            <a:lvl9pPr marL="36687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9pPr>
          </a:lstStyle>
          <a:p>
            <a:r>
              <a:rPr lang="pl-PL" sz="2000" dirty="0"/>
              <a:t>Nie należy traktować klasyfikacji ICF jako zastępczej wobec klasyfikacji ICD-10. Obie zostały opracowane przez Światową Organizację Zdrowia w celu dostarczenia narzędzi kompleksowego opisu stanów zdrowia i/lub choroby, i w praktyce powinny być stosowane łącznie. </a:t>
            </a:r>
          </a:p>
          <a:p>
            <a:r>
              <a:rPr lang="pl-PL" sz="2000" dirty="0"/>
              <a:t>Ujęcie ICD-10 dotyczy etiologii zjawiska i jego struktury, co pozwala nazwać konkretny typ zaburzenia, zaś podejście ICF odnosi się do funkcji, które zarówno w sensie pozytywnym (możliwości działania), jak i negatywnym (ograniczenia działań) pełni dane zaburzenie</a:t>
            </a:r>
            <a:endParaRPr lang="en-US" altLang="pl-PL" sz="2000" b="0" kern="0" dirty="0"/>
          </a:p>
        </p:txBody>
      </p:sp>
    </p:spTree>
    <p:extLst>
      <p:ext uri="{BB962C8B-B14F-4D97-AF65-F5344CB8AC3E}">
        <p14:creationId xmlns:p14="http://schemas.microsoft.com/office/powerpoint/2010/main" val="801055555"/>
      </p:ext>
    </p:extLst>
  </p:cSld>
  <p:clrMapOvr>
    <a:masterClrMapping/>
  </p:clrMapOvr>
  <p:transition advClick="0" advTm="3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23528" y="908720"/>
            <a:ext cx="8228012" cy="640928"/>
          </a:xfrm>
          <a:prstGeom prst="rect">
            <a:avLst/>
          </a:prstGeom>
        </p:spPr>
        <p:txBody>
          <a:bodyPr/>
          <a:lstStyle>
            <a:lvl1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2pPr>
            <a:lvl3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3pPr>
            <a:lvl4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4pPr>
            <a:lvl5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5pPr>
            <a:lvl6pPr marL="4572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6pPr>
            <a:lvl7pPr marL="9144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7pPr>
            <a:lvl8pPr marL="13716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8pPr>
            <a:lvl9pPr marL="18288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9pPr>
          </a:lstStyle>
          <a:p>
            <a:pPr>
              <a:defRPr/>
            </a:pPr>
            <a:r>
              <a:rPr lang="pl-PL" dirty="0"/>
              <a:t>Klasyfikacja ICF - Cele</a:t>
            </a:r>
            <a:endParaRPr lang="en-US" kern="0" dirty="0">
              <a:latin typeface="+mn-lt"/>
            </a:endParaRPr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179512" y="1772817"/>
            <a:ext cx="8859837" cy="3819525"/>
          </a:xfrm>
          <a:prstGeom prst="rect">
            <a:avLst/>
          </a:prstGeom>
        </p:spPr>
        <p:txBody>
          <a:bodyPr>
            <a:normAutofit/>
          </a:bodyPr>
          <a:lstStyle>
            <a:lvl1pPr marL="1873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defRPr lang="en-US" sz="11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01700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2pPr>
            <a:lvl3pPr marL="1212850" indent="-400050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3pPr>
            <a:lvl4pPr marL="1527175" indent="-4032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4pPr>
            <a:lvl5pPr marL="1839913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5pPr>
            <a:lvl6pPr marL="22971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6pPr>
            <a:lvl7pPr marL="27543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7pPr>
            <a:lvl8pPr marL="32115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8pPr>
            <a:lvl9pPr marL="36687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9pPr>
          </a:lstStyle>
          <a:p>
            <a:pPr marL="0" indent="0">
              <a:buNone/>
            </a:pPr>
            <a:r>
              <a:rPr lang="pl-PL" sz="2000" dirty="0"/>
              <a:t>Stworzenie naukowych podstaw zrozumienia i badania kwestii zdrowia i związanych z nim stanów, wyników i wyznaczników;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Ustalenie wspólnego języka stosowanego do opisu zdrowia i stanów związanych ze zdrowiem, ze względu na konieczność usprawnienia porozumiewania się różnych użytkowników, np. pracowników służby zdrowia, pracowników naukowych, decydentów i ogółu społeczeństwa, z uwzględnieniem osób niepełnosprawnych; </a:t>
            </a:r>
          </a:p>
        </p:txBody>
      </p:sp>
    </p:spTree>
    <p:extLst>
      <p:ext uri="{BB962C8B-B14F-4D97-AF65-F5344CB8AC3E}">
        <p14:creationId xmlns:p14="http://schemas.microsoft.com/office/powerpoint/2010/main" val="1899441670"/>
      </p:ext>
    </p:extLst>
  </p:cSld>
  <p:clrMapOvr>
    <a:masterClrMapping/>
  </p:clrMapOvr>
  <p:transition advClick="0" advTm="3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417513" y="1033463"/>
            <a:ext cx="8097837" cy="523875"/>
          </a:xfrm>
          <a:prstGeom prst="rect">
            <a:avLst/>
          </a:prstGeom>
        </p:spPr>
        <p:txBody>
          <a:bodyPr/>
          <a:lstStyle>
            <a:lvl1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2pPr>
            <a:lvl3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3pPr>
            <a:lvl4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4pPr>
            <a:lvl5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5pPr>
            <a:lvl6pPr marL="4572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6pPr>
            <a:lvl7pPr marL="9144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7pPr>
            <a:lvl8pPr marL="13716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8pPr>
            <a:lvl9pPr marL="18288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9pPr>
          </a:lstStyle>
          <a:p>
            <a:pPr>
              <a:defRPr/>
            </a:pPr>
            <a:r>
              <a:rPr lang="pl-PL" dirty="0"/>
              <a:t>Klasyfikacja ICF – Cele cd.</a:t>
            </a:r>
            <a:endParaRPr lang="en-US" sz="1400" kern="0" dirty="0">
              <a:latin typeface="+mn-lt"/>
            </a:endParaRPr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268288" y="1700808"/>
            <a:ext cx="8526462" cy="4123730"/>
          </a:xfrm>
          <a:prstGeom prst="rect">
            <a:avLst/>
          </a:prstGeom>
        </p:spPr>
        <p:txBody>
          <a:bodyPr>
            <a:noAutofit/>
          </a:bodyPr>
          <a:lstStyle>
            <a:lvl1pPr marL="1873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defRPr lang="en-US" sz="11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01700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2pPr>
            <a:lvl3pPr marL="1212850" indent="-400050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3pPr>
            <a:lvl4pPr marL="1527175" indent="-4032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4pPr>
            <a:lvl5pPr marL="1839913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5pPr>
            <a:lvl6pPr marL="22971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6pPr>
            <a:lvl7pPr marL="27543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7pPr>
            <a:lvl8pPr marL="32115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8pPr>
            <a:lvl9pPr marL="36687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9pPr>
          </a:lstStyle>
          <a:p>
            <a:pPr marL="0" indent="0">
              <a:buNone/>
            </a:pPr>
            <a:r>
              <a:rPr lang="pl-PL" sz="2800" dirty="0"/>
              <a:t>Umożliwienie porównywania danych z różnych krajów, z wielu dziedzin opieki zdrowotnej, usług i okresów czasu; </a:t>
            </a:r>
          </a:p>
          <a:p>
            <a:pPr marL="0" indent="0">
              <a:buNone/>
            </a:pPr>
            <a:r>
              <a:rPr lang="pl-PL" sz="2800" dirty="0"/>
              <a:t>Stworzenie usystematyzowanego schematu kodowania dla systemów informatycznych w dziedzinie zdrowia </a:t>
            </a:r>
          </a:p>
          <a:p>
            <a:pPr marL="0" indent="0">
              <a:buNone/>
            </a:pPr>
            <a:endParaRPr lang="pl-PL" sz="1400" dirty="0"/>
          </a:p>
          <a:p>
            <a:pPr marL="0" indent="0">
              <a:buNone/>
            </a:pPr>
            <a:r>
              <a:rPr lang="pl-PL" sz="1400" dirty="0"/>
              <a:t>(vide ICF, 2009).</a:t>
            </a:r>
          </a:p>
          <a:p>
            <a:pPr>
              <a:defRPr/>
            </a:pPr>
            <a:endParaRPr lang="pl-PL" sz="2700" b="0" kern="0" dirty="0"/>
          </a:p>
        </p:txBody>
      </p:sp>
    </p:spTree>
    <p:extLst>
      <p:ext uri="{BB962C8B-B14F-4D97-AF65-F5344CB8AC3E}">
        <p14:creationId xmlns:p14="http://schemas.microsoft.com/office/powerpoint/2010/main" val="1675714719"/>
      </p:ext>
    </p:extLst>
  </p:cSld>
  <p:clrMapOvr>
    <a:masterClrMapping/>
  </p:clrMapOvr>
  <p:transition advClick="0" advTm="3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23528" y="908720"/>
            <a:ext cx="8274050" cy="576064"/>
          </a:xfrm>
          <a:prstGeom prst="rect">
            <a:avLst/>
          </a:prstGeom>
        </p:spPr>
        <p:txBody>
          <a:bodyPr/>
          <a:lstStyle>
            <a:lvl1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2pPr>
            <a:lvl3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3pPr>
            <a:lvl4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4pPr>
            <a:lvl5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5pPr>
            <a:lvl6pPr marL="4572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6pPr>
            <a:lvl7pPr marL="9144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7pPr>
            <a:lvl8pPr marL="13716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8pPr>
            <a:lvl9pPr marL="18288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9pPr>
          </a:lstStyle>
          <a:p>
            <a:pPr>
              <a:defRPr/>
            </a:pPr>
            <a:r>
              <a:rPr lang="pl-PL" dirty="0"/>
              <a:t>Klasyfikacja ICF – elementy składowe</a:t>
            </a:r>
            <a:endParaRPr lang="en-US" kern="0" dirty="0">
              <a:latin typeface="+mn-lt"/>
            </a:endParaRPr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323528" y="1772816"/>
            <a:ext cx="8728747" cy="3578225"/>
          </a:xfrm>
          <a:prstGeom prst="rect">
            <a:avLst/>
          </a:prstGeom>
        </p:spPr>
        <p:txBody>
          <a:bodyPr>
            <a:normAutofit/>
          </a:bodyPr>
          <a:lstStyle>
            <a:lvl1pPr marL="1873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defRPr lang="en-US" sz="11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01700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2pPr>
            <a:lvl3pPr marL="1212850" indent="-400050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3pPr>
            <a:lvl4pPr marL="1527175" indent="-4032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4pPr>
            <a:lvl5pPr marL="1839913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5pPr>
            <a:lvl6pPr marL="22971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6pPr>
            <a:lvl7pPr marL="27543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7pPr>
            <a:lvl8pPr marL="32115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8pPr>
            <a:lvl9pPr marL="36687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pl-PL" sz="2800" dirty="0"/>
              <a:t>I część.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800" dirty="0"/>
              <a:t>Funkcjonowanie i niepełnosprawność </a:t>
            </a:r>
          </a:p>
          <a:p>
            <a:pPr marL="0">
              <a:lnSpc>
                <a:spcPct val="150000"/>
              </a:lnSpc>
            </a:pPr>
            <a:r>
              <a:rPr lang="pl-PL" sz="2800" dirty="0"/>
              <a:t>	a. funkcje i struktury ciała </a:t>
            </a:r>
          </a:p>
          <a:p>
            <a:pPr marL="0">
              <a:lnSpc>
                <a:spcPct val="150000"/>
              </a:lnSpc>
            </a:pPr>
            <a:r>
              <a:rPr lang="pl-PL" sz="2800" dirty="0"/>
              <a:t>	b. aktywność i uczestniczenie</a:t>
            </a:r>
          </a:p>
        </p:txBody>
      </p:sp>
    </p:spTree>
    <p:extLst>
      <p:ext uri="{BB962C8B-B14F-4D97-AF65-F5344CB8AC3E}">
        <p14:creationId xmlns:p14="http://schemas.microsoft.com/office/powerpoint/2010/main" val="1495093902"/>
      </p:ext>
    </p:extLst>
  </p:cSld>
  <p:clrMapOvr>
    <a:masterClrMapping/>
  </p:clrMapOvr>
  <p:transition advClick="0" advTm="3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 txBox="1">
            <a:spLocks/>
          </p:cNvSpPr>
          <p:nvPr/>
        </p:nvSpPr>
        <p:spPr>
          <a:xfrm>
            <a:off x="251520" y="980728"/>
            <a:ext cx="8299450" cy="712936"/>
          </a:xfrm>
          <a:prstGeom prst="rect">
            <a:avLst/>
          </a:prstGeom>
        </p:spPr>
        <p:txBody>
          <a:bodyPr/>
          <a:lstStyle>
            <a:lvl1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2pPr>
            <a:lvl3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3pPr>
            <a:lvl4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4pPr>
            <a:lvl5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5pPr>
            <a:lvl6pPr marL="4572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6pPr>
            <a:lvl7pPr marL="9144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7pPr>
            <a:lvl8pPr marL="13716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8pPr>
            <a:lvl9pPr marL="18288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9pPr>
          </a:lstStyle>
          <a:p>
            <a:pPr>
              <a:defRPr/>
            </a:pPr>
            <a:r>
              <a:rPr lang="pl-PL" dirty="0"/>
              <a:t>Klasyfikacja ICF – elementy składowe cd.</a:t>
            </a:r>
            <a:endParaRPr lang="en-US" kern="0" dirty="0">
              <a:latin typeface="+mn-lt"/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281027" y="1916832"/>
            <a:ext cx="8299450" cy="396044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1873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defRPr lang="en-US" sz="11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01700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2pPr>
            <a:lvl3pPr marL="1212850" indent="-400050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3pPr>
            <a:lvl4pPr marL="1527175" indent="-4032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4pPr>
            <a:lvl5pPr marL="1839913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5pPr>
            <a:lvl6pPr marL="22971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6pPr>
            <a:lvl7pPr marL="27543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7pPr>
            <a:lvl8pPr marL="32115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8pPr>
            <a:lvl9pPr marL="36687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pl-PL" b="0" kern="0" dirty="0"/>
              <a:t> </a:t>
            </a:r>
            <a:r>
              <a:rPr lang="pl-PL" sz="3200" dirty="0"/>
              <a:t>II część. Czynniki kontekstowe </a:t>
            </a:r>
          </a:p>
          <a:p>
            <a:pPr marL="0">
              <a:lnSpc>
                <a:spcPct val="200000"/>
              </a:lnSpc>
            </a:pPr>
            <a:r>
              <a:rPr lang="pl-PL" sz="3200" dirty="0"/>
              <a:t>	a. czynniki środowiskowe </a:t>
            </a:r>
          </a:p>
          <a:p>
            <a:pPr marL="0">
              <a:lnSpc>
                <a:spcPct val="200000"/>
              </a:lnSpc>
            </a:pPr>
            <a:r>
              <a:rPr lang="pl-PL" sz="3200" dirty="0"/>
              <a:t>	b. czynniki osobowe </a:t>
            </a:r>
          </a:p>
          <a:p>
            <a:pPr marL="0">
              <a:lnSpc>
                <a:spcPct val="200000"/>
              </a:lnSpc>
            </a:pPr>
            <a:r>
              <a:rPr lang="pl-PL" sz="1400" dirty="0"/>
              <a:t>(vide ICF, 2009).</a:t>
            </a:r>
          </a:p>
          <a:p>
            <a:pPr marL="0">
              <a:lnSpc>
                <a:spcPct val="200000"/>
              </a:lnSpc>
            </a:pPr>
            <a:endParaRPr lang="pl-PL" sz="3200" dirty="0"/>
          </a:p>
          <a:p>
            <a:pPr marL="0">
              <a:lnSpc>
                <a:spcPct val="200000"/>
              </a:lnSpc>
              <a:defRPr/>
            </a:pPr>
            <a:endParaRPr lang="en-US" sz="3000" b="0" kern="0" dirty="0"/>
          </a:p>
        </p:txBody>
      </p:sp>
    </p:spTree>
    <p:extLst>
      <p:ext uri="{BB962C8B-B14F-4D97-AF65-F5344CB8AC3E}">
        <p14:creationId xmlns:p14="http://schemas.microsoft.com/office/powerpoint/2010/main" val="962234143"/>
      </p:ext>
    </p:extLst>
  </p:cSld>
  <p:clrMapOvr>
    <a:masterClrMapping/>
  </p:clrMapOvr>
  <p:transition advClick="0" advTm="300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251520" y="908720"/>
            <a:ext cx="8247062" cy="568325"/>
          </a:xfrm>
          <a:prstGeom prst="rect">
            <a:avLst/>
          </a:prstGeom>
        </p:spPr>
        <p:txBody>
          <a:bodyPr/>
          <a:lstStyle>
            <a:lvl1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2pPr>
            <a:lvl3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3pPr>
            <a:lvl4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4pPr>
            <a:lvl5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5pPr>
            <a:lvl6pPr marL="4572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6pPr>
            <a:lvl7pPr marL="9144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7pPr>
            <a:lvl8pPr marL="13716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8pPr>
            <a:lvl9pPr marL="18288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9pPr>
          </a:lstStyle>
          <a:p>
            <a:pPr>
              <a:defRPr/>
            </a:pPr>
            <a:r>
              <a:rPr lang="pl-PL" dirty="0"/>
              <a:t>Znaczenie poszczególnych składników część I</a:t>
            </a:r>
            <a:endParaRPr lang="en-US" kern="0" dirty="0">
              <a:latin typeface="+mn-lt"/>
            </a:endParaRPr>
          </a:p>
        </p:txBody>
      </p:sp>
      <p:sp>
        <p:nvSpPr>
          <p:cNvPr id="3" name="Symbol zastępczy zawartości 2"/>
          <p:cNvSpPr txBox="1">
            <a:spLocks noChangeArrowheads="1"/>
          </p:cNvSpPr>
          <p:nvPr/>
        </p:nvSpPr>
        <p:spPr bwMode="auto">
          <a:xfrm>
            <a:off x="193675" y="1700213"/>
            <a:ext cx="8950325" cy="4249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73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defRPr lang="en-US" sz="11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01700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2pPr>
            <a:lvl3pPr marL="1212850" indent="-400050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3pPr>
            <a:lvl4pPr marL="1527175" indent="-4032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4pPr>
            <a:lvl5pPr marL="1839913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5pPr>
            <a:lvl6pPr marL="22971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6pPr>
            <a:lvl7pPr marL="27543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7pPr>
            <a:lvl8pPr marL="32115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8pPr>
            <a:lvl9pPr marL="36687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pl-PL" sz="2000" dirty="0"/>
              <a:t>Funkcje ciała ludzkiego to procesy fizjologiczne poszczególnych układów ciała, obejmujące również procesy psychiczne; Struktury ciała ludzkiego to jego części anatomiczne: narządy, kończyny i ich elementy składowe; </a:t>
            </a:r>
          </a:p>
          <a:p>
            <a:pPr>
              <a:lnSpc>
                <a:spcPct val="150000"/>
              </a:lnSpc>
            </a:pPr>
            <a:r>
              <a:rPr lang="pl-PL" sz="2000" dirty="0"/>
              <a:t>Aktywność jest to wykonanie przez daną osobę zadania lub podjęcie działania; Uczestniczenie jest to angażowanie się danej osoby w określone sytuacje życiowe. </a:t>
            </a:r>
          </a:p>
        </p:txBody>
      </p:sp>
    </p:spTree>
    <p:extLst>
      <p:ext uri="{BB962C8B-B14F-4D97-AF65-F5344CB8AC3E}">
        <p14:creationId xmlns:p14="http://schemas.microsoft.com/office/powerpoint/2010/main" val="1865377660"/>
      </p:ext>
    </p:extLst>
  </p:cSld>
  <p:clrMapOvr>
    <a:masterClrMapping/>
  </p:clrMapOvr>
  <p:transition advClick="0" advTm="3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179512" y="836712"/>
            <a:ext cx="8299450" cy="496887"/>
          </a:xfrm>
          <a:prstGeom prst="rect">
            <a:avLst/>
          </a:prstGeom>
        </p:spPr>
        <p:txBody>
          <a:bodyPr/>
          <a:lstStyle>
            <a:lvl1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2pPr>
            <a:lvl3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3pPr>
            <a:lvl4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4pPr>
            <a:lvl5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5pPr>
            <a:lvl6pPr marL="4572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6pPr>
            <a:lvl7pPr marL="9144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7pPr>
            <a:lvl8pPr marL="13716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8pPr>
            <a:lvl9pPr marL="18288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9pPr>
          </a:lstStyle>
          <a:p>
            <a:pPr>
              <a:defRPr/>
            </a:pPr>
            <a:r>
              <a:rPr lang="pl-PL" dirty="0"/>
              <a:t>Znaczenie poszczególnych składników część I cd.</a:t>
            </a:r>
            <a:endParaRPr lang="pl-PL" kern="0" dirty="0">
              <a:latin typeface="+mn-lt"/>
            </a:endParaRPr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215900" y="1556792"/>
            <a:ext cx="8766175" cy="453650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1873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defRPr lang="en-US" sz="11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01700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2pPr>
            <a:lvl3pPr marL="1212850" indent="-400050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3pPr>
            <a:lvl4pPr marL="1527175" indent="-4032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4pPr>
            <a:lvl5pPr marL="1839913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5pPr>
            <a:lvl6pPr marL="22971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6pPr>
            <a:lvl7pPr marL="27543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7pPr>
            <a:lvl8pPr marL="32115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8pPr>
            <a:lvl9pPr marL="36687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9pPr>
          </a:lstStyle>
          <a:p>
            <a:pPr>
              <a:defRPr/>
            </a:pPr>
            <a:endParaRPr lang="en-US" b="0" kern="0" dirty="0"/>
          </a:p>
          <a:p>
            <a:r>
              <a:rPr lang="pl-PL" sz="2000" dirty="0"/>
              <a:t>Aktywność i uczestniczenie opisywane są przez dwa kwalifikatory: wykonanie i zdolność. - To rozróżnienie jest kluczowe, gdyż wskazuje na obszar potencjalności podmiotu</a:t>
            </a:r>
          </a:p>
          <a:p>
            <a:r>
              <a:rPr lang="pl-PL" sz="2000" dirty="0"/>
              <a:t>Zdolność to możliwości wykonywania przez daną osobę zadania lub podjęcia działania, wskazuje najwyższy możliwy stopień funkcjonowania danej osoby w opisywanym obszarze/dziedzinie) oraz to, co aktualnie przejawia w zachowaniu; </a:t>
            </a:r>
          </a:p>
          <a:p>
            <a:r>
              <a:rPr lang="pl-PL" sz="2000" dirty="0"/>
              <a:t>Wykonanie, czyli to, co dana osoba robi w swoim aktualnym środowisku. </a:t>
            </a:r>
          </a:p>
          <a:p>
            <a:r>
              <a:rPr lang="pl-PL" sz="2000" dirty="0"/>
              <a:t>Rozbieżność między zdolnością a wykonaniem pozwala określić kierunek modyfikacji otoczenia, w którym aktualnie funkcjonuje badana osoba</a:t>
            </a:r>
          </a:p>
        </p:txBody>
      </p:sp>
    </p:spTree>
    <p:extLst>
      <p:ext uri="{BB962C8B-B14F-4D97-AF65-F5344CB8AC3E}">
        <p14:creationId xmlns:p14="http://schemas.microsoft.com/office/powerpoint/2010/main" val="1101715999"/>
      </p:ext>
    </p:extLst>
  </p:cSld>
  <p:clrMapOvr>
    <a:masterClrMapping/>
  </p:clrMapOvr>
  <p:transition advClick="0" advTm="300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107950" y="1052513"/>
            <a:ext cx="8407400" cy="569912"/>
          </a:xfrm>
          <a:prstGeom prst="rect">
            <a:avLst/>
          </a:prstGeom>
        </p:spPr>
        <p:txBody>
          <a:bodyPr/>
          <a:lstStyle>
            <a:lvl1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2pPr>
            <a:lvl3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3pPr>
            <a:lvl4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4pPr>
            <a:lvl5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5pPr>
            <a:lvl6pPr marL="4572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6pPr>
            <a:lvl7pPr marL="9144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7pPr>
            <a:lvl8pPr marL="13716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8pPr>
            <a:lvl9pPr marL="18288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9pPr>
          </a:lstStyle>
          <a:p>
            <a:pPr>
              <a:defRPr/>
            </a:pPr>
            <a:r>
              <a:rPr lang="pl-PL" dirty="0"/>
              <a:t>Znaczenie poszczególnych składników część II</a:t>
            </a:r>
            <a:endParaRPr lang="en-US" kern="0" dirty="0">
              <a:latin typeface="+mn-lt"/>
            </a:endParaRPr>
          </a:p>
        </p:txBody>
      </p:sp>
      <p:sp>
        <p:nvSpPr>
          <p:cNvPr id="3" name="Symbol zastępczy zawartości 2"/>
          <p:cNvSpPr txBox="1">
            <a:spLocks noChangeArrowheads="1"/>
          </p:cNvSpPr>
          <p:nvPr/>
        </p:nvSpPr>
        <p:spPr bwMode="auto">
          <a:xfrm>
            <a:off x="107950" y="1700213"/>
            <a:ext cx="8901113" cy="430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73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defRPr lang="en-US" sz="11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01700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2pPr>
            <a:lvl3pPr marL="1212850" indent="-400050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3pPr>
            <a:lvl4pPr marL="1527175" indent="-4032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4pPr>
            <a:lvl5pPr marL="1839913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5pPr>
            <a:lvl6pPr marL="22971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6pPr>
            <a:lvl7pPr marL="27543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7pPr>
            <a:lvl8pPr marL="32115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8pPr>
            <a:lvl9pPr marL="36687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pl-PL" sz="2400" dirty="0"/>
              <a:t>Czynniki środowiskowe tworzą fizyczne i społeczne środowisko oraz system postaw, w którym żyją ludzie; </a:t>
            </a:r>
          </a:p>
          <a:p>
            <a:pPr>
              <a:lnSpc>
                <a:spcPct val="100000"/>
              </a:lnSpc>
            </a:pPr>
            <a:r>
              <a:rPr lang="pl-PL" sz="2400" dirty="0"/>
              <a:t>Czynniki osobowe odnoszą się bezpośrednio do podmiotu, obejmują takie cechy jak: wiek, płeć, status społeczny, doświadczenia życiowe; </a:t>
            </a:r>
          </a:p>
          <a:p>
            <a:pPr>
              <a:lnSpc>
                <a:spcPct val="100000"/>
              </a:lnSpc>
            </a:pPr>
            <a:r>
              <a:rPr lang="pl-PL" sz="2400" dirty="0"/>
              <a:t>Obecnie klasyfikacja ICF nie ujmuje tych czynników, ale użytkownicy sami mogą je włączyć do oceny za pomocą ICF. </a:t>
            </a:r>
          </a:p>
        </p:txBody>
      </p:sp>
    </p:spTree>
    <p:extLst>
      <p:ext uri="{BB962C8B-B14F-4D97-AF65-F5344CB8AC3E}">
        <p14:creationId xmlns:p14="http://schemas.microsoft.com/office/powerpoint/2010/main" val="1439670356"/>
      </p:ext>
    </p:extLst>
  </p:cSld>
  <p:clrMapOvr>
    <a:masterClrMapping/>
  </p:clrMapOvr>
  <p:transition advClick="0" advTm="3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CD7F052-12D2-4476-BCD0-6B14FF2CB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19D27B6-3918-41BD-86A4-18A6BA056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36772BD0-516D-4BF7-92E6-E108C8852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7173" name="Rectangle 2">
            <a:extLst>
              <a:ext uri="{FF2B5EF4-FFF2-40B4-BE49-F238E27FC236}">
                <a16:creationId xmlns:a16="http://schemas.microsoft.com/office/drawing/2014/main" id="{7D5C157F-9564-4480-B509-11234DAD5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7174" name="Rectangle 4">
            <a:extLst>
              <a:ext uri="{FF2B5EF4-FFF2-40B4-BE49-F238E27FC236}">
                <a16:creationId xmlns:a16="http://schemas.microsoft.com/office/drawing/2014/main" id="{F2CF61EE-0026-4A42-B800-DD26CAF4C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28B9937F-6FB0-4170-A270-96E0A5C60740}"/>
              </a:ext>
            </a:extLst>
          </p:cNvPr>
          <p:cNvSpPr/>
          <p:nvPr/>
        </p:nvSpPr>
        <p:spPr>
          <a:xfrm>
            <a:off x="611560" y="980728"/>
            <a:ext cx="8135938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800" dirty="0">
                <a:solidFill>
                  <a:schemeClr val="tx1"/>
                </a:solidFill>
              </a:rPr>
              <a:t>Diagnoza przydziału</a:t>
            </a:r>
            <a:endParaRPr lang="pl-PL" sz="1800" b="0" dirty="0">
              <a:solidFill>
                <a:schemeClr val="tx1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39551" y="1628800"/>
            <a:ext cx="792088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</a:rPr>
              <a:t>Diagnoza przyporządkowująca do gatunku lub typu </a:t>
            </a:r>
            <a:br>
              <a:rPr lang="pl-PL" sz="1800" dirty="0">
                <a:solidFill>
                  <a:schemeClr val="tx1"/>
                </a:solidFill>
              </a:rPr>
            </a:br>
            <a:r>
              <a:rPr lang="pl-PL" sz="1800" dirty="0">
                <a:solidFill>
                  <a:schemeClr val="tx1"/>
                </a:solidFill>
              </a:rPr>
              <a:t>przyporządkowująca klasyfikacyjna - najbardziej rozwinięta w naukach przyrodniczych (np. botanice, zoologii, medycynie) ze względu na konieczność znalezienia w badanych przedmiotach, gatunkach cech specyficznie istotnych i zarazem podstawowych pozwalających odróżnić dany gatunek od drugiego. Diagnoza ta posiada sztywne bariery (obowiązuje posiadanie lub nie posiadanie pewnych cech przez gatunki). </a:t>
            </a:r>
          </a:p>
          <a:p>
            <a:pPr marL="0" indent="0">
              <a:buNone/>
            </a:pPr>
            <a:br>
              <a:rPr lang="pl-PL" sz="1800" dirty="0">
                <a:solidFill>
                  <a:schemeClr val="tx1"/>
                </a:solidFill>
              </a:rPr>
            </a:br>
            <a:r>
              <a:rPr lang="pl-PL" sz="1800" dirty="0">
                <a:solidFill>
                  <a:schemeClr val="tx1"/>
                </a:solidFill>
              </a:rPr>
              <a:t>Przyporządkowująca typologiczna - znajduje zastosowanie w naukach społecznych, humanistycznych i częściowo przyrodniczych (np. psychologii, socjologii, literaturze, pedagogice, medycynie, archeologii). Ten rodzaj diagnozy charakteryzuje się dużymi walorami opisowymi i wyjaśniającymi, nie ma tak sztywnych barier jak diagnoza klasyfikacyjna. </a:t>
            </a:r>
            <a:br>
              <a:rPr lang="pl-PL" sz="1800" dirty="0">
                <a:solidFill>
                  <a:schemeClr val="tx1"/>
                </a:solidFill>
              </a:rPr>
            </a:br>
            <a:r>
              <a:rPr lang="pl-PL" sz="1800" dirty="0">
                <a:solidFill>
                  <a:schemeClr val="tx1"/>
                </a:solidFill>
              </a:rPr>
              <a:t>(Do jakiego znanego typu należy badany stan rzeczy?)</a:t>
            </a:r>
          </a:p>
        </p:txBody>
      </p:sp>
    </p:spTree>
    <p:extLst>
      <p:ext uri="{BB962C8B-B14F-4D97-AF65-F5344CB8AC3E}">
        <p14:creationId xmlns:p14="http://schemas.microsoft.com/office/powerpoint/2010/main" val="177153672"/>
      </p:ext>
    </p:extLst>
  </p:cSld>
  <p:clrMapOvr>
    <a:masterClrMapping/>
  </p:clrMapOvr>
  <p:transition advTm="300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333375" y="996950"/>
            <a:ext cx="8181975" cy="569913"/>
          </a:xfrm>
          <a:prstGeom prst="rect">
            <a:avLst/>
          </a:prstGeom>
        </p:spPr>
        <p:txBody>
          <a:bodyPr/>
          <a:lstStyle>
            <a:lvl1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2pPr>
            <a:lvl3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3pPr>
            <a:lvl4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4pPr>
            <a:lvl5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5pPr>
            <a:lvl6pPr marL="4572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6pPr>
            <a:lvl7pPr marL="9144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7pPr>
            <a:lvl8pPr marL="13716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8pPr>
            <a:lvl9pPr marL="18288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9pPr>
          </a:lstStyle>
          <a:p>
            <a:pPr>
              <a:defRPr/>
            </a:pPr>
            <a:r>
              <a:rPr lang="pl-PL" dirty="0"/>
              <a:t>Klasyfikacja ICF - konstrukcje</a:t>
            </a:r>
            <a:endParaRPr lang="en-US" kern="0" dirty="0">
              <a:latin typeface="+mn-lt"/>
            </a:endParaRPr>
          </a:p>
        </p:txBody>
      </p:sp>
      <p:sp>
        <p:nvSpPr>
          <p:cNvPr id="3" name="Symbol zastępczy zawartości 2"/>
          <p:cNvSpPr txBox="1">
            <a:spLocks noChangeArrowheads="1"/>
          </p:cNvSpPr>
          <p:nvPr/>
        </p:nvSpPr>
        <p:spPr bwMode="auto">
          <a:xfrm>
            <a:off x="333375" y="1772815"/>
            <a:ext cx="8601075" cy="4097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73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defRPr lang="en-US" sz="11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01700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2pPr>
            <a:lvl3pPr marL="1212850" indent="-400050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3pPr>
            <a:lvl4pPr marL="1527175" indent="-4032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4pPr>
            <a:lvl5pPr marL="1839913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5pPr>
            <a:lvl6pPr marL="22971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6pPr>
            <a:lvl7pPr marL="27543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7pPr>
            <a:lvl8pPr marL="32115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8pPr>
            <a:lvl9pPr marL="36687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9pPr>
          </a:lstStyle>
          <a:p>
            <a:pPr marL="0" indent="0">
              <a:buNone/>
            </a:pPr>
            <a:r>
              <a:rPr lang="pl-PL" sz="2000" dirty="0"/>
              <a:t>Istnieją cztery konstrukcje dla I części klasyfikacji: </a:t>
            </a:r>
          </a:p>
          <a:p>
            <a:pPr marL="0" indent="0">
              <a:buNone/>
            </a:pPr>
            <a:r>
              <a:rPr lang="pl-PL" sz="2000" dirty="0"/>
              <a:t>• zmiana w funkcji ciała </a:t>
            </a:r>
          </a:p>
          <a:p>
            <a:pPr marL="0" indent="0">
              <a:buNone/>
            </a:pPr>
            <a:r>
              <a:rPr lang="pl-PL" sz="2000" dirty="0"/>
              <a:t>• zmiana w strukturze ciała </a:t>
            </a:r>
          </a:p>
          <a:p>
            <a:pPr marL="0" indent="0">
              <a:buNone/>
            </a:pPr>
            <a:r>
              <a:rPr lang="pl-PL" sz="2000" dirty="0"/>
              <a:t>• zdolność </a:t>
            </a:r>
          </a:p>
          <a:p>
            <a:pPr marL="0" indent="0">
              <a:buNone/>
            </a:pPr>
            <a:r>
              <a:rPr lang="pl-PL" sz="2000" dirty="0"/>
              <a:t>• wykonanie </a:t>
            </a:r>
          </a:p>
          <a:p>
            <a:pPr marL="0" indent="0">
              <a:buNone/>
            </a:pPr>
            <a:r>
              <a:rPr lang="pl-PL" sz="2000" dirty="0"/>
              <a:t>Konstrukcja dla II części klasyfikacji to: </a:t>
            </a:r>
          </a:p>
          <a:p>
            <a:pPr marL="0" indent="0">
              <a:buNone/>
            </a:pPr>
            <a:r>
              <a:rPr lang="pl-PL" sz="2000" dirty="0"/>
              <a:t>• ułatwienia lub bariery związane z czynnikami środowiskowymi. </a:t>
            </a:r>
          </a:p>
        </p:txBody>
      </p:sp>
    </p:spTree>
    <p:extLst>
      <p:ext uri="{BB962C8B-B14F-4D97-AF65-F5344CB8AC3E}">
        <p14:creationId xmlns:p14="http://schemas.microsoft.com/office/powerpoint/2010/main" val="293088875"/>
      </p:ext>
    </p:extLst>
  </p:cSld>
  <p:clrMapOvr>
    <a:masterClrMapping/>
  </p:clrMapOvr>
  <p:transition advClick="0" advTm="300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179512" y="764704"/>
            <a:ext cx="8340725" cy="432718"/>
          </a:xfrm>
          <a:prstGeom prst="rect">
            <a:avLst/>
          </a:prstGeom>
        </p:spPr>
        <p:txBody>
          <a:bodyPr/>
          <a:lstStyle>
            <a:lvl1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2pPr>
            <a:lvl3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3pPr>
            <a:lvl4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4pPr>
            <a:lvl5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5pPr>
            <a:lvl6pPr marL="4572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6pPr>
            <a:lvl7pPr marL="9144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7pPr>
            <a:lvl8pPr marL="13716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8pPr>
            <a:lvl9pPr marL="18288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9pPr>
          </a:lstStyle>
          <a:p>
            <a:pPr>
              <a:defRPr/>
            </a:pPr>
            <a:r>
              <a:rPr lang="pl-PL" dirty="0"/>
              <a:t>Klasyfikacja ICF – konstrukcje cd.</a:t>
            </a:r>
            <a:endParaRPr lang="en-US" kern="0" dirty="0">
              <a:latin typeface="+mn-lt"/>
            </a:endParaRPr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174625" y="1484313"/>
            <a:ext cx="8620125" cy="460898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1873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defRPr lang="en-US" sz="11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01700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2pPr>
            <a:lvl3pPr marL="1212850" indent="-400050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3pPr>
            <a:lvl4pPr marL="1527175" indent="-4032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4pPr>
            <a:lvl5pPr marL="1839913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5pPr>
            <a:lvl6pPr marL="22971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6pPr>
            <a:lvl7pPr marL="27543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7pPr>
            <a:lvl8pPr marL="32115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8pPr>
            <a:lvl9pPr marL="36687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9pPr>
          </a:lstStyle>
          <a:p>
            <a:r>
              <a:rPr lang="pl-PL" sz="1800" dirty="0"/>
              <a:t>Poszczególne konstrukcje dla danego składnika można oceniać wg skali: </a:t>
            </a:r>
          </a:p>
          <a:p>
            <a:pPr marL="0" indent="0">
              <a:buNone/>
            </a:pPr>
            <a:r>
              <a:rPr lang="pl-PL" sz="1800" dirty="0"/>
              <a:t>0 – brak problemu (żaden, nieobecny, nieistotny) </a:t>
            </a:r>
          </a:p>
          <a:p>
            <a:pPr marL="0" indent="0">
              <a:buNone/>
            </a:pPr>
            <a:r>
              <a:rPr lang="pl-PL" sz="1800" dirty="0"/>
              <a:t>1 – nieznaczny problem (niewielki, mały) </a:t>
            </a:r>
          </a:p>
          <a:p>
            <a:pPr marL="0" indent="0">
              <a:buNone/>
            </a:pPr>
            <a:r>
              <a:rPr lang="pl-PL" sz="1800" dirty="0"/>
              <a:t>2 – umiarkowany problem (średni, spory) </a:t>
            </a:r>
          </a:p>
          <a:p>
            <a:pPr marL="0" indent="0">
              <a:buNone/>
            </a:pPr>
            <a:r>
              <a:rPr lang="pl-PL" sz="1800" dirty="0"/>
              <a:t>3 – znaczny problem (wielki, silny) </a:t>
            </a:r>
          </a:p>
          <a:p>
            <a:pPr marL="0" indent="0">
              <a:buNone/>
            </a:pPr>
            <a:r>
              <a:rPr lang="pl-PL" sz="1800" dirty="0"/>
              <a:t>4 – skrajnie duży problem (zupełny) </a:t>
            </a:r>
          </a:p>
          <a:p>
            <a:pPr marL="0" indent="0">
              <a:buNone/>
            </a:pPr>
            <a:r>
              <a:rPr lang="pl-PL" sz="1800" dirty="0"/>
              <a:t>Można też konstruować różnego rodzaju inne skale dostosowane do potrzeb danego środowiska </a:t>
            </a:r>
            <a:r>
              <a:rPr lang="pl-PL" sz="1800" dirty="0" err="1"/>
              <a:t>diagnostyczno</a:t>
            </a:r>
            <a:r>
              <a:rPr lang="pl-PL" sz="1800" dirty="0"/>
              <a:t> – terapeutycznego</a:t>
            </a:r>
          </a:p>
          <a:p>
            <a:pPr marL="0" indent="0">
              <a:buNone/>
            </a:pPr>
            <a:endParaRPr lang="pl-PL" sz="1800" dirty="0"/>
          </a:p>
          <a:p>
            <a:pPr marL="0">
              <a:defRPr/>
            </a:pPr>
            <a:r>
              <a:rPr lang="pl-PL" sz="1200" kern="0" dirty="0"/>
              <a:t>(opracowano na podstawie Knopik T. </a:t>
            </a:r>
            <a:r>
              <a:rPr lang="pl-PL" sz="1200" dirty="0"/>
              <a:t>Diagnoza funkcjonalna. Planowanie pomocy psychologiczno-pedagogicznej. Działania </a:t>
            </a:r>
            <a:r>
              <a:rPr lang="pl-PL" sz="1200" dirty="0" err="1"/>
              <a:t>postdiagnostyczne</a:t>
            </a:r>
            <a:r>
              <a:rPr lang="pl-PL" sz="1200" kern="0" dirty="0"/>
              <a:t>, Warszawa 2018)</a:t>
            </a:r>
          </a:p>
        </p:txBody>
      </p:sp>
    </p:spTree>
    <p:extLst>
      <p:ext uri="{BB962C8B-B14F-4D97-AF65-F5344CB8AC3E}">
        <p14:creationId xmlns:p14="http://schemas.microsoft.com/office/powerpoint/2010/main" val="744895361"/>
      </p:ext>
    </p:extLst>
  </p:cSld>
  <p:clrMapOvr>
    <a:masterClrMapping/>
  </p:clrMapOvr>
  <p:transition advClick="0" advTm="300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251520" y="764704"/>
            <a:ext cx="8223250" cy="496887"/>
          </a:xfrm>
          <a:prstGeom prst="rect">
            <a:avLst/>
          </a:prstGeom>
        </p:spPr>
        <p:txBody>
          <a:bodyPr/>
          <a:lstStyle>
            <a:lvl1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2pPr>
            <a:lvl3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3pPr>
            <a:lvl4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4pPr>
            <a:lvl5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5pPr>
            <a:lvl6pPr marL="4572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6pPr>
            <a:lvl7pPr marL="9144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7pPr>
            <a:lvl8pPr marL="13716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8pPr>
            <a:lvl9pPr marL="18288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9pPr>
          </a:lstStyle>
          <a:p>
            <a:pPr>
              <a:defRPr/>
            </a:pPr>
            <a:r>
              <a:rPr lang="pl-PL" dirty="0"/>
              <a:t>Klasyfikacja ICF - podsumowanie</a:t>
            </a:r>
            <a:endParaRPr lang="en-US" kern="0" dirty="0">
              <a:latin typeface="+mn-lt"/>
            </a:endParaRPr>
          </a:p>
        </p:txBody>
      </p:sp>
      <p:sp>
        <p:nvSpPr>
          <p:cNvPr id="3" name="Symbol zastępczy zawartości 2"/>
          <p:cNvSpPr txBox="1">
            <a:spLocks noChangeArrowheads="1"/>
          </p:cNvSpPr>
          <p:nvPr/>
        </p:nvSpPr>
        <p:spPr bwMode="auto">
          <a:xfrm>
            <a:off x="215900" y="1628775"/>
            <a:ext cx="8712200" cy="417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73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defRPr lang="en-US" sz="11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01700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2pPr>
            <a:lvl3pPr marL="1212850" indent="-400050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3pPr>
            <a:lvl4pPr marL="1527175" indent="-4032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4pPr>
            <a:lvl5pPr marL="1839913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5pPr>
            <a:lvl6pPr marL="22971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6pPr>
            <a:lvl7pPr marL="27543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7pPr>
            <a:lvl8pPr marL="32115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8pPr>
            <a:lvl9pPr marL="36687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pl-PL" sz="2400" dirty="0"/>
              <a:t>Klasyfikacja ICF nie dotyczy wyłącznie osób z niepełnosprawnością. Przy jej pomocy można opisać́ wszystkie aspekty zdrowia i stany związane ze zdrowiem każdego człowieka. Takie uniwersalne wykorzystanie klasyfikacji pozwala dostrzec, że niektóre osoby z niepełnosprawnością funkcjonują w wielu dziedzinach lepiej, niż osoby uważane za w pełni sprawne.</a:t>
            </a:r>
          </a:p>
        </p:txBody>
      </p:sp>
    </p:spTree>
    <p:extLst>
      <p:ext uri="{BB962C8B-B14F-4D97-AF65-F5344CB8AC3E}">
        <p14:creationId xmlns:p14="http://schemas.microsoft.com/office/powerpoint/2010/main" val="1348309961"/>
      </p:ext>
    </p:extLst>
  </p:cSld>
  <p:clrMapOvr>
    <a:masterClrMapping/>
  </p:clrMapOvr>
  <p:transition advClick="0" advTm="300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ChangeArrowheads="1"/>
          </p:cNvSpPr>
          <p:nvPr/>
        </p:nvSpPr>
        <p:spPr bwMode="auto">
          <a:xfrm>
            <a:off x="0" y="836712"/>
            <a:ext cx="8515350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2pPr>
            <a:lvl3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3pPr>
            <a:lvl4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4pPr>
            <a:lvl5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5pPr>
            <a:lvl6pPr marL="4572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6pPr>
            <a:lvl7pPr marL="9144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7pPr>
            <a:lvl8pPr marL="13716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8pPr>
            <a:lvl9pPr marL="18288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9pPr>
          </a:lstStyle>
          <a:p>
            <a:r>
              <a:rPr lang="pl-PL" altLang="pl-PL" kern="0" dirty="0"/>
              <a:t>Zasady tworzenia narzędzi oceny funkcjonalnej</a:t>
            </a:r>
          </a:p>
        </p:txBody>
      </p:sp>
      <p:sp>
        <p:nvSpPr>
          <p:cNvPr id="3" name="Symbol zastępczy zawartości 2"/>
          <p:cNvSpPr txBox="1">
            <a:spLocks noChangeArrowheads="1"/>
          </p:cNvSpPr>
          <p:nvPr/>
        </p:nvSpPr>
        <p:spPr bwMode="auto">
          <a:xfrm>
            <a:off x="134938" y="1522413"/>
            <a:ext cx="8901558" cy="431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73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defRPr lang="en-US" sz="11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01700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2pPr>
            <a:lvl3pPr marL="1212850" indent="-400050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3pPr>
            <a:lvl4pPr marL="1527175" indent="-4032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4pPr>
            <a:lvl5pPr marL="1839913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5pPr>
            <a:lvl6pPr marL="22971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6pPr>
            <a:lvl7pPr marL="27543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7pPr>
            <a:lvl8pPr marL="32115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8pPr>
            <a:lvl9pPr marL="36687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9pPr>
          </a:lstStyle>
          <a:p>
            <a:r>
              <a:rPr lang="pl-PL" sz="1800" dirty="0"/>
              <a:t>W różnych obszar wspomagania, terapii i doradztwa dla osób ze specjalnymi potrzebami stosowane są wystandaryzowane narzędzia diagnozy, testy, skale, a także narzędzia oceny wyników badań z użyciem urządzeń. </a:t>
            </a:r>
          </a:p>
          <a:p>
            <a:r>
              <a:rPr lang="pl-PL" sz="1800" dirty="0"/>
              <a:t>Można także znaleźć wiele propozycji w Internecie jak np.:</a:t>
            </a:r>
          </a:p>
          <a:p>
            <a:r>
              <a:rPr lang="en-US" altLang="pl-PL" sz="1800" b="0" kern="0" dirty="0">
                <a:hlinkClick r:id="rId2"/>
              </a:rPr>
              <a:t>https://www.cmhcm.org/userfiles/filemanager/961/</a:t>
            </a:r>
            <a:r>
              <a:rPr lang="en-US" altLang="pl-PL" sz="1800" b="0" kern="0" dirty="0"/>
              <a:t> </a:t>
            </a:r>
            <a:r>
              <a:rPr lang="en-US" altLang="pl-PL" sz="1800" b="1" kern="0" dirty="0"/>
              <a:t>(</a:t>
            </a:r>
            <a:r>
              <a:rPr lang="en-US" altLang="pl-PL" sz="1800" b="1" kern="0" dirty="0" err="1"/>
              <a:t>dostęp</a:t>
            </a:r>
            <a:r>
              <a:rPr lang="en-US" altLang="pl-PL" sz="1800" b="1" kern="0" dirty="0"/>
              <a:t> z dnia17.01.2020)</a:t>
            </a:r>
          </a:p>
          <a:p>
            <a:r>
              <a:rPr lang="pl-PL" sz="1800" dirty="0"/>
              <a:t>Ważna jest także umiejętność tworzenia własnych narzędzi oceny dostosowanych do skali zjawisk jak i potrzeb pacjentów w postaci np. arkuszy obserwacji, kwestionariuszy wywiadu, itd. </a:t>
            </a:r>
          </a:p>
          <a:p>
            <a:r>
              <a:rPr lang="pl-PL" sz="1800" dirty="0"/>
              <a:t>Na następnym slajdzie znajdują się odnośniki do stron internetowych, które mogą być pomocne w rozumieniu zasad tworzenia takich narzędzi</a:t>
            </a:r>
          </a:p>
        </p:txBody>
      </p:sp>
    </p:spTree>
    <p:extLst>
      <p:ext uri="{BB962C8B-B14F-4D97-AF65-F5344CB8AC3E}">
        <p14:creationId xmlns:p14="http://schemas.microsoft.com/office/powerpoint/2010/main" val="2874919"/>
      </p:ext>
    </p:extLst>
  </p:cSld>
  <p:clrMapOvr>
    <a:masterClrMapping/>
  </p:clrMapOvr>
  <p:transition advClick="0" advTm="300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ChangeArrowheads="1"/>
          </p:cNvSpPr>
          <p:nvPr/>
        </p:nvSpPr>
        <p:spPr bwMode="auto">
          <a:xfrm>
            <a:off x="323528" y="836712"/>
            <a:ext cx="8740775" cy="50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2pPr>
            <a:lvl3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3pPr>
            <a:lvl4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4pPr>
            <a:lvl5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5pPr>
            <a:lvl6pPr marL="4572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6pPr>
            <a:lvl7pPr marL="9144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7pPr>
            <a:lvl8pPr marL="13716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8pPr>
            <a:lvl9pPr marL="18288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9pPr>
          </a:lstStyle>
          <a:p>
            <a:r>
              <a:rPr lang="pl-PL" dirty="0"/>
              <a:t>Zasady tworzenia narzędzi oceny funkcjonalnej</a:t>
            </a:r>
            <a:endParaRPr lang="en-GB" altLang="pl-PL" kern="0" dirty="0"/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323528" y="1556792"/>
            <a:ext cx="8191822" cy="4443958"/>
          </a:xfrm>
          <a:prstGeom prst="rect">
            <a:avLst/>
          </a:prstGeom>
        </p:spPr>
        <p:txBody>
          <a:bodyPr>
            <a:normAutofit/>
          </a:bodyPr>
          <a:lstStyle>
            <a:lvl1pPr marL="1873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defRPr lang="en-US" sz="11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01700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2pPr>
            <a:lvl3pPr marL="1212850" indent="-400050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3pPr>
            <a:lvl4pPr marL="1527175" indent="-4032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4pPr>
            <a:lvl5pPr marL="1839913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5pPr>
            <a:lvl6pPr marL="22971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6pPr>
            <a:lvl7pPr marL="27543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7pPr>
            <a:lvl8pPr marL="32115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8pPr>
            <a:lvl9pPr marL="36687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9pPr>
          </a:lstStyle>
          <a:p>
            <a:pPr>
              <a:defRPr/>
            </a:pPr>
            <a:r>
              <a:rPr lang="pl-PL" sz="2000" b="1" kern="0" dirty="0"/>
              <a:t>Co to jest ocena funkcjonalna?</a:t>
            </a:r>
          </a:p>
          <a:p>
            <a:pPr>
              <a:defRPr/>
            </a:pPr>
            <a:r>
              <a:rPr lang="pl-PL" sz="2000" b="0" kern="0" dirty="0">
                <a:hlinkClick r:id="rId2"/>
              </a:rPr>
              <a:t>https://www.gvsu.edu/cms4/asset/64CB422A-ED08-43F0-F795CA9DE364B6BE/sp0009-_functional_assessment.pdf</a:t>
            </a:r>
            <a:endParaRPr lang="pl-PL" sz="2000" b="0" kern="0" dirty="0"/>
          </a:p>
          <a:p>
            <a:pPr marL="0">
              <a:defRPr/>
            </a:pPr>
            <a:endParaRPr lang="pl-PL" sz="2000" b="0" kern="0" dirty="0"/>
          </a:p>
          <a:p>
            <a:pPr marL="0">
              <a:defRPr/>
            </a:pPr>
            <a:r>
              <a:rPr lang="pl-PL" sz="2000" kern="0" dirty="0"/>
              <a:t>   </a:t>
            </a:r>
            <a:r>
              <a:rPr lang="pl-PL" sz="2000" dirty="0"/>
              <a:t>Metodologia oceny funkcjonalnej</a:t>
            </a:r>
          </a:p>
          <a:p>
            <a:pPr marL="0">
              <a:defRPr/>
            </a:pPr>
            <a:r>
              <a:rPr lang="pl-PL" sz="2000" b="0" kern="0" dirty="0">
                <a:hlinkClick r:id="rId3"/>
              </a:rPr>
              <a:t>https://milnepublishing.geneseo.edu/instruction-in-functional-assessment/chapter/chapter-2the_methodology_of_functional_assessment/</a:t>
            </a:r>
            <a:endParaRPr lang="pl-PL" sz="2000" b="0" kern="0" dirty="0"/>
          </a:p>
          <a:p>
            <a:pPr marL="0">
              <a:defRPr/>
            </a:pPr>
            <a:r>
              <a:rPr lang="pl-PL" sz="1300" b="1" kern="0" dirty="0"/>
              <a:t>Dostęp z dnia 17.01.2020</a:t>
            </a:r>
          </a:p>
        </p:txBody>
      </p:sp>
    </p:spTree>
    <p:extLst>
      <p:ext uri="{BB962C8B-B14F-4D97-AF65-F5344CB8AC3E}">
        <p14:creationId xmlns:p14="http://schemas.microsoft.com/office/powerpoint/2010/main" val="1044430311"/>
      </p:ext>
    </p:extLst>
  </p:cSld>
  <p:clrMapOvr>
    <a:masterClrMapping/>
  </p:clrMapOvr>
  <p:transition advClick="0" advTm="300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ChangeArrowheads="1"/>
          </p:cNvSpPr>
          <p:nvPr/>
        </p:nvSpPr>
        <p:spPr bwMode="auto">
          <a:xfrm>
            <a:off x="179512" y="764704"/>
            <a:ext cx="86741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2pPr>
            <a:lvl3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3pPr>
            <a:lvl4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4pPr>
            <a:lvl5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5pPr>
            <a:lvl6pPr marL="4572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6pPr>
            <a:lvl7pPr marL="9144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7pPr>
            <a:lvl8pPr marL="13716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8pPr>
            <a:lvl9pPr marL="18288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9pPr>
          </a:lstStyle>
          <a:p>
            <a:r>
              <a:rPr lang="pl-PL" dirty="0"/>
              <a:t>Zasady tworzenia narzędzi oceny funkcjonalnej</a:t>
            </a:r>
            <a:endParaRPr lang="pl-PL" altLang="pl-PL" kern="0" dirty="0"/>
          </a:p>
          <a:p>
            <a:r>
              <a:rPr lang="pl-PL" altLang="pl-PL" kern="0" dirty="0"/>
              <a:t>– przykłady video</a:t>
            </a:r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282575" y="1772816"/>
            <a:ext cx="8465889" cy="3960440"/>
          </a:xfrm>
          <a:prstGeom prst="rect">
            <a:avLst/>
          </a:prstGeom>
        </p:spPr>
        <p:txBody>
          <a:bodyPr/>
          <a:lstStyle>
            <a:lvl1pPr marL="1873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defRPr lang="en-US" sz="11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01700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2pPr>
            <a:lvl3pPr marL="1212850" indent="-400050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3pPr>
            <a:lvl4pPr marL="1527175" indent="-4032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4pPr>
            <a:lvl5pPr marL="1839913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5pPr>
            <a:lvl6pPr marL="22971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6pPr>
            <a:lvl7pPr marL="27543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7pPr>
            <a:lvl8pPr marL="32115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8pPr>
            <a:lvl9pPr marL="36687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9pPr>
          </a:lstStyle>
          <a:p>
            <a:pPr>
              <a:defRPr/>
            </a:pPr>
            <a:r>
              <a:rPr lang="pl-PL" sz="2400" b="0" kern="0" dirty="0" err="1"/>
              <a:t>ePortfolio</a:t>
            </a:r>
            <a:r>
              <a:rPr lang="pl-PL" sz="2400" b="0" kern="0" dirty="0"/>
              <a:t> - najczęściej używane w edukacji, ale także możliwe do zastosowania np. u pacjentów z chorobami przewlekłymi lub w poradnictwie</a:t>
            </a:r>
          </a:p>
          <a:p>
            <a:pPr>
              <a:defRPr/>
            </a:pPr>
            <a:r>
              <a:rPr lang="pl-PL" sz="2400" b="0" kern="0" dirty="0">
                <a:hlinkClick r:id="rId2"/>
              </a:rPr>
              <a:t>https://www.youtube.com/watch?v=kTClSU_md10</a:t>
            </a:r>
            <a:endParaRPr lang="pl-PL" sz="2400" b="0" kern="0" dirty="0"/>
          </a:p>
          <a:p>
            <a:pPr>
              <a:defRPr/>
            </a:pPr>
            <a:r>
              <a:rPr lang="pl-PL" sz="2400" b="0" kern="0" dirty="0"/>
              <a:t>Narzędzia oceny i kryteria pozycjonowania </a:t>
            </a:r>
            <a:r>
              <a:rPr lang="pl-PL" sz="2400" b="0" kern="0" dirty="0" err="1"/>
              <a:t>funkcjionowania</a:t>
            </a:r>
            <a:r>
              <a:rPr lang="pl-PL" sz="2400" b="0" kern="0" dirty="0"/>
              <a:t> pacjenta</a:t>
            </a:r>
          </a:p>
          <a:p>
            <a:pPr>
              <a:defRPr/>
            </a:pPr>
            <a:r>
              <a:rPr lang="pl-PL" sz="2400" b="0" kern="0" dirty="0">
                <a:hlinkClick r:id="rId3"/>
              </a:rPr>
              <a:t>https://www.youtube.com/watch?v=cIusfLd7Mlo</a:t>
            </a:r>
            <a:endParaRPr lang="pl-PL" sz="2400" b="0" kern="0" dirty="0"/>
          </a:p>
          <a:p>
            <a:pPr marL="0">
              <a:defRPr/>
            </a:pPr>
            <a:r>
              <a:rPr lang="pl-PL" sz="1200" b="1" kern="0" dirty="0"/>
              <a:t>Dostęp z dnia17.01.2020</a:t>
            </a:r>
          </a:p>
        </p:txBody>
      </p:sp>
    </p:spTree>
    <p:extLst>
      <p:ext uri="{BB962C8B-B14F-4D97-AF65-F5344CB8AC3E}">
        <p14:creationId xmlns:p14="http://schemas.microsoft.com/office/powerpoint/2010/main" val="1388068417"/>
      </p:ext>
    </p:extLst>
  </p:cSld>
  <p:clrMapOvr>
    <a:masterClrMapping/>
  </p:clrMapOvr>
  <p:transition advClick="0" advTm="300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251520" y="836712"/>
            <a:ext cx="8286750" cy="504056"/>
          </a:xfrm>
          <a:prstGeom prst="rect">
            <a:avLst/>
          </a:prstGeom>
        </p:spPr>
        <p:txBody>
          <a:bodyPr/>
          <a:lstStyle>
            <a:lvl1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2pPr>
            <a:lvl3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3pPr>
            <a:lvl4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4pPr>
            <a:lvl5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5pPr>
            <a:lvl6pPr marL="4572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6pPr>
            <a:lvl7pPr marL="9144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7pPr>
            <a:lvl8pPr marL="13716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8pPr>
            <a:lvl9pPr marL="18288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9pPr>
          </a:lstStyle>
          <a:p>
            <a:pPr>
              <a:defRPr/>
            </a:pPr>
            <a:r>
              <a:rPr lang="en-US" kern="0" dirty="0" err="1">
                <a:latin typeface="+mn-lt"/>
              </a:rPr>
              <a:t>podsumowanie</a:t>
            </a:r>
            <a:endParaRPr lang="en-US" kern="0" dirty="0">
              <a:latin typeface="+mn-lt"/>
            </a:endParaRPr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251520" y="1773238"/>
            <a:ext cx="8735318" cy="4129087"/>
          </a:xfrm>
          <a:prstGeom prst="rect">
            <a:avLst/>
          </a:prstGeom>
        </p:spPr>
        <p:txBody>
          <a:bodyPr>
            <a:normAutofit/>
          </a:bodyPr>
          <a:lstStyle>
            <a:lvl1pPr marL="1873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defRPr lang="en-US" sz="11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01700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2pPr>
            <a:lvl3pPr marL="1212850" indent="-400050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3pPr>
            <a:lvl4pPr marL="1527175" indent="-4032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4pPr>
            <a:lvl5pPr marL="1839913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5pPr>
            <a:lvl6pPr marL="22971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6pPr>
            <a:lvl7pPr marL="27543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7pPr>
            <a:lvl8pPr marL="32115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8pPr>
            <a:lvl9pPr marL="36687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pl-PL" sz="2000" dirty="0"/>
              <a:t>Prezentacja nie wyczerpuje oczywiście tematu oceny funkcjonalnej w organizacji procesów terapeutycznych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2000" dirty="0"/>
              <a:t>Celem głównym jest tutaj raczej wytworzenie przekonania, iż w wielu konkretnych przypadkach różnych pacjentów takie elementy jak np. :</a:t>
            </a:r>
          </a:p>
          <a:p>
            <a:pPr>
              <a:lnSpc>
                <a:spcPct val="120000"/>
              </a:lnSpc>
            </a:pPr>
            <a:r>
              <a:rPr lang="pl-PL" sz="2000" dirty="0"/>
              <a:t>Dobre kontakty społeczne</a:t>
            </a:r>
          </a:p>
          <a:p>
            <a:pPr>
              <a:lnSpc>
                <a:spcPct val="120000"/>
              </a:lnSpc>
            </a:pPr>
            <a:r>
              <a:rPr lang="pl-PL" sz="2000" dirty="0"/>
              <a:t>Subiektywne poczucie szczęścia i radości życia</a:t>
            </a:r>
          </a:p>
          <a:p>
            <a:pPr>
              <a:lnSpc>
                <a:spcPct val="120000"/>
              </a:lnSpc>
            </a:pPr>
            <a:r>
              <a:rPr lang="pl-PL" sz="2000" dirty="0"/>
              <a:t>Zdolność do uczenia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2000" dirty="0"/>
              <a:t>To ważne determinanty zdrowia</a:t>
            </a:r>
          </a:p>
        </p:txBody>
      </p:sp>
    </p:spTree>
    <p:extLst>
      <p:ext uri="{BB962C8B-B14F-4D97-AF65-F5344CB8AC3E}">
        <p14:creationId xmlns:p14="http://schemas.microsoft.com/office/powerpoint/2010/main" val="1763357298"/>
      </p:ext>
    </p:extLst>
  </p:cSld>
  <p:clrMapOvr>
    <a:masterClrMapping/>
  </p:clrMapOvr>
  <p:transition advClick="0" advTm="300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539750" y="908050"/>
            <a:ext cx="7200900" cy="504726"/>
          </a:xfrm>
          <a:prstGeom prst="rect">
            <a:avLst/>
          </a:prstGeom>
        </p:spPr>
        <p:txBody>
          <a:bodyPr/>
          <a:lstStyle>
            <a:lvl1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2pPr>
            <a:lvl3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3pPr>
            <a:lvl4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4pPr>
            <a:lvl5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5pPr>
            <a:lvl6pPr marL="4572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6pPr>
            <a:lvl7pPr marL="9144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7pPr>
            <a:lvl8pPr marL="13716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8pPr>
            <a:lvl9pPr marL="18288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9pPr>
          </a:lstStyle>
          <a:p>
            <a:pPr>
              <a:defRPr/>
            </a:pPr>
            <a:r>
              <a:rPr lang="pl-PL" dirty="0"/>
              <a:t>Pytania kontrolne</a:t>
            </a:r>
            <a:endParaRPr lang="en-US" kern="0" dirty="0">
              <a:latin typeface="+mn-lt"/>
            </a:endParaRPr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539750" y="1772816"/>
            <a:ext cx="8353425" cy="3888209"/>
          </a:xfrm>
          <a:prstGeom prst="rect">
            <a:avLst/>
          </a:prstGeom>
        </p:spPr>
        <p:txBody>
          <a:bodyPr/>
          <a:lstStyle>
            <a:lvl1pPr marL="1873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defRPr lang="en-US" sz="11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01700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2pPr>
            <a:lvl3pPr marL="1212850" indent="-400050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3pPr>
            <a:lvl4pPr marL="1527175" indent="-4032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4pPr>
            <a:lvl5pPr marL="1839913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5pPr>
            <a:lvl6pPr marL="22971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6pPr>
            <a:lvl7pPr marL="27543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7pPr>
            <a:lvl8pPr marL="32115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8pPr>
            <a:lvl9pPr marL="36687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9pPr>
          </a:lstStyle>
          <a:p>
            <a:pPr marL="0">
              <a:defRPr/>
            </a:pPr>
            <a:r>
              <a:rPr lang="en-US" sz="2000" kern="0" dirty="0"/>
              <a:t>1</a:t>
            </a:r>
            <a:r>
              <a:rPr lang="pl-PL" sz="2000" kern="0" dirty="0"/>
              <a:t>. Omów związek między procesami diagnozy a procesem oceny funkcjonalnej</a:t>
            </a:r>
          </a:p>
          <a:p>
            <a:pPr marL="0">
              <a:defRPr/>
            </a:pPr>
            <a:r>
              <a:rPr lang="pl-PL" sz="2000" kern="0" dirty="0"/>
              <a:t>2. Omów różnice w organizacji procesów oceny funkcjonalnej w modelu medycznym i modelu </a:t>
            </a:r>
            <a:r>
              <a:rPr lang="pl-PL" sz="2000" kern="0" dirty="0" err="1"/>
              <a:t>biopsychospołecznym</a:t>
            </a:r>
            <a:endParaRPr lang="pl-PL" sz="2000" kern="0" dirty="0"/>
          </a:p>
          <a:p>
            <a:pPr marL="0">
              <a:defRPr/>
            </a:pPr>
            <a:r>
              <a:rPr lang="pl-PL" sz="2000" kern="0" dirty="0"/>
              <a:t>3. Omów różnice między ICD i ICF w podejściu do oceny wyników</a:t>
            </a:r>
          </a:p>
          <a:p>
            <a:pPr marL="0">
              <a:defRPr/>
            </a:pPr>
            <a:r>
              <a:rPr lang="pl-PL" sz="2000" kern="0" dirty="0"/>
              <a:t>4. Omów znaczenie uczenia się w organizacji procesów terapeutycznych</a:t>
            </a:r>
          </a:p>
          <a:p>
            <a:pPr marL="0">
              <a:defRPr/>
            </a:pPr>
            <a:r>
              <a:rPr lang="pl-PL" sz="2000" kern="0" dirty="0"/>
              <a:t>5. Omów zasady tworzenia funkcjonalnych narzędzi oceny</a:t>
            </a:r>
          </a:p>
          <a:p>
            <a:pPr marL="385763" indent="-385763">
              <a:buFont typeface="Arial" panose="020B0604020202020204" pitchFamily="34" charset="0"/>
              <a:buAutoNum type="arabicPeriod"/>
              <a:defRPr/>
            </a:pPr>
            <a:endParaRPr lang="pl-PL" b="0" kern="0" dirty="0"/>
          </a:p>
        </p:txBody>
      </p:sp>
    </p:spTree>
    <p:extLst>
      <p:ext uri="{BB962C8B-B14F-4D97-AF65-F5344CB8AC3E}">
        <p14:creationId xmlns:p14="http://schemas.microsoft.com/office/powerpoint/2010/main" val="684566418"/>
      </p:ext>
    </p:extLst>
  </p:cSld>
  <p:clrMapOvr>
    <a:masterClrMapping/>
  </p:clrMapOvr>
  <p:transition advClick="0" advTm="300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 bwMode="auto">
          <a:xfrm>
            <a:off x="107950" y="2636838"/>
            <a:ext cx="864076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algn="ctr"/>
            <a:r>
              <a:rPr lang="en-US" altLang="pl-PL" sz="2800" dirty="0" err="1">
                <a:solidFill>
                  <a:srgbClr val="262673"/>
                </a:solidFill>
                <a:latin typeface="Arial-ExtraBoldPL" charset="0"/>
                <a:sym typeface="Arial-ExtraBoldPL" charset="0"/>
              </a:rPr>
              <a:t>Dziękuję</a:t>
            </a:r>
            <a:r>
              <a:rPr lang="en-US" altLang="pl-PL" sz="2800" dirty="0">
                <a:solidFill>
                  <a:srgbClr val="262673"/>
                </a:solidFill>
                <a:latin typeface="Arial-ExtraBoldPL" charset="0"/>
                <a:sym typeface="Arial-ExtraBoldPL" charset="0"/>
              </a:rPr>
              <a:t> </a:t>
            </a:r>
            <a:r>
              <a:rPr lang="en-US" altLang="pl-PL" sz="2800" dirty="0" err="1">
                <a:solidFill>
                  <a:srgbClr val="262673"/>
                </a:solidFill>
                <a:latin typeface="Arial-ExtraBoldPL" charset="0"/>
                <a:sym typeface="Arial-ExtraBoldPL" charset="0"/>
              </a:rPr>
              <a:t>za</a:t>
            </a:r>
            <a:r>
              <a:rPr lang="en-US" altLang="pl-PL" sz="2800" dirty="0">
                <a:solidFill>
                  <a:srgbClr val="262673"/>
                </a:solidFill>
                <a:latin typeface="Arial-ExtraBoldPL" charset="0"/>
                <a:sym typeface="Arial-ExtraBoldPL" charset="0"/>
              </a:rPr>
              <a:t> </a:t>
            </a:r>
            <a:r>
              <a:rPr lang="en-US" altLang="pl-PL" sz="2800" dirty="0" err="1">
                <a:solidFill>
                  <a:srgbClr val="262673"/>
                </a:solidFill>
                <a:latin typeface="Arial-ExtraBoldPL" charset="0"/>
                <a:sym typeface="Arial-ExtraBoldPL" charset="0"/>
              </a:rPr>
              <a:t>uwagę</a:t>
            </a:r>
            <a:endParaRPr lang="en-US" altLang="pl-PL" sz="1800" dirty="0">
              <a:solidFill>
                <a:srgbClr val="262673"/>
              </a:solidFill>
              <a:latin typeface="Arial-ExtraBoldPL" charset="0"/>
              <a:sym typeface="Arial-ExtraBoldP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099735"/>
      </p:ext>
    </p:extLst>
  </p:cSld>
  <p:clrMapOvr>
    <a:masterClrMapping/>
  </p:clrMapOvr>
  <p:transition advClick="0" advTm="300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44CE7AAC-D765-4594-8608-9434C4D5E8D9}"/>
              </a:ext>
            </a:extLst>
          </p:cNvPr>
          <p:cNvSpPr txBox="1"/>
          <p:nvPr/>
        </p:nvSpPr>
        <p:spPr>
          <a:xfrm>
            <a:off x="2483768" y="4581128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0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Wsparcie Komisji Europejskiej dla produkcji tej publikacji nie stanowi poparcia dla treści, które odzwierciedlają jedynie poglądy autorów, a Komisja nie może zostać pociągnięta do odpowiedzialności za jakiekolwiek wykorzystanie informacji w niej zawartych.</a:t>
            </a:r>
            <a:endParaRPr lang="pl-PL" sz="1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05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CD7F052-12D2-4476-BCD0-6B14FF2CB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19D27B6-3918-41BD-86A4-18A6BA056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36772BD0-516D-4BF7-92E6-E108C8852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7173" name="Rectangle 2">
            <a:extLst>
              <a:ext uri="{FF2B5EF4-FFF2-40B4-BE49-F238E27FC236}">
                <a16:creationId xmlns:a16="http://schemas.microsoft.com/office/drawing/2014/main" id="{7D5C157F-9564-4480-B509-11234DAD5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7174" name="Rectangle 4">
            <a:extLst>
              <a:ext uri="{FF2B5EF4-FFF2-40B4-BE49-F238E27FC236}">
                <a16:creationId xmlns:a16="http://schemas.microsoft.com/office/drawing/2014/main" id="{F2CF61EE-0026-4A42-B800-DD26CAF4C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28B9937F-6FB0-4170-A270-96E0A5C60740}"/>
              </a:ext>
            </a:extLst>
          </p:cNvPr>
          <p:cNvSpPr/>
          <p:nvPr/>
        </p:nvSpPr>
        <p:spPr>
          <a:xfrm>
            <a:off x="611560" y="908720"/>
            <a:ext cx="8135938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000" dirty="0">
                <a:solidFill>
                  <a:schemeClr val="tx1"/>
                </a:solidFill>
              </a:rPr>
              <a:t>Diagnoza genetyczna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11560" y="1772816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</a:rPr>
              <a:t>Diagnoza genetyczna (kauzalna) pozwala wyjaśnić rozwój danego procesu, czy stanu badanego przedmiotu. Diagnoza ta ujawnia ciąg rozwojowy, który doprowadził do stanu obecnego.</a:t>
            </a:r>
            <a:br>
              <a:rPr lang="pl-PL" sz="1800" dirty="0">
                <a:solidFill>
                  <a:schemeClr val="tx1"/>
                </a:solidFill>
              </a:rPr>
            </a:br>
            <a:r>
              <a:rPr lang="pl-PL" sz="1800" dirty="0">
                <a:solidFill>
                  <a:schemeClr val="tx1"/>
                </a:solidFill>
              </a:rPr>
              <a:t>Diagnoza genetyczna niezbędna jest do podjęcia właściwego leczenia. </a:t>
            </a: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</a:rPr>
              <a:t>/Jakie są przyczyny badanego stanu rzeczy?/</a:t>
            </a:r>
            <a:br>
              <a:rPr lang="pl-PL" sz="1800" dirty="0">
                <a:solidFill>
                  <a:schemeClr val="tx1"/>
                </a:solidFill>
              </a:rPr>
            </a:br>
            <a:endParaRPr lang="pl-PL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343052"/>
      </p:ext>
    </p:extLst>
  </p:cSld>
  <p:clrMapOvr>
    <a:masterClrMapping/>
  </p:clrMapOvr>
  <p:transition advClick="0" advTm="3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CD7F052-12D2-4476-BCD0-6B14FF2CB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19D27B6-3918-41BD-86A4-18A6BA056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36772BD0-516D-4BF7-92E6-E108C8852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7173" name="Rectangle 2">
            <a:extLst>
              <a:ext uri="{FF2B5EF4-FFF2-40B4-BE49-F238E27FC236}">
                <a16:creationId xmlns:a16="http://schemas.microsoft.com/office/drawing/2014/main" id="{7D5C157F-9564-4480-B509-11234DAD5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7174" name="Rectangle 4">
            <a:extLst>
              <a:ext uri="{FF2B5EF4-FFF2-40B4-BE49-F238E27FC236}">
                <a16:creationId xmlns:a16="http://schemas.microsoft.com/office/drawing/2014/main" id="{F2CF61EE-0026-4A42-B800-DD26CAF4C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28B9937F-6FB0-4170-A270-96E0A5C60740}"/>
              </a:ext>
            </a:extLst>
          </p:cNvPr>
          <p:cNvSpPr/>
          <p:nvPr/>
        </p:nvSpPr>
        <p:spPr>
          <a:xfrm>
            <a:off x="755576" y="985750"/>
            <a:ext cx="8135938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000" dirty="0">
                <a:solidFill>
                  <a:schemeClr val="tx1"/>
                </a:solidFill>
              </a:rPr>
              <a:t>Diagnoza teleologiczna (znaczenia)</a:t>
            </a:r>
            <a:endParaRPr lang="pl-PL" sz="2400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95536" y="1412777"/>
            <a:ext cx="820891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>
              <a:lnSpc>
                <a:spcPct val="150000"/>
              </a:lnSpc>
            </a:pPr>
            <a:endParaRPr lang="pl-PL" altLang="pl-PL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</a:rPr>
              <a:t>Diagnoza celowościowa (znaczenia) wyjaśnia jakie zmiany w funkcjonowaniu układu całości wywołuje dany proces, czy stan rzeczy i jak całość na niego oddziaływa.</a:t>
            </a:r>
            <a:br>
              <a:rPr lang="pl-PL" sz="2000" dirty="0">
                <a:solidFill>
                  <a:schemeClr val="tx1"/>
                </a:solidFill>
              </a:rPr>
            </a:br>
            <a:endParaRPr lang="pl-PL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</a:rPr>
              <a:t>/Jakie ma znaczenie dany pojedynczy składnik badanego stanu rzeczy dla całości badanego stanu?/</a:t>
            </a:r>
            <a:br>
              <a:rPr lang="pl-PL" sz="2000" dirty="0">
                <a:solidFill>
                  <a:schemeClr val="tx1"/>
                </a:solidFill>
              </a:rPr>
            </a:br>
            <a:endParaRPr lang="pl-P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393655"/>
      </p:ext>
    </p:extLst>
  </p:cSld>
  <p:clrMapOvr>
    <a:masterClrMapping/>
  </p:clrMapOvr>
  <p:transition advClick="0" advTm="3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CD7F052-12D2-4476-BCD0-6B14FF2CB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19D27B6-3918-41BD-86A4-18A6BA056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36772BD0-516D-4BF7-92E6-E108C8852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7173" name="Rectangle 2">
            <a:extLst>
              <a:ext uri="{FF2B5EF4-FFF2-40B4-BE49-F238E27FC236}">
                <a16:creationId xmlns:a16="http://schemas.microsoft.com/office/drawing/2014/main" id="{7D5C157F-9564-4480-B509-11234DAD5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7174" name="Rectangle 4">
            <a:extLst>
              <a:ext uri="{FF2B5EF4-FFF2-40B4-BE49-F238E27FC236}">
                <a16:creationId xmlns:a16="http://schemas.microsoft.com/office/drawing/2014/main" id="{F2CF61EE-0026-4A42-B800-DD26CAF4C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28B9937F-6FB0-4170-A270-96E0A5C60740}"/>
              </a:ext>
            </a:extLst>
          </p:cNvPr>
          <p:cNvSpPr/>
          <p:nvPr/>
        </p:nvSpPr>
        <p:spPr>
          <a:xfrm>
            <a:off x="261474" y="908720"/>
            <a:ext cx="8135938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800" dirty="0">
                <a:solidFill>
                  <a:schemeClr val="tx1"/>
                </a:solidFill>
              </a:rPr>
              <a:t>Diagnoza fazy</a:t>
            </a:r>
            <a:endParaRPr lang="pl-PL" sz="2800" b="0" dirty="0">
              <a:solidFill>
                <a:schemeClr val="tx1"/>
              </a:solidFill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266700" y="1773238"/>
            <a:ext cx="8248650" cy="424805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1873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defRPr lang="en-US" sz="11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01700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2pPr>
            <a:lvl3pPr marL="1212850" indent="-400050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3pPr>
            <a:lvl4pPr marL="1527175" indent="-4032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4pPr>
            <a:lvl5pPr marL="1839913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5pPr>
            <a:lvl6pPr marL="22971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6pPr>
            <a:lvl7pPr marL="27543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7pPr>
            <a:lvl8pPr marL="32115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8pPr>
            <a:lvl9pPr marL="36687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9pPr>
          </a:lstStyle>
          <a:p>
            <a:pPr marL="0" indent="0">
              <a:lnSpc>
                <a:spcPct val="160000"/>
              </a:lnSpc>
              <a:buNone/>
            </a:pPr>
            <a:r>
              <a:rPr lang="pl-PL" sz="3300" dirty="0"/>
              <a:t>Diagnoza fazy znajduje zastosowanie w rozwijających się dynamicznie zjawiskach, organizmach, psychikach, zbiorowiskach ludzkich, chorobach gdzie ustalenie fazy pozwala określić stopień rozwoju badanych procesów i stanowi podstawę do przewidywania dalszego ich rozwoju. </a:t>
            </a:r>
            <a:br>
              <a:rPr lang="pl-PL" sz="3300" dirty="0"/>
            </a:br>
            <a:endParaRPr lang="pl-PL" sz="3300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/W jakiej fazie przebiegu znajduje się badany stan rzeczy?/ </a:t>
            </a:r>
            <a:br>
              <a:rPr lang="pl-PL" sz="2000" dirty="0"/>
            </a:b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171432781"/>
      </p:ext>
    </p:extLst>
  </p:cSld>
  <p:clrMapOvr>
    <a:masterClrMapping/>
  </p:clrMapOvr>
  <p:transition advClick="0" advTm="3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CD7F052-12D2-4476-BCD0-6B14FF2CB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19D27B6-3918-41BD-86A4-18A6BA056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36772BD0-516D-4BF7-92E6-E108C8852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7173" name="Rectangle 2">
            <a:extLst>
              <a:ext uri="{FF2B5EF4-FFF2-40B4-BE49-F238E27FC236}">
                <a16:creationId xmlns:a16="http://schemas.microsoft.com/office/drawing/2014/main" id="{7D5C157F-9564-4480-B509-11234DAD5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7174" name="Rectangle 4">
            <a:extLst>
              <a:ext uri="{FF2B5EF4-FFF2-40B4-BE49-F238E27FC236}">
                <a16:creationId xmlns:a16="http://schemas.microsoft.com/office/drawing/2014/main" id="{F2CF61EE-0026-4A42-B800-DD26CAF4C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9" name="Prostokąt 3">
            <a:extLst>
              <a:ext uri="{FF2B5EF4-FFF2-40B4-BE49-F238E27FC236}">
                <a16:creationId xmlns:a16="http://schemas.microsoft.com/office/drawing/2014/main" id="{4E81B037-89E7-420D-AB1F-8D32EE150983}"/>
              </a:ext>
            </a:extLst>
          </p:cNvPr>
          <p:cNvSpPr/>
          <p:nvPr/>
        </p:nvSpPr>
        <p:spPr>
          <a:xfrm>
            <a:off x="827584" y="1964521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s-ES" sz="2000" b="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s-ES" sz="2000" b="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s-ES" sz="2000" b="0" i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endParaRPr lang="es-ES" sz="2000" b="0" i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endParaRPr lang="es-ES" sz="2000" b="0" i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endParaRPr lang="es-ES" sz="2000" b="0" i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endParaRPr lang="es-ES" sz="2000" b="0" i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endParaRPr lang="es-ES" sz="2000" b="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201613" y="1131888"/>
            <a:ext cx="8313737" cy="568325"/>
          </a:xfrm>
          <a:prstGeom prst="rect">
            <a:avLst/>
          </a:prstGeom>
        </p:spPr>
        <p:txBody>
          <a:bodyPr/>
          <a:lstStyle>
            <a:lvl1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2pPr>
            <a:lvl3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3pPr>
            <a:lvl4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4pPr>
            <a:lvl5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5pPr>
            <a:lvl6pPr marL="4572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6pPr>
            <a:lvl7pPr marL="9144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7pPr>
            <a:lvl8pPr marL="13716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8pPr>
            <a:lvl9pPr marL="18288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9pPr>
          </a:lstStyle>
          <a:p>
            <a:pPr>
              <a:defRPr/>
            </a:pPr>
            <a:r>
              <a:rPr lang="pl-PL" dirty="0"/>
              <a:t>Diagnoza rozwojowa (prognostyczna)</a:t>
            </a:r>
            <a:endParaRPr lang="en-US" kern="0" dirty="0">
              <a:latin typeface="+mn-lt"/>
            </a:endParaRPr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130175" y="1773238"/>
            <a:ext cx="8763000" cy="4000500"/>
          </a:xfrm>
          <a:prstGeom prst="rect">
            <a:avLst/>
          </a:prstGeom>
        </p:spPr>
        <p:txBody>
          <a:bodyPr>
            <a:noAutofit/>
          </a:bodyPr>
          <a:lstStyle>
            <a:lvl1pPr marL="1873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defRPr lang="en-US" sz="11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01700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2pPr>
            <a:lvl3pPr marL="1212850" indent="-400050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3pPr>
            <a:lvl4pPr marL="1527175" indent="-4032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4pPr>
            <a:lvl5pPr marL="1839913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5pPr>
            <a:lvl6pPr marL="22971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6pPr>
            <a:lvl7pPr marL="27543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7pPr>
            <a:lvl8pPr marL="32115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8pPr>
            <a:lvl9pPr marL="36687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9pPr>
          </a:lstStyle>
          <a:p>
            <a:pPr marL="0" indent="0">
              <a:buNone/>
            </a:pPr>
            <a:r>
              <a:rPr lang="pl-PL" sz="2000" dirty="0"/>
              <a:t>Diagnoza rozwojowa (prognostyczna) to przewidywanie dalszego rozwoju badanego procesu, czy stanu rzeczy. Opiera się na poprzednich etapach – częściach diagnozy i jest ich bezpośrednim wynikiem. Na podstawie przeszłych stadiów, wnioskuje się o rozwoju stadiów przyszłych. </a:t>
            </a:r>
            <a:br>
              <a:rPr lang="pl-PL" sz="2000" dirty="0"/>
            </a:br>
            <a:r>
              <a:rPr lang="pl-PL" sz="2000" dirty="0"/>
              <a:t>/Jak dalej będzie rozwijał się badany stan rzeczy?/</a:t>
            </a:r>
          </a:p>
          <a:p>
            <a:pPr marL="0" indent="0">
              <a:buNone/>
            </a:pPr>
            <a:br>
              <a:rPr lang="pl-PL" sz="2000" dirty="0"/>
            </a:br>
            <a:r>
              <a:rPr lang="pl-PL" sz="2000" dirty="0"/>
              <a:t>Reasumując poszczególne typy w/w diagnoz są wzajemnie zależne i w efekcie prowadza do wielostronnego rozpoznania badanego zjawiska, dokładnego opisu, wyjaśnienia jego warunków oraz tendencji rozwojowych. </a:t>
            </a:r>
            <a:br>
              <a:rPr lang="pl-PL" sz="2000" dirty="0"/>
            </a:b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938228070"/>
      </p:ext>
    </p:extLst>
  </p:cSld>
  <p:clrMapOvr>
    <a:masterClrMapping/>
  </p:clrMapOvr>
  <p:transition advClick="0" advTm="3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CD7F052-12D2-4476-BCD0-6B14FF2CB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19D27B6-3918-41BD-86A4-18A6BA056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36772BD0-516D-4BF7-92E6-E108C8852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7173" name="Rectangle 2">
            <a:extLst>
              <a:ext uri="{FF2B5EF4-FFF2-40B4-BE49-F238E27FC236}">
                <a16:creationId xmlns:a16="http://schemas.microsoft.com/office/drawing/2014/main" id="{7D5C157F-9564-4480-B509-11234DAD5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7174" name="Rectangle 4">
            <a:extLst>
              <a:ext uri="{FF2B5EF4-FFF2-40B4-BE49-F238E27FC236}">
                <a16:creationId xmlns:a16="http://schemas.microsoft.com/office/drawing/2014/main" id="{F2CF61EE-0026-4A42-B800-DD26CAF4C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231775" y="1131888"/>
            <a:ext cx="8283575" cy="496887"/>
          </a:xfrm>
          <a:prstGeom prst="rect">
            <a:avLst/>
          </a:prstGeom>
        </p:spPr>
        <p:txBody>
          <a:bodyPr/>
          <a:lstStyle>
            <a:lvl1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2pPr>
            <a:lvl3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3pPr>
            <a:lvl4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4pPr>
            <a:lvl5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5pPr>
            <a:lvl6pPr marL="4572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6pPr>
            <a:lvl7pPr marL="9144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7pPr>
            <a:lvl8pPr marL="13716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8pPr>
            <a:lvl9pPr marL="18288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9pPr>
          </a:lstStyle>
          <a:p>
            <a:pPr>
              <a:defRPr/>
            </a:pPr>
            <a:r>
              <a:rPr lang="pl-PL" dirty="0"/>
              <a:t>Wprowadzenie do diagnozy funkcjonalnej </a:t>
            </a:r>
            <a:endParaRPr lang="en-US" kern="0" dirty="0">
              <a:latin typeface="+mn-lt"/>
            </a:endParaRPr>
          </a:p>
        </p:txBody>
      </p:sp>
      <p:sp>
        <p:nvSpPr>
          <p:cNvPr id="11" name="Symbol zastępczy zawartości 2"/>
          <p:cNvSpPr txBox="1">
            <a:spLocks noChangeArrowheads="1"/>
          </p:cNvSpPr>
          <p:nvPr/>
        </p:nvSpPr>
        <p:spPr bwMode="auto">
          <a:xfrm>
            <a:off x="115888" y="1628775"/>
            <a:ext cx="8785225" cy="437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73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defRPr lang="en-US" sz="11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01700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2pPr>
            <a:lvl3pPr marL="1212850" indent="-400050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3pPr>
            <a:lvl4pPr marL="1527175" indent="-4032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4pPr>
            <a:lvl5pPr marL="1839913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5pPr>
            <a:lvl6pPr marL="22971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6pPr>
            <a:lvl7pPr marL="27543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7pPr>
            <a:lvl8pPr marL="32115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8pPr>
            <a:lvl9pPr marL="36687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9pPr>
          </a:lstStyle>
          <a:p>
            <a:pPr marL="530225" indent="-342900">
              <a:lnSpc>
                <a:spcPct val="150000"/>
              </a:lnSpc>
              <a:buFont typeface="Arial" charset="0"/>
              <a:buChar char="•"/>
            </a:pPr>
            <a:r>
              <a:rPr lang="pl-PL" sz="2400" dirty="0"/>
              <a:t>Ocena – diagnoza funkcjonalna dotyczy zawsze osób z różnego rodzaju niepełnosprawnościami lub ze specjalnymi potrzebami rozwojowymi, zdrowotnymi lub edukacyjnymi</a:t>
            </a:r>
          </a:p>
          <a:p>
            <a:pPr marL="530225" indent="-342900">
              <a:lnSpc>
                <a:spcPct val="150000"/>
              </a:lnSpc>
              <a:buFont typeface="Arial" charset="0"/>
              <a:buChar char="•"/>
            </a:pPr>
            <a:r>
              <a:rPr lang="pl-PL" sz="2400" dirty="0"/>
              <a:t>W każdym przypadku w tym kontekście konieczne jest planowanie jakiegoś rodzaju interwencji o charakterze wspomagającym, doradczym, terapeutycznym</a:t>
            </a:r>
          </a:p>
        </p:txBody>
      </p:sp>
    </p:spTree>
    <p:extLst>
      <p:ext uri="{BB962C8B-B14F-4D97-AF65-F5344CB8AC3E}">
        <p14:creationId xmlns:p14="http://schemas.microsoft.com/office/powerpoint/2010/main" val="1142440887"/>
      </p:ext>
    </p:extLst>
  </p:cSld>
  <p:clrMapOvr>
    <a:masterClrMapping/>
  </p:clrMapOvr>
  <p:transition advClick="0" advTm="3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539750" y="981075"/>
            <a:ext cx="7992690" cy="86374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2pPr>
            <a:lvl3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3pPr>
            <a:lvl4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4pPr>
            <a:lvl5pPr algn="ctr" defTabSz="642938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Bold" charset="0"/>
                <a:sym typeface="Arial Bold" charset="0"/>
              </a:defRPr>
            </a:lvl5pPr>
            <a:lvl6pPr marL="4572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6pPr>
            <a:lvl7pPr marL="9144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7pPr>
            <a:lvl8pPr marL="13716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8pPr>
            <a:lvl9pPr marL="1828800" algn="ctr" defTabSz="642938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202261"/>
                </a:solidFill>
                <a:latin typeface="Arial Bold" charset="0"/>
                <a:sym typeface="Arial Bold" charset="0"/>
              </a:defRPr>
            </a:lvl9pPr>
          </a:lstStyle>
          <a:p>
            <a:pPr>
              <a:defRPr/>
            </a:pPr>
            <a:r>
              <a:rPr lang="pl-PL" kern="0" dirty="0"/>
              <a:t>Wprowadzenie - Możemy mówić o ocenie funkcjonalnej (FA) na przykład: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539750" y="1916113"/>
            <a:ext cx="8135938" cy="3673475"/>
          </a:xfrm>
          <a:prstGeom prst="rect">
            <a:avLst/>
          </a:prstGeom>
        </p:spPr>
        <p:txBody>
          <a:bodyPr>
            <a:normAutofit/>
          </a:bodyPr>
          <a:lstStyle>
            <a:lvl1pPr marL="1873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defRPr lang="en-US" sz="11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901700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2pPr>
            <a:lvl3pPr marL="1212850" indent="-400050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3pPr>
            <a:lvl4pPr marL="1527175" indent="-403225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4pPr>
            <a:lvl5pPr marL="1839913" indent="-401638" algn="l" defTabSz="642938" rtl="0" eaLnBrk="0" fontAlgn="base" hangingPunct="0">
              <a:spcBef>
                <a:spcPts val="1675"/>
              </a:spcBef>
              <a:spcAft>
                <a:spcPct val="0"/>
              </a:spcAft>
              <a:buSzPct val="171000"/>
              <a:buFont typeface="Arial" panose="020B0604020202020204" pitchFamily="34" charset="0"/>
              <a:buChar char="•"/>
              <a:defRPr sz="2400">
                <a:solidFill>
                  <a:srgbClr val="202261"/>
                </a:solidFill>
                <a:latin typeface="+mn-lt"/>
                <a:sym typeface="Arial" panose="020B0604020202020204" pitchFamily="34" charset="0"/>
              </a:defRPr>
            </a:lvl5pPr>
            <a:lvl6pPr marL="22971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6pPr>
            <a:lvl7pPr marL="27543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7pPr>
            <a:lvl8pPr marL="32115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8pPr>
            <a:lvl9pPr marL="3668713" indent="-401638" algn="l" defTabSz="642938" rtl="0" fontAlgn="base">
              <a:spcBef>
                <a:spcPts val="1675"/>
              </a:spcBef>
              <a:spcAft>
                <a:spcPct val="0"/>
              </a:spcAft>
              <a:buSzPct val="171000"/>
              <a:buFont typeface="Arial" charset="0"/>
              <a:buChar char="•"/>
              <a:defRPr sz="2400">
                <a:solidFill>
                  <a:srgbClr val="202261"/>
                </a:solidFill>
                <a:latin typeface="+mn-lt"/>
                <a:sym typeface="Arial" charset="0"/>
              </a:defRPr>
            </a:lvl9pPr>
          </a:lstStyle>
          <a:p>
            <a:pPr marL="0">
              <a:lnSpc>
                <a:spcPct val="150000"/>
              </a:lnSpc>
              <a:defRPr/>
            </a:pPr>
            <a:r>
              <a:rPr lang="pl-PL" sz="2700" b="0" kern="0" dirty="0"/>
              <a:t>FA w fizjoterapii</a:t>
            </a:r>
          </a:p>
          <a:p>
            <a:pPr marL="0">
              <a:lnSpc>
                <a:spcPct val="150000"/>
              </a:lnSpc>
              <a:defRPr/>
            </a:pPr>
            <a:r>
              <a:rPr lang="pl-PL" sz="2700" b="0" kern="0" dirty="0"/>
              <a:t>FA w zaburzeniach spektrum autyzmu</a:t>
            </a:r>
          </a:p>
          <a:p>
            <a:pPr marL="0">
              <a:lnSpc>
                <a:spcPct val="150000"/>
              </a:lnSpc>
              <a:defRPr/>
            </a:pPr>
            <a:r>
              <a:rPr lang="pl-PL" sz="2700" b="0" kern="0" dirty="0"/>
              <a:t>FA w psychoterapii</a:t>
            </a:r>
          </a:p>
          <a:p>
            <a:pPr marL="0">
              <a:lnSpc>
                <a:spcPct val="150000"/>
              </a:lnSpc>
              <a:defRPr/>
            </a:pPr>
            <a:r>
              <a:rPr lang="pl-PL" sz="2700" b="0" kern="0" dirty="0"/>
              <a:t>Inne</a:t>
            </a:r>
          </a:p>
          <a:p>
            <a:pPr>
              <a:defRPr/>
            </a:pPr>
            <a:endParaRPr lang="pl-PL" b="0" kern="0" dirty="0"/>
          </a:p>
        </p:txBody>
      </p:sp>
    </p:spTree>
    <p:extLst>
      <p:ext uri="{BB962C8B-B14F-4D97-AF65-F5344CB8AC3E}">
        <p14:creationId xmlns:p14="http://schemas.microsoft.com/office/powerpoint/2010/main" val="1270199204"/>
      </p:ext>
    </p:extLst>
  </p:cSld>
  <p:clrMapOvr>
    <a:masterClrMapping/>
  </p:clrMapOvr>
  <p:transition advClick="0" advTm="3000"/>
</p:sld>
</file>

<file path=ppt/theme/theme1.xml><?xml version="1.0" encoding="utf-8"?>
<a:theme xmlns:a="http://schemas.openxmlformats.org/drawingml/2006/main" name="Pantallazo inicio">
  <a:themeElements>
    <a:clrScheme name="1_Projekt niestandardow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rojekt niestandardow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50751" tIns="50751" rIns="50751" bIns="50751" numCol="1" anchor="ctr" anchorCtr="0" compatLnSpc="1">
        <a:prstTxWarp prst="textNoShape">
          <a:avLst/>
        </a:prstTxWarp>
      </a:bodyPr>
      <a:lstStyle>
        <a:defPPr marL="588963" marR="0" indent="-401638" algn="r" defTabSz="642938" rtl="0" eaLnBrk="1" fontAlgn="base" latinLnBrk="0" hangingPunct="1">
          <a:lnSpc>
            <a:spcPct val="90000"/>
          </a:lnSpc>
          <a:spcBef>
            <a:spcPts val="1675"/>
          </a:spcBef>
          <a:spcAft>
            <a:spcPct val="0"/>
          </a:spcAft>
          <a:buClrTx/>
          <a:buSzPct val="171000"/>
          <a:buFont typeface="Arial" charset="0"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50751" tIns="50751" rIns="50751" bIns="50751" numCol="1" anchor="ctr" anchorCtr="0" compatLnSpc="1">
        <a:prstTxWarp prst="textNoShape">
          <a:avLst/>
        </a:prstTxWarp>
      </a:bodyPr>
      <a:lstStyle>
        <a:defPPr marL="588963" marR="0" indent="-401638" algn="r" defTabSz="642938" rtl="0" eaLnBrk="1" fontAlgn="base" latinLnBrk="0" hangingPunct="1">
          <a:lnSpc>
            <a:spcPct val="90000"/>
          </a:lnSpc>
          <a:spcBef>
            <a:spcPts val="1675"/>
          </a:spcBef>
          <a:spcAft>
            <a:spcPct val="0"/>
          </a:spcAft>
          <a:buClrTx/>
          <a:buSzPct val="171000"/>
          <a:buFont typeface="Arial" charset="0"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sym typeface="Arial" charset="0"/>
          </a:defRPr>
        </a:defPPr>
      </a:lstStyle>
    </a:lnDef>
  </a:objectDefaults>
  <a:extraClrSchemeLst>
    <a:extraClrScheme>
      <a:clrScheme name="1_Projekt niestandardow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ACH__template_importance" id="{2B41B254-55AD-924D-BC6A-2580512B6861}" vid="{75356DC1-F6FB-E347-923C-7707D3A06487}"/>
    </a:ext>
  </a:extLst>
</a:theme>
</file>

<file path=ppt/theme/theme2.xml><?xml version="1.0" encoding="utf-8"?>
<a:theme xmlns:a="http://schemas.openxmlformats.org/drawingml/2006/main" name="Pantallazo cierr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ACH__template_importance" id="{2B41B254-55AD-924D-BC6A-2580512B6861}" vid="{07909DE2-DF93-F740-8D2E-7E175439D73D}"/>
    </a:ext>
  </a:extLst>
</a:theme>
</file>

<file path=ppt/theme/theme3.xml><?xml version="1.0" encoding="utf-8"?>
<a:theme xmlns:a="http://schemas.openxmlformats.org/drawingml/2006/main" name="1_WOIZ - prezentacja &quot;wykładowa&quot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40041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B0"/>
      </a:accent5>
      <a:accent6>
        <a:srgbClr val="2D2D8A"/>
      </a:accent6>
      <a:hlink>
        <a:srgbClr val="009999"/>
      </a:hlink>
      <a:folHlink>
        <a:srgbClr val="99CC00"/>
      </a:folHlink>
    </a:clrScheme>
    <a:fontScheme name="WOIZ - prezentacja &quot;wykładowa&quot;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50751" tIns="50751" rIns="50751" bIns="50751" numCol="1" anchor="ctr" anchorCtr="0" compatLnSpc="1">
        <a:prstTxWarp prst="textNoShape">
          <a:avLst/>
        </a:prstTxWarp>
      </a:bodyPr>
      <a:lstStyle>
        <a:defPPr marL="588963" marR="0" indent="-401638" algn="r" defTabSz="642938" rtl="0" eaLnBrk="1" fontAlgn="base" latinLnBrk="0" hangingPunct="1">
          <a:lnSpc>
            <a:spcPct val="90000"/>
          </a:lnSpc>
          <a:spcBef>
            <a:spcPts val="1675"/>
          </a:spcBef>
          <a:spcAft>
            <a:spcPct val="0"/>
          </a:spcAft>
          <a:buClrTx/>
          <a:buSzPct val="171000"/>
          <a:buFont typeface="Arial" charset="0"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50751" tIns="50751" rIns="50751" bIns="50751" numCol="1" anchor="ctr" anchorCtr="0" compatLnSpc="1">
        <a:prstTxWarp prst="textNoShape">
          <a:avLst/>
        </a:prstTxWarp>
      </a:bodyPr>
      <a:lstStyle>
        <a:defPPr marL="588963" marR="0" indent="-401638" algn="r" defTabSz="642938" rtl="0" eaLnBrk="1" fontAlgn="base" latinLnBrk="0" hangingPunct="1">
          <a:lnSpc>
            <a:spcPct val="90000"/>
          </a:lnSpc>
          <a:spcBef>
            <a:spcPts val="1675"/>
          </a:spcBef>
          <a:spcAft>
            <a:spcPct val="0"/>
          </a:spcAft>
          <a:buClrTx/>
          <a:buSzPct val="171000"/>
          <a:buFont typeface="Arial" charset="0"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sym typeface="Arial" charset="0"/>
          </a:defRPr>
        </a:defPPr>
      </a:lstStyle>
    </a:lnDef>
  </a:objectDefaults>
  <a:extraClrSchemeLst>
    <a:extraClrScheme>
      <a:clrScheme name="WOIZ - prezentacja &quot;wykładowa&quot;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ACH__template_importance" id="{2B41B254-55AD-924D-BC6A-2580512B6861}" vid="{23712332-1157-3542-A2D4-686B72B99D4E}"/>
    </a:ext>
  </a:extLst>
</a:theme>
</file>

<file path=ppt/theme/theme4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TEACH__template_importance</Template>
  <TotalTime>143</TotalTime>
  <Pages>0</Pages>
  <Words>2798</Words>
  <Characters>0</Characters>
  <Application>Microsoft Office PowerPoint</Application>
  <PresentationFormat>Pokaz na ekranie (4:3)</PresentationFormat>
  <Lines>0</Lines>
  <Paragraphs>229</Paragraphs>
  <Slides>39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39</vt:i4>
      </vt:variant>
    </vt:vector>
  </HeadingPairs>
  <TitlesOfParts>
    <vt:vector size="49" baseType="lpstr">
      <vt:lpstr>Arial</vt:lpstr>
      <vt:lpstr>Arial Bold</vt:lpstr>
      <vt:lpstr>Arial-ExtraBoldPL</vt:lpstr>
      <vt:lpstr>Bradley Hand ITC</vt:lpstr>
      <vt:lpstr>Calibri</vt:lpstr>
      <vt:lpstr>Gill Sans</vt:lpstr>
      <vt:lpstr>Times New Roman</vt:lpstr>
      <vt:lpstr>Pantallazo inicio</vt:lpstr>
      <vt:lpstr>Pantallazo cierre</vt:lpstr>
      <vt:lpstr>1_WOIZ - prezentacja "wykładowa"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Jerzy Wolny</dc:creator>
  <cp:lastModifiedBy>Patrycja Kabiesz</cp:lastModifiedBy>
  <cp:revision>14</cp:revision>
  <cp:lastPrinted>2011-07-18T19:05:36Z</cp:lastPrinted>
  <dcterms:created xsi:type="dcterms:W3CDTF">2020-02-05T06:40:49Z</dcterms:created>
  <dcterms:modified xsi:type="dcterms:W3CDTF">2021-07-02T14:31:29Z</dcterms:modified>
</cp:coreProperties>
</file>