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 id="2147483697" r:id="rId4"/>
  </p:sldMasterIdLst>
  <p:notesMasterIdLst>
    <p:notesMasterId r:id="rId48"/>
  </p:notesMasterIdLst>
  <p:handoutMasterIdLst>
    <p:handoutMasterId r:id="rId49"/>
  </p:handoutMasterIdLst>
  <p:sldIdLst>
    <p:sldId id="627" r:id="rId5"/>
    <p:sldId id="635" r:id="rId6"/>
    <p:sldId id="705" r:id="rId7"/>
    <p:sldId id="706" r:id="rId8"/>
    <p:sldId id="707" r:id="rId9"/>
    <p:sldId id="708" r:id="rId10"/>
    <p:sldId id="709" r:id="rId11"/>
    <p:sldId id="710" r:id="rId12"/>
    <p:sldId id="711" r:id="rId13"/>
    <p:sldId id="712" r:id="rId14"/>
    <p:sldId id="713" r:id="rId15"/>
    <p:sldId id="714" r:id="rId16"/>
    <p:sldId id="715" r:id="rId17"/>
    <p:sldId id="716" r:id="rId18"/>
    <p:sldId id="717" r:id="rId19"/>
    <p:sldId id="718" r:id="rId20"/>
    <p:sldId id="719" r:id="rId21"/>
    <p:sldId id="720" r:id="rId22"/>
    <p:sldId id="721" r:id="rId23"/>
    <p:sldId id="722" r:id="rId24"/>
    <p:sldId id="723" r:id="rId25"/>
    <p:sldId id="724" r:id="rId26"/>
    <p:sldId id="725" r:id="rId27"/>
    <p:sldId id="726" r:id="rId28"/>
    <p:sldId id="727" r:id="rId29"/>
    <p:sldId id="728" r:id="rId30"/>
    <p:sldId id="729" r:id="rId31"/>
    <p:sldId id="730" r:id="rId32"/>
    <p:sldId id="731" r:id="rId33"/>
    <p:sldId id="732" r:id="rId34"/>
    <p:sldId id="733" r:id="rId35"/>
    <p:sldId id="734" r:id="rId36"/>
    <p:sldId id="735" r:id="rId37"/>
    <p:sldId id="736" r:id="rId38"/>
    <p:sldId id="737" r:id="rId39"/>
    <p:sldId id="669" r:id="rId40"/>
    <p:sldId id="670" r:id="rId41"/>
    <p:sldId id="701" r:id="rId42"/>
    <p:sldId id="702" r:id="rId43"/>
    <p:sldId id="703" r:id="rId44"/>
    <p:sldId id="700" r:id="rId45"/>
    <p:sldId id="686" r:id="rId46"/>
    <p:sldId id="626" r:id="rId47"/>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0404E6"/>
    <a:srgbClr val="F26200"/>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1" autoAdjust="0"/>
    <p:restoredTop sz="88620" autoAdjust="0"/>
  </p:normalViewPr>
  <p:slideViewPr>
    <p:cSldViewPr>
      <p:cViewPr varScale="1">
        <p:scale>
          <a:sx n="65" d="100"/>
          <a:sy n="65" d="100"/>
        </p:scale>
        <p:origin x="1560" y="48"/>
      </p:cViewPr>
      <p:guideLst>
        <p:guide orient="horz" pos="2160"/>
        <p:guide pos="2880"/>
      </p:guideLst>
    </p:cSldViewPr>
  </p:slideViewPr>
  <p:notesTextViewPr>
    <p:cViewPr>
      <p:scale>
        <a:sx n="3" d="2"/>
        <a:sy n="3" d="2"/>
      </p:scale>
      <p:origin x="0" y="0"/>
    </p:cViewPr>
  </p:notesTextViewPr>
  <p:sorterViewPr>
    <p:cViewPr>
      <p:scale>
        <a:sx n="100" d="100"/>
        <a:sy n="100" d="100"/>
      </p:scale>
      <p:origin x="0" y="-814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1739199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t>‹#›</a:t>
            </a:fld>
            <a:endParaRPr lang="pl-PL" altLang="pl-PL"/>
          </a:p>
        </p:txBody>
      </p:sp>
    </p:spTree>
    <p:extLst>
      <p:ext uri="{BB962C8B-B14F-4D97-AF65-F5344CB8AC3E}">
        <p14:creationId xmlns:p14="http://schemas.microsoft.com/office/powerpoint/2010/main" val="1028250239"/>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t>2</a:t>
            </a:fld>
            <a:endParaRPr lang="pl-PL" altLang="pl-PL" sz="1200" b="0">
              <a:solidFill>
                <a:schemeClr val="tx1"/>
              </a:solidFill>
              <a:latin typeface="Gill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1: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p11: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Die ICF basiert auf einer Integration dieser beiden gegensätzlichen Modelle. Um die Integration der verschiedenen Perspektiven der Funktionsfähigkeit zu erfassen, wird ein biopsychosozialer Ansatz verwendet. So versucht die ICF eine Synthese zu erreichen, um eine kohärente Sicht der verschiedenen Perspektiven auf die Gesundheit aus biologischer, individueller und sozialer Sicht zu bieten. Das ICF-Modell ist ein universelles Modell, das für alle Menschen gilt, unabhängig von Kultur, Krankheit, Geschlecht oder Alter. Es schafft keine Behinderungsmerkmale, die eine Minderheit auszeichnen, sondern beschreibt alle Bereiche der Funktionsfähigkeit und Behinderung, die jeden Menschen betreffen. </a:t>
            </a:r>
            <a:endParaRPr/>
          </a:p>
        </p:txBody>
      </p:sp>
      <p:sp>
        <p:nvSpPr>
          <p:cNvPr id="329" name="Google Shape;329;p11: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860628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2: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p12: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just" rtl="0">
              <a:lnSpc>
                <a:spcPct val="115000"/>
              </a:lnSpc>
              <a:spcBef>
                <a:spcPts val="0"/>
              </a:spcBef>
              <a:spcAft>
                <a:spcPts val="0"/>
              </a:spcAft>
              <a:buClr>
                <a:schemeClr val="dk1"/>
              </a:buClr>
              <a:buSzPts val="1100"/>
              <a:buFont typeface="Arial"/>
              <a:buNone/>
            </a:pPr>
            <a:r>
              <a:rPr lang="pl-PL" sz="1800">
                <a:latin typeface="Arial"/>
                <a:ea typeface="Arial"/>
                <a:cs typeface="Arial"/>
                <a:sym typeface="Arial"/>
              </a:rPr>
              <a:t>Das ICF-Modell enthält eine Klassifizierung von Umweltfaktoren, die die Welt beschreiben, in der Menschen mit unterschiedlichen Funktionsniveaus leben und handeln müssen. Diese Faktoren können entweder Erleichterungen oder Barrieren sein. Zu den Umweltfaktoren gehören: Produkte und Technologie, die natürliche und gebaute Umwelt, Unterstützung und Beziehungen, Einstellungen sowie Dienstleistungen, Systeme und Richtlinien.</a:t>
            </a:r>
            <a:endParaRPr sz="1800">
              <a:latin typeface="Arial"/>
              <a:ea typeface="Arial"/>
              <a:cs typeface="Arial"/>
              <a:sym typeface="Arial"/>
            </a:endParaRPr>
          </a:p>
          <a:p>
            <a:pPr marL="0" lvl="0" indent="0" algn="just" rtl="0">
              <a:lnSpc>
                <a:spcPct val="115000"/>
              </a:lnSpc>
              <a:spcBef>
                <a:spcPts val="800"/>
              </a:spcBef>
              <a:spcAft>
                <a:spcPts val="800"/>
              </a:spcAft>
              <a:buSzPts val="1100"/>
              <a:buNone/>
            </a:pPr>
            <a:r>
              <a:rPr lang="pl-PL" sz="1800">
                <a:latin typeface="Arial"/>
                <a:ea typeface="Arial"/>
                <a:cs typeface="Arial"/>
                <a:sym typeface="Arial"/>
              </a:rPr>
              <a:t>Das ICF-Modell erkennt auch persönliche Faktoren wie Motivation und Selbstwertgefühl an, die beeinflussen können, wie sehr eine Person an der Gesellschaft teilnimmt. Diese Faktoren sind jedoch noch nicht konzeptualisiert oder klassifiziert. Es unterscheidet weiterhin zwischen den Fähigkeiten einer Person, Handlungen auszuführen, und der tatsächlichen Ausführung dieser Handlungen im realen Leben, ein feiner Unterschied, der hilft, den Einfluss der Umgebung zu beleuchten und wie die Leistung durch eine Veränderung der Umgebung verbessert werden kann. Das ICF-Modell ist universell, weil es alle menschlichen Funktionen abdeckt und Behinderung als ein Kontinuum behandelt, anstatt Menschen mit Behinderungen als eine separate Gruppe zu kategorisieren: Behinderung ist eine Frage von mehr oder weniger, nicht von ja oder nein. Für politische Entscheidungen und die Erbringung von Dienstleistungen kann es jedoch erforderlich sein, Schwellenwerte für den Schweregrad von Beeinträchtigungen, Aktivitätseinschränkungen oder Einschränkungen der Teilhabe festzulegen. Es ist nützlich für eine Reihe von Zwecken - Forschung, Überwachung und Berichterstattung - im Zusammenhang mit der Beschreibung und Messung von Gesundheit und Behinderung, einschließlich: Bewertung der individuellen Funktionsfähigkeit, Zielsetzung, Behandlung und Überwachung; Messung der Ergebnisse und Bewertung von Dienstleistungen; Bestimmung der Anspruchsberechtigung für Sozialleistungen; und Entwicklung von Gesundheits- und Behinderungserhebungen. In diesem Diagramm ist das Funktionieren einer Person in einem bestimmten Bereich eine Interaktion oder komplexe Beziehung zwischen dem Gesundheitszustand und den Kontextfaktoren. Es gibt eine dynamische Interaktion zwischen diesen Entitäten: Interventionen in einer Entität haben das Potenzial, eine oder mehrere der anderen Entitäten zu verändern. Diese Wechselwirkungen sind spezifisch und stehen nicht immer in einer vorhersehbaren Eins-zu-Eins-Beziehung. Die Interaktion funktioniert in zwei Richtungen; das Vorhandensein einer Behinderung kann sogar den Gesundheitszustand selbst verändern. Von einer oder mehreren Beeinträchtigungen auf eine Einschränkung der Leistungsfähigkeit oder von einer oder mehreren Einschränkungen auf eine Einschränkung der Leistungsfähigkeit zu schließen, mag oft sinnvoll erscheinen. Es ist jedoch wichtig, Daten zu diesen Konstrukten unabhängig voneinander zu erheben und anschließend Assoziationen und kausale Zusammenhänge zwischen ihnen zu untersuchen. Wenn das vollständige Gesundheitserleben beschrieben werden soll, sind alle Komponenten sinnvoll. Zum Beispiel kann man Beeinträchtigungen haben, ohne Leistungseinschränkungen zu haben, Leistungsprobleme und Leistungseinschränkungen ohne offensichtliche Beeinträchtigungen haben, Leistungsprobleme ohne Beeinträchtigungen oder Leistungseinschränkungen haben, Leistungseinschränkungen ohne Assistenz haben und keine Leistungsprobleme in der aktuellen Umgebung haben, einen gewissen Einfluss in umgekehrter Richtung erfahren. </a:t>
            </a:r>
            <a:endParaRPr/>
          </a:p>
        </p:txBody>
      </p:sp>
      <p:sp>
        <p:nvSpPr>
          <p:cNvPr id="351" name="Google Shape;351;p12: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093353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3: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8" name="Google Shape;378;p13: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In der vorherigen Folie wurden in dem Diagramm nach der ICF-Klassifikation drei Ebenen der menschlichen Funktionsfähigkeit identifiziert. Behinderung umfasst Funktionsstörungen auf einer oder mehreren Ebenen Beeinträchtigung, Behinderung, Handicap. Die formalen ICF-Definitionen dieser Komponenten sind: Körperfunktionen sind physiologische Funktionen von Körpersystemen einschließlich psychologischer Funktionen. Body Structures sind anatomische Teile des Körpers wie Organe, Gliedmaßen und deren Komponenten. Beeinträchtigungen sind Probleme in der Körperfunktion oder -struktur wie z. B. eine signifikante Abweichung oder ein Verlust. Aktivität ist die Ausführung einer Aufgabe oder Handlung durch eine Person. Partizipation ist die Beteiligung an einer Lebenssituation. Aktivitätseinschränkungen sind Schwierigkeiten, die ein Individuum bei der Ausführung von Aktivitäten haben kann. Partizipationseinschränkungen sind Probleme, die ein Individuum bei der Beteiligung an Lebenssituationen haben kann. Umweltfaktoren bilden die physische, soziale und einstellungsbezogene Umgebung, in der Menschen leben und ihr Leben führen. </a:t>
            </a:r>
            <a:endParaRPr/>
          </a:p>
        </p:txBody>
      </p:sp>
      <p:sp>
        <p:nvSpPr>
          <p:cNvPr id="379" name="Google Shape;379;p13: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1253608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4: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5" name="Google Shape;405;p14: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Die ICF ist eine Klassifizierung der Gesundheitsmerkmale von Menschen im Zusammenhang mit ihren individuellen Lebenssituationen und Umwelteinflüssen. Zum Beispiel sollte die Beurteilung einer behinderten Person, die alleine in einer Kleinstadt im vierten Stock in einem alten Mietshaus ohne Aufzug lebt, wo es keine Einrichtungen in Form einer Rampe oder Auffahrt für einen Rollstuhl gibt und keine Klinik in der Nähe ist, anders ausfallen als die Beurteilung einer behinderten Person, die in einem großen Ballungsraum in einem Block im Erdgeschoss mit einer Auffahrt lebt, wo es viele Gesundheitseinrichtungen, Sozialhilfe und Nichtregierungsorganisationen gibt, die sozial ausgegrenzte Menschen unterstützen. Denken Sie daran, das Wichtigste ist nicht, welche Krankheit wir diagnostiziert haben und deren Auswirkungen, sondern was unsere funktionellen Fähigkeiten sind. Die ICF ist auch eine Möglichkeit, die öffentlichen Ausgaben sowohl auf der Seite der sozialen Sicherheit als auch auf der Seite des Gesundheitsschutzes zu rationalisieren. Die ICF ist auch ein hervorragendes Instrument, um die Rechtsprechung realistischer zu machen und die Qualität der Urteile für die Zwecke von Gerichtsverfahren zu verbessern. Der Behindertenausweis gibt u.a. das Recht, auf dem Behindertenplatz zu parken, und die Entscheidung über die Erwerbsunfähigkeit kann das Recht auf eine Erwerbsunfähigkeitsrente oder die Einweisung in die Rehabilitation geben. Es lohnt sich, in dieser Hinsicht rational zu sein und diese rechtlichen Definitionen in Übereinstimmung mit der ICF klar zu formulieren. </a:t>
            </a:r>
            <a:endParaRPr/>
          </a:p>
        </p:txBody>
      </p:sp>
      <p:sp>
        <p:nvSpPr>
          <p:cNvPr id="406" name="Google Shape;406;p14: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102568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5: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8" name="Google Shape;438;p15: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Ein zusätzliches, aber äußerst wichtiges Merkmal ist, dass die ICF der Digitalisierung unterliegt. Das bedeutet, dass sie Teil von elektronischen Krankenakten sein kann. Es ist auch ein einzigartiges, vollständig wiederholbares Kodierungssystem, dank dem Menschen mit der gleichen Behinderung Codes verwenden werden, die ein Qualitätsmerkmal und Qualifikatoren definieren, die die Quantifizierung eines bestimmten Merkmals ermöglichen, das überall auf der Welt auf die gleiche und wiederholbare Weise beschrieben wird. Dank dessen kann das Hauptziel der ICF erreicht werden, </a:t>
            </a:r>
            <a:r>
              <a:rPr lang="pl-PL" sz="1800" b="1">
                <a:latin typeface="Calibri"/>
                <a:ea typeface="Calibri"/>
                <a:cs typeface="Calibri"/>
                <a:sym typeface="Calibri"/>
              </a:rPr>
              <a:t>nämlich die </a:t>
            </a:r>
            <a:r>
              <a:rPr lang="pl-PL" sz="1800">
                <a:latin typeface="Arial"/>
                <a:ea typeface="Arial"/>
                <a:cs typeface="Arial"/>
                <a:sym typeface="Arial"/>
              </a:rPr>
              <a:t>Möglichkeit der epidemiologischen Erfassung und des Vergleichs der Situation an verschiedenen Orten der Welt. Es bedeutet auch, dass angesichts der sozialen und wirtschaftlichen Bedeutung von Behinderungen das öffentliche Gesundheitswesen ein mächtiges Werkzeug für die Planung von Aktivitäten erhalten hat. Die Ziele der Klassifikation sind: eine wissenschaftliche Grundlage für das Verständnis und die Erforschung von Gesundheitsproblemen und damit verbundenen Zuständen, Ergebnissen und Determinanten zu schaffen, eine gemeinsame Sprache zur Beschreibung von Gesundheit und gesundheitsbezogenen Zuständen zu etablieren, um die Kommunikation zwischen verschiedenen Anwendern, wie z. B. medizinischem Fachpersonal, Wissenschaftlern, politischen Entscheidungsträgern und der Öffentlichkeit, einschließlich Menschen mit Behinderungen, zu erleichtern, Vergleiche von Daten aus verschiedenen Ländern, über mehrere Gesundheitsbereiche, Dienstleistungen und Zeiträume hinweg zu ermöglichen, ein strukturiertes Kodierungsschema für Gesundheitsinformationssysteme zu schaffen. Es ist anzumerken, dass die ICF-Klassifikation zwar im Wesentlichen zur Unterstützung des Themas Gesundheit und damit zusammenhängende Erkrankungen geschaffen wurde, heute aber auch zunehmend in anderen Bereichen verwendet wird, z. B. in der kommerziellen Versicherung, der Sozialversicherung, dem Personalmanagement, der Bildung, der Wirtschaft, der Sozialpolitik und der Gesetzgebung. Die ICF-Klassifikation wurde in die Standardregeln zur Chancengleichheit von Menschen mit Behinderungen aufgenommen. Sie ist das einzige Instrument zur Umsetzung internationaler Menschenrechtsempfehlungen und nationaler Gesetze. Die ICF ist ein multidisziplinäres Werkzeug, das auch bei der Bewertung des Gesundheitsmanagements und in der demografischen Forschung auf lokaler, nationaler und internationaler Ebene eingesetzt wird. Das konzeptionelle System der ICF wird verwendet, um Informationen zu vermitteln, die für die Gesundheitsversorgung relevant sind, einschließlich Prävention, Gesundheitsförderung und Planung von Aktivitäten, die eine verstärkte Teilhabe an der Gesellschaft durch den Abbau sozialer Barrieren unterstützen. </a:t>
            </a:r>
            <a:endParaRPr/>
          </a:p>
        </p:txBody>
      </p:sp>
      <p:sp>
        <p:nvSpPr>
          <p:cNvPr id="439" name="Google Shape;439;p15: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423657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6: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6" name="Google Shape;456;p16: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Die ICF-Klassifikation bestimmt in erster Linie, was gemessen werden soll. In der ICF werden Domänen als Kategorien bezeichnet, zwischen denen es Beziehungen gibt. Die Kategorien sind in zwei Teile unterteilt. Der erste Teil ist Functioning and Disability, der aus zwei Elementen besteht: Funktionen und Struktur des Körpers und Aktivität und Partizipation. Der zweite Teil besteht aus Contextual Factors, der Umweltfaktoren und individuelle Faktoren umfasst. Die Komponenten der Strukturen und Funktionen des Körpers korrespondieren miteinander und sind in Übereinstimmung mit den Systemen des menschlichen Körpers erstellt worden. Entgegen dem Anschein ist die Kodierung der menschlichen Funktionen und Behinderungen transparent und einfach. Jeder Gruppe wurden entsprechende Buchstabencodes zugeordnet, während die Elemente des anatomischen Systems mit fortlaufenden numerischen Markierungen versehen sind. Zur leichteren Handhabung ist die Klassifikation in einer Baumstruktur aufgebaut, wobei die nachfolgenden Zahlen deutlich auf die nachfolgenden Detailebenen hinweisen. Das nächste Kapitel der ICF-Klassifikation ist Aktivität und Partizipation. Die Definition von Aktivität besagt, dass es sich um die Ausführung einer Aufgabe oder Handlung durch eine Person handelt. Partizipation hingegen ist definiert als die Beteiligung einer Person an bestimmten Lebenssituationen. Aktivitätseinschränkungen sind Schwierigkeiten, die eine Person bei der Ausführung bestimmter Handlungen haben kann. Partizipationseinschränkungen sind Probleme, die es einer getesteten Person erschweren, sich in Lebenssituationen einzubringen. Der zweite Teil der ICF-Klassifikation war den so genannten Kontextfaktoren gewidmet, d.h. Faktoren, die das Umfeld, in dem der Mensch lebt, vollständig beschreiben. Die persönlichen Faktoren, die sich auf die menschliche Persönlichkeit beziehen, wurden noch nicht klassifiziert. </a:t>
            </a:r>
            <a:endParaRPr/>
          </a:p>
        </p:txBody>
      </p:sp>
      <p:sp>
        <p:nvSpPr>
          <p:cNvPr id="457" name="Google Shape;457;p16: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371963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7: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6" name="Google Shape;506;p17: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Eine detaillierte Klassifizierung mit Behinderungsdefinitionen finden Sie auf der Website der WHO. </a:t>
            </a:r>
            <a:endParaRPr/>
          </a:p>
        </p:txBody>
      </p:sp>
      <p:sp>
        <p:nvSpPr>
          <p:cNvPr id="507" name="Google Shape;507;p17: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440343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8: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0" name="Google Shape;520;p18: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Derzeit gibt es zwölf Arten von Behinderung. Dies sind neurologische Erkrankungen, einschließlich neurodegenerative, motorische Behinderung, geistige Behinderung, Erkrankungen des Atmungs- und Kreislaufsystems, Behinderung des Organs der Vision und Taubblindheit, Hör-und / oder Sprachbehinderung, Stoffwechselerkrankungen, Erkrankungen des Urogenitalsystems, genetische Erkrankungen, Krebs, psychische Störungen, Fettleibigkeit. </a:t>
            </a:r>
            <a:endParaRPr/>
          </a:p>
        </p:txBody>
      </p:sp>
      <p:sp>
        <p:nvSpPr>
          <p:cNvPr id="521" name="Google Shape;521;p18: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045182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9:notes"/>
          <p:cNvSpPr txBox="1">
            <a:spLocks noGrp="1"/>
          </p:cNvSpPr>
          <p:nvPr>
            <p:ph type="body" idx="1"/>
          </p:nvPr>
        </p:nvSpPr>
        <p:spPr>
          <a:xfrm>
            <a:off x="666750" y="4714875"/>
            <a:ext cx="5335588" cy="4467225"/>
          </a:xfrm>
          <a:prstGeom prst="rect">
            <a:avLst/>
          </a:prstGeom>
        </p:spPr>
        <p:txBody>
          <a:bodyPr spcFirstLastPara="1" wrap="square" lIns="94825" tIns="47400" rIns="94825" bIns="47400" anchor="t" anchorCtr="0">
            <a:noAutofit/>
          </a:bodyPr>
          <a:lstStyle/>
          <a:p>
            <a:pPr marL="0" lvl="0" indent="0" algn="l" rtl="0">
              <a:lnSpc>
                <a:spcPct val="115000"/>
              </a:lnSpc>
              <a:spcBef>
                <a:spcPts val="0"/>
              </a:spcBef>
              <a:spcAft>
                <a:spcPts val="0"/>
              </a:spcAft>
              <a:buNone/>
            </a:pPr>
            <a:r>
              <a:rPr lang="pl-PL" sz="1800">
                <a:latin typeface="Calibri"/>
                <a:ea typeface="Calibri"/>
                <a:cs typeface="Calibri"/>
                <a:sym typeface="Calibri"/>
              </a:rPr>
              <a:t>Das Nervensystem ist ein komplexes System, das alle Prozesse in unserem Körper steuert und es uns ermöglicht, zu registrieren und wahrzunehmen, was in uns und außerhalb von uns geschieht. Erkrankungen des Nervensystems können durch Fehlbildungen, mechanische Verletzungen, Infektionen und degenerative Veränderungen entstehen. Sie können den zentralen Teil betreffen, z. B. bei Epilepsie, und den peripheren Teil bei Nervenschäden und Entzündungen, oder beides. Neurodegenerative Erkrankungen gehen mit einer fortschreitenden Schädigung der Zellen einher, die die zum Nervensystem gehörenden Strukturen aufbauen. Diese Krankheiten sind vor allem deshalb gefährlich, weil die reifen Zellen des Nervensystems keine Tendenz haben, sich zu regenerieren oder zu duplizieren, der Schaden ist nicht reparabel. </a:t>
            </a:r>
            <a:endParaRPr/>
          </a:p>
        </p:txBody>
      </p:sp>
      <p:sp>
        <p:nvSpPr>
          <p:cNvPr id="557" name="Google Shape;557;p19: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3788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0: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9" name="Google Shape;569;p20: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just" rtl="0">
              <a:lnSpc>
                <a:spcPct val="115000"/>
              </a:lnSpc>
              <a:spcBef>
                <a:spcPts val="0"/>
              </a:spcBef>
              <a:spcAft>
                <a:spcPts val="800"/>
              </a:spcAft>
              <a:buSzPts val="1100"/>
              <a:buNone/>
            </a:pPr>
            <a:r>
              <a:rPr lang="pl-PL" sz="1800">
                <a:solidFill>
                  <a:srgbClr val="202122"/>
                </a:solidFill>
                <a:latin typeface="Arial"/>
                <a:ea typeface="Arial"/>
                <a:cs typeface="Arial"/>
                <a:sym typeface="Arial"/>
              </a:rPr>
              <a:t>Eine motorische Behinderung ist ein Zustand einer Person, die sich in einer Situation mit reduzierten motorischen Fähigkeiten des Körpers befindet. Sie ist in der Regel mit verschiedenen Arten von Gliedmaßenverletzungen verbunden. Die Beeinträchtigung kann durch Veränderungen in der fötalen Entwicklung, Krankheiten, Unfälle und andere Faktoren entstehen, die die Struktur des Körpers und die Funktion seiner Teile beeinflussen können. </a:t>
            </a:r>
            <a:endParaRPr/>
          </a:p>
        </p:txBody>
      </p:sp>
      <p:sp>
        <p:nvSpPr>
          <p:cNvPr id="570" name="Google Shape;570;p20: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888587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 name="Google Shape;146;p3: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spcBef>
                <a:spcPts val="0"/>
              </a:spcBef>
              <a:spcAft>
                <a:spcPts val="0"/>
              </a:spcAft>
              <a:buNone/>
            </a:pPr>
            <a:r>
              <a:rPr lang="pl-PL" sz="1800">
                <a:latin typeface="Arial"/>
                <a:ea typeface="Arial"/>
                <a:cs typeface="Arial"/>
                <a:sym typeface="Arial"/>
              </a:rPr>
              <a:t>Im Laufe der Jahre hat der Begriff der Behinderung eine spürbare Entwicklung durchlaufen. Sie manifestierte sich sowohl in der Terminologie als auch in der eigentlichen Bedeutung des Begriffs. Jahrhunderts wurde Behinderung mit offensichtlichen körperlichen oder geistigen Mängeln gleichgesetzt, und der Begriff "behindert" wurde von den Behinderten selbst verwendet. Erst gegen Ende des zwanzigsten Jahrhunderts wurde er durch den Begriff "Behinderter" ersetzt, und heute wird der Begriff "Mensch mit einer Behinderung" immer häufiger verwendet. Aufgrund der großen begrifflichen Bandbreite des Begriffs Behinderung hat sich nie eine allgemeingültige Definition herausgebildet. Dies gilt sowohl für die Literatur zum Thema als auch für Rechtsakte. In den Ländern der Europäischen Union, oft sogar in einem Land, werden mehrere unterschiedliche Begriffe für den Begriff Behinderung verwendet. Außerdem hat jedes EU-Land sein eigenes System zur Bewertung von Behinderungen. Aus diesem Grund kann eine Person, die in einem Mitgliedstaat als behindert behandelt wird, in einem anderen Land nicht den rechtlichen Status einer behinderten Person erhalten. Darüber hinaus gibt es in vielen EU-Ländern mehrere Definitionen von Behinderung, die für unterschiedliche Zwecke verwendet werden, z. B. für die medizinische Versorgung, Bildung, soziale Rehabilitation, berufliche Rehabilitation und Beschäftigung. Es ist erwähnenswert, dass der Begriff der Behinderung sehr fließend ist und nicht klar und einfach definiert werden kann. Dieser Zustand wird durch verschiedene Momente bestätigt, die im Leben eines jeden Menschen auftreten. Zu einem Zeitpunkt fühlen wir uns kleiner, während wir zu anderen Zeiten größere Möglichkeiten oder körperliche Einschränkungen spüren. Außerdem kann sich das, was wir momentan für erreichbar halten, in einiger Zeit als unüberwindbare Schwierigkeit erweisen. Abgesehen von unfallbedingten Funktionsstörungen gibt es bei jedem Menschen auch eine natürliche Verschlechterung von Behinderung und Dysfunktion mit dem Alter. Schließlich ist der Mensch ein Organismus mit einer spezifischen Struktur, deren korrektes Funktionieren die geistigen Aktivitäten und das Verhalten bestimmt. Wenn das Funktionieren dieses Systems aus körperlichen, geistigen und sozialen Elementen aufgrund innerer oder äußerer Faktoren gestört ist, kann die Funktion von Organen oder Aktivitäten beschädigt oder reduziert werden. Der Begriff der Behinderung bezieht sich auf verschiedene Funktionseinschränkungen, die sich aus der Beeinträchtigung der Fähigkeit ergeben, eine bestimmte Tätigkeit in einer Weise auszuführen, die gemeinhin als typisch für einen bestimmten Menschen angesehen wird. Es ist zu beachten, dass sich diese Einschränkungen auf den körperlichen, geistigen und sensorischen Bereich beziehen können. Sie können dauerhaft oder vorübergehend und ganz oder nur teilweise sein.</a:t>
            </a:r>
            <a:endParaRPr>
              <a:latin typeface="Gill Sans"/>
              <a:ea typeface="Gill Sans"/>
              <a:cs typeface="Gill Sans"/>
              <a:sym typeface="Gill Sans"/>
            </a:endParaRPr>
          </a:p>
        </p:txBody>
      </p:sp>
      <p:sp>
        <p:nvSpPr>
          <p:cNvPr id="147" name="Google Shape;147;p3: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534751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1:notes"/>
          <p:cNvSpPr txBox="1">
            <a:spLocks noGrp="1"/>
          </p:cNvSpPr>
          <p:nvPr>
            <p:ph type="body" idx="1"/>
          </p:nvPr>
        </p:nvSpPr>
        <p:spPr>
          <a:xfrm>
            <a:off x="666750" y="4714875"/>
            <a:ext cx="5335588" cy="4467225"/>
          </a:xfrm>
          <a:prstGeom prst="rect">
            <a:avLst/>
          </a:prstGeom>
        </p:spPr>
        <p:txBody>
          <a:bodyPr spcFirstLastPara="1" wrap="square" lIns="94825" tIns="47400" rIns="94825" bIns="47400" anchor="t" anchorCtr="0">
            <a:noAutofit/>
          </a:bodyPr>
          <a:lstStyle/>
          <a:p>
            <a:pPr marL="0" lvl="0" indent="0" algn="l" rtl="0">
              <a:lnSpc>
                <a:spcPct val="115000"/>
              </a:lnSpc>
              <a:spcBef>
                <a:spcPts val="0"/>
              </a:spcBef>
              <a:spcAft>
                <a:spcPts val="0"/>
              </a:spcAft>
              <a:buNone/>
            </a:pPr>
            <a:r>
              <a:rPr lang="pl-PL" sz="1800">
                <a:latin typeface="Arial"/>
                <a:ea typeface="Arial"/>
                <a:cs typeface="Arial"/>
                <a:sym typeface="Arial"/>
              </a:rPr>
              <a:t>Geistige Behinderung ist eine signifikante Reduktion des allgemeinen Niveaus intellektueller Funktionen und Schwierigkeiten im adaptiven Verhalten, die vor dem achtzehnten Lebensjahr auftritt.  Geistige Behinderung ist eine Entwicklungsstörung, die sich in einer signifikanten Reduktion der intellektuellen Funktionen manifestiert. Sie ist verbunden mit Schwierigkeiten beim Lernen, bei der Kommunikation, bei der Durchführung einfacher Alltagsaktivitäten und beim Erwerb sozialer Kompetenzen. Obwohl eine geistige Retardierung nicht vollständig geheilt werden kann, kann die Anwendung geeigneter therapeutischer Maßnahmen zu einem frühen Zeitpunkt in der Entwicklung eines Kindes dazu beitragen, dass es später selbstständig wird. Mentale Retardierung kann unter zwei Aspekten betrachtet werden: klinisch-medizinisch bedeutet der Begriff eine angeborene oder von Kindheit an bestehende Verminderung des intellektuellen Entwicklungsniveaus und psychologisch-sozial wird der Schwerpunkt auf den sozialen Aspekt der Behinderung gelegt, auf die Folgen für die zwischenmenschlichen Fähigkeiten und das unabhängige Funktionieren in der Gesellschaft, wie z. B. den Schulbesuch, die Arbeit, die Erledigung formaler Angelegenheiten, die Führung eines Haushalts. </a:t>
            </a:r>
            <a:endParaRPr/>
          </a:p>
        </p:txBody>
      </p:sp>
      <p:sp>
        <p:nvSpPr>
          <p:cNvPr id="582" name="Google Shape;582;p21: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027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2:notes"/>
          <p:cNvSpPr txBox="1">
            <a:spLocks noGrp="1"/>
          </p:cNvSpPr>
          <p:nvPr>
            <p:ph type="body" idx="1"/>
          </p:nvPr>
        </p:nvSpPr>
        <p:spPr>
          <a:xfrm>
            <a:off x="666750" y="4714875"/>
            <a:ext cx="5335588" cy="4467225"/>
          </a:xfrm>
          <a:prstGeom prst="rect">
            <a:avLst/>
          </a:prstGeom>
        </p:spPr>
        <p:txBody>
          <a:bodyPr spcFirstLastPara="1" wrap="square" lIns="94825" tIns="47400" rIns="94825" bIns="47400" anchor="t" anchorCtr="0">
            <a:noAutofit/>
          </a:bodyPr>
          <a:lstStyle/>
          <a:p>
            <a:pPr marL="0" lvl="0" indent="0" algn="l" rtl="0">
              <a:lnSpc>
                <a:spcPct val="115000"/>
              </a:lnSpc>
              <a:spcBef>
                <a:spcPts val="0"/>
              </a:spcBef>
              <a:spcAft>
                <a:spcPts val="0"/>
              </a:spcAft>
              <a:buNone/>
            </a:pPr>
            <a:r>
              <a:rPr lang="pl-PL" sz="1800">
                <a:latin typeface="Arial"/>
                <a:ea typeface="Arial"/>
                <a:cs typeface="Arial"/>
                <a:sym typeface="Arial"/>
              </a:rPr>
              <a:t>Herz-Kreislauf-Erkrankungen sind Erkrankungen der Organe und Gewebe des Kreislaufsystems, insbesondere des Herzens, der Arterien und Venen. Im Gegensatz dazu sind Atemwegserkrankungen alle Erkrankungen, die die Atemwege betreffen oder mit ihnen in Verbindung stehen. </a:t>
            </a:r>
            <a:endParaRPr/>
          </a:p>
        </p:txBody>
      </p:sp>
      <p:sp>
        <p:nvSpPr>
          <p:cNvPr id="602" name="Google Shape;602;p22: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660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3: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2" name="Google Shape;612;p23: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Hinsichtlich der Sehfunktion lassen sich zwei Grundgruppen von Menschen mit Sehbehinderung unterscheiden, in der Praxis ist die Vielfalt jedoch viel größer. Eine blinde Person ist eine Person, die aufgrund einer signifikanten Schädigung des Sehorgans auf nicht-visuelle Techniken zurückgreifen muss und dabei Tastsinn und technische Hilfsmittel einsetzt, die die Schädigung des Sehvermögens kompensieren. Eine sehbehinderte Person ist eine Person, die trotz erheblicher Schädigung des Sehorgans das Sehvermögen nutzt, aber auf bestimmte Schwierigkeiten und Einschränkungen stößt. Eine taubblinde Person ist eine Person, die sowohl einen Hör- als auch einen Sehschaden hat; deren Kopplung bewirkt, dass sie auf spezifische Schwierigkeiten im täglichen Funktionieren stößt, insbesondere bei der Kommunikation, dem Zugang zu Informationen und der Fortbewegung. </a:t>
            </a:r>
            <a:endParaRPr/>
          </a:p>
        </p:txBody>
      </p:sp>
      <p:sp>
        <p:nvSpPr>
          <p:cNvPr id="613" name="Google Shape;613;p23: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821393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4:notes"/>
          <p:cNvSpPr txBox="1">
            <a:spLocks noGrp="1"/>
          </p:cNvSpPr>
          <p:nvPr>
            <p:ph type="body" idx="1"/>
          </p:nvPr>
        </p:nvSpPr>
        <p:spPr>
          <a:xfrm>
            <a:off x="666750" y="4714875"/>
            <a:ext cx="5335588" cy="4467225"/>
          </a:xfrm>
          <a:prstGeom prst="rect">
            <a:avLst/>
          </a:prstGeom>
        </p:spPr>
        <p:txBody>
          <a:bodyPr spcFirstLastPara="1" wrap="square" lIns="94825" tIns="47400" rIns="94825" bIns="47400" anchor="t" anchorCtr="0">
            <a:noAutofit/>
          </a:bodyPr>
          <a:lstStyle/>
          <a:p>
            <a:pPr marL="0" lvl="0" indent="0" algn="l" rtl="0">
              <a:lnSpc>
                <a:spcPct val="115000"/>
              </a:lnSpc>
              <a:spcBef>
                <a:spcPts val="0"/>
              </a:spcBef>
              <a:spcAft>
                <a:spcPts val="0"/>
              </a:spcAft>
              <a:buNone/>
            </a:pPr>
            <a:r>
              <a:rPr lang="pl-PL" sz="1800">
                <a:solidFill>
                  <a:srgbClr val="26292E"/>
                </a:solidFill>
                <a:latin typeface="Arial"/>
                <a:ea typeface="Arial"/>
                <a:cs typeface="Arial"/>
                <a:sym typeface="Arial"/>
              </a:rPr>
              <a:t>Das Gehör ist einer der menschlichen Sinne, der sich zuerst beim Fötus entwickelt. Dank dessen kann er bereits in den frühen Entwicklungsstadien auditive Reize wahrnehmen. Das Geräusch, das ein Baby im Mutterleib hört, schwankt zwischen dreißig und fünfundsiebzig Dezibel. Es kommt jedoch vor, dass sich das Hörorgan nicht richtig entwickelt und das Baby mit einem Hörfehler, der sogenannten Schwerhörigkeit, geboren wird. Schwerhörigkeit ist eine Hörstörung, bei der Geräusche nicht geleitet oder falsch wahrgenommen werden. Die Häufigkeit von Schwerhörigkeit nimmt mit dem Alter zu. Auf der anderen Seite sind Sprachstörungen eine Gruppe von Störungen, die verschiedene Arten von Sprachschwierigkeiten umfasst. Sie umfassen Schwierigkeiten beim Sprechen, Sprachfehler, die Verwendung unpassender Wörter, also sie beziehen sich auf die Artikulation, die Phonation, den Tonfall, den Redefluss, usw. Dadurch wird das Verstehen der gesprochenen Botschaft erschwert. Sprachstörungen können auch mit allgemeineren Sprachstörungen verbunden sein. </a:t>
            </a:r>
            <a:endParaRPr/>
          </a:p>
        </p:txBody>
      </p:sp>
      <p:sp>
        <p:nvSpPr>
          <p:cNvPr id="626" name="Google Shape;626;p24: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6041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5:notes"/>
          <p:cNvSpPr txBox="1">
            <a:spLocks noGrp="1"/>
          </p:cNvSpPr>
          <p:nvPr>
            <p:ph type="body" idx="1"/>
          </p:nvPr>
        </p:nvSpPr>
        <p:spPr>
          <a:xfrm>
            <a:off x="666750" y="4714875"/>
            <a:ext cx="5335588" cy="4467225"/>
          </a:xfrm>
          <a:prstGeom prst="rect">
            <a:avLst/>
          </a:prstGeom>
        </p:spPr>
        <p:txBody>
          <a:bodyPr spcFirstLastPara="1" wrap="square" lIns="94825" tIns="47400" rIns="94825" bIns="47400" anchor="t" anchorCtr="0">
            <a:noAutofit/>
          </a:bodyPr>
          <a:lstStyle/>
          <a:p>
            <a:pPr marL="0" lvl="0" indent="0" algn="l" rtl="0">
              <a:lnSpc>
                <a:spcPct val="115000"/>
              </a:lnSpc>
              <a:spcBef>
                <a:spcPts val="0"/>
              </a:spcBef>
              <a:spcAft>
                <a:spcPts val="0"/>
              </a:spcAft>
              <a:buNone/>
            </a:pPr>
            <a:r>
              <a:rPr lang="pl-PL" sz="1800">
                <a:latin typeface="Arial"/>
                <a:ea typeface="Arial"/>
                <a:cs typeface="Arial"/>
                <a:sym typeface="Arial"/>
              </a:rPr>
              <a:t>Stoffwechselstörungen sind eine Gruppe von Krankheiten, die durch einen abnormalen Verlauf von Stoffwechselprozessen im Körper gekennzeichnet sind. In der überwiegenden Mehrzahl der Fälle ist eine genetische Mutation für ihre Entstehung verantwortlich. Aber das ist nicht immer der Fall. Einige von ihnen, wie Diabetes, können erworben werden. </a:t>
            </a:r>
            <a:endParaRPr/>
          </a:p>
        </p:txBody>
      </p:sp>
      <p:sp>
        <p:nvSpPr>
          <p:cNvPr id="637" name="Google Shape;637;p25: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6:notes"/>
          <p:cNvSpPr txBox="1">
            <a:spLocks noGrp="1"/>
          </p:cNvSpPr>
          <p:nvPr>
            <p:ph type="body" idx="1"/>
          </p:nvPr>
        </p:nvSpPr>
        <p:spPr>
          <a:xfrm>
            <a:off x="666750" y="4714875"/>
            <a:ext cx="5335588" cy="4467225"/>
          </a:xfrm>
          <a:prstGeom prst="rect">
            <a:avLst/>
          </a:prstGeom>
        </p:spPr>
        <p:txBody>
          <a:bodyPr spcFirstLastPara="1" wrap="square" lIns="94825" tIns="47400" rIns="94825" bIns="47400" anchor="t" anchorCtr="0">
            <a:noAutofit/>
          </a:bodyPr>
          <a:lstStyle/>
          <a:p>
            <a:pPr marL="0" lvl="0" indent="0" algn="l" rtl="0">
              <a:lnSpc>
                <a:spcPct val="115000"/>
              </a:lnSpc>
              <a:spcBef>
                <a:spcPts val="0"/>
              </a:spcBef>
              <a:spcAft>
                <a:spcPts val="0"/>
              </a:spcAft>
              <a:buNone/>
            </a:pPr>
            <a:r>
              <a:rPr lang="pl-PL" sz="1800">
                <a:latin typeface="Arial"/>
                <a:ea typeface="Arial"/>
                <a:cs typeface="Arial"/>
                <a:sym typeface="Arial"/>
              </a:rPr>
              <a:t>Die Entwicklung der Zivilisation weckt ständig und unaufhörlich neue Bedürfnisse, die die menschliche Psyche erheblich belasten. Immer mehr Menschen leiden unter dem Druck der Umwelt und dem ständigen Gefühl des Zeitmangels an Krankheiten und psychischen Störungen. Die zeitgenössische Psychiatrie unterscheidet sie nach vielen Typen, die sich in der Art der Symptome, ihrer Intensität und Dauer sowie ihrer unterschiedlichen Auswirkung auf das Alltagsleben unterscheiden. Faktoren, die Störungen verursachen können, sind: genetische Faktoren, Schädigung des Nervensystems, frühere Krankheiten, Stress, Frustration, Entwicklungseinschränkungen, psychischer Missbrauch, schwierige Lebensereignisse, geringes Wohlbefinden, niedriges Selbstwertgefühl, lang anhaltende Traurigkeit, Mangel an emotionaler Unterstützung, lang anhaltende Müdigkeit. Die grundlegenden Arten von Störungen sind Süchte, Neurosen, Depressionen, Schizophrenie, Anorexie. </a:t>
            </a:r>
            <a:endParaRPr/>
          </a:p>
        </p:txBody>
      </p:sp>
      <p:sp>
        <p:nvSpPr>
          <p:cNvPr id="648" name="Google Shape;648;p26: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2269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27:notes"/>
          <p:cNvSpPr txBox="1">
            <a:spLocks noGrp="1"/>
          </p:cNvSpPr>
          <p:nvPr>
            <p:ph type="body" idx="1"/>
          </p:nvPr>
        </p:nvSpPr>
        <p:spPr>
          <a:xfrm>
            <a:off x="666750" y="4714875"/>
            <a:ext cx="5335588" cy="4467225"/>
          </a:xfrm>
          <a:prstGeom prst="rect">
            <a:avLst/>
          </a:prstGeom>
        </p:spPr>
        <p:txBody>
          <a:bodyPr spcFirstLastPara="1" wrap="square" lIns="94825" tIns="47400" rIns="94825" bIns="47400" anchor="t" anchorCtr="0">
            <a:noAutofit/>
          </a:bodyPr>
          <a:lstStyle/>
          <a:p>
            <a:pPr marL="0" lvl="0" indent="0" algn="l" rtl="0">
              <a:lnSpc>
                <a:spcPct val="115000"/>
              </a:lnSpc>
              <a:spcBef>
                <a:spcPts val="0"/>
              </a:spcBef>
              <a:spcAft>
                <a:spcPts val="0"/>
              </a:spcAft>
              <a:buNone/>
            </a:pPr>
            <a:r>
              <a:rPr lang="pl-PL" sz="1800">
                <a:latin typeface="Arial"/>
                <a:ea typeface="Arial"/>
                <a:cs typeface="Arial"/>
                <a:sym typeface="Arial"/>
              </a:rPr>
              <a:t>Zusätzlich zu den oben genannten Krankheiten unterscheiden wir auch genetische Krankheiten, Krankheiten des Urogenitalsystems, Krebserkrankungen und Fettleibigkeit. </a:t>
            </a:r>
            <a:endParaRPr/>
          </a:p>
        </p:txBody>
      </p:sp>
      <p:sp>
        <p:nvSpPr>
          <p:cNvPr id="657" name="Google Shape;657;p27: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034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8: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4" name="Google Shape;664;p28: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spcBef>
                <a:spcPts val="0"/>
              </a:spcBef>
              <a:spcAft>
                <a:spcPts val="0"/>
              </a:spcAft>
              <a:buNone/>
            </a:pPr>
            <a:r>
              <a:rPr lang="pl-PL" sz="1800">
                <a:latin typeface="Arial"/>
                <a:ea typeface="Arial"/>
                <a:cs typeface="Arial"/>
                <a:sym typeface="Arial"/>
              </a:rPr>
              <a:t>Die Weltgesundheitsorganisation Disability Assessment Schedule zwei Punkt Null ist eine multidimensionale generische Behinderung Skala, die entwickelt wurde, um Gesundheit und Behinderung im Rahmen der International Classifcation of Functioning, Disability, and Health zu bewerten. Es gibt zwei Arten dieser Methode, die kürzere Version der zwölf-Item-Version, die aus sechs Domänen besteht, die zwölf-Item-Version bewertet werden. Die längere Version hingegen ist die sechsunddreißig-Item-Version. Die Zwölf-Item-Version erfasst in erster Linie die allgemeine geistige und körperliche Funktionsfähigkeit und kann schneller durchgeführt werden als die Vollversion. Daher eignet sich die Zwölf-Item-Version besser als die Sechsunddreißig-Item-Version für groß angelegte Studien, bei denen es darauf ankommt, die zeitliche Belastung des medizinischen Personals zu minimieren. </a:t>
            </a:r>
            <a:endParaRPr/>
          </a:p>
        </p:txBody>
      </p:sp>
      <p:sp>
        <p:nvSpPr>
          <p:cNvPr id="665" name="Google Shape;665;p28: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491216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9: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3" name="Google Shape;683;p29: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just" rtl="0">
              <a:lnSpc>
                <a:spcPct val="115000"/>
              </a:lnSpc>
              <a:spcBef>
                <a:spcPts val="0"/>
              </a:spcBef>
              <a:spcAft>
                <a:spcPts val="800"/>
              </a:spcAft>
              <a:buSzPts val="1100"/>
              <a:buNone/>
            </a:pPr>
            <a:r>
              <a:rPr lang="pl-PL" sz="1800">
                <a:latin typeface="Arial"/>
                <a:ea typeface="Arial"/>
                <a:cs typeface="Arial"/>
                <a:sym typeface="Arial"/>
              </a:rPr>
              <a:t>WHODAS two point zero wurde aus einem großen Pool von ICF-Items entwickelt, die in neunzehn Ländern Feldtests unterzogen wurden. ICF-Experten analysierten alle psychometrischen und qualitativen Daten aus diesen Tests und wählten sechs Domänen aus, die die ICF-Aktivität und -Teilhabe repräsentieren: Kognition, Mobilität, Selbstfürsorge, Zurechtkommen, Lebensaktivitäten und Teilhabe. </a:t>
            </a:r>
            <a:endParaRPr/>
          </a:p>
        </p:txBody>
      </p:sp>
      <p:sp>
        <p:nvSpPr>
          <p:cNvPr id="684" name="Google Shape;684;p29: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242823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0: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6" name="Google Shape;716;p30: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dirty="0" err="1">
                <a:latin typeface="Arial"/>
                <a:ea typeface="Arial"/>
                <a:cs typeface="Arial"/>
                <a:sym typeface="Arial"/>
              </a:rPr>
              <a:t>Die</a:t>
            </a:r>
            <a:r>
              <a:rPr lang="pl-PL" sz="1800" dirty="0">
                <a:latin typeface="Arial"/>
                <a:ea typeface="Arial"/>
                <a:cs typeface="Arial"/>
                <a:sym typeface="Arial"/>
              </a:rPr>
              <a:t> </a:t>
            </a:r>
            <a:r>
              <a:rPr lang="pl-PL" sz="1800" dirty="0" err="1">
                <a:latin typeface="Arial"/>
                <a:ea typeface="Arial"/>
                <a:cs typeface="Arial"/>
                <a:sym typeface="Arial"/>
              </a:rPr>
              <a:t>sechsunddreißig</a:t>
            </a:r>
            <a:r>
              <a:rPr lang="pl-PL" sz="1800" dirty="0">
                <a:latin typeface="Arial"/>
                <a:ea typeface="Arial"/>
                <a:cs typeface="Arial"/>
                <a:sym typeface="Arial"/>
              </a:rPr>
              <a:t> </a:t>
            </a:r>
            <a:r>
              <a:rPr lang="pl-PL" sz="1800" dirty="0" err="1">
                <a:latin typeface="Arial"/>
                <a:ea typeface="Arial"/>
                <a:cs typeface="Arial"/>
                <a:sym typeface="Arial"/>
              </a:rPr>
              <a:t>Items</a:t>
            </a:r>
            <a:r>
              <a:rPr lang="pl-PL" sz="1800" dirty="0">
                <a:latin typeface="Arial"/>
                <a:ea typeface="Arial"/>
                <a:cs typeface="Arial"/>
                <a:sym typeface="Arial"/>
              </a:rPr>
              <a:t> </a:t>
            </a:r>
            <a:r>
              <a:rPr lang="pl-PL" sz="1800" dirty="0" err="1">
                <a:latin typeface="Arial"/>
                <a:ea typeface="Arial"/>
                <a:cs typeface="Arial"/>
                <a:sym typeface="Arial"/>
              </a:rPr>
              <a:t>umfassende</a:t>
            </a:r>
            <a:r>
              <a:rPr lang="pl-PL" sz="1800" dirty="0">
                <a:latin typeface="Arial"/>
                <a:ea typeface="Arial"/>
                <a:cs typeface="Arial"/>
                <a:sym typeface="Arial"/>
              </a:rPr>
              <a:t> Version von </a:t>
            </a:r>
            <a:r>
              <a:rPr lang="pl-PL" sz="1800" dirty="0" err="1">
                <a:latin typeface="Arial"/>
                <a:ea typeface="Arial"/>
                <a:cs typeface="Arial"/>
                <a:sym typeface="Arial"/>
              </a:rPr>
              <a:t>ist</a:t>
            </a:r>
            <a:r>
              <a:rPr lang="pl-PL" sz="1800" dirty="0">
                <a:latin typeface="Arial"/>
                <a:ea typeface="Arial"/>
                <a:cs typeface="Arial"/>
                <a:sym typeface="Arial"/>
              </a:rPr>
              <a:t> </a:t>
            </a:r>
            <a:r>
              <a:rPr lang="pl-PL" sz="1800" dirty="0" err="1">
                <a:latin typeface="Arial"/>
                <a:ea typeface="Arial"/>
                <a:cs typeface="Arial"/>
                <a:sym typeface="Arial"/>
              </a:rPr>
              <a:t>die</a:t>
            </a:r>
            <a:r>
              <a:rPr lang="pl-PL" sz="1800" dirty="0">
                <a:latin typeface="Arial"/>
                <a:ea typeface="Arial"/>
                <a:cs typeface="Arial"/>
                <a:sym typeface="Arial"/>
              </a:rPr>
              <a:t> </a:t>
            </a:r>
            <a:r>
              <a:rPr lang="pl-PL" sz="1800" dirty="0" err="1">
                <a:latin typeface="Arial"/>
                <a:ea typeface="Arial"/>
                <a:cs typeface="Arial"/>
                <a:sym typeface="Arial"/>
              </a:rPr>
              <a:t>detaillierteste</a:t>
            </a:r>
            <a:r>
              <a:rPr lang="pl-PL" sz="1800" dirty="0">
                <a:latin typeface="Arial"/>
                <a:ea typeface="Arial"/>
                <a:cs typeface="Arial"/>
                <a:sym typeface="Arial"/>
              </a:rPr>
              <a:t>. </a:t>
            </a:r>
            <a:r>
              <a:rPr lang="pl-PL" sz="1800" dirty="0" err="1">
                <a:latin typeface="Arial"/>
                <a:ea typeface="Arial"/>
                <a:cs typeface="Arial"/>
                <a:sym typeface="Arial"/>
              </a:rPr>
              <a:t>Sie</a:t>
            </a:r>
            <a:r>
              <a:rPr lang="pl-PL" sz="1800" dirty="0">
                <a:latin typeface="Arial"/>
                <a:ea typeface="Arial"/>
                <a:cs typeface="Arial"/>
                <a:sym typeface="Arial"/>
              </a:rPr>
              <a:t> </a:t>
            </a:r>
            <a:r>
              <a:rPr lang="pl-PL" sz="1800" dirty="0" err="1">
                <a:latin typeface="Arial"/>
                <a:ea typeface="Arial"/>
                <a:cs typeface="Arial"/>
                <a:sym typeface="Arial"/>
              </a:rPr>
              <a:t>ermöglicht</a:t>
            </a:r>
            <a:r>
              <a:rPr lang="pl-PL" sz="1800" dirty="0">
                <a:latin typeface="Arial"/>
                <a:ea typeface="Arial"/>
                <a:cs typeface="Arial"/>
                <a:sym typeface="Arial"/>
              </a:rPr>
              <a:t> es </a:t>
            </a:r>
            <a:r>
              <a:rPr lang="pl-PL" sz="1800" dirty="0" err="1">
                <a:latin typeface="Arial"/>
                <a:ea typeface="Arial"/>
                <a:cs typeface="Arial"/>
                <a:sym typeface="Arial"/>
              </a:rPr>
              <a:t>dem</a:t>
            </a:r>
            <a:r>
              <a:rPr lang="pl-PL" sz="1800" dirty="0">
                <a:latin typeface="Arial"/>
                <a:ea typeface="Arial"/>
                <a:cs typeface="Arial"/>
                <a:sym typeface="Arial"/>
              </a:rPr>
              <a:t> </a:t>
            </a:r>
            <a:r>
              <a:rPr lang="pl-PL" sz="1800" dirty="0" err="1">
                <a:latin typeface="Arial"/>
                <a:ea typeface="Arial"/>
                <a:cs typeface="Arial"/>
                <a:sym typeface="Arial"/>
              </a:rPr>
              <a:t>Benutzer</a:t>
            </a:r>
            <a:r>
              <a:rPr lang="pl-PL" sz="1800" dirty="0">
                <a:latin typeface="Arial"/>
                <a:ea typeface="Arial"/>
                <a:cs typeface="Arial"/>
                <a:sym typeface="Arial"/>
              </a:rPr>
              <a:t>, </a:t>
            </a:r>
            <a:r>
              <a:rPr lang="pl-PL" sz="1800" dirty="0" err="1">
                <a:latin typeface="Arial"/>
                <a:ea typeface="Arial"/>
                <a:cs typeface="Arial"/>
                <a:sym typeface="Arial"/>
              </a:rPr>
              <a:t>Scores</a:t>
            </a:r>
            <a:r>
              <a:rPr lang="pl-PL" sz="1800" dirty="0">
                <a:latin typeface="Arial"/>
                <a:ea typeface="Arial"/>
                <a:cs typeface="Arial"/>
                <a:sym typeface="Arial"/>
              </a:rPr>
              <a:t> für </a:t>
            </a:r>
            <a:r>
              <a:rPr lang="pl-PL" sz="1800" dirty="0" err="1">
                <a:latin typeface="Arial"/>
                <a:ea typeface="Arial"/>
                <a:cs typeface="Arial"/>
                <a:sym typeface="Arial"/>
              </a:rPr>
              <a:t>die</a:t>
            </a:r>
            <a:r>
              <a:rPr lang="pl-PL" sz="1800" dirty="0">
                <a:latin typeface="Arial"/>
                <a:ea typeface="Arial"/>
                <a:cs typeface="Arial"/>
                <a:sym typeface="Arial"/>
              </a:rPr>
              <a:t> </a:t>
            </a:r>
            <a:r>
              <a:rPr lang="pl-PL" sz="1800" dirty="0" err="1">
                <a:latin typeface="Arial"/>
                <a:ea typeface="Arial"/>
                <a:cs typeface="Arial"/>
                <a:sym typeface="Arial"/>
              </a:rPr>
              <a:t>sechs</a:t>
            </a:r>
            <a:r>
              <a:rPr lang="pl-PL" sz="1800" dirty="0">
                <a:latin typeface="Arial"/>
                <a:ea typeface="Arial"/>
                <a:cs typeface="Arial"/>
                <a:sym typeface="Arial"/>
              </a:rPr>
              <a:t> </a:t>
            </a:r>
            <a:r>
              <a:rPr lang="pl-PL" sz="1800" dirty="0" err="1">
                <a:latin typeface="Arial"/>
                <a:ea typeface="Arial"/>
                <a:cs typeface="Arial"/>
                <a:sym typeface="Arial"/>
              </a:rPr>
              <a:t>Funktionsbereiche</a:t>
            </a:r>
            <a:r>
              <a:rPr lang="pl-PL" sz="1800" dirty="0">
                <a:latin typeface="Arial"/>
                <a:ea typeface="Arial"/>
                <a:cs typeface="Arial"/>
                <a:sym typeface="Arial"/>
              </a:rPr>
              <a:t> </a:t>
            </a:r>
            <a:r>
              <a:rPr lang="pl-PL" sz="1800" dirty="0" err="1">
                <a:latin typeface="Arial"/>
                <a:ea typeface="Arial"/>
                <a:cs typeface="Arial"/>
                <a:sym typeface="Arial"/>
              </a:rPr>
              <a:t>zu</a:t>
            </a:r>
            <a:r>
              <a:rPr lang="pl-PL" sz="1800" dirty="0">
                <a:latin typeface="Arial"/>
                <a:ea typeface="Arial"/>
                <a:cs typeface="Arial"/>
                <a:sym typeface="Arial"/>
              </a:rPr>
              <a:t> </a:t>
            </a:r>
            <a:r>
              <a:rPr lang="pl-PL" sz="1800" dirty="0" err="1">
                <a:latin typeface="Arial"/>
                <a:ea typeface="Arial"/>
                <a:cs typeface="Arial"/>
                <a:sym typeface="Arial"/>
              </a:rPr>
              <a:t>generieren</a:t>
            </a:r>
            <a:r>
              <a:rPr lang="pl-PL" sz="1800" dirty="0">
                <a:latin typeface="Arial"/>
                <a:ea typeface="Arial"/>
                <a:cs typeface="Arial"/>
                <a:sym typeface="Arial"/>
              </a:rPr>
              <a:t> </a:t>
            </a:r>
            <a:r>
              <a:rPr lang="pl-PL" sz="1800" dirty="0" err="1">
                <a:latin typeface="Arial"/>
                <a:ea typeface="Arial"/>
                <a:cs typeface="Arial"/>
                <a:sym typeface="Arial"/>
              </a:rPr>
              <a:t>und</a:t>
            </a:r>
            <a:r>
              <a:rPr lang="pl-PL" sz="1800" dirty="0">
                <a:latin typeface="Arial"/>
                <a:ea typeface="Arial"/>
                <a:cs typeface="Arial"/>
                <a:sym typeface="Arial"/>
              </a:rPr>
              <a:t> </a:t>
            </a:r>
            <a:r>
              <a:rPr lang="pl-PL" sz="1800" dirty="0" err="1">
                <a:latin typeface="Arial"/>
                <a:ea typeface="Arial"/>
                <a:cs typeface="Arial"/>
                <a:sym typeface="Arial"/>
              </a:rPr>
              <a:t>einen</a:t>
            </a:r>
            <a:r>
              <a:rPr lang="pl-PL" sz="1800" dirty="0">
                <a:latin typeface="Arial"/>
                <a:ea typeface="Arial"/>
                <a:cs typeface="Arial"/>
                <a:sym typeface="Arial"/>
              </a:rPr>
              <a:t> </a:t>
            </a:r>
            <a:r>
              <a:rPr lang="pl-PL" sz="1800" dirty="0" err="1">
                <a:latin typeface="Arial"/>
                <a:ea typeface="Arial"/>
                <a:cs typeface="Arial"/>
                <a:sym typeface="Arial"/>
              </a:rPr>
              <a:t>Gesamt-Score</a:t>
            </a:r>
            <a:r>
              <a:rPr lang="pl-PL" sz="1800" dirty="0">
                <a:latin typeface="Arial"/>
                <a:ea typeface="Arial"/>
                <a:cs typeface="Arial"/>
                <a:sym typeface="Arial"/>
              </a:rPr>
              <a:t> für </a:t>
            </a:r>
            <a:r>
              <a:rPr lang="pl-PL" sz="1800" dirty="0" err="1">
                <a:latin typeface="Arial"/>
                <a:ea typeface="Arial"/>
                <a:cs typeface="Arial"/>
                <a:sym typeface="Arial"/>
              </a:rPr>
              <a:t>die</a:t>
            </a:r>
            <a:r>
              <a:rPr lang="pl-PL" sz="1800" dirty="0">
                <a:latin typeface="Arial"/>
                <a:ea typeface="Arial"/>
                <a:cs typeface="Arial"/>
                <a:sym typeface="Arial"/>
              </a:rPr>
              <a:t> </a:t>
            </a:r>
            <a:r>
              <a:rPr lang="pl-PL" sz="1800" dirty="0" err="1">
                <a:latin typeface="Arial"/>
                <a:ea typeface="Arial"/>
                <a:cs typeface="Arial"/>
                <a:sym typeface="Arial"/>
              </a:rPr>
              <a:t>Funktionsfähigkeit</a:t>
            </a:r>
            <a:r>
              <a:rPr lang="pl-PL" sz="1800" dirty="0">
                <a:latin typeface="Arial"/>
                <a:ea typeface="Arial"/>
                <a:cs typeface="Arial"/>
                <a:sym typeface="Arial"/>
              </a:rPr>
              <a:t> </a:t>
            </a:r>
            <a:r>
              <a:rPr lang="pl-PL" sz="1800" dirty="0" err="1">
                <a:latin typeface="Arial"/>
                <a:ea typeface="Arial"/>
                <a:cs typeface="Arial"/>
                <a:sym typeface="Arial"/>
              </a:rPr>
              <a:t>zu</a:t>
            </a:r>
            <a:r>
              <a:rPr lang="pl-PL" sz="1800" dirty="0">
                <a:latin typeface="Arial"/>
                <a:ea typeface="Arial"/>
                <a:cs typeface="Arial"/>
                <a:sym typeface="Arial"/>
              </a:rPr>
              <a:t> </a:t>
            </a:r>
            <a:r>
              <a:rPr lang="pl-PL" sz="1800" dirty="0" err="1">
                <a:latin typeface="Arial"/>
                <a:ea typeface="Arial"/>
                <a:cs typeface="Arial"/>
                <a:sym typeface="Arial"/>
              </a:rPr>
              <a:t>berechnen</a:t>
            </a:r>
            <a:r>
              <a:rPr lang="pl-PL" sz="1800" dirty="0">
                <a:latin typeface="Arial"/>
                <a:ea typeface="Arial"/>
                <a:cs typeface="Arial"/>
                <a:sym typeface="Arial"/>
              </a:rPr>
              <a:t>. Für </a:t>
            </a:r>
            <a:r>
              <a:rPr lang="pl-PL" sz="1800" dirty="0" err="1">
                <a:latin typeface="Arial"/>
                <a:ea typeface="Arial"/>
                <a:cs typeface="Arial"/>
                <a:sym typeface="Arial"/>
              </a:rPr>
              <a:t>jedes</a:t>
            </a:r>
            <a:r>
              <a:rPr lang="pl-PL" sz="1800" dirty="0">
                <a:latin typeface="Arial"/>
                <a:ea typeface="Arial"/>
                <a:cs typeface="Arial"/>
                <a:sym typeface="Arial"/>
              </a:rPr>
              <a:t> </a:t>
            </a:r>
            <a:r>
              <a:rPr lang="pl-PL" sz="1800" dirty="0" err="1">
                <a:latin typeface="Arial"/>
                <a:ea typeface="Arial"/>
                <a:cs typeface="Arial"/>
                <a:sym typeface="Arial"/>
              </a:rPr>
              <a:t>positiv</a:t>
            </a:r>
            <a:r>
              <a:rPr lang="pl-PL" sz="1800" dirty="0">
                <a:latin typeface="Arial"/>
                <a:ea typeface="Arial"/>
                <a:cs typeface="Arial"/>
                <a:sym typeface="Arial"/>
              </a:rPr>
              <a:t> </a:t>
            </a:r>
            <a:r>
              <a:rPr lang="pl-PL" sz="1800" dirty="0" err="1">
                <a:latin typeface="Arial"/>
                <a:ea typeface="Arial"/>
                <a:cs typeface="Arial"/>
                <a:sym typeface="Arial"/>
              </a:rPr>
              <a:t>bewertete</a:t>
            </a:r>
            <a:r>
              <a:rPr lang="pl-PL" sz="1800" dirty="0">
                <a:latin typeface="Arial"/>
                <a:ea typeface="Arial"/>
                <a:cs typeface="Arial"/>
                <a:sym typeface="Arial"/>
              </a:rPr>
              <a:t> </a:t>
            </a:r>
            <a:r>
              <a:rPr lang="pl-PL" sz="1800" dirty="0" err="1">
                <a:latin typeface="Arial"/>
                <a:ea typeface="Arial"/>
                <a:cs typeface="Arial"/>
                <a:sym typeface="Arial"/>
              </a:rPr>
              <a:t>Item</a:t>
            </a:r>
            <a:r>
              <a:rPr lang="pl-PL" sz="1800" dirty="0">
                <a:latin typeface="Arial"/>
                <a:ea typeface="Arial"/>
                <a:cs typeface="Arial"/>
                <a:sym typeface="Arial"/>
              </a:rPr>
              <a:t> </a:t>
            </a:r>
            <a:r>
              <a:rPr lang="pl-PL" sz="1800" dirty="0" err="1">
                <a:latin typeface="Arial"/>
                <a:ea typeface="Arial"/>
                <a:cs typeface="Arial"/>
                <a:sym typeface="Arial"/>
              </a:rPr>
              <a:t>wird</a:t>
            </a:r>
            <a:r>
              <a:rPr lang="pl-PL" sz="1800" dirty="0">
                <a:latin typeface="Arial"/>
                <a:ea typeface="Arial"/>
                <a:cs typeface="Arial"/>
                <a:sym typeface="Arial"/>
              </a:rPr>
              <a:t> in </a:t>
            </a:r>
            <a:r>
              <a:rPr lang="pl-PL" sz="1800" dirty="0" err="1">
                <a:latin typeface="Arial"/>
                <a:ea typeface="Arial"/>
                <a:cs typeface="Arial"/>
                <a:sym typeface="Arial"/>
              </a:rPr>
              <a:t>einer</a:t>
            </a:r>
            <a:r>
              <a:rPr lang="pl-PL" sz="1800" dirty="0">
                <a:latin typeface="Arial"/>
                <a:ea typeface="Arial"/>
                <a:cs typeface="Arial"/>
                <a:sym typeface="Arial"/>
              </a:rPr>
              <a:t> </a:t>
            </a:r>
            <a:r>
              <a:rPr lang="pl-PL" sz="1800" dirty="0" err="1">
                <a:latin typeface="Arial"/>
                <a:ea typeface="Arial"/>
                <a:cs typeface="Arial"/>
                <a:sym typeface="Arial"/>
              </a:rPr>
              <a:t>Folgefrage</a:t>
            </a:r>
            <a:r>
              <a:rPr lang="pl-PL" sz="1800" dirty="0">
                <a:latin typeface="Arial"/>
                <a:ea typeface="Arial"/>
                <a:cs typeface="Arial"/>
                <a:sym typeface="Arial"/>
              </a:rPr>
              <a:t> </a:t>
            </a:r>
            <a:r>
              <a:rPr lang="pl-PL" sz="1800" dirty="0" err="1">
                <a:latin typeface="Arial"/>
                <a:ea typeface="Arial"/>
                <a:cs typeface="Arial"/>
                <a:sym typeface="Arial"/>
              </a:rPr>
              <a:t>nach</a:t>
            </a:r>
            <a:r>
              <a:rPr lang="pl-PL" sz="1800" dirty="0">
                <a:latin typeface="Arial"/>
                <a:ea typeface="Arial"/>
                <a:cs typeface="Arial"/>
                <a:sym typeface="Arial"/>
              </a:rPr>
              <a:t> der </a:t>
            </a:r>
            <a:r>
              <a:rPr lang="pl-PL" sz="1800" dirty="0" err="1">
                <a:latin typeface="Arial"/>
                <a:ea typeface="Arial"/>
                <a:cs typeface="Arial"/>
                <a:sym typeface="Arial"/>
              </a:rPr>
              <a:t>Anzahl</a:t>
            </a:r>
            <a:r>
              <a:rPr lang="pl-PL" sz="1800" dirty="0">
                <a:latin typeface="Arial"/>
                <a:ea typeface="Arial"/>
                <a:cs typeface="Arial"/>
                <a:sym typeface="Arial"/>
              </a:rPr>
              <a:t> der </a:t>
            </a:r>
            <a:r>
              <a:rPr lang="pl-PL" sz="1800" dirty="0" err="1">
                <a:latin typeface="Arial"/>
                <a:ea typeface="Arial"/>
                <a:cs typeface="Arial"/>
                <a:sym typeface="Arial"/>
              </a:rPr>
              <a:t>Tage</a:t>
            </a:r>
            <a:r>
              <a:rPr lang="pl-PL" sz="1800" dirty="0">
                <a:latin typeface="Arial"/>
                <a:ea typeface="Arial"/>
                <a:cs typeface="Arial"/>
                <a:sym typeface="Arial"/>
              </a:rPr>
              <a:t> in den </a:t>
            </a:r>
            <a:r>
              <a:rPr lang="pl-PL" sz="1800" dirty="0" err="1">
                <a:latin typeface="Arial"/>
                <a:ea typeface="Arial"/>
                <a:cs typeface="Arial"/>
                <a:sym typeface="Arial"/>
              </a:rPr>
              <a:t>letzten</a:t>
            </a:r>
            <a:r>
              <a:rPr lang="pl-PL" sz="1800" dirty="0">
                <a:latin typeface="Arial"/>
                <a:ea typeface="Arial"/>
                <a:cs typeface="Arial"/>
                <a:sym typeface="Arial"/>
              </a:rPr>
              <a:t> 30 </a:t>
            </a:r>
            <a:r>
              <a:rPr lang="pl-PL" sz="1800" dirty="0" err="1">
                <a:latin typeface="Arial"/>
                <a:ea typeface="Arial"/>
                <a:cs typeface="Arial"/>
                <a:sym typeface="Arial"/>
              </a:rPr>
              <a:t>Tagen</a:t>
            </a:r>
            <a:r>
              <a:rPr lang="pl-PL" sz="1800" dirty="0">
                <a:latin typeface="Arial"/>
                <a:ea typeface="Arial"/>
                <a:cs typeface="Arial"/>
                <a:sym typeface="Arial"/>
              </a:rPr>
              <a:t> </a:t>
            </a:r>
            <a:r>
              <a:rPr lang="pl-PL" sz="1800" dirty="0" err="1">
                <a:latin typeface="Arial"/>
                <a:ea typeface="Arial"/>
                <a:cs typeface="Arial"/>
                <a:sym typeface="Arial"/>
              </a:rPr>
              <a:t>gefragt</a:t>
            </a:r>
            <a:r>
              <a:rPr lang="pl-PL" sz="1800" dirty="0">
                <a:latin typeface="Arial"/>
                <a:ea typeface="Arial"/>
                <a:cs typeface="Arial"/>
                <a:sym typeface="Arial"/>
              </a:rPr>
              <a:t>, </a:t>
            </a:r>
            <a:r>
              <a:rPr lang="pl-PL" sz="1800" dirty="0" err="1">
                <a:latin typeface="Arial"/>
                <a:ea typeface="Arial"/>
                <a:cs typeface="Arial"/>
                <a:sym typeface="Arial"/>
              </a:rPr>
              <a:t>an</a:t>
            </a:r>
            <a:r>
              <a:rPr lang="pl-PL" sz="1800" dirty="0">
                <a:latin typeface="Arial"/>
                <a:ea typeface="Arial"/>
                <a:cs typeface="Arial"/>
                <a:sym typeface="Arial"/>
              </a:rPr>
              <a:t> </a:t>
            </a:r>
            <a:r>
              <a:rPr lang="pl-PL" sz="1800" dirty="0" err="1">
                <a:latin typeface="Arial"/>
                <a:ea typeface="Arial"/>
                <a:cs typeface="Arial"/>
                <a:sym typeface="Arial"/>
              </a:rPr>
              <a:t>denen</a:t>
            </a:r>
            <a:r>
              <a:rPr lang="pl-PL" sz="1800" dirty="0">
                <a:latin typeface="Arial"/>
                <a:ea typeface="Arial"/>
                <a:cs typeface="Arial"/>
                <a:sym typeface="Arial"/>
              </a:rPr>
              <a:t> der </a:t>
            </a:r>
            <a:r>
              <a:rPr lang="pl-PL" sz="1800" dirty="0" err="1">
                <a:latin typeface="Arial"/>
                <a:ea typeface="Arial"/>
                <a:cs typeface="Arial"/>
                <a:sym typeface="Arial"/>
              </a:rPr>
              <a:t>Befragte</a:t>
            </a:r>
            <a:r>
              <a:rPr lang="pl-PL" sz="1800" dirty="0">
                <a:latin typeface="Arial"/>
                <a:ea typeface="Arial"/>
                <a:cs typeface="Arial"/>
                <a:sym typeface="Arial"/>
              </a:rPr>
              <a:t> </a:t>
            </a:r>
            <a:r>
              <a:rPr lang="pl-PL" sz="1800" dirty="0" err="1">
                <a:latin typeface="Arial"/>
                <a:ea typeface="Arial"/>
                <a:cs typeface="Arial"/>
                <a:sym typeface="Arial"/>
              </a:rPr>
              <a:t>die</a:t>
            </a:r>
            <a:r>
              <a:rPr lang="pl-PL" sz="1800" dirty="0">
                <a:latin typeface="Arial"/>
                <a:ea typeface="Arial"/>
                <a:cs typeface="Arial"/>
                <a:sym typeface="Arial"/>
              </a:rPr>
              <a:t> </a:t>
            </a:r>
            <a:r>
              <a:rPr lang="pl-PL" sz="1800" dirty="0" err="1">
                <a:latin typeface="Arial"/>
                <a:ea typeface="Arial"/>
                <a:cs typeface="Arial"/>
                <a:sym typeface="Arial"/>
              </a:rPr>
              <a:t>jeweilige</a:t>
            </a:r>
            <a:r>
              <a:rPr lang="pl-PL" sz="1800" dirty="0">
                <a:latin typeface="Arial"/>
                <a:ea typeface="Arial"/>
                <a:cs typeface="Arial"/>
                <a:sym typeface="Arial"/>
              </a:rPr>
              <a:t> </a:t>
            </a:r>
            <a:r>
              <a:rPr lang="pl-PL" sz="1800" dirty="0" err="1">
                <a:latin typeface="Arial"/>
                <a:ea typeface="Arial"/>
                <a:cs typeface="Arial"/>
                <a:sym typeface="Arial"/>
              </a:rPr>
              <a:t>Schwierigkeit</a:t>
            </a:r>
            <a:r>
              <a:rPr lang="pl-PL" sz="1800" dirty="0">
                <a:latin typeface="Arial"/>
                <a:ea typeface="Arial"/>
                <a:cs typeface="Arial"/>
                <a:sym typeface="Arial"/>
              </a:rPr>
              <a:t> </a:t>
            </a:r>
            <a:r>
              <a:rPr lang="pl-PL" sz="1800" dirty="0" err="1">
                <a:latin typeface="Arial"/>
                <a:ea typeface="Arial"/>
                <a:cs typeface="Arial"/>
                <a:sym typeface="Arial"/>
              </a:rPr>
              <a:t>erlebt</a:t>
            </a:r>
            <a:r>
              <a:rPr lang="pl-PL" sz="1800" dirty="0">
                <a:latin typeface="Arial"/>
                <a:ea typeface="Arial"/>
                <a:cs typeface="Arial"/>
                <a:sym typeface="Arial"/>
              </a:rPr>
              <a:t> </a:t>
            </a:r>
            <a:r>
              <a:rPr lang="pl-PL" sz="1800" dirty="0" err="1">
                <a:latin typeface="Arial"/>
                <a:ea typeface="Arial"/>
                <a:cs typeface="Arial"/>
                <a:sym typeface="Arial"/>
              </a:rPr>
              <a:t>hat</a:t>
            </a:r>
            <a:r>
              <a:rPr lang="pl-PL" sz="1800" dirty="0">
                <a:latin typeface="Arial"/>
                <a:ea typeface="Arial"/>
                <a:cs typeface="Arial"/>
                <a:sym typeface="Arial"/>
              </a:rPr>
              <a:t>. </a:t>
            </a:r>
            <a:r>
              <a:rPr lang="pl-PL" sz="1800" dirty="0" err="1">
                <a:latin typeface="Arial"/>
                <a:ea typeface="Arial"/>
                <a:cs typeface="Arial"/>
                <a:sym typeface="Arial"/>
              </a:rPr>
              <a:t>Die</a:t>
            </a:r>
            <a:r>
              <a:rPr lang="pl-PL" sz="1800" dirty="0">
                <a:latin typeface="Arial"/>
                <a:ea typeface="Arial"/>
                <a:cs typeface="Arial"/>
                <a:sym typeface="Arial"/>
              </a:rPr>
              <a:t> </a:t>
            </a:r>
            <a:r>
              <a:rPr lang="pl-PL" sz="1800" dirty="0" err="1">
                <a:latin typeface="Arial"/>
                <a:ea typeface="Arial"/>
                <a:cs typeface="Arial"/>
                <a:sym typeface="Arial"/>
              </a:rPr>
              <a:t>sechsunddreißig</a:t>
            </a:r>
            <a:r>
              <a:rPr lang="pl-PL" sz="1800" dirty="0">
                <a:latin typeface="Arial"/>
                <a:ea typeface="Arial"/>
                <a:cs typeface="Arial"/>
                <a:sym typeface="Arial"/>
              </a:rPr>
              <a:t> </a:t>
            </a:r>
            <a:r>
              <a:rPr lang="pl-PL" sz="1800" dirty="0" err="1">
                <a:latin typeface="Arial"/>
                <a:ea typeface="Arial"/>
                <a:cs typeface="Arial"/>
                <a:sym typeface="Arial"/>
              </a:rPr>
              <a:t>Items</a:t>
            </a:r>
            <a:r>
              <a:rPr lang="pl-PL" sz="1800" dirty="0">
                <a:latin typeface="Arial"/>
                <a:ea typeface="Arial"/>
                <a:cs typeface="Arial"/>
                <a:sym typeface="Arial"/>
              </a:rPr>
              <a:t> </a:t>
            </a:r>
            <a:r>
              <a:rPr lang="pl-PL" sz="1800" dirty="0" err="1">
                <a:latin typeface="Arial"/>
                <a:ea typeface="Arial"/>
                <a:cs typeface="Arial"/>
                <a:sym typeface="Arial"/>
              </a:rPr>
              <a:t>umfassende</a:t>
            </a:r>
            <a:r>
              <a:rPr lang="pl-PL" sz="1800" dirty="0">
                <a:latin typeface="Arial"/>
                <a:ea typeface="Arial"/>
                <a:cs typeface="Arial"/>
                <a:sym typeface="Arial"/>
              </a:rPr>
              <a:t> Version </a:t>
            </a:r>
            <a:r>
              <a:rPr lang="pl-PL" sz="1800" dirty="0" err="1">
                <a:latin typeface="Arial"/>
                <a:ea typeface="Arial"/>
                <a:cs typeface="Arial"/>
                <a:sym typeface="Arial"/>
              </a:rPr>
              <a:t>ist</a:t>
            </a:r>
            <a:r>
              <a:rPr lang="pl-PL" sz="1800" dirty="0">
                <a:latin typeface="Arial"/>
                <a:ea typeface="Arial"/>
                <a:cs typeface="Arial"/>
                <a:sym typeface="Arial"/>
              </a:rPr>
              <a:t> in </a:t>
            </a:r>
            <a:r>
              <a:rPr lang="pl-PL" sz="1800" dirty="0" err="1">
                <a:latin typeface="Arial"/>
                <a:ea typeface="Arial"/>
                <a:cs typeface="Arial"/>
                <a:sym typeface="Arial"/>
              </a:rPr>
              <a:t>drei</a:t>
            </a:r>
            <a:r>
              <a:rPr lang="pl-PL" sz="1800" dirty="0">
                <a:latin typeface="Arial"/>
                <a:ea typeface="Arial"/>
                <a:cs typeface="Arial"/>
                <a:sym typeface="Arial"/>
              </a:rPr>
              <a:t> </a:t>
            </a:r>
            <a:r>
              <a:rPr lang="pl-PL" sz="1800" dirty="0" err="1">
                <a:latin typeface="Arial"/>
                <a:ea typeface="Arial"/>
                <a:cs typeface="Arial"/>
                <a:sym typeface="Arial"/>
              </a:rPr>
              <a:t>verschiedenen</a:t>
            </a:r>
            <a:r>
              <a:rPr lang="pl-PL" sz="1800" dirty="0">
                <a:latin typeface="Arial"/>
                <a:ea typeface="Arial"/>
                <a:cs typeface="Arial"/>
                <a:sym typeface="Arial"/>
              </a:rPr>
              <a:t> </a:t>
            </a:r>
            <a:r>
              <a:rPr lang="pl-PL" sz="1800" dirty="0" err="1">
                <a:latin typeface="Arial"/>
                <a:ea typeface="Arial"/>
                <a:cs typeface="Arial"/>
                <a:sym typeface="Arial"/>
              </a:rPr>
              <a:t>Formen</a:t>
            </a:r>
            <a:r>
              <a:rPr lang="pl-PL" sz="1800" dirty="0">
                <a:latin typeface="Arial"/>
                <a:ea typeface="Arial"/>
                <a:cs typeface="Arial"/>
                <a:sym typeface="Arial"/>
              </a:rPr>
              <a:t> </a:t>
            </a:r>
            <a:r>
              <a:rPr lang="pl-PL" sz="1800" dirty="0" err="1">
                <a:latin typeface="Arial"/>
                <a:ea typeface="Arial"/>
                <a:cs typeface="Arial"/>
                <a:sym typeface="Arial"/>
              </a:rPr>
              <a:t>erhältlich</a:t>
            </a:r>
            <a:r>
              <a:rPr lang="pl-PL" sz="1800" dirty="0">
                <a:latin typeface="Arial"/>
                <a:ea typeface="Arial"/>
                <a:cs typeface="Arial"/>
                <a:sym typeface="Arial"/>
              </a:rPr>
              <a:t>: </a:t>
            </a:r>
            <a:r>
              <a:rPr lang="pl-PL" sz="1800" dirty="0" err="1">
                <a:latin typeface="Arial"/>
                <a:ea typeface="Arial"/>
                <a:cs typeface="Arial"/>
                <a:sym typeface="Arial"/>
              </a:rPr>
              <a:t>als</a:t>
            </a:r>
            <a:r>
              <a:rPr lang="pl-PL" sz="1800" dirty="0">
                <a:latin typeface="Arial"/>
                <a:ea typeface="Arial"/>
                <a:cs typeface="Arial"/>
                <a:sym typeface="Arial"/>
              </a:rPr>
              <a:t> </a:t>
            </a:r>
            <a:r>
              <a:rPr lang="pl-PL" sz="1800" dirty="0" err="1">
                <a:latin typeface="Arial"/>
                <a:ea typeface="Arial"/>
                <a:cs typeface="Arial"/>
                <a:sym typeface="Arial"/>
              </a:rPr>
              <a:t>Interviewer</a:t>
            </a:r>
            <a:r>
              <a:rPr lang="pl-PL" sz="1800" dirty="0">
                <a:latin typeface="Arial"/>
                <a:ea typeface="Arial"/>
                <a:cs typeface="Arial"/>
                <a:sym typeface="Arial"/>
              </a:rPr>
              <a:t>-, </a:t>
            </a:r>
            <a:r>
              <a:rPr lang="pl-PL" sz="1800" dirty="0" err="1">
                <a:latin typeface="Arial"/>
                <a:ea typeface="Arial"/>
                <a:cs typeface="Arial"/>
                <a:sym typeface="Arial"/>
              </a:rPr>
              <a:t>Selbst</a:t>
            </a:r>
            <a:r>
              <a:rPr lang="pl-PL" sz="1800" dirty="0">
                <a:latin typeface="Arial"/>
                <a:ea typeface="Arial"/>
                <a:cs typeface="Arial"/>
                <a:sym typeface="Arial"/>
              </a:rPr>
              <a:t>- </a:t>
            </a:r>
            <a:r>
              <a:rPr lang="pl-PL" sz="1800" dirty="0" err="1">
                <a:latin typeface="Arial"/>
                <a:ea typeface="Arial"/>
                <a:cs typeface="Arial"/>
                <a:sym typeface="Arial"/>
              </a:rPr>
              <a:t>und</a:t>
            </a:r>
            <a:r>
              <a:rPr lang="pl-PL" sz="1800" dirty="0">
                <a:latin typeface="Arial"/>
                <a:ea typeface="Arial"/>
                <a:cs typeface="Arial"/>
                <a:sym typeface="Arial"/>
              </a:rPr>
              <a:t> Proxy-Test. </a:t>
            </a:r>
            <a:r>
              <a:rPr lang="pl-PL" sz="1800" dirty="0" err="1">
                <a:latin typeface="Arial"/>
                <a:ea typeface="Arial"/>
                <a:cs typeface="Arial"/>
                <a:sym typeface="Arial"/>
              </a:rPr>
              <a:t>Die</a:t>
            </a:r>
            <a:r>
              <a:rPr lang="pl-PL" sz="1800" dirty="0">
                <a:latin typeface="Arial"/>
                <a:ea typeface="Arial"/>
                <a:cs typeface="Arial"/>
                <a:sym typeface="Arial"/>
              </a:rPr>
              <a:t> </a:t>
            </a:r>
            <a:r>
              <a:rPr lang="pl-PL" sz="1800" dirty="0" err="1">
                <a:latin typeface="Arial"/>
                <a:ea typeface="Arial"/>
                <a:cs typeface="Arial"/>
                <a:sym typeface="Arial"/>
              </a:rPr>
              <a:t>durchschnittliche</a:t>
            </a:r>
            <a:r>
              <a:rPr lang="pl-PL" sz="1800" dirty="0">
                <a:latin typeface="Arial"/>
                <a:ea typeface="Arial"/>
                <a:cs typeface="Arial"/>
                <a:sym typeface="Arial"/>
              </a:rPr>
              <a:t> </a:t>
            </a:r>
            <a:r>
              <a:rPr lang="pl-PL" sz="1800" dirty="0" err="1">
                <a:latin typeface="Arial"/>
                <a:ea typeface="Arial"/>
                <a:cs typeface="Arial"/>
                <a:sym typeface="Arial"/>
              </a:rPr>
              <a:t>Interviewzeit</a:t>
            </a:r>
            <a:r>
              <a:rPr lang="pl-PL" sz="1800" dirty="0">
                <a:latin typeface="Arial"/>
                <a:ea typeface="Arial"/>
                <a:cs typeface="Arial"/>
                <a:sym typeface="Arial"/>
              </a:rPr>
              <a:t> </a:t>
            </a:r>
            <a:r>
              <a:rPr lang="pl-PL" sz="1800" dirty="0" err="1">
                <a:latin typeface="Arial"/>
                <a:ea typeface="Arial"/>
                <a:cs typeface="Arial"/>
                <a:sym typeface="Arial"/>
              </a:rPr>
              <a:t>beträgt</a:t>
            </a:r>
            <a:r>
              <a:rPr lang="pl-PL" sz="1800" dirty="0">
                <a:latin typeface="Arial"/>
                <a:ea typeface="Arial"/>
                <a:cs typeface="Arial"/>
                <a:sym typeface="Arial"/>
              </a:rPr>
              <a:t> </a:t>
            </a:r>
            <a:r>
              <a:rPr lang="pl-PL" sz="1800" dirty="0" err="1">
                <a:latin typeface="Arial"/>
                <a:ea typeface="Arial"/>
                <a:cs typeface="Arial"/>
                <a:sym typeface="Arial"/>
              </a:rPr>
              <a:t>zwanzig</a:t>
            </a:r>
            <a:r>
              <a:rPr lang="pl-PL" sz="1800" dirty="0">
                <a:latin typeface="Arial"/>
                <a:ea typeface="Arial"/>
                <a:cs typeface="Arial"/>
                <a:sym typeface="Arial"/>
              </a:rPr>
              <a:t> </a:t>
            </a:r>
            <a:r>
              <a:rPr lang="pl-PL" sz="1800" dirty="0" err="1">
                <a:latin typeface="Arial"/>
                <a:ea typeface="Arial"/>
                <a:cs typeface="Arial"/>
                <a:sym typeface="Arial"/>
              </a:rPr>
              <a:t>Minuten</a:t>
            </a:r>
            <a:r>
              <a:rPr lang="pl-PL" sz="1800" dirty="0">
                <a:latin typeface="Arial"/>
                <a:ea typeface="Arial"/>
                <a:cs typeface="Arial"/>
                <a:sym typeface="Arial"/>
              </a:rPr>
              <a:t>. </a:t>
            </a:r>
            <a:endParaRPr dirty="0"/>
          </a:p>
        </p:txBody>
      </p:sp>
      <p:sp>
        <p:nvSpPr>
          <p:cNvPr id="717" name="Google Shape;717;p30: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168068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4: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In der Literatur zu diesem Thema wird am häufigsten der Begriff der Behinderung verwendet, der von der Weltgesundheitsorganisation, abgekürzt WHO, eingeführt wurde, die in den 1980er Jahren Schritte unternahm, um Begriffe im Zusammenhang mit der menschlichen Gesundheit zu organisieren. Nach der damals von der WHO eingeführten Nomenklatur ist Einschränkung, Behinderung jeder Verlust oder jede Abweichung von der Normalität, die in der Struktur und Funktion des Körpers in Bezug auf geistige, physiologische oder anatomische Aspekte auftritt. Der Begriff Behinderung wird definiert als jede Einschränkung oder Unfähigkeit, eine bestimmte Tätigkeit in einer Weise oder in einem Ausmaß auszuführen, die als typisch für einen Menschen gelten. Die WHO definierte Behinderung auch als Einschränkung bei der Erfüllung sozialer Rollen und verstand sie als eine ungünstige Situation einer Person, die aus funktionellen Schäden und Behinderungen resultiert, die die Erfüllung von Rollen in Bezug auf das Alter einer bestimmten Person, ihr Geschlecht und ihre kulturelle und soziale Situation einschränkt oder verhindert. Diese Interpretation von Behinderung stieß auf Kritik, die zu einer Modifizierung der Definition führte, die in den achtziger Jahren von der WHO angenommen wurde. </a:t>
            </a:r>
            <a:endParaRPr/>
          </a:p>
        </p:txBody>
      </p:sp>
      <p:sp>
        <p:nvSpPr>
          <p:cNvPr id="165" name="Google Shape;165;p4: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53837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1: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5" name="Google Shape;735;p31: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Die Version mit zwölf Items ist nützlich für kurze Beurteilungen der allgemeinen Funktionsfähigkeit in Umfragen oder Studien zum Gesundheitszustand in Situationen, in denen Zeitbeschränkungen die Anwendung der längeren Version nicht zulassen.  Eine einfache Methode, bei der die Punktzahlen für jedes der Items null- keine Beschwerden, eins- leicht, zwei- mittel, drei- schwer und vier- extrem vergeben werden. Dieser Ansatz ist praktisch als Handscoring zu verwenden und kann die Methode der Wahl in geschäftigen klinischen Umgebungen sein. Als Ergebnis stellt die einfache Summe der Punktwerte der Items über alle Domänen eine Statistik dar, die ausreicht, um den Grad der funktionellen Einschränkungen zu beschreiben. </a:t>
            </a:r>
            <a:endParaRPr/>
          </a:p>
        </p:txBody>
      </p:sp>
      <p:sp>
        <p:nvSpPr>
          <p:cNvPr id="736" name="Google Shape;736;p31: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572207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2: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1" name="Google Shape;751;p32: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Der Access City Award ist offen für alle europäischen Städte. Der Preis wird an Städte verliehen, die die Zugänglichkeit für alle Einwohner sicherstellen, den gleichberechtigten Zugang zu den Grundrechten garantieren und die Lebensqualität der Bevölkerung verbessern. Sie sorgen dafür, dass jeder, unabhängig von Alter, Mobilität oder Fitness, gleichberechtigten Zugang zu allen Ressourcen und Vergnügen hat, die Städte zu bieten haben. Die Europäische Union fördert die Chancengleichheit und Zugänglichkeit für Menschen mit Behinderungen. Ein wesentlicher Teil ihrer Strategie ist es, ein Europa ohne Barrieren anzustreben. Mit dem Access City Award werden Städte ausgezeichnet, die sich für mehr Barrierefreiheit für ihre Bürger eingesetzt haben. Dies ist eine europäische Initiative und würdigt die Bemühungen der Städte, die Zugänglichkeit zu verbessern, fördert den gleichberechtigten Zugang zum Stadtleben für Menschen mit Behinderungen und ermöglicht es den lokalen Behörden, bewährte Verfahren zu fördern und auszutauschen. </a:t>
            </a:r>
            <a:endParaRPr/>
          </a:p>
        </p:txBody>
      </p:sp>
      <p:sp>
        <p:nvSpPr>
          <p:cNvPr id="752" name="Google Shape;752;p32: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1574086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33: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8" name="Google Shape;768;p33: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Städte, die den Access City Award erhalten haben, sind auf der Europakarte markiert. </a:t>
            </a:r>
            <a:endParaRPr/>
          </a:p>
        </p:txBody>
      </p:sp>
      <p:sp>
        <p:nvSpPr>
          <p:cNvPr id="769" name="Google Shape;769;p33: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046671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34: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3" name="Google Shape;813;p34: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just" rtl="0">
              <a:lnSpc>
                <a:spcPct val="115000"/>
              </a:lnSpc>
              <a:spcBef>
                <a:spcPts val="0"/>
              </a:spcBef>
              <a:spcAft>
                <a:spcPts val="0"/>
              </a:spcAft>
              <a:buClr>
                <a:schemeClr val="dk1"/>
              </a:buClr>
              <a:buSzPts val="1100"/>
              <a:buFont typeface="Arial"/>
              <a:buNone/>
            </a:pPr>
            <a:r>
              <a:rPr lang="pl-PL" sz="1800">
                <a:latin typeface="Arial"/>
                <a:ea typeface="Arial"/>
                <a:cs typeface="Arial"/>
                <a:sym typeface="Arial"/>
              </a:rPr>
              <a:t>Es wird geschätzt, dass über eine Milliarde Menschen mit irgendeiner Form von Behinderung leben. Das entspricht etwa fünfzehn Prozent der Weltbevölkerung. Die Raten von Behinderungen steigen zum Teil aufgrund der alternden Bevölkerung und der Zunahme chronischer Gesundheitszustände. Behinderungen sind äußerst vielfältig. Während einige Gesundheitszustände, die mit einer Behinderung einhergehen, zu einem schlechten Gesundheitszustand und einem hohen Bedarf an medizinischer Versorgung führen, ist dies bei anderen nicht der Fall. Alle Menschen mit Behinderungen haben jedoch die gleichen allgemeinen Gesundheitsversorgungsbedürfnisse wie alle anderen und benötigen daher Zugang zu den üblichen Gesundheitsdiensten.</a:t>
            </a:r>
            <a:endParaRPr sz="1800">
              <a:latin typeface="Arial"/>
              <a:ea typeface="Arial"/>
              <a:cs typeface="Arial"/>
              <a:sym typeface="Arial"/>
            </a:endParaRPr>
          </a:p>
          <a:p>
            <a:pPr marL="0" lvl="0" indent="0" algn="just" rtl="0">
              <a:lnSpc>
                <a:spcPct val="115000"/>
              </a:lnSpc>
              <a:spcBef>
                <a:spcPts val="800"/>
              </a:spcBef>
              <a:spcAft>
                <a:spcPts val="800"/>
              </a:spcAft>
              <a:buSzPts val="1100"/>
              <a:buNone/>
            </a:pPr>
            <a:r>
              <a:rPr lang="pl-PL" sz="1800">
                <a:latin typeface="Arial"/>
                <a:ea typeface="Arial"/>
                <a:cs typeface="Arial"/>
                <a:sym typeface="Arial"/>
              </a:rPr>
              <a:t>Menschen mit Behinderungen berichten, dass sie mehr Gesundheitsfürsorge in Anspruch nehmen als Menschen ohne Behinderungen und dass sie größere unerfüllte Bedürfnisse haben. Eine kürzlich durchgeführte Untersuchung von Menschen mit schweren psychischen Störungen zeigte beispielsweise, dass zwischen fünfunddreißig und fünfzig Prozent der Menschen in Industrieländern und zwischen sechsundsiebzig und fünfundachtzig Prozent in Entwicklungsländern im Jahr vor der Untersuchung keine Behandlung erhielten. Aktivitäten zur Gesundheitsförderung und Prävention richten sich selten an Menschen mit Behinderung. Zum Beispiel erhalten Frauen mit Behinderung weniger Vorsorgeuntersuchungen für Brust- und Gebärmutterhalskrebs als Frauen ohne Behinderung. Menschen mit intellektuellen Beeinträchtigungen und Diabetes lassen seltener ihr Gewicht kontrollieren. Jugendliche und Erwachsene mit Behinderung werden eher von Programmen zur Sexualerziehung ausgeschlossen. </a:t>
            </a:r>
            <a:endParaRPr/>
          </a:p>
        </p:txBody>
      </p:sp>
      <p:sp>
        <p:nvSpPr>
          <p:cNvPr id="814" name="Google Shape;814;p34: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1505836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35: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5" name="Google Shape;835;p35: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Im Jahr zweitausendachtzehn wurde die Anzahl der gesunden Lebensjahre bei der Geburt auf über vierundsechzig Jahre für Frauen und über dreiundsechzig Jahre für Männer in Europa geschätzt, dies entsprach ungefähr über sechsundsiebzig Prozent und über einundachtzig Prozent der gesamten Lebenserwartung für Frauen und Männer. Ob die durch die erhöhte Langlebigkeit gewonnenen zusätzlichen Lebensjahre bei guter oder schlechter Gesundheit verbracht werden, ist eine entscheidende Frage. Da die Lebenserwartung bei der Geburt diese Frage nicht vollständig beantworten kann, wurden Indikatoren für die Gesundheitserwartung, wie z. B. gesunde Lebensjahre, entwickelt. Diese konzentrieren sich auf die Qualität des in einem gesunden Zustand verbrachten Lebens und nicht auf die Quantität des Lebens, wie sie durch die Lebenserwartung gemessen wird. Gesunde Lebensjahre sind ein wichtiges Maß für den relativen Gesundheitszustand der Bevölkerungen in der Europäischen Union. </a:t>
            </a:r>
            <a:endParaRPr/>
          </a:p>
        </p:txBody>
      </p:sp>
      <p:sp>
        <p:nvSpPr>
          <p:cNvPr id="836" name="Google Shape;836;p35: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849904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ymbol zastępczy obrazu slajdu 1">
            <a:extLst>
              <a:ext uri="{FF2B5EF4-FFF2-40B4-BE49-F238E27FC236}">
                <a16:creationId xmlns:a16="http://schemas.microsoft.com/office/drawing/2014/main" id="{BA2A1B8C-BB8A-462D-8083-E7A8255ADE5E}"/>
              </a:ext>
            </a:extLst>
          </p:cNvPr>
          <p:cNvSpPr>
            <a:spLocks noGrp="1" noRot="1" noChangeAspect="1" noChangeArrowheads="1" noTextEdit="1"/>
          </p:cNvSpPr>
          <p:nvPr>
            <p:ph type="sldImg"/>
          </p:nvPr>
        </p:nvSpPr>
        <p:spPr>
          <a:ln/>
        </p:spPr>
      </p:sp>
      <p:sp>
        <p:nvSpPr>
          <p:cNvPr id="87043" name="Symbol zastępczy notatek 2">
            <a:extLst>
              <a:ext uri="{FF2B5EF4-FFF2-40B4-BE49-F238E27FC236}">
                <a16:creationId xmlns:a16="http://schemas.microsoft.com/office/drawing/2014/main" id="{ED93B34E-9BF1-4E2C-BAD5-890FCBC0D0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Gill Sans"/>
            </a:endParaRPr>
          </a:p>
        </p:txBody>
      </p:sp>
      <p:sp>
        <p:nvSpPr>
          <p:cNvPr id="87044" name="Symbol zastępczy numeru slajdu 3">
            <a:extLst>
              <a:ext uri="{FF2B5EF4-FFF2-40B4-BE49-F238E27FC236}">
                <a16:creationId xmlns:a16="http://schemas.microsoft.com/office/drawing/2014/main" id="{4F54267A-7BE1-4F79-B60C-4B34287775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2F4AA98-8B9A-4EBD-8965-B62131359B85}" type="slidenum">
              <a:rPr lang="pl-PL" altLang="pl-PL" sz="1200" b="0">
                <a:solidFill>
                  <a:schemeClr val="tx1"/>
                </a:solidFill>
                <a:latin typeface="Gill Sans"/>
              </a:rPr>
              <a:t>36</a:t>
            </a:fld>
            <a:endParaRPr lang="pl-PL" altLang="pl-PL" sz="1200" b="0">
              <a:solidFill>
                <a:schemeClr val="tx1"/>
              </a:solidFill>
              <a:latin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p5: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Im Jahr 2001 beschloss die WHO, dass Behinderung als ein mehrdimensionales Phänomen zu verstehen ist, das aus der Interaktion zwischen Menschen und ihrer physischen und sozialen Umgebung resultiert, der Auswirkung von Barrieren, die in der physischen und sozialen Umgebung auftreten. </a:t>
            </a:r>
            <a:endParaRPr/>
          </a:p>
        </p:txBody>
      </p:sp>
      <p:sp>
        <p:nvSpPr>
          <p:cNvPr id="186" name="Google Shape;186;p5: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79955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 name="Google Shape;200;p6: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Die WHO vereinheitlichte die Begriffe der Behinderung unter Berücksichtigung des Gesundheitszustandes des Menschen. Beeinträchtigung ist jeder Verlust der Leistungsfähigkeit oder jede Anomalie in der Struktur oder Funktion des Körpers in Bezug auf psychologische, psychophysische oder anatomische. Und Behinderung ist jede Einschränkung oder Unfähigkeit, ein aktives Leben in einer Weise oder in einem Umfang zu führen, die als typisch für einen Menschen gelten. Auf der anderen Seite ist eine Behinderung eine Beeinträchtigung einer bestimmten Person, die sich aus einer Invalidität oder Behinderung ergibt und die volle Verwirklichung einer sozialen Rolle entsprechend dem Alter, dem Geschlecht und in Übereinstimmung mit den sozialen und kulturellen Bedingungen einschränkt oder verhindert. Eine Behinderung bezieht sich auf Schwierigkeiten, die in einem oder allen drei Funktionsbereichen auftreten. </a:t>
            </a:r>
            <a:endParaRPr/>
          </a:p>
        </p:txBody>
      </p:sp>
      <p:sp>
        <p:nvSpPr>
          <p:cNvPr id="201" name="Google Shape;201;p6: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1782296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7: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7" name="Google Shape;227;p7: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Die Internationale Klassifikation der Funktionsfähigkeit, Behinderung und Gesundheit, kurz ICF, wurde von den Vereinten Nationen als eine der sozialen Klassifikationen angenommen und in die Standardregeln der Chancengleichheit für behinderte Menschen aufgenommen. Sie ist das grundlegende Instrument in der Behindertenforschung. Die ICF bezieht sich auf das Funktionieren des Menschen in seiner Umwelt und auf seine Einschränkungen. Mit diesem Ansatz ist der Alterungsprozess der Prozess der Zunahme von Einschränkungen und der Entwicklung von Behinderung. Die ICF ist eine modifizierte und aktualisierte Version der so genannten International Classification of Impairments, Disabilities and Handicaps. ICIDH, die erstmals in den achtziger Jahren von der WHO veröffentlicht wurde. Aufbauend auf fünf Jahren detaillierter internationaler Forschung und Konsultation wurde die ICF von der fünfundfünfzigsten WHO-Versammlung am zweiundzwanzigsten Mai zweitausendeins als umfassendes Kodierungssystem für Funktion und Behinderung für den internationalen Gebrauch genehmigt. Sie schafft, im Einklang mit der von der WHO geförderten Idee, einen neuen konzeptionellen Rahmen für Behinderung und ist die gemeinsame Sprache aller Berufsgruppen. Seitdem wurde die Klassifikation weiter verbessert und verbreitet, und weitere Länder haben eine Konvention zu ihrer Umsetzung unterzeichnet. </a:t>
            </a:r>
            <a:endParaRPr/>
          </a:p>
        </p:txBody>
      </p:sp>
      <p:sp>
        <p:nvSpPr>
          <p:cNvPr id="228" name="Google Shape;228;p7: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666115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8: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6" name="Google Shape;246;p8: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Vergleicht man die ICF-Klassifikation mit der bekannten ICD-ten-Klassifikation von Krankheiten, so kann man sagen, dass die ICF beschreibt, wie wir leben und funktionieren, während die ICD-ten ein Katalog ist, wie wir krank werden und sterben. Die ICD-ten bleibt bis zum ersten Januar zweitausendzweiundzwanzig gültig, dann wird sie durch die ICD-eleven ersetzt. </a:t>
            </a:r>
            <a:endParaRPr/>
          </a:p>
        </p:txBody>
      </p:sp>
      <p:sp>
        <p:nvSpPr>
          <p:cNvPr id="247" name="Google Shape;247;p8: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4196866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9: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9: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Die ICF ergänzt perfekt die aktuelle ICD-ten-Klassifikation, die Krankheitszustände klassifiziert. Die ICD-ten konzentriert sich in erster Linie auf die Diagnose von Krankheiten und Gesundheitsstörungen, während die Klassifizierung von Behinderungen eine funktionelle Diagnose ermöglicht. </a:t>
            </a:r>
            <a:endParaRPr/>
          </a:p>
        </p:txBody>
      </p:sp>
      <p:sp>
        <p:nvSpPr>
          <p:cNvPr id="265" name="Google Shape;265;p9: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557159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0:notes"/>
          <p:cNvSpPr>
            <a:spLocks noGrp="1" noRot="1" noChangeAspect="1"/>
          </p:cNvSpPr>
          <p:nvPr>
            <p:ph type="sldImg" idx="2"/>
          </p:nvPr>
        </p:nvSpPr>
        <p:spPr>
          <a:xfrm>
            <a:off x="854075" y="746125"/>
            <a:ext cx="4960938" cy="3721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8" name="Google Shape;288;p10:notes"/>
          <p:cNvSpPr txBox="1">
            <a:spLocks noGrp="1"/>
          </p:cNvSpPr>
          <p:nvPr>
            <p:ph type="body" idx="1"/>
          </p:nvPr>
        </p:nvSpPr>
        <p:spPr>
          <a:xfrm>
            <a:off x="666750" y="4714875"/>
            <a:ext cx="5335588" cy="4467225"/>
          </a:xfrm>
          <a:prstGeom prst="rect">
            <a:avLst/>
          </a:prstGeom>
          <a:noFill/>
          <a:ln>
            <a:noFill/>
          </a:ln>
        </p:spPr>
        <p:txBody>
          <a:bodyPr spcFirstLastPara="1" wrap="square" lIns="94825" tIns="47400" rIns="94825" bIns="47400" anchor="t" anchorCtr="0">
            <a:noAutofit/>
          </a:bodyPr>
          <a:lstStyle/>
          <a:p>
            <a:pPr marL="0" lvl="0" indent="0" algn="l" rtl="0">
              <a:lnSpc>
                <a:spcPct val="115000"/>
              </a:lnSpc>
              <a:spcBef>
                <a:spcPts val="0"/>
              </a:spcBef>
              <a:spcAft>
                <a:spcPts val="0"/>
              </a:spcAft>
              <a:buSzPts val="1100"/>
              <a:buNone/>
            </a:pPr>
            <a:r>
              <a:rPr lang="pl-PL" sz="1800">
                <a:latin typeface="Arial"/>
                <a:ea typeface="Arial"/>
                <a:cs typeface="Arial"/>
                <a:sym typeface="Arial"/>
              </a:rPr>
              <a:t>In der Literatur wurden verschiedene konzeptionelle Modelle vorgeschlagen, um Behinderung und Funktionsfähigkeit zu verstehen und zu erklären. Diese können in einer Dialektik von medizinischem Modell versus sozialem Modell ausgedrückt werden. Das medizinische Modell betrachtet Behinderung als ein Problem der Person, das direkt durch eine Krankheit, ein Trauma oder einen anderen Gesundheitszustand verursacht wird und das eine medizinische Versorgung in Form einer individuellen Behandlung durch Fachkräfte erfordert. Das Management der Behinderung zielt auf Heilung oder auf die Anpassung und Verhaltensänderung des Einzelnen ab. Die medizinische Versorgung wird als das Hauptproblem angesehen, und auf politischer Ebene besteht die wichtigste Reaktion darin, die Gesundheitspolitik zu ändern oder zu reformieren. Das soziale Modell der Behinderung hingegen sieht das Thema hauptsächlich als ein gesellschaftlich verursachtes Problem und im Grunde als eine Frage der vollen Integration des Einzelnen in die Gesellschaft. Behinderung ist keine Eigenschaft eines Individuums, sondern vielmehr eine komplexe Ansammlung von Bedingungen, von denen viele durch das soziale Umfeld geschaffen werden. Daher erfordert die Bewältigung des Problems soziales Handeln, und es liegt in der kollektiven Verantwortung der Gesellschaft als Ganzes, die für die volle Teilhabe von Menschen mit Behinderungen an allen Bereichen des gesellschaftlichen Lebens notwendigen Umweltveränderungen vorzunehmen. Es handelt sich also um eine einstellungsbedingte oder ideologische Frage, die einen sozialen Wandel erfordert, der auf der politischen Ebene zu einer Frage der Menschenrechte wird. Für dieses Modell ist Behinderung ein politisches Thema. </a:t>
            </a:r>
            <a:endParaRPr/>
          </a:p>
        </p:txBody>
      </p:sp>
      <p:sp>
        <p:nvSpPr>
          <p:cNvPr id="289" name="Google Shape;289;p10:notes"/>
          <p:cNvSpPr txBox="1">
            <a:spLocks noGrp="1"/>
          </p:cNvSpPr>
          <p:nvPr>
            <p:ph type="sldNum" idx="12"/>
          </p:nvPr>
        </p:nvSpPr>
        <p:spPr>
          <a:xfrm>
            <a:off x="3778250" y="9431338"/>
            <a:ext cx="2889250" cy="495300"/>
          </a:xfrm>
          <a:prstGeom prst="rect">
            <a:avLst/>
          </a:prstGeom>
          <a:noFill/>
          <a:ln>
            <a:noFill/>
          </a:ln>
        </p:spPr>
        <p:txBody>
          <a:bodyPr spcFirstLastPara="1" wrap="square" lIns="94825" tIns="47400" rIns="94825"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987295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usty" type="blank">
  <p:cSld name="Pusty">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34613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ajd tytułowy" type="title">
  <p:cSld name="Slajd tytułowy">
    <p:spTree>
      <p:nvGrpSpPr>
        <p:cNvPr id="1" name="Shape 33"/>
        <p:cNvGrpSpPr/>
        <p:nvPr/>
      </p:nvGrpSpPr>
      <p:grpSpPr>
        <a:xfrm>
          <a:off x="0" y="0"/>
          <a:ext cx="0" cy="0"/>
          <a:chOff x="0" y="0"/>
          <a:chExt cx="0" cy="0"/>
        </a:xfrm>
      </p:grpSpPr>
      <p:sp>
        <p:nvSpPr>
          <p:cNvPr id="34" name="Google Shape;34;p4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4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4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4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4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rgbClr val="202261"/>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rgbClr val="202261"/>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rgbClr val="202261"/>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rgbClr val="202261"/>
                </a:solidFill>
                <a:latin typeface="Arial"/>
                <a:ea typeface="Arial"/>
                <a:cs typeface="Arial"/>
                <a:sym typeface="Arial"/>
              </a:defRPr>
            </a:lvl9pPr>
          </a:lstStyle>
          <a:p>
            <a:endParaRPr/>
          </a:p>
        </p:txBody>
      </p:sp>
      <p:sp>
        <p:nvSpPr>
          <p:cNvPr id="35" name="Google Shape;35;p4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1675"/>
              </a:spcBef>
              <a:spcAft>
                <a:spcPts val="0"/>
              </a:spcAft>
              <a:buClr>
                <a:schemeClr val="dk1"/>
              </a:buClr>
              <a:buSzPts val="1881"/>
              <a:buFont typeface="Arial"/>
              <a:buNone/>
              <a:defRPr sz="1100" b="0" i="0" u="none" strike="noStrike" cap="none">
                <a:solidFill>
                  <a:schemeClr val="dk1"/>
                </a:solidFill>
                <a:latin typeface="Arial"/>
                <a:ea typeface="Arial"/>
                <a:cs typeface="Arial"/>
                <a:sym typeface="Arial"/>
              </a:defRPr>
            </a:lvl1pPr>
            <a:lvl2pPr marR="0" lvl="1" algn="ctr" rtl="0">
              <a:spcBef>
                <a:spcPts val="1675"/>
              </a:spcBef>
              <a:spcAft>
                <a:spcPts val="0"/>
              </a:spcAft>
              <a:buClr>
                <a:srgbClr val="202261"/>
              </a:buClr>
              <a:buSzPts val="4104"/>
              <a:buFont typeface="Arial"/>
              <a:buNone/>
              <a:defRPr sz="2400" b="0" i="0" u="none" strike="noStrike" cap="none">
                <a:solidFill>
                  <a:srgbClr val="202261"/>
                </a:solidFill>
                <a:latin typeface="Arial"/>
                <a:ea typeface="Arial"/>
                <a:cs typeface="Arial"/>
                <a:sym typeface="Arial"/>
              </a:defRPr>
            </a:lvl2pPr>
            <a:lvl3pPr marR="0" lvl="2" algn="ctr" rtl="0">
              <a:spcBef>
                <a:spcPts val="1675"/>
              </a:spcBef>
              <a:spcAft>
                <a:spcPts val="0"/>
              </a:spcAft>
              <a:buClr>
                <a:srgbClr val="202261"/>
              </a:buClr>
              <a:buSzPts val="4104"/>
              <a:buFont typeface="Arial"/>
              <a:buNone/>
              <a:defRPr sz="2400" b="0" i="0" u="none" strike="noStrike" cap="none">
                <a:solidFill>
                  <a:srgbClr val="202261"/>
                </a:solidFill>
                <a:latin typeface="Arial"/>
                <a:ea typeface="Arial"/>
                <a:cs typeface="Arial"/>
                <a:sym typeface="Arial"/>
              </a:defRPr>
            </a:lvl3pPr>
            <a:lvl4pPr marR="0" lvl="3" algn="ctr" rtl="0">
              <a:spcBef>
                <a:spcPts val="1675"/>
              </a:spcBef>
              <a:spcAft>
                <a:spcPts val="0"/>
              </a:spcAft>
              <a:buClr>
                <a:srgbClr val="202261"/>
              </a:buClr>
              <a:buSzPts val="4104"/>
              <a:buFont typeface="Arial"/>
              <a:buNone/>
              <a:defRPr sz="2400" b="0" i="0" u="none" strike="noStrike" cap="none">
                <a:solidFill>
                  <a:srgbClr val="202261"/>
                </a:solidFill>
                <a:latin typeface="Arial"/>
                <a:ea typeface="Arial"/>
                <a:cs typeface="Arial"/>
                <a:sym typeface="Arial"/>
              </a:defRPr>
            </a:lvl4pPr>
            <a:lvl5pPr marR="0" lvl="4" algn="ctr" rtl="0">
              <a:spcBef>
                <a:spcPts val="1675"/>
              </a:spcBef>
              <a:spcAft>
                <a:spcPts val="0"/>
              </a:spcAft>
              <a:buClr>
                <a:srgbClr val="202261"/>
              </a:buClr>
              <a:buSzPts val="4104"/>
              <a:buFont typeface="Arial"/>
              <a:buNone/>
              <a:defRPr sz="2400" b="0" i="0" u="none" strike="noStrike" cap="none">
                <a:solidFill>
                  <a:srgbClr val="202261"/>
                </a:solidFill>
                <a:latin typeface="Arial"/>
                <a:ea typeface="Arial"/>
                <a:cs typeface="Arial"/>
                <a:sym typeface="Arial"/>
              </a:defRPr>
            </a:lvl5pPr>
            <a:lvl6pPr marR="0" lvl="5" algn="ctr" rtl="0">
              <a:spcBef>
                <a:spcPts val="1675"/>
              </a:spcBef>
              <a:spcAft>
                <a:spcPts val="0"/>
              </a:spcAft>
              <a:buClr>
                <a:srgbClr val="202261"/>
              </a:buClr>
              <a:buSzPts val="4104"/>
              <a:buFont typeface="Arial"/>
              <a:buNone/>
              <a:defRPr sz="2400" b="0" i="0" u="none" strike="noStrike" cap="none">
                <a:solidFill>
                  <a:srgbClr val="202261"/>
                </a:solidFill>
                <a:latin typeface="Arial"/>
                <a:ea typeface="Arial"/>
                <a:cs typeface="Arial"/>
                <a:sym typeface="Arial"/>
              </a:defRPr>
            </a:lvl6pPr>
            <a:lvl7pPr marR="0" lvl="6" algn="ctr" rtl="0">
              <a:spcBef>
                <a:spcPts val="1675"/>
              </a:spcBef>
              <a:spcAft>
                <a:spcPts val="0"/>
              </a:spcAft>
              <a:buClr>
                <a:srgbClr val="202261"/>
              </a:buClr>
              <a:buSzPts val="4104"/>
              <a:buFont typeface="Arial"/>
              <a:buNone/>
              <a:defRPr sz="2400" b="0" i="0" u="none" strike="noStrike" cap="none">
                <a:solidFill>
                  <a:srgbClr val="202261"/>
                </a:solidFill>
                <a:latin typeface="Arial"/>
                <a:ea typeface="Arial"/>
                <a:cs typeface="Arial"/>
                <a:sym typeface="Arial"/>
              </a:defRPr>
            </a:lvl7pPr>
            <a:lvl8pPr marR="0" lvl="7" algn="ctr" rtl="0">
              <a:spcBef>
                <a:spcPts val="1675"/>
              </a:spcBef>
              <a:spcAft>
                <a:spcPts val="0"/>
              </a:spcAft>
              <a:buClr>
                <a:srgbClr val="202261"/>
              </a:buClr>
              <a:buSzPts val="4104"/>
              <a:buFont typeface="Arial"/>
              <a:buNone/>
              <a:defRPr sz="2400" b="0" i="0" u="none" strike="noStrike" cap="none">
                <a:solidFill>
                  <a:srgbClr val="202261"/>
                </a:solidFill>
                <a:latin typeface="Arial"/>
                <a:ea typeface="Arial"/>
                <a:cs typeface="Arial"/>
                <a:sym typeface="Arial"/>
              </a:defRPr>
            </a:lvl8pPr>
            <a:lvl9pPr marR="0" lvl="8" algn="ctr" rtl="0">
              <a:spcBef>
                <a:spcPts val="1675"/>
              </a:spcBef>
              <a:spcAft>
                <a:spcPts val="0"/>
              </a:spcAft>
              <a:buClr>
                <a:srgbClr val="202261"/>
              </a:buClr>
              <a:buSzPts val="4104"/>
              <a:buFont typeface="Arial"/>
              <a:buNone/>
              <a:defRPr sz="2400" b="0" i="0" u="none" strike="noStrike" cap="none">
                <a:solidFill>
                  <a:srgbClr val="202261"/>
                </a:solidFill>
                <a:latin typeface="Arial"/>
                <a:ea typeface="Arial"/>
                <a:cs typeface="Arial"/>
                <a:sym typeface="Arial"/>
              </a:defRPr>
            </a:lvl9pPr>
          </a:lstStyle>
          <a:p>
            <a:endParaRPr/>
          </a:p>
        </p:txBody>
      </p:sp>
    </p:spTree>
    <p:extLst>
      <p:ext uri="{BB962C8B-B14F-4D97-AF65-F5344CB8AC3E}">
        <p14:creationId xmlns:p14="http://schemas.microsoft.com/office/powerpoint/2010/main" val="2530030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ytuł i zawartość" type="obj">
  <p:cSld name="Tytuł i zawartość">
    <p:spTree>
      <p:nvGrpSpPr>
        <p:cNvPr id="1" name="Shape 36"/>
        <p:cNvGrpSpPr/>
        <p:nvPr/>
      </p:nvGrpSpPr>
      <p:grpSpPr>
        <a:xfrm>
          <a:off x="0" y="0"/>
          <a:ext cx="0" cy="0"/>
          <a:chOff x="0" y="0"/>
          <a:chExt cx="0" cy="0"/>
        </a:xfrm>
      </p:grpSpPr>
      <p:sp>
        <p:nvSpPr>
          <p:cNvPr id="37" name="Google Shape;37;p46"/>
          <p:cNvSpPr txBox="1">
            <a:spLocks noGrp="1"/>
          </p:cNvSpPr>
          <p:nvPr>
            <p:ph type="title"/>
          </p:nvPr>
        </p:nvSpPr>
        <p:spPr>
          <a:xfrm>
            <a:off x="539552" y="1091852"/>
            <a:ext cx="7200900" cy="60483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4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4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4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4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rgbClr val="202261"/>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rgbClr val="202261"/>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rgbClr val="202261"/>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rgbClr val="202261"/>
                </a:solidFill>
                <a:latin typeface="Arial"/>
                <a:ea typeface="Arial"/>
                <a:cs typeface="Arial"/>
                <a:sym typeface="Arial"/>
              </a:defRPr>
            </a:lvl9pPr>
          </a:lstStyle>
          <a:p>
            <a:endParaRPr/>
          </a:p>
        </p:txBody>
      </p:sp>
      <p:sp>
        <p:nvSpPr>
          <p:cNvPr id="38" name="Google Shape;38;p46"/>
          <p:cNvSpPr txBox="1">
            <a:spLocks noGrp="1"/>
          </p:cNvSpPr>
          <p:nvPr>
            <p:ph type="body" idx="1"/>
          </p:nvPr>
        </p:nvSpPr>
        <p:spPr>
          <a:xfrm>
            <a:off x="539750" y="1778000"/>
            <a:ext cx="2447925" cy="3000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1675"/>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2pPr>
            <a:lvl3pPr marL="1371600" marR="0" lvl="2"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3pPr>
            <a:lvl4pPr marL="1828800" marR="0" lvl="3"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4pPr>
            <a:lvl5pPr marL="2286000" marR="0" lvl="4"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5pPr>
            <a:lvl6pPr marL="2743200" marR="0" lvl="5"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6pPr>
            <a:lvl7pPr marL="3200400" marR="0" lvl="6"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7pPr>
            <a:lvl8pPr marL="3657600" marR="0" lvl="7"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8pPr>
            <a:lvl9pPr marL="4114800" marR="0" lvl="8" indent="-489203"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9pPr>
          </a:lstStyle>
          <a:p>
            <a:endParaRPr/>
          </a:p>
        </p:txBody>
      </p:sp>
    </p:spTree>
    <p:extLst>
      <p:ext uri="{BB962C8B-B14F-4D97-AF65-F5344CB8AC3E}">
        <p14:creationId xmlns:p14="http://schemas.microsoft.com/office/powerpoint/2010/main" val="181782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agłówek sekcji" type="secHead">
  <p:cSld name="Nagłówek sekcji">
    <p:spTree>
      <p:nvGrpSpPr>
        <p:cNvPr id="1" name="Shape 39"/>
        <p:cNvGrpSpPr/>
        <p:nvPr/>
      </p:nvGrpSpPr>
      <p:grpSpPr>
        <a:xfrm>
          <a:off x="0" y="0"/>
          <a:ext cx="0" cy="0"/>
          <a:chOff x="0" y="0"/>
          <a:chExt cx="0" cy="0"/>
        </a:xfrm>
      </p:grpSpPr>
      <p:sp>
        <p:nvSpPr>
          <p:cNvPr id="40" name="Google Shape;40;p4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4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4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4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4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rgbClr val="202261"/>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rgbClr val="202261"/>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rgbClr val="202261"/>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rgbClr val="202261"/>
                </a:solidFill>
                <a:latin typeface="Arial"/>
                <a:ea typeface="Arial"/>
                <a:cs typeface="Arial"/>
                <a:sym typeface="Arial"/>
              </a:defRPr>
            </a:lvl9pPr>
          </a:lstStyle>
          <a:p>
            <a:endParaRPr/>
          </a:p>
        </p:txBody>
      </p:sp>
      <p:sp>
        <p:nvSpPr>
          <p:cNvPr id="41" name="Google Shape;41;p4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675"/>
              </a:spcBef>
              <a:spcAft>
                <a:spcPts val="0"/>
              </a:spcAft>
              <a:buClr>
                <a:schemeClr val="dk1"/>
              </a:buClr>
              <a:buSzPts val="342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1675"/>
              </a:spcBef>
              <a:spcAft>
                <a:spcPts val="0"/>
              </a:spcAft>
              <a:buClr>
                <a:srgbClr val="202261"/>
              </a:buClr>
              <a:buSzPts val="3078"/>
              <a:buFont typeface="Arial"/>
              <a:buNone/>
              <a:defRPr sz="1800" b="0" i="0" u="none" strike="noStrike" cap="none">
                <a:solidFill>
                  <a:srgbClr val="202261"/>
                </a:solidFill>
                <a:latin typeface="Arial"/>
                <a:ea typeface="Arial"/>
                <a:cs typeface="Arial"/>
                <a:sym typeface="Arial"/>
              </a:defRPr>
            </a:lvl2pPr>
            <a:lvl3pPr marL="1371600" marR="0" lvl="2" indent="-228600" algn="l" rtl="0">
              <a:spcBef>
                <a:spcPts val="1675"/>
              </a:spcBef>
              <a:spcAft>
                <a:spcPts val="0"/>
              </a:spcAft>
              <a:buClr>
                <a:srgbClr val="202261"/>
              </a:buClr>
              <a:buSzPts val="2736"/>
              <a:buFont typeface="Arial"/>
              <a:buNone/>
              <a:defRPr sz="1600" b="0" i="0" u="none" strike="noStrike" cap="none">
                <a:solidFill>
                  <a:srgbClr val="202261"/>
                </a:solidFill>
                <a:latin typeface="Arial"/>
                <a:ea typeface="Arial"/>
                <a:cs typeface="Arial"/>
                <a:sym typeface="Arial"/>
              </a:defRPr>
            </a:lvl3pPr>
            <a:lvl4pPr marL="1828800" marR="0" lvl="3" indent="-228600" algn="l" rtl="0">
              <a:spcBef>
                <a:spcPts val="1675"/>
              </a:spcBef>
              <a:spcAft>
                <a:spcPts val="0"/>
              </a:spcAft>
              <a:buClr>
                <a:srgbClr val="202261"/>
              </a:buClr>
              <a:buSzPts val="2394"/>
              <a:buFont typeface="Arial"/>
              <a:buNone/>
              <a:defRPr sz="1400" b="0" i="0" u="none" strike="noStrike" cap="none">
                <a:solidFill>
                  <a:srgbClr val="202261"/>
                </a:solidFill>
                <a:latin typeface="Arial"/>
                <a:ea typeface="Arial"/>
                <a:cs typeface="Arial"/>
                <a:sym typeface="Arial"/>
              </a:defRPr>
            </a:lvl4pPr>
            <a:lvl5pPr marL="2286000" marR="0" lvl="4" indent="-228600" algn="l" rtl="0">
              <a:spcBef>
                <a:spcPts val="1675"/>
              </a:spcBef>
              <a:spcAft>
                <a:spcPts val="0"/>
              </a:spcAft>
              <a:buClr>
                <a:srgbClr val="202261"/>
              </a:buClr>
              <a:buSzPts val="2394"/>
              <a:buFont typeface="Arial"/>
              <a:buNone/>
              <a:defRPr sz="1400" b="0" i="0" u="none" strike="noStrike" cap="none">
                <a:solidFill>
                  <a:srgbClr val="202261"/>
                </a:solidFill>
                <a:latin typeface="Arial"/>
                <a:ea typeface="Arial"/>
                <a:cs typeface="Arial"/>
                <a:sym typeface="Arial"/>
              </a:defRPr>
            </a:lvl5pPr>
            <a:lvl6pPr marL="2743200" marR="0" lvl="5" indent="-228600" algn="l" rtl="0">
              <a:spcBef>
                <a:spcPts val="1675"/>
              </a:spcBef>
              <a:spcAft>
                <a:spcPts val="0"/>
              </a:spcAft>
              <a:buClr>
                <a:srgbClr val="202261"/>
              </a:buClr>
              <a:buSzPts val="2394"/>
              <a:buFont typeface="Arial"/>
              <a:buNone/>
              <a:defRPr sz="1400" b="0" i="0" u="none" strike="noStrike" cap="none">
                <a:solidFill>
                  <a:srgbClr val="202261"/>
                </a:solidFill>
                <a:latin typeface="Arial"/>
                <a:ea typeface="Arial"/>
                <a:cs typeface="Arial"/>
                <a:sym typeface="Arial"/>
              </a:defRPr>
            </a:lvl6pPr>
            <a:lvl7pPr marL="3200400" marR="0" lvl="6" indent="-228600" algn="l" rtl="0">
              <a:spcBef>
                <a:spcPts val="1675"/>
              </a:spcBef>
              <a:spcAft>
                <a:spcPts val="0"/>
              </a:spcAft>
              <a:buClr>
                <a:srgbClr val="202261"/>
              </a:buClr>
              <a:buSzPts val="2394"/>
              <a:buFont typeface="Arial"/>
              <a:buNone/>
              <a:defRPr sz="1400" b="0" i="0" u="none" strike="noStrike" cap="none">
                <a:solidFill>
                  <a:srgbClr val="202261"/>
                </a:solidFill>
                <a:latin typeface="Arial"/>
                <a:ea typeface="Arial"/>
                <a:cs typeface="Arial"/>
                <a:sym typeface="Arial"/>
              </a:defRPr>
            </a:lvl7pPr>
            <a:lvl8pPr marL="3657600" marR="0" lvl="7" indent="-228600" algn="l" rtl="0">
              <a:spcBef>
                <a:spcPts val="1675"/>
              </a:spcBef>
              <a:spcAft>
                <a:spcPts val="0"/>
              </a:spcAft>
              <a:buClr>
                <a:srgbClr val="202261"/>
              </a:buClr>
              <a:buSzPts val="2394"/>
              <a:buFont typeface="Arial"/>
              <a:buNone/>
              <a:defRPr sz="1400" b="0" i="0" u="none" strike="noStrike" cap="none">
                <a:solidFill>
                  <a:srgbClr val="202261"/>
                </a:solidFill>
                <a:latin typeface="Arial"/>
                <a:ea typeface="Arial"/>
                <a:cs typeface="Arial"/>
                <a:sym typeface="Arial"/>
              </a:defRPr>
            </a:lvl8pPr>
            <a:lvl9pPr marL="4114800" marR="0" lvl="8" indent="-228600" algn="l" rtl="0">
              <a:spcBef>
                <a:spcPts val="1675"/>
              </a:spcBef>
              <a:spcAft>
                <a:spcPts val="0"/>
              </a:spcAft>
              <a:buClr>
                <a:srgbClr val="202261"/>
              </a:buClr>
              <a:buSzPts val="2394"/>
              <a:buFont typeface="Arial"/>
              <a:buNone/>
              <a:defRPr sz="1400" b="0" i="0" u="none" strike="noStrike" cap="none">
                <a:solidFill>
                  <a:srgbClr val="202261"/>
                </a:solidFill>
                <a:latin typeface="Arial"/>
                <a:ea typeface="Arial"/>
                <a:cs typeface="Arial"/>
                <a:sym typeface="Arial"/>
              </a:defRPr>
            </a:lvl9pPr>
          </a:lstStyle>
          <a:p>
            <a:endParaRPr/>
          </a:p>
        </p:txBody>
      </p:sp>
    </p:spTree>
    <p:extLst>
      <p:ext uri="{BB962C8B-B14F-4D97-AF65-F5344CB8AC3E}">
        <p14:creationId xmlns:p14="http://schemas.microsoft.com/office/powerpoint/2010/main" val="3161684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wa elementy zawartości" type="twoObj">
  <p:cSld name="Dwa elementy zawartości">
    <p:spTree>
      <p:nvGrpSpPr>
        <p:cNvPr id="1" name="Shape 42"/>
        <p:cNvGrpSpPr/>
        <p:nvPr/>
      </p:nvGrpSpPr>
      <p:grpSpPr>
        <a:xfrm>
          <a:off x="0" y="0"/>
          <a:ext cx="0" cy="0"/>
          <a:chOff x="0" y="0"/>
          <a:chExt cx="0" cy="0"/>
        </a:xfrm>
      </p:grpSpPr>
      <p:sp>
        <p:nvSpPr>
          <p:cNvPr id="43" name="Google Shape;43;p48"/>
          <p:cNvSpPr txBox="1">
            <a:spLocks noGrp="1"/>
          </p:cNvSpPr>
          <p:nvPr>
            <p:ph type="title"/>
          </p:nvPr>
        </p:nvSpPr>
        <p:spPr>
          <a:xfrm>
            <a:off x="539552" y="1091852"/>
            <a:ext cx="7200900" cy="60483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4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4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4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4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rgbClr val="202261"/>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rgbClr val="202261"/>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rgbClr val="202261"/>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rgbClr val="202261"/>
                </a:solidFill>
                <a:latin typeface="Arial"/>
                <a:ea typeface="Arial"/>
                <a:cs typeface="Arial"/>
                <a:sym typeface="Arial"/>
              </a:defRPr>
            </a:lvl9pPr>
          </a:lstStyle>
          <a:p>
            <a:endParaRPr/>
          </a:p>
        </p:txBody>
      </p:sp>
      <p:sp>
        <p:nvSpPr>
          <p:cNvPr id="44" name="Google Shape;44;p48"/>
          <p:cNvSpPr txBox="1">
            <a:spLocks noGrp="1"/>
          </p:cNvSpPr>
          <p:nvPr>
            <p:ph type="body" idx="1"/>
          </p:nvPr>
        </p:nvSpPr>
        <p:spPr>
          <a:xfrm>
            <a:off x="252413" y="1400175"/>
            <a:ext cx="4243387" cy="45608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1675"/>
              </a:spcBef>
              <a:spcAft>
                <a:spcPts val="0"/>
              </a:spcAft>
              <a:buSzPts val="1400"/>
              <a:buNone/>
              <a:defRPr sz="2800" b="0" i="0" u="none" strike="noStrike" cap="none">
                <a:solidFill>
                  <a:schemeClr val="dk1"/>
                </a:solidFill>
                <a:latin typeface="Arial"/>
                <a:ea typeface="Arial"/>
                <a:cs typeface="Arial"/>
                <a:sym typeface="Arial"/>
              </a:defRPr>
            </a:lvl1pPr>
            <a:lvl2pPr marL="914400" marR="0" lvl="1"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2pPr>
            <a:lvl3pPr marL="1371600" marR="0" lvl="2" indent="-445769" algn="l" rtl="0">
              <a:spcBef>
                <a:spcPts val="1675"/>
              </a:spcBef>
              <a:spcAft>
                <a:spcPts val="0"/>
              </a:spcAft>
              <a:buClr>
                <a:srgbClr val="202261"/>
              </a:buClr>
              <a:buSzPts val="3420"/>
              <a:buFont typeface="Arial"/>
              <a:buChar char="•"/>
              <a:defRPr sz="2000" b="0" i="0" u="none" strike="noStrike" cap="none">
                <a:solidFill>
                  <a:srgbClr val="202261"/>
                </a:solidFill>
                <a:latin typeface="Arial"/>
                <a:ea typeface="Arial"/>
                <a:cs typeface="Arial"/>
                <a:sym typeface="Arial"/>
              </a:defRPr>
            </a:lvl3pPr>
            <a:lvl4pPr marL="1828800" marR="0" lvl="3"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4pPr>
            <a:lvl5pPr marL="2286000" marR="0" lvl="4"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5pPr>
            <a:lvl6pPr marL="2743200" marR="0" lvl="5"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6pPr>
            <a:lvl7pPr marL="3200400" marR="0" lvl="6"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7pPr>
            <a:lvl8pPr marL="3657600" marR="0" lvl="7"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8pPr>
            <a:lvl9pPr marL="4114800" marR="0" lvl="8"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9pPr>
          </a:lstStyle>
          <a:p>
            <a:endParaRPr/>
          </a:p>
        </p:txBody>
      </p:sp>
      <p:sp>
        <p:nvSpPr>
          <p:cNvPr id="45" name="Google Shape;45;p48"/>
          <p:cNvSpPr txBox="1">
            <a:spLocks noGrp="1"/>
          </p:cNvSpPr>
          <p:nvPr>
            <p:ph type="body" idx="2"/>
          </p:nvPr>
        </p:nvSpPr>
        <p:spPr>
          <a:xfrm>
            <a:off x="4648200" y="1400175"/>
            <a:ext cx="4244975" cy="45608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1675"/>
              </a:spcBef>
              <a:spcAft>
                <a:spcPts val="0"/>
              </a:spcAft>
              <a:buSzPts val="1400"/>
              <a:buNone/>
              <a:defRPr sz="2800" b="0" i="0" u="none" strike="noStrike" cap="none">
                <a:solidFill>
                  <a:schemeClr val="dk1"/>
                </a:solidFill>
                <a:latin typeface="Arial"/>
                <a:ea typeface="Arial"/>
                <a:cs typeface="Arial"/>
                <a:sym typeface="Arial"/>
              </a:defRPr>
            </a:lvl1pPr>
            <a:lvl2pPr marL="914400" marR="0" lvl="1"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2pPr>
            <a:lvl3pPr marL="1371600" marR="0" lvl="2" indent="-445769" algn="l" rtl="0">
              <a:spcBef>
                <a:spcPts val="1675"/>
              </a:spcBef>
              <a:spcAft>
                <a:spcPts val="0"/>
              </a:spcAft>
              <a:buClr>
                <a:srgbClr val="202261"/>
              </a:buClr>
              <a:buSzPts val="3420"/>
              <a:buFont typeface="Arial"/>
              <a:buChar char="•"/>
              <a:defRPr sz="2000" b="0" i="0" u="none" strike="noStrike" cap="none">
                <a:solidFill>
                  <a:srgbClr val="202261"/>
                </a:solidFill>
                <a:latin typeface="Arial"/>
                <a:ea typeface="Arial"/>
                <a:cs typeface="Arial"/>
                <a:sym typeface="Arial"/>
              </a:defRPr>
            </a:lvl3pPr>
            <a:lvl4pPr marL="1828800" marR="0" lvl="3"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4pPr>
            <a:lvl5pPr marL="2286000" marR="0" lvl="4"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5pPr>
            <a:lvl6pPr marL="2743200" marR="0" lvl="5"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6pPr>
            <a:lvl7pPr marL="3200400" marR="0" lvl="6"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7pPr>
            <a:lvl8pPr marL="3657600" marR="0" lvl="7"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8pPr>
            <a:lvl9pPr marL="4114800" marR="0" lvl="8"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9pPr>
          </a:lstStyle>
          <a:p>
            <a:endParaRPr/>
          </a:p>
        </p:txBody>
      </p:sp>
    </p:spTree>
    <p:extLst>
      <p:ext uri="{BB962C8B-B14F-4D97-AF65-F5344CB8AC3E}">
        <p14:creationId xmlns:p14="http://schemas.microsoft.com/office/powerpoint/2010/main" val="334553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orównanie" type="twoTxTwoObj">
  <p:cSld name="Porównanie">
    <p:spTree>
      <p:nvGrpSpPr>
        <p:cNvPr id="1" name="Shape 46"/>
        <p:cNvGrpSpPr/>
        <p:nvPr/>
      </p:nvGrpSpPr>
      <p:grpSpPr>
        <a:xfrm>
          <a:off x="0" y="0"/>
          <a:ext cx="0" cy="0"/>
          <a:chOff x="0" y="0"/>
          <a:chExt cx="0" cy="0"/>
        </a:xfrm>
      </p:grpSpPr>
      <p:sp>
        <p:nvSpPr>
          <p:cNvPr id="47" name="Google Shape;47;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4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4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4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4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rgbClr val="202261"/>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rgbClr val="202261"/>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rgbClr val="202261"/>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rgbClr val="202261"/>
                </a:solidFill>
                <a:latin typeface="Arial"/>
                <a:ea typeface="Arial"/>
                <a:cs typeface="Arial"/>
                <a:sym typeface="Arial"/>
              </a:defRPr>
            </a:lvl9pPr>
          </a:lstStyle>
          <a:p>
            <a:endParaRPr/>
          </a:p>
        </p:txBody>
      </p:sp>
      <p:sp>
        <p:nvSpPr>
          <p:cNvPr id="48" name="Google Shape;48;p4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675"/>
              </a:spcBef>
              <a:spcAft>
                <a:spcPts val="0"/>
              </a:spcAft>
              <a:buClr>
                <a:schemeClr val="dk1"/>
              </a:buClr>
              <a:buSzPts val="4104"/>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1675"/>
              </a:spcBef>
              <a:spcAft>
                <a:spcPts val="0"/>
              </a:spcAft>
              <a:buClr>
                <a:srgbClr val="202261"/>
              </a:buClr>
              <a:buSzPts val="3420"/>
              <a:buFont typeface="Arial"/>
              <a:buNone/>
              <a:defRPr sz="2000" b="1" i="0" u="none" strike="noStrike" cap="none">
                <a:solidFill>
                  <a:srgbClr val="202261"/>
                </a:solidFill>
                <a:latin typeface="Arial"/>
                <a:ea typeface="Arial"/>
                <a:cs typeface="Arial"/>
                <a:sym typeface="Arial"/>
              </a:defRPr>
            </a:lvl2pPr>
            <a:lvl3pPr marL="1371600" marR="0" lvl="2" indent="-228600" algn="l" rtl="0">
              <a:spcBef>
                <a:spcPts val="1675"/>
              </a:spcBef>
              <a:spcAft>
                <a:spcPts val="0"/>
              </a:spcAft>
              <a:buClr>
                <a:srgbClr val="202261"/>
              </a:buClr>
              <a:buSzPts val="3078"/>
              <a:buFont typeface="Arial"/>
              <a:buNone/>
              <a:defRPr sz="1800" b="1" i="0" u="none" strike="noStrike" cap="none">
                <a:solidFill>
                  <a:srgbClr val="202261"/>
                </a:solidFill>
                <a:latin typeface="Arial"/>
                <a:ea typeface="Arial"/>
                <a:cs typeface="Arial"/>
                <a:sym typeface="Arial"/>
              </a:defRPr>
            </a:lvl3pPr>
            <a:lvl4pPr marL="1828800" marR="0" lvl="3"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4pPr>
            <a:lvl5pPr marL="2286000" marR="0" lvl="4"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5pPr>
            <a:lvl6pPr marL="2743200" marR="0" lvl="5"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6pPr>
            <a:lvl7pPr marL="3200400" marR="0" lvl="6"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7pPr>
            <a:lvl8pPr marL="3657600" marR="0" lvl="7"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8pPr>
            <a:lvl9pPr marL="4114800" marR="0" lvl="8"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9pPr>
          </a:lstStyle>
          <a:p>
            <a:endParaRPr/>
          </a:p>
        </p:txBody>
      </p:sp>
      <p:sp>
        <p:nvSpPr>
          <p:cNvPr id="49" name="Google Shape;49;p4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1675"/>
              </a:spcBef>
              <a:spcAft>
                <a:spcPts val="0"/>
              </a:spcAft>
              <a:buSzPts val="1400"/>
              <a:buNone/>
              <a:defRPr sz="2400" b="0" i="0" u="none" strike="noStrike" cap="none">
                <a:solidFill>
                  <a:schemeClr val="dk1"/>
                </a:solidFill>
                <a:latin typeface="Arial"/>
                <a:ea typeface="Arial"/>
                <a:cs typeface="Arial"/>
                <a:sym typeface="Arial"/>
              </a:defRPr>
            </a:lvl1pPr>
            <a:lvl2pPr marL="914400" marR="0" lvl="1" indent="-445769" algn="l" rtl="0">
              <a:spcBef>
                <a:spcPts val="1675"/>
              </a:spcBef>
              <a:spcAft>
                <a:spcPts val="0"/>
              </a:spcAft>
              <a:buClr>
                <a:srgbClr val="202261"/>
              </a:buClr>
              <a:buSzPts val="3420"/>
              <a:buFont typeface="Arial"/>
              <a:buChar char="•"/>
              <a:defRPr sz="2000" b="0" i="0" u="none" strike="noStrike" cap="none">
                <a:solidFill>
                  <a:srgbClr val="202261"/>
                </a:solidFill>
                <a:latin typeface="Arial"/>
                <a:ea typeface="Arial"/>
                <a:cs typeface="Arial"/>
                <a:sym typeface="Arial"/>
              </a:defRPr>
            </a:lvl2pPr>
            <a:lvl3pPr marL="1371600" marR="0" lvl="2"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3pPr>
            <a:lvl4pPr marL="1828800" marR="0" lvl="3" indent="-402336"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4pPr>
            <a:lvl5pPr marL="2286000" marR="0" lvl="4" indent="-402335"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5pPr>
            <a:lvl6pPr marL="2743200" marR="0" lvl="5" indent="-402335"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6pPr>
            <a:lvl7pPr marL="3200400" marR="0" lvl="6" indent="-402335"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7pPr>
            <a:lvl8pPr marL="3657600" marR="0" lvl="7" indent="-402335"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8pPr>
            <a:lvl9pPr marL="4114800" marR="0" lvl="8" indent="-402335"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9pPr>
          </a:lstStyle>
          <a:p>
            <a:endParaRPr/>
          </a:p>
        </p:txBody>
      </p:sp>
      <p:sp>
        <p:nvSpPr>
          <p:cNvPr id="50" name="Google Shape;50;p4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1675"/>
              </a:spcBef>
              <a:spcAft>
                <a:spcPts val="0"/>
              </a:spcAft>
              <a:buClr>
                <a:schemeClr val="dk1"/>
              </a:buClr>
              <a:buSzPts val="4104"/>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1675"/>
              </a:spcBef>
              <a:spcAft>
                <a:spcPts val="0"/>
              </a:spcAft>
              <a:buClr>
                <a:srgbClr val="202261"/>
              </a:buClr>
              <a:buSzPts val="3420"/>
              <a:buFont typeface="Arial"/>
              <a:buNone/>
              <a:defRPr sz="2000" b="1" i="0" u="none" strike="noStrike" cap="none">
                <a:solidFill>
                  <a:srgbClr val="202261"/>
                </a:solidFill>
                <a:latin typeface="Arial"/>
                <a:ea typeface="Arial"/>
                <a:cs typeface="Arial"/>
                <a:sym typeface="Arial"/>
              </a:defRPr>
            </a:lvl2pPr>
            <a:lvl3pPr marL="1371600" marR="0" lvl="2" indent="-228600" algn="l" rtl="0">
              <a:spcBef>
                <a:spcPts val="1675"/>
              </a:spcBef>
              <a:spcAft>
                <a:spcPts val="0"/>
              </a:spcAft>
              <a:buClr>
                <a:srgbClr val="202261"/>
              </a:buClr>
              <a:buSzPts val="3078"/>
              <a:buFont typeface="Arial"/>
              <a:buNone/>
              <a:defRPr sz="1800" b="1" i="0" u="none" strike="noStrike" cap="none">
                <a:solidFill>
                  <a:srgbClr val="202261"/>
                </a:solidFill>
                <a:latin typeface="Arial"/>
                <a:ea typeface="Arial"/>
                <a:cs typeface="Arial"/>
                <a:sym typeface="Arial"/>
              </a:defRPr>
            </a:lvl3pPr>
            <a:lvl4pPr marL="1828800" marR="0" lvl="3"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4pPr>
            <a:lvl5pPr marL="2286000" marR="0" lvl="4"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5pPr>
            <a:lvl6pPr marL="2743200" marR="0" lvl="5"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6pPr>
            <a:lvl7pPr marL="3200400" marR="0" lvl="6"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7pPr>
            <a:lvl8pPr marL="3657600" marR="0" lvl="7"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8pPr>
            <a:lvl9pPr marL="4114800" marR="0" lvl="8" indent="-228600" algn="l" rtl="0">
              <a:spcBef>
                <a:spcPts val="1675"/>
              </a:spcBef>
              <a:spcAft>
                <a:spcPts val="0"/>
              </a:spcAft>
              <a:buClr>
                <a:srgbClr val="202261"/>
              </a:buClr>
              <a:buSzPts val="2736"/>
              <a:buFont typeface="Arial"/>
              <a:buNone/>
              <a:defRPr sz="1600" b="1" i="0" u="none" strike="noStrike" cap="none">
                <a:solidFill>
                  <a:srgbClr val="202261"/>
                </a:solidFill>
                <a:latin typeface="Arial"/>
                <a:ea typeface="Arial"/>
                <a:cs typeface="Arial"/>
                <a:sym typeface="Arial"/>
              </a:defRPr>
            </a:lvl9pPr>
          </a:lstStyle>
          <a:p>
            <a:endParaRPr/>
          </a:p>
        </p:txBody>
      </p:sp>
      <p:sp>
        <p:nvSpPr>
          <p:cNvPr id="51" name="Google Shape;51;p4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1675"/>
              </a:spcBef>
              <a:spcAft>
                <a:spcPts val="0"/>
              </a:spcAft>
              <a:buSzPts val="1400"/>
              <a:buNone/>
              <a:defRPr sz="2400" b="0" i="0" u="none" strike="noStrike" cap="none">
                <a:solidFill>
                  <a:schemeClr val="dk1"/>
                </a:solidFill>
                <a:latin typeface="Arial"/>
                <a:ea typeface="Arial"/>
                <a:cs typeface="Arial"/>
                <a:sym typeface="Arial"/>
              </a:defRPr>
            </a:lvl1pPr>
            <a:lvl2pPr marL="914400" marR="0" lvl="1" indent="-445769" algn="l" rtl="0">
              <a:spcBef>
                <a:spcPts val="1675"/>
              </a:spcBef>
              <a:spcAft>
                <a:spcPts val="0"/>
              </a:spcAft>
              <a:buClr>
                <a:srgbClr val="202261"/>
              </a:buClr>
              <a:buSzPts val="3420"/>
              <a:buFont typeface="Arial"/>
              <a:buChar char="•"/>
              <a:defRPr sz="2000" b="0" i="0" u="none" strike="noStrike" cap="none">
                <a:solidFill>
                  <a:srgbClr val="202261"/>
                </a:solidFill>
                <a:latin typeface="Arial"/>
                <a:ea typeface="Arial"/>
                <a:cs typeface="Arial"/>
                <a:sym typeface="Arial"/>
              </a:defRPr>
            </a:lvl2pPr>
            <a:lvl3pPr marL="1371600" marR="0" lvl="2" indent="-424053" algn="l" rtl="0">
              <a:spcBef>
                <a:spcPts val="1675"/>
              </a:spcBef>
              <a:spcAft>
                <a:spcPts val="0"/>
              </a:spcAft>
              <a:buClr>
                <a:srgbClr val="202261"/>
              </a:buClr>
              <a:buSzPts val="3078"/>
              <a:buFont typeface="Arial"/>
              <a:buChar char="•"/>
              <a:defRPr sz="1800" b="0" i="0" u="none" strike="noStrike" cap="none">
                <a:solidFill>
                  <a:srgbClr val="202261"/>
                </a:solidFill>
                <a:latin typeface="Arial"/>
                <a:ea typeface="Arial"/>
                <a:cs typeface="Arial"/>
                <a:sym typeface="Arial"/>
              </a:defRPr>
            </a:lvl3pPr>
            <a:lvl4pPr marL="1828800" marR="0" lvl="3" indent="-402336"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4pPr>
            <a:lvl5pPr marL="2286000" marR="0" lvl="4" indent="-402335"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5pPr>
            <a:lvl6pPr marL="2743200" marR="0" lvl="5" indent="-402335"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6pPr>
            <a:lvl7pPr marL="3200400" marR="0" lvl="6" indent="-402335"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7pPr>
            <a:lvl8pPr marL="3657600" marR="0" lvl="7" indent="-402335"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8pPr>
            <a:lvl9pPr marL="4114800" marR="0" lvl="8" indent="-402335" algn="l" rtl="0">
              <a:spcBef>
                <a:spcPts val="1675"/>
              </a:spcBef>
              <a:spcAft>
                <a:spcPts val="0"/>
              </a:spcAft>
              <a:buClr>
                <a:srgbClr val="202261"/>
              </a:buClr>
              <a:buSzPts val="2736"/>
              <a:buFont typeface="Arial"/>
              <a:buChar char="•"/>
              <a:defRPr sz="1600" b="0" i="0" u="none" strike="noStrike" cap="none">
                <a:solidFill>
                  <a:srgbClr val="202261"/>
                </a:solidFill>
                <a:latin typeface="Arial"/>
                <a:ea typeface="Arial"/>
                <a:cs typeface="Arial"/>
                <a:sym typeface="Arial"/>
              </a:defRPr>
            </a:lvl9pPr>
          </a:lstStyle>
          <a:p>
            <a:endParaRPr/>
          </a:p>
        </p:txBody>
      </p:sp>
    </p:spTree>
    <p:extLst>
      <p:ext uri="{BB962C8B-B14F-4D97-AF65-F5344CB8AC3E}">
        <p14:creationId xmlns:p14="http://schemas.microsoft.com/office/powerpoint/2010/main" val="1556614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03/07/2021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ylko tytuł" type="titleOnly">
  <p:cSld name="Tylko tytuł">
    <p:spTree>
      <p:nvGrpSpPr>
        <p:cNvPr id="1" name="Shape 52"/>
        <p:cNvGrpSpPr/>
        <p:nvPr/>
      </p:nvGrpSpPr>
      <p:grpSpPr>
        <a:xfrm>
          <a:off x="0" y="0"/>
          <a:ext cx="0" cy="0"/>
          <a:chOff x="0" y="0"/>
          <a:chExt cx="0" cy="0"/>
        </a:xfrm>
      </p:grpSpPr>
      <p:sp>
        <p:nvSpPr>
          <p:cNvPr id="53" name="Google Shape;53;p50"/>
          <p:cNvSpPr txBox="1">
            <a:spLocks noGrp="1"/>
          </p:cNvSpPr>
          <p:nvPr>
            <p:ph type="title"/>
          </p:nvPr>
        </p:nvSpPr>
        <p:spPr>
          <a:xfrm>
            <a:off x="539552" y="1091852"/>
            <a:ext cx="7200900" cy="60483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4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4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4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4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rgbClr val="202261"/>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rgbClr val="202261"/>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rgbClr val="202261"/>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rgbClr val="202261"/>
                </a:solidFill>
                <a:latin typeface="Arial"/>
                <a:ea typeface="Arial"/>
                <a:cs typeface="Arial"/>
                <a:sym typeface="Arial"/>
              </a:defRPr>
            </a:lvl9pPr>
          </a:lstStyle>
          <a:p>
            <a:endParaRPr/>
          </a:p>
        </p:txBody>
      </p:sp>
    </p:spTree>
    <p:extLst>
      <p:ext uri="{BB962C8B-B14F-4D97-AF65-F5344CB8AC3E}">
        <p14:creationId xmlns:p14="http://schemas.microsoft.com/office/powerpoint/2010/main" val="3927763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Zawartość z podpisem" type="objTx">
  <p:cSld name="Zawartość z podpisem">
    <p:spTree>
      <p:nvGrpSpPr>
        <p:cNvPr id="1" name="Shape 54"/>
        <p:cNvGrpSpPr/>
        <p:nvPr/>
      </p:nvGrpSpPr>
      <p:grpSpPr>
        <a:xfrm>
          <a:off x="0" y="0"/>
          <a:ext cx="0" cy="0"/>
          <a:chOff x="0" y="0"/>
          <a:chExt cx="0" cy="0"/>
        </a:xfrm>
      </p:grpSpPr>
      <p:sp>
        <p:nvSpPr>
          <p:cNvPr id="55" name="Google Shape;55;p5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4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4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4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4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rgbClr val="202261"/>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rgbClr val="202261"/>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rgbClr val="202261"/>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rgbClr val="202261"/>
                </a:solidFill>
                <a:latin typeface="Arial"/>
                <a:ea typeface="Arial"/>
                <a:cs typeface="Arial"/>
                <a:sym typeface="Arial"/>
              </a:defRPr>
            </a:lvl9pPr>
          </a:lstStyle>
          <a:p>
            <a:endParaRPr/>
          </a:p>
        </p:txBody>
      </p:sp>
      <p:sp>
        <p:nvSpPr>
          <p:cNvPr id="56" name="Google Shape;56;p5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1675"/>
              </a:spcBef>
              <a:spcAft>
                <a:spcPts val="0"/>
              </a:spcAft>
              <a:buSzPts val="1400"/>
              <a:buNone/>
              <a:defRPr sz="3200" b="0" i="0" u="none" strike="noStrike" cap="none">
                <a:solidFill>
                  <a:schemeClr val="dk1"/>
                </a:solidFill>
                <a:latin typeface="Arial"/>
                <a:ea typeface="Arial"/>
                <a:cs typeface="Arial"/>
                <a:sym typeface="Arial"/>
              </a:defRPr>
            </a:lvl1pPr>
            <a:lvl2pPr marL="914400" marR="0" lvl="1" indent="-532638" algn="l" rtl="0">
              <a:spcBef>
                <a:spcPts val="1675"/>
              </a:spcBef>
              <a:spcAft>
                <a:spcPts val="0"/>
              </a:spcAft>
              <a:buClr>
                <a:srgbClr val="202261"/>
              </a:buClr>
              <a:buSzPts val="4788"/>
              <a:buFont typeface="Arial"/>
              <a:buChar char="•"/>
              <a:defRPr sz="2800" b="0" i="0" u="none" strike="noStrike" cap="none">
                <a:solidFill>
                  <a:srgbClr val="202261"/>
                </a:solidFill>
                <a:latin typeface="Arial"/>
                <a:ea typeface="Arial"/>
                <a:cs typeface="Arial"/>
                <a:sym typeface="Arial"/>
              </a:defRPr>
            </a:lvl2pPr>
            <a:lvl3pPr marL="1371600" marR="0" lvl="2"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3pPr>
            <a:lvl4pPr marL="1828800" marR="0" lvl="3" indent="-445769" algn="l" rtl="0">
              <a:spcBef>
                <a:spcPts val="1675"/>
              </a:spcBef>
              <a:spcAft>
                <a:spcPts val="0"/>
              </a:spcAft>
              <a:buClr>
                <a:srgbClr val="202261"/>
              </a:buClr>
              <a:buSzPts val="3420"/>
              <a:buFont typeface="Arial"/>
              <a:buChar char="•"/>
              <a:defRPr sz="2000" b="0" i="0" u="none" strike="noStrike" cap="none">
                <a:solidFill>
                  <a:srgbClr val="202261"/>
                </a:solidFill>
                <a:latin typeface="Arial"/>
                <a:ea typeface="Arial"/>
                <a:cs typeface="Arial"/>
                <a:sym typeface="Arial"/>
              </a:defRPr>
            </a:lvl4pPr>
            <a:lvl5pPr marL="2286000" marR="0" lvl="4" indent="-445770" algn="l" rtl="0">
              <a:spcBef>
                <a:spcPts val="1675"/>
              </a:spcBef>
              <a:spcAft>
                <a:spcPts val="0"/>
              </a:spcAft>
              <a:buClr>
                <a:srgbClr val="202261"/>
              </a:buClr>
              <a:buSzPts val="3420"/>
              <a:buFont typeface="Arial"/>
              <a:buChar char="•"/>
              <a:defRPr sz="2000" b="0" i="0" u="none" strike="noStrike" cap="none">
                <a:solidFill>
                  <a:srgbClr val="202261"/>
                </a:solidFill>
                <a:latin typeface="Arial"/>
                <a:ea typeface="Arial"/>
                <a:cs typeface="Arial"/>
                <a:sym typeface="Arial"/>
              </a:defRPr>
            </a:lvl5pPr>
            <a:lvl6pPr marL="2743200" marR="0" lvl="5" indent="-445770" algn="l" rtl="0">
              <a:spcBef>
                <a:spcPts val="1675"/>
              </a:spcBef>
              <a:spcAft>
                <a:spcPts val="0"/>
              </a:spcAft>
              <a:buClr>
                <a:srgbClr val="202261"/>
              </a:buClr>
              <a:buSzPts val="3420"/>
              <a:buFont typeface="Arial"/>
              <a:buChar char="•"/>
              <a:defRPr sz="2000" b="0" i="0" u="none" strike="noStrike" cap="none">
                <a:solidFill>
                  <a:srgbClr val="202261"/>
                </a:solidFill>
                <a:latin typeface="Arial"/>
                <a:ea typeface="Arial"/>
                <a:cs typeface="Arial"/>
                <a:sym typeface="Arial"/>
              </a:defRPr>
            </a:lvl6pPr>
            <a:lvl7pPr marL="3200400" marR="0" lvl="6" indent="-445770" algn="l" rtl="0">
              <a:spcBef>
                <a:spcPts val="1675"/>
              </a:spcBef>
              <a:spcAft>
                <a:spcPts val="0"/>
              </a:spcAft>
              <a:buClr>
                <a:srgbClr val="202261"/>
              </a:buClr>
              <a:buSzPts val="3420"/>
              <a:buFont typeface="Arial"/>
              <a:buChar char="•"/>
              <a:defRPr sz="2000" b="0" i="0" u="none" strike="noStrike" cap="none">
                <a:solidFill>
                  <a:srgbClr val="202261"/>
                </a:solidFill>
                <a:latin typeface="Arial"/>
                <a:ea typeface="Arial"/>
                <a:cs typeface="Arial"/>
                <a:sym typeface="Arial"/>
              </a:defRPr>
            </a:lvl7pPr>
            <a:lvl8pPr marL="3657600" marR="0" lvl="7" indent="-445770" algn="l" rtl="0">
              <a:spcBef>
                <a:spcPts val="1675"/>
              </a:spcBef>
              <a:spcAft>
                <a:spcPts val="0"/>
              </a:spcAft>
              <a:buClr>
                <a:srgbClr val="202261"/>
              </a:buClr>
              <a:buSzPts val="3420"/>
              <a:buFont typeface="Arial"/>
              <a:buChar char="•"/>
              <a:defRPr sz="2000" b="0" i="0" u="none" strike="noStrike" cap="none">
                <a:solidFill>
                  <a:srgbClr val="202261"/>
                </a:solidFill>
                <a:latin typeface="Arial"/>
                <a:ea typeface="Arial"/>
                <a:cs typeface="Arial"/>
                <a:sym typeface="Arial"/>
              </a:defRPr>
            </a:lvl8pPr>
            <a:lvl9pPr marL="4114800" marR="0" lvl="8" indent="-445770" algn="l" rtl="0">
              <a:spcBef>
                <a:spcPts val="1675"/>
              </a:spcBef>
              <a:spcAft>
                <a:spcPts val="0"/>
              </a:spcAft>
              <a:buClr>
                <a:srgbClr val="202261"/>
              </a:buClr>
              <a:buSzPts val="3420"/>
              <a:buFont typeface="Arial"/>
              <a:buChar char="•"/>
              <a:defRPr sz="2000" b="0" i="0" u="none" strike="noStrike" cap="none">
                <a:solidFill>
                  <a:srgbClr val="202261"/>
                </a:solidFill>
                <a:latin typeface="Arial"/>
                <a:ea typeface="Arial"/>
                <a:cs typeface="Arial"/>
                <a:sym typeface="Arial"/>
              </a:defRPr>
            </a:lvl9pPr>
          </a:lstStyle>
          <a:p>
            <a:endParaRPr/>
          </a:p>
        </p:txBody>
      </p:sp>
      <p:sp>
        <p:nvSpPr>
          <p:cNvPr id="57" name="Google Shape;57;p5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1675"/>
              </a:spcBef>
              <a:spcAft>
                <a:spcPts val="0"/>
              </a:spcAft>
              <a:buClr>
                <a:schemeClr val="dk1"/>
              </a:buClr>
              <a:buSzPts val="2394"/>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1675"/>
              </a:spcBef>
              <a:spcAft>
                <a:spcPts val="0"/>
              </a:spcAft>
              <a:buClr>
                <a:srgbClr val="202261"/>
              </a:buClr>
              <a:buSzPts val="2052"/>
              <a:buFont typeface="Arial"/>
              <a:buNone/>
              <a:defRPr sz="1200" b="0" i="0" u="none" strike="noStrike" cap="none">
                <a:solidFill>
                  <a:srgbClr val="202261"/>
                </a:solidFill>
                <a:latin typeface="Arial"/>
                <a:ea typeface="Arial"/>
                <a:cs typeface="Arial"/>
                <a:sym typeface="Arial"/>
              </a:defRPr>
            </a:lvl2pPr>
            <a:lvl3pPr marL="1371600" marR="0" lvl="2" indent="-228600" algn="l" rtl="0">
              <a:spcBef>
                <a:spcPts val="1675"/>
              </a:spcBef>
              <a:spcAft>
                <a:spcPts val="0"/>
              </a:spcAft>
              <a:buClr>
                <a:srgbClr val="202261"/>
              </a:buClr>
              <a:buSzPts val="1710"/>
              <a:buFont typeface="Arial"/>
              <a:buNone/>
              <a:defRPr sz="1000" b="0" i="0" u="none" strike="noStrike" cap="none">
                <a:solidFill>
                  <a:srgbClr val="202261"/>
                </a:solidFill>
                <a:latin typeface="Arial"/>
                <a:ea typeface="Arial"/>
                <a:cs typeface="Arial"/>
                <a:sym typeface="Arial"/>
              </a:defRPr>
            </a:lvl3pPr>
            <a:lvl4pPr marL="1828800" marR="0" lvl="3"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4pPr>
            <a:lvl5pPr marL="2286000" marR="0" lvl="4"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5pPr>
            <a:lvl6pPr marL="2743200" marR="0" lvl="5"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6pPr>
            <a:lvl7pPr marL="3200400" marR="0" lvl="6"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7pPr>
            <a:lvl8pPr marL="3657600" marR="0" lvl="7"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8pPr>
            <a:lvl9pPr marL="4114800" marR="0" lvl="8"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9pPr>
          </a:lstStyle>
          <a:p>
            <a:endParaRPr/>
          </a:p>
        </p:txBody>
      </p:sp>
    </p:spTree>
    <p:extLst>
      <p:ext uri="{BB962C8B-B14F-4D97-AF65-F5344CB8AC3E}">
        <p14:creationId xmlns:p14="http://schemas.microsoft.com/office/powerpoint/2010/main" val="3617486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braz z podpisem" type="picTx">
  <p:cSld name="Obraz z podpisem">
    <p:spTree>
      <p:nvGrpSpPr>
        <p:cNvPr id="1" name="Shape 58"/>
        <p:cNvGrpSpPr/>
        <p:nvPr/>
      </p:nvGrpSpPr>
      <p:grpSpPr>
        <a:xfrm>
          <a:off x="0" y="0"/>
          <a:ext cx="0" cy="0"/>
          <a:chOff x="0" y="0"/>
          <a:chExt cx="0" cy="0"/>
        </a:xfrm>
      </p:grpSpPr>
      <p:sp>
        <p:nvSpPr>
          <p:cNvPr id="59" name="Google Shape;59;p5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4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4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4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4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rgbClr val="202261"/>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rgbClr val="202261"/>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rgbClr val="202261"/>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rgbClr val="202261"/>
                </a:solidFill>
                <a:latin typeface="Arial"/>
                <a:ea typeface="Arial"/>
                <a:cs typeface="Arial"/>
                <a:sym typeface="Arial"/>
              </a:defRPr>
            </a:lvl9pPr>
          </a:lstStyle>
          <a:p>
            <a:endParaRPr/>
          </a:p>
        </p:txBody>
      </p:sp>
      <p:sp>
        <p:nvSpPr>
          <p:cNvPr id="60" name="Google Shape;60;p5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1675"/>
              </a:spcBef>
              <a:spcAft>
                <a:spcPts val="0"/>
              </a:spcAft>
              <a:buClr>
                <a:schemeClr val="dk1"/>
              </a:buClr>
              <a:buSzPts val="5472"/>
              <a:buFont typeface="Arial"/>
              <a:buNone/>
              <a:defRPr sz="3200" b="0" i="0" u="none" strike="noStrike" cap="none">
                <a:solidFill>
                  <a:schemeClr val="dk1"/>
                </a:solidFill>
                <a:latin typeface="Arial"/>
                <a:ea typeface="Arial"/>
                <a:cs typeface="Arial"/>
                <a:sym typeface="Arial"/>
              </a:defRPr>
            </a:lvl1pPr>
            <a:lvl2pPr marR="0" lvl="1" algn="l" rtl="0">
              <a:spcBef>
                <a:spcPts val="1675"/>
              </a:spcBef>
              <a:spcAft>
                <a:spcPts val="0"/>
              </a:spcAft>
              <a:buClr>
                <a:srgbClr val="202261"/>
              </a:buClr>
              <a:buSzPts val="4788"/>
              <a:buFont typeface="Arial"/>
              <a:buNone/>
              <a:defRPr sz="2800" b="0" i="0" u="none" strike="noStrike" cap="none">
                <a:solidFill>
                  <a:srgbClr val="202261"/>
                </a:solidFill>
                <a:latin typeface="Arial"/>
                <a:ea typeface="Arial"/>
                <a:cs typeface="Arial"/>
                <a:sym typeface="Arial"/>
              </a:defRPr>
            </a:lvl2pPr>
            <a:lvl3pPr marR="0" lvl="2" algn="l" rtl="0">
              <a:spcBef>
                <a:spcPts val="1675"/>
              </a:spcBef>
              <a:spcAft>
                <a:spcPts val="0"/>
              </a:spcAft>
              <a:buClr>
                <a:srgbClr val="202261"/>
              </a:buClr>
              <a:buSzPts val="4104"/>
              <a:buFont typeface="Arial"/>
              <a:buNone/>
              <a:defRPr sz="2400" b="0" i="0" u="none" strike="noStrike" cap="none">
                <a:solidFill>
                  <a:srgbClr val="202261"/>
                </a:solidFill>
                <a:latin typeface="Arial"/>
                <a:ea typeface="Arial"/>
                <a:cs typeface="Arial"/>
                <a:sym typeface="Arial"/>
              </a:defRPr>
            </a:lvl3pPr>
            <a:lvl4pPr marR="0" lvl="3" algn="l" rtl="0">
              <a:spcBef>
                <a:spcPts val="1675"/>
              </a:spcBef>
              <a:spcAft>
                <a:spcPts val="0"/>
              </a:spcAft>
              <a:buClr>
                <a:srgbClr val="202261"/>
              </a:buClr>
              <a:buSzPts val="3420"/>
              <a:buFont typeface="Arial"/>
              <a:buNone/>
              <a:defRPr sz="2000" b="0" i="0" u="none" strike="noStrike" cap="none">
                <a:solidFill>
                  <a:srgbClr val="202261"/>
                </a:solidFill>
                <a:latin typeface="Arial"/>
                <a:ea typeface="Arial"/>
                <a:cs typeface="Arial"/>
                <a:sym typeface="Arial"/>
              </a:defRPr>
            </a:lvl4pPr>
            <a:lvl5pPr marR="0" lvl="4" algn="l" rtl="0">
              <a:spcBef>
                <a:spcPts val="1675"/>
              </a:spcBef>
              <a:spcAft>
                <a:spcPts val="0"/>
              </a:spcAft>
              <a:buClr>
                <a:srgbClr val="202261"/>
              </a:buClr>
              <a:buSzPts val="3420"/>
              <a:buFont typeface="Arial"/>
              <a:buNone/>
              <a:defRPr sz="2000" b="0" i="0" u="none" strike="noStrike" cap="none">
                <a:solidFill>
                  <a:srgbClr val="202261"/>
                </a:solidFill>
                <a:latin typeface="Arial"/>
                <a:ea typeface="Arial"/>
                <a:cs typeface="Arial"/>
                <a:sym typeface="Arial"/>
              </a:defRPr>
            </a:lvl5pPr>
            <a:lvl6pPr marR="0" lvl="5" algn="l" rtl="0">
              <a:spcBef>
                <a:spcPts val="1675"/>
              </a:spcBef>
              <a:spcAft>
                <a:spcPts val="0"/>
              </a:spcAft>
              <a:buClr>
                <a:srgbClr val="202261"/>
              </a:buClr>
              <a:buSzPts val="3420"/>
              <a:buFont typeface="Arial"/>
              <a:buNone/>
              <a:defRPr sz="2000" b="0" i="0" u="none" strike="noStrike" cap="none">
                <a:solidFill>
                  <a:srgbClr val="202261"/>
                </a:solidFill>
                <a:latin typeface="Arial"/>
                <a:ea typeface="Arial"/>
                <a:cs typeface="Arial"/>
                <a:sym typeface="Arial"/>
              </a:defRPr>
            </a:lvl6pPr>
            <a:lvl7pPr marR="0" lvl="6" algn="l" rtl="0">
              <a:spcBef>
                <a:spcPts val="1675"/>
              </a:spcBef>
              <a:spcAft>
                <a:spcPts val="0"/>
              </a:spcAft>
              <a:buClr>
                <a:srgbClr val="202261"/>
              </a:buClr>
              <a:buSzPts val="3420"/>
              <a:buFont typeface="Arial"/>
              <a:buNone/>
              <a:defRPr sz="2000" b="0" i="0" u="none" strike="noStrike" cap="none">
                <a:solidFill>
                  <a:srgbClr val="202261"/>
                </a:solidFill>
                <a:latin typeface="Arial"/>
                <a:ea typeface="Arial"/>
                <a:cs typeface="Arial"/>
                <a:sym typeface="Arial"/>
              </a:defRPr>
            </a:lvl7pPr>
            <a:lvl8pPr marR="0" lvl="7" algn="l" rtl="0">
              <a:spcBef>
                <a:spcPts val="1675"/>
              </a:spcBef>
              <a:spcAft>
                <a:spcPts val="0"/>
              </a:spcAft>
              <a:buClr>
                <a:srgbClr val="202261"/>
              </a:buClr>
              <a:buSzPts val="3420"/>
              <a:buFont typeface="Arial"/>
              <a:buNone/>
              <a:defRPr sz="2000" b="0" i="0" u="none" strike="noStrike" cap="none">
                <a:solidFill>
                  <a:srgbClr val="202261"/>
                </a:solidFill>
                <a:latin typeface="Arial"/>
                <a:ea typeface="Arial"/>
                <a:cs typeface="Arial"/>
                <a:sym typeface="Arial"/>
              </a:defRPr>
            </a:lvl8pPr>
            <a:lvl9pPr marR="0" lvl="8" algn="l" rtl="0">
              <a:spcBef>
                <a:spcPts val="1675"/>
              </a:spcBef>
              <a:spcAft>
                <a:spcPts val="0"/>
              </a:spcAft>
              <a:buClr>
                <a:srgbClr val="202261"/>
              </a:buClr>
              <a:buSzPts val="3420"/>
              <a:buFont typeface="Arial"/>
              <a:buNone/>
              <a:defRPr sz="2000" b="0" i="0" u="none" strike="noStrike" cap="none">
                <a:solidFill>
                  <a:srgbClr val="202261"/>
                </a:solidFill>
                <a:latin typeface="Arial"/>
                <a:ea typeface="Arial"/>
                <a:cs typeface="Arial"/>
                <a:sym typeface="Arial"/>
              </a:defRPr>
            </a:lvl9pPr>
          </a:lstStyle>
          <a:p>
            <a:endParaRPr/>
          </a:p>
        </p:txBody>
      </p:sp>
      <p:sp>
        <p:nvSpPr>
          <p:cNvPr id="61" name="Google Shape;61;p5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1675"/>
              </a:spcBef>
              <a:spcAft>
                <a:spcPts val="0"/>
              </a:spcAft>
              <a:buClr>
                <a:schemeClr val="dk1"/>
              </a:buClr>
              <a:buSzPts val="2394"/>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1675"/>
              </a:spcBef>
              <a:spcAft>
                <a:spcPts val="0"/>
              </a:spcAft>
              <a:buClr>
                <a:srgbClr val="202261"/>
              </a:buClr>
              <a:buSzPts val="2052"/>
              <a:buFont typeface="Arial"/>
              <a:buNone/>
              <a:defRPr sz="1200" b="0" i="0" u="none" strike="noStrike" cap="none">
                <a:solidFill>
                  <a:srgbClr val="202261"/>
                </a:solidFill>
                <a:latin typeface="Arial"/>
                <a:ea typeface="Arial"/>
                <a:cs typeface="Arial"/>
                <a:sym typeface="Arial"/>
              </a:defRPr>
            </a:lvl2pPr>
            <a:lvl3pPr marL="1371600" marR="0" lvl="2" indent="-228600" algn="l" rtl="0">
              <a:spcBef>
                <a:spcPts val="1675"/>
              </a:spcBef>
              <a:spcAft>
                <a:spcPts val="0"/>
              </a:spcAft>
              <a:buClr>
                <a:srgbClr val="202261"/>
              </a:buClr>
              <a:buSzPts val="1710"/>
              <a:buFont typeface="Arial"/>
              <a:buNone/>
              <a:defRPr sz="1000" b="0" i="0" u="none" strike="noStrike" cap="none">
                <a:solidFill>
                  <a:srgbClr val="202261"/>
                </a:solidFill>
                <a:latin typeface="Arial"/>
                <a:ea typeface="Arial"/>
                <a:cs typeface="Arial"/>
                <a:sym typeface="Arial"/>
              </a:defRPr>
            </a:lvl3pPr>
            <a:lvl4pPr marL="1828800" marR="0" lvl="3"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4pPr>
            <a:lvl5pPr marL="2286000" marR="0" lvl="4"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5pPr>
            <a:lvl6pPr marL="2743200" marR="0" lvl="5"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6pPr>
            <a:lvl7pPr marL="3200400" marR="0" lvl="6"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7pPr>
            <a:lvl8pPr marL="3657600" marR="0" lvl="7"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8pPr>
            <a:lvl9pPr marL="4114800" marR="0" lvl="8" indent="-228600" algn="l" rtl="0">
              <a:spcBef>
                <a:spcPts val="1675"/>
              </a:spcBef>
              <a:spcAft>
                <a:spcPts val="0"/>
              </a:spcAft>
              <a:buClr>
                <a:srgbClr val="202261"/>
              </a:buClr>
              <a:buSzPts val="1539"/>
              <a:buFont typeface="Arial"/>
              <a:buNone/>
              <a:defRPr sz="900" b="0" i="0" u="none" strike="noStrike" cap="none">
                <a:solidFill>
                  <a:srgbClr val="202261"/>
                </a:solidFill>
                <a:latin typeface="Arial"/>
                <a:ea typeface="Arial"/>
                <a:cs typeface="Arial"/>
                <a:sym typeface="Arial"/>
              </a:defRPr>
            </a:lvl9pPr>
          </a:lstStyle>
          <a:p>
            <a:endParaRPr/>
          </a:p>
        </p:txBody>
      </p:sp>
    </p:spTree>
    <p:extLst>
      <p:ext uri="{BB962C8B-B14F-4D97-AF65-F5344CB8AC3E}">
        <p14:creationId xmlns:p14="http://schemas.microsoft.com/office/powerpoint/2010/main" val="2162001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ytuł i tekst pionowy" type="vertTx">
  <p:cSld name="Tytuł i tekst pionowy">
    <p:spTree>
      <p:nvGrpSpPr>
        <p:cNvPr id="1" name="Shape 62"/>
        <p:cNvGrpSpPr/>
        <p:nvPr/>
      </p:nvGrpSpPr>
      <p:grpSpPr>
        <a:xfrm>
          <a:off x="0" y="0"/>
          <a:ext cx="0" cy="0"/>
          <a:chOff x="0" y="0"/>
          <a:chExt cx="0" cy="0"/>
        </a:xfrm>
      </p:grpSpPr>
      <p:sp>
        <p:nvSpPr>
          <p:cNvPr id="63" name="Google Shape;63;p53"/>
          <p:cNvSpPr txBox="1">
            <a:spLocks noGrp="1"/>
          </p:cNvSpPr>
          <p:nvPr>
            <p:ph type="title"/>
          </p:nvPr>
        </p:nvSpPr>
        <p:spPr>
          <a:xfrm>
            <a:off x="539552" y="1091852"/>
            <a:ext cx="7200900" cy="60483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4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4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4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4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rgbClr val="202261"/>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rgbClr val="202261"/>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rgbClr val="202261"/>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rgbClr val="202261"/>
                </a:solidFill>
                <a:latin typeface="Arial"/>
                <a:ea typeface="Arial"/>
                <a:cs typeface="Arial"/>
                <a:sym typeface="Arial"/>
              </a:defRPr>
            </a:lvl9pPr>
          </a:lstStyle>
          <a:p>
            <a:endParaRPr/>
          </a:p>
        </p:txBody>
      </p:sp>
      <p:sp>
        <p:nvSpPr>
          <p:cNvPr id="64" name="Google Shape;64;p53"/>
          <p:cNvSpPr txBox="1">
            <a:spLocks noGrp="1"/>
          </p:cNvSpPr>
          <p:nvPr>
            <p:ph type="body" idx="1"/>
          </p:nvPr>
        </p:nvSpPr>
        <p:spPr>
          <a:xfrm rot="5400000">
            <a:off x="1613693" y="704056"/>
            <a:ext cx="300038" cy="24479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1675"/>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2pPr>
            <a:lvl3pPr marL="1371600" marR="0" lvl="2"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3pPr>
            <a:lvl4pPr marL="1828800" marR="0" lvl="3"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4pPr>
            <a:lvl5pPr marL="2286000" marR="0" lvl="4"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5pPr>
            <a:lvl6pPr marL="2743200" marR="0" lvl="5"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6pPr>
            <a:lvl7pPr marL="3200400" marR="0" lvl="6"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7pPr>
            <a:lvl8pPr marL="3657600" marR="0" lvl="7"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8pPr>
            <a:lvl9pPr marL="4114800" marR="0" lvl="8" indent="-489203"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9pPr>
          </a:lstStyle>
          <a:p>
            <a:endParaRPr/>
          </a:p>
        </p:txBody>
      </p:sp>
    </p:spTree>
    <p:extLst>
      <p:ext uri="{BB962C8B-B14F-4D97-AF65-F5344CB8AC3E}">
        <p14:creationId xmlns:p14="http://schemas.microsoft.com/office/powerpoint/2010/main" val="1300477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Tytuł pionowy i tekst">
    <p:spTree>
      <p:nvGrpSpPr>
        <p:cNvPr id="1" name="Shape 65"/>
        <p:cNvGrpSpPr/>
        <p:nvPr/>
      </p:nvGrpSpPr>
      <p:grpSpPr>
        <a:xfrm>
          <a:off x="0" y="0"/>
          <a:ext cx="0" cy="0"/>
          <a:chOff x="0" y="0"/>
          <a:chExt cx="0" cy="0"/>
        </a:xfrm>
      </p:grpSpPr>
      <p:sp>
        <p:nvSpPr>
          <p:cNvPr id="66" name="Google Shape;66;p54"/>
          <p:cNvSpPr txBox="1">
            <a:spLocks noGrp="1"/>
          </p:cNvSpPr>
          <p:nvPr>
            <p:ph type="title"/>
          </p:nvPr>
        </p:nvSpPr>
        <p:spPr>
          <a:xfrm rot="5400000">
            <a:off x="4922838" y="1990726"/>
            <a:ext cx="5781675" cy="2159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400" b="1"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400" b="1"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400" b="1"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400" b="1"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400" b="1"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2800" b="1" i="0" u="none" strike="noStrike" cap="none">
                <a:solidFill>
                  <a:srgbClr val="202261"/>
                </a:solidFill>
                <a:latin typeface="Arial"/>
                <a:ea typeface="Arial"/>
                <a:cs typeface="Arial"/>
                <a:sym typeface="Arial"/>
              </a:defRPr>
            </a:lvl6pPr>
            <a:lvl7pPr marR="0" lvl="6" algn="ctr" rtl="0">
              <a:spcBef>
                <a:spcPts val="0"/>
              </a:spcBef>
              <a:spcAft>
                <a:spcPts val="0"/>
              </a:spcAft>
              <a:buSzPts val="1400"/>
              <a:buNone/>
              <a:defRPr sz="2800" b="1" i="0" u="none" strike="noStrike" cap="none">
                <a:solidFill>
                  <a:srgbClr val="202261"/>
                </a:solidFill>
                <a:latin typeface="Arial"/>
                <a:ea typeface="Arial"/>
                <a:cs typeface="Arial"/>
                <a:sym typeface="Arial"/>
              </a:defRPr>
            </a:lvl7pPr>
            <a:lvl8pPr marR="0" lvl="7" algn="ctr" rtl="0">
              <a:spcBef>
                <a:spcPts val="0"/>
              </a:spcBef>
              <a:spcAft>
                <a:spcPts val="0"/>
              </a:spcAft>
              <a:buSzPts val="1400"/>
              <a:buNone/>
              <a:defRPr sz="2800" b="1" i="0" u="none" strike="noStrike" cap="none">
                <a:solidFill>
                  <a:srgbClr val="202261"/>
                </a:solidFill>
                <a:latin typeface="Arial"/>
                <a:ea typeface="Arial"/>
                <a:cs typeface="Arial"/>
                <a:sym typeface="Arial"/>
              </a:defRPr>
            </a:lvl8pPr>
            <a:lvl9pPr marR="0" lvl="8" algn="ctr" rtl="0">
              <a:spcBef>
                <a:spcPts val="0"/>
              </a:spcBef>
              <a:spcAft>
                <a:spcPts val="0"/>
              </a:spcAft>
              <a:buSzPts val="1400"/>
              <a:buNone/>
              <a:defRPr sz="2800" b="1" i="0" u="none" strike="noStrike" cap="none">
                <a:solidFill>
                  <a:srgbClr val="202261"/>
                </a:solidFill>
                <a:latin typeface="Arial"/>
                <a:ea typeface="Arial"/>
                <a:cs typeface="Arial"/>
                <a:sym typeface="Arial"/>
              </a:defRPr>
            </a:lvl9pPr>
          </a:lstStyle>
          <a:p>
            <a:endParaRPr/>
          </a:p>
        </p:txBody>
      </p:sp>
      <p:sp>
        <p:nvSpPr>
          <p:cNvPr id="67" name="Google Shape;67;p54"/>
          <p:cNvSpPr txBox="1">
            <a:spLocks noGrp="1"/>
          </p:cNvSpPr>
          <p:nvPr>
            <p:ph type="body" idx="1"/>
          </p:nvPr>
        </p:nvSpPr>
        <p:spPr>
          <a:xfrm rot="5400000">
            <a:off x="526257" y="-94455"/>
            <a:ext cx="5781675" cy="63293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1675"/>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2pPr>
            <a:lvl3pPr marL="1371600" marR="0" lvl="2"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3pPr>
            <a:lvl4pPr marL="1828800" marR="0" lvl="3"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4pPr>
            <a:lvl5pPr marL="2286000" marR="0" lvl="4"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5pPr>
            <a:lvl6pPr marL="2743200" marR="0" lvl="5"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6pPr>
            <a:lvl7pPr marL="3200400" marR="0" lvl="6"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7pPr>
            <a:lvl8pPr marL="3657600" marR="0" lvl="7" indent="-489204"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8pPr>
            <a:lvl9pPr marL="4114800" marR="0" lvl="8" indent="-489203" algn="l" rtl="0">
              <a:spcBef>
                <a:spcPts val="1675"/>
              </a:spcBef>
              <a:spcAft>
                <a:spcPts val="0"/>
              </a:spcAft>
              <a:buClr>
                <a:srgbClr val="202261"/>
              </a:buClr>
              <a:buSzPts val="4104"/>
              <a:buFont typeface="Arial"/>
              <a:buChar char="•"/>
              <a:defRPr sz="2400" b="0" i="0" u="none" strike="noStrike" cap="none">
                <a:solidFill>
                  <a:srgbClr val="202261"/>
                </a:solidFill>
                <a:latin typeface="Arial"/>
                <a:ea typeface="Arial"/>
                <a:cs typeface="Arial"/>
                <a:sym typeface="Arial"/>
              </a:defRPr>
            </a:lvl9pPr>
          </a:lstStyle>
          <a:p>
            <a:endParaRPr/>
          </a:p>
        </p:txBody>
      </p:sp>
    </p:spTree>
    <p:extLst>
      <p:ext uri="{BB962C8B-B14F-4D97-AF65-F5344CB8AC3E}">
        <p14:creationId xmlns:p14="http://schemas.microsoft.com/office/powerpoint/2010/main" val="1659677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6.jpg"/><Relationship Id="rId18" Type="http://schemas.openxmlformats.org/officeDocument/2006/relationships/image" Target="../media/image20.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17" Type="http://schemas.openxmlformats.org/officeDocument/2006/relationships/image" Target="../media/image14.gif"/><Relationship Id="rId2" Type="http://schemas.openxmlformats.org/officeDocument/2006/relationships/slideLayout" Target="../slideLayouts/slideLayout15.xml"/><Relationship Id="rId16"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8.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4"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
        <p:nvSpPr>
          <p:cNvPr id="12"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pic>
        <p:nvPicPr>
          <p:cNvPr id="22" name="Google Shape;22;p41"/>
          <p:cNvPicPr preferRelativeResize="0"/>
          <p:nvPr/>
        </p:nvPicPr>
        <p:blipFill rotWithShape="1">
          <a:blip r:embed="rId13">
            <a:alphaModFix/>
          </a:blip>
          <a:srcRect/>
          <a:stretch/>
        </p:blipFill>
        <p:spPr>
          <a:xfrm>
            <a:off x="0" y="-14055"/>
            <a:ext cx="9144000" cy="693420"/>
          </a:xfrm>
          <a:prstGeom prst="rect">
            <a:avLst/>
          </a:prstGeom>
          <a:noFill/>
          <a:ln>
            <a:noFill/>
          </a:ln>
        </p:spPr>
      </p:pic>
      <p:cxnSp>
        <p:nvCxnSpPr>
          <p:cNvPr id="23" name="Google Shape;23;p41"/>
          <p:cNvCxnSpPr/>
          <p:nvPr/>
        </p:nvCxnSpPr>
        <p:spPr>
          <a:xfrm>
            <a:off x="-49213" y="6165304"/>
            <a:ext cx="9193213" cy="0"/>
          </a:xfrm>
          <a:prstGeom prst="straightConnector1">
            <a:avLst/>
          </a:prstGeom>
          <a:noFill/>
          <a:ln w="12700" cap="flat" cmpd="sng">
            <a:solidFill>
              <a:srgbClr val="0404E6"/>
            </a:solidFill>
            <a:prstDash val="solid"/>
            <a:round/>
            <a:headEnd type="none" w="med" len="med"/>
            <a:tailEnd type="none" w="med" len="med"/>
          </a:ln>
        </p:spPr>
      </p:cxnSp>
      <p:pic>
        <p:nvPicPr>
          <p:cNvPr id="24" name="Google Shape;24;p41"/>
          <p:cNvPicPr preferRelativeResize="0"/>
          <p:nvPr/>
        </p:nvPicPr>
        <p:blipFill rotWithShape="1">
          <a:blip r:embed="rId14">
            <a:alphaModFix/>
          </a:blip>
          <a:srcRect/>
          <a:stretch/>
        </p:blipFill>
        <p:spPr>
          <a:xfrm>
            <a:off x="7596336" y="260041"/>
            <a:ext cx="1235793" cy="352523"/>
          </a:xfrm>
          <a:prstGeom prst="rect">
            <a:avLst/>
          </a:prstGeom>
          <a:noFill/>
          <a:ln>
            <a:noFill/>
          </a:ln>
        </p:spPr>
      </p:pic>
      <p:grpSp>
        <p:nvGrpSpPr>
          <p:cNvPr id="25" name="Google Shape;25;p41"/>
          <p:cNvGrpSpPr/>
          <p:nvPr/>
        </p:nvGrpSpPr>
        <p:grpSpPr>
          <a:xfrm>
            <a:off x="323528" y="6309320"/>
            <a:ext cx="2664296" cy="386577"/>
            <a:chOff x="395536" y="6066170"/>
            <a:chExt cx="3468321" cy="503237"/>
          </a:xfrm>
        </p:grpSpPr>
        <p:pic>
          <p:nvPicPr>
            <p:cNvPr id="26" name="Google Shape;26;p41" descr="Logo Politechniki ÅlÄskiej"/>
            <p:cNvPicPr preferRelativeResize="0"/>
            <p:nvPr/>
          </p:nvPicPr>
          <p:blipFill rotWithShape="1">
            <a:blip r:embed="rId15">
              <a:alphaModFix/>
            </a:blip>
            <a:srcRect r="78612"/>
            <a:stretch/>
          </p:blipFill>
          <p:spPr>
            <a:xfrm>
              <a:off x="395536" y="6066170"/>
              <a:ext cx="575866" cy="503237"/>
            </a:xfrm>
            <a:prstGeom prst="rect">
              <a:avLst/>
            </a:prstGeom>
            <a:noFill/>
            <a:ln>
              <a:noFill/>
            </a:ln>
          </p:spPr>
        </p:pic>
        <p:pic>
          <p:nvPicPr>
            <p:cNvPr id="27" name="Google Shape;27;p41"/>
            <p:cNvPicPr preferRelativeResize="0"/>
            <p:nvPr/>
          </p:nvPicPr>
          <p:blipFill rotWithShape="1">
            <a:blip r:embed="rId16">
              <a:alphaModFix/>
            </a:blip>
            <a:srcRect/>
            <a:stretch/>
          </p:blipFill>
          <p:spPr>
            <a:xfrm>
              <a:off x="1256834" y="6140748"/>
              <a:ext cx="686346" cy="354081"/>
            </a:xfrm>
            <a:prstGeom prst="rect">
              <a:avLst/>
            </a:prstGeom>
            <a:noFill/>
            <a:ln>
              <a:noFill/>
            </a:ln>
          </p:spPr>
        </p:pic>
        <p:pic>
          <p:nvPicPr>
            <p:cNvPr id="28" name="Google Shape;28;p41"/>
            <p:cNvPicPr preferRelativeResize="0"/>
            <p:nvPr/>
          </p:nvPicPr>
          <p:blipFill rotWithShape="1">
            <a:blip r:embed="rId17">
              <a:alphaModFix/>
            </a:blip>
            <a:srcRect/>
            <a:stretch/>
          </p:blipFill>
          <p:spPr>
            <a:xfrm>
              <a:off x="2228612" y="6081970"/>
              <a:ext cx="470833" cy="471636"/>
            </a:xfrm>
            <a:prstGeom prst="rect">
              <a:avLst/>
            </a:prstGeom>
            <a:noFill/>
            <a:ln>
              <a:noFill/>
            </a:ln>
          </p:spPr>
        </p:pic>
        <p:pic>
          <p:nvPicPr>
            <p:cNvPr id="29" name="Google Shape;29;p41"/>
            <p:cNvPicPr preferRelativeResize="0"/>
            <p:nvPr/>
          </p:nvPicPr>
          <p:blipFill rotWithShape="1">
            <a:blip r:embed="rId18">
              <a:alphaModFix/>
            </a:blip>
            <a:srcRect/>
            <a:stretch/>
          </p:blipFill>
          <p:spPr>
            <a:xfrm>
              <a:off x="2984877" y="6141605"/>
              <a:ext cx="878980" cy="352366"/>
            </a:xfrm>
            <a:prstGeom prst="rect">
              <a:avLst/>
            </a:prstGeom>
            <a:noFill/>
            <a:ln>
              <a:noFill/>
            </a:ln>
          </p:spPr>
        </p:pic>
      </p:grpSp>
      <p:cxnSp>
        <p:nvCxnSpPr>
          <p:cNvPr id="31" name="Google Shape;31;p41"/>
          <p:cNvCxnSpPr>
            <a:stCxn id="26" idx="1"/>
          </p:cNvCxnSpPr>
          <p:nvPr/>
        </p:nvCxnSpPr>
        <p:spPr>
          <a:xfrm rot="10800000" flipH="1">
            <a:off x="323528" y="1340808"/>
            <a:ext cx="288000" cy="5161800"/>
          </a:xfrm>
          <a:prstGeom prst="straightConnector1">
            <a:avLst/>
          </a:prstGeom>
          <a:noFill/>
          <a:ln>
            <a:noFill/>
          </a:ln>
        </p:spPr>
      </p:cxnSp>
      <p:sp>
        <p:nvSpPr>
          <p:cNvPr id="12"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725262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apps.who.int/iris/bitstream/handle/10665/42407/9241545429.pdf"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12item_Scoring_Template.xlsx"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hyperlink" Target="https://ec.europa.eu/" TargetMode="External"/><Relationship Id="rId1" Type="http://schemas.openxmlformats.org/officeDocument/2006/relationships/slideLayout" Target="../slideLayouts/slideLayout9.xml"/><Relationship Id="rId5" Type="http://schemas.openxmlformats.org/officeDocument/2006/relationships/hyperlink" Target="http://www.niepelnosprawni.pl/" TargetMode="External"/><Relationship Id="rId4" Type="http://schemas.openxmlformats.org/officeDocument/2006/relationships/hyperlink" Target="https://www.who.int/classifications/icf/more_whodas/en/"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683568" y="3933056"/>
            <a:ext cx="777686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MODUL-FUNKTIONSAUSWERTUNG</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Didaktische Einheit C: </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Klassifizierung von Funktionsbeeinträchtigungen und Behinderung</a:t>
            </a:r>
            <a:endParaRPr lang="pl-PL" sz="2000" dirty="0">
              <a:solidFill>
                <a:schemeClr val="accent2">
                  <a:lumMod val="75000"/>
                </a:schemeClr>
              </a:solidFill>
              <a:latin typeface="Bradley Hand ITC" panose="03070402050302030203" pitchFamily="66" charset="0"/>
              <a:sym typeface="Arial" charset="0"/>
            </a:endParaRP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0"/>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2" name="Google Shape;292;p10"/>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3" name="Google Shape;293;p10"/>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4" name="Google Shape;294;p10"/>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5" name="Google Shape;295;p10"/>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6" name="Google Shape;296;p10"/>
          <p:cNvSpPr/>
          <p:nvPr/>
        </p:nvSpPr>
        <p:spPr>
          <a:xfrm>
            <a:off x="395288" y="1125538"/>
            <a:ext cx="8135937"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140041"/>
                </a:solidFill>
                <a:effectLst/>
                <a:uLnTx/>
                <a:uFillTx/>
                <a:latin typeface="Arial"/>
                <a:ea typeface="Arial"/>
                <a:cs typeface="Arial"/>
                <a:sym typeface="Arial"/>
              </a:rPr>
              <a:t>Medizinische und soziale Modelle</a:t>
            </a:r>
            <a:endParaRPr kumimoji="0" sz="2200" b="0" i="0" u="none" strike="noStrike" kern="0" cap="none" spc="0" normalizeH="0" baseline="0" noProof="0">
              <a:ln>
                <a:noFill/>
              </a:ln>
              <a:solidFill>
                <a:srgbClr val="140041"/>
              </a:solidFill>
              <a:effectLst/>
              <a:uLnTx/>
              <a:uFillTx/>
              <a:latin typeface="Arial"/>
              <a:ea typeface="Arial"/>
              <a:cs typeface="Arial"/>
              <a:sym typeface="Arial"/>
            </a:endParaRPr>
          </a:p>
        </p:txBody>
      </p:sp>
      <p:sp>
        <p:nvSpPr>
          <p:cNvPr id="297" name="Google Shape;297;p10"/>
          <p:cNvSpPr/>
          <p:nvPr/>
        </p:nvSpPr>
        <p:spPr>
          <a:xfrm>
            <a:off x="7164388" y="1341438"/>
            <a:ext cx="8929687"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140041"/>
              </a:solidFill>
              <a:effectLst/>
              <a:uLnTx/>
              <a:uFillTx/>
              <a:latin typeface="Arial"/>
              <a:ea typeface="Arial"/>
              <a:cs typeface="Arial"/>
              <a:sym typeface="Arial"/>
            </a:endParaRPr>
          </a:p>
        </p:txBody>
      </p:sp>
      <p:grpSp>
        <p:nvGrpSpPr>
          <p:cNvPr id="298" name="Google Shape;298;p10"/>
          <p:cNvGrpSpPr/>
          <p:nvPr/>
        </p:nvGrpSpPr>
        <p:grpSpPr>
          <a:xfrm>
            <a:off x="2370880" y="2136758"/>
            <a:ext cx="4377559" cy="2544026"/>
            <a:chOff x="103136" y="75910"/>
            <a:chExt cx="4377559" cy="2544026"/>
          </a:xfrm>
        </p:grpSpPr>
        <p:sp>
          <p:nvSpPr>
            <p:cNvPr id="299" name="Google Shape;299;p10"/>
            <p:cNvSpPr/>
            <p:nvPr/>
          </p:nvSpPr>
          <p:spPr>
            <a:xfrm>
              <a:off x="103136" y="75910"/>
              <a:ext cx="2544026" cy="2544026"/>
            </a:xfrm>
            <a:prstGeom prst="ellipse">
              <a:avLst/>
            </a:prstGeom>
            <a:solidFill>
              <a:srgbClr val="28287C">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0"/>
            <p:cNvSpPr txBox="1"/>
            <p:nvPr/>
          </p:nvSpPr>
          <p:spPr>
            <a:xfrm>
              <a:off x="458383" y="375906"/>
              <a:ext cx="1466826" cy="194403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600"/>
                <a:buFont typeface="Arial"/>
                <a:buNone/>
                <a:tabLst/>
                <a:defRPr/>
              </a:pPr>
              <a:r>
                <a:rPr kumimoji="0" lang="pl-PL" sz="2600" b="1" i="0" u="none" strike="noStrike" kern="0" cap="none" spc="0" normalizeH="0" baseline="0" noProof="0">
                  <a:ln>
                    <a:noFill/>
                  </a:ln>
                  <a:solidFill>
                    <a:srgbClr val="000000"/>
                  </a:solidFill>
                  <a:effectLst/>
                  <a:uLnTx/>
                  <a:uFillTx/>
                  <a:latin typeface="Arial"/>
                  <a:ea typeface="Arial"/>
                  <a:cs typeface="Arial"/>
                  <a:sym typeface="Arial"/>
                </a:rPr>
                <a:t>Medizinisches Modell</a:t>
              </a:r>
              <a:endParaRPr kumimoji="0" sz="26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 name="Google Shape;301;p10"/>
            <p:cNvSpPr/>
            <p:nvPr/>
          </p:nvSpPr>
          <p:spPr>
            <a:xfrm>
              <a:off x="1936669" y="75910"/>
              <a:ext cx="2544026" cy="2544026"/>
            </a:xfrm>
            <a:prstGeom prst="ellipse">
              <a:avLst/>
            </a:prstGeom>
            <a:solidFill>
              <a:srgbClr val="2C2C89">
                <a:alpha val="79607"/>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0"/>
            <p:cNvSpPr txBox="1"/>
            <p:nvPr/>
          </p:nvSpPr>
          <p:spPr>
            <a:xfrm>
              <a:off x="2658622" y="375906"/>
              <a:ext cx="1466826" cy="194403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600"/>
                <a:buFont typeface="Arial"/>
                <a:buNone/>
                <a:tabLst/>
                <a:defRPr/>
              </a:pPr>
              <a:r>
                <a:rPr kumimoji="0" lang="pl-PL" sz="2600" b="1" i="0" u="none" strike="noStrike" kern="0" cap="none" spc="0" normalizeH="0" baseline="0" noProof="0">
                  <a:ln>
                    <a:noFill/>
                  </a:ln>
                  <a:solidFill>
                    <a:srgbClr val="000000"/>
                  </a:solidFill>
                  <a:effectLst/>
                  <a:uLnTx/>
                  <a:uFillTx/>
                  <a:latin typeface="Arial"/>
                  <a:ea typeface="Arial"/>
                  <a:cs typeface="Arial"/>
                  <a:sym typeface="Arial"/>
                </a:rPr>
                <a:t>Soziales Modell</a:t>
              </a:r>
              <a:endParaRPr kumimoji="0" sz="2600" b="1"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03" name="Google Shape;303;p10"/>
          <p:cNvSpPr txBox="1"/>
          <p:nvPr/>
        </p:nvSpPr>
        <p:spPr>
          <a:xfrm>
            <a:off x="250825" y="2060575"/>
            <a:ext cx="2017713"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04" name="Google Shape;304;p10"/>
          <p:cNvSpPr/>
          <p:nvPr/>
        </p:nvSpPr>
        <p:spPr>
          <a:xfrm>
            <a:off x="250825" y="1700213"/>
            <a:ext cx="2017713" cy="936625"/>
          </a:xfrm>
          <a:prstGeom prst="wedgeRoundRectCallout">
            <a:avLst>
              <a:gd name="adj1" fmla="val 67995"/>
              <a:gd name="adj2" fmla="val 46169"/>
              <a:gd name="adj3" fmla="val 16667"/>
            </a:avLst>
          </a:prstGeom>
          <a:solidFill>
            <a:srgbClr val="DCDCDE"/>
          </a:soli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180975" marR="0" lvl="0" indent="635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1" i="0" u="none" strike="noStrike" kern="0" cap="none" spc="0" normalizeH="0" baseline="0" noProof="0">
                <a:ln>
                  <a:noFill/>
                </a:ln>
                <a:solidFill>
                  <a:srgbClr val="002060"/>
                </a:solidFill>
                <a:effectLst/>
                <a:uLnTx/>
                <a:uFillTx/>
                <a:latin typeface="Arial"/>
                <a:ea typeface="Arial"/>
                <a:cs typeface="Arial"/>
                <a:sym typeface="Arial"/>
              </a:rPr>
              <a:t>"Du musst zu Hause bleiben"</a:t>
            </a:r>
            <a:endParaRPr kumimoji="0" sz="1400" b="1"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305" name="Google Shape;305;p10"/>
          <p:cNvSpPr/>
          <p:nvPr/>
        </p:nvSpPr>
        <p:spPr>
          <a:xfrm>
            <a:off x="250825" y="2781300"/>
            <a:ext cx="2017713" cy="792163"/>
          </a:xfrm>
          <a:prstGeom prst="wedgeRoundRectCallout">
            <a:avLst>
              <a:gd name="adj1" fmla="val 58533"/>
              <a:gd name="adj2" fmla="val 20561"/>
              <a:gd name="adj3" fmla="val 16667"/>
            </a:avLst>
          </a:prstGeom>
          <a:solidFill>
            <a:srgbClr val="DCDCDE"/>
          </a:soli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635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1" i="0" u="none" strike="noStrike" kern="0" cap="none" spc="0" normalizeH="0" baseline="0" noProof="0">
                <a:ln>
                  <a:noFill/>
                </a:ln>
                <a:solidFill>
                  <a:srgbClr val="002060"/>
                </a:solidFill>
                <a:effectLst/>
                <a:uLnTx/>
                <a:uFillTx/>
                <a:latin typeface="Arial"/>
                <a:cs typeface="Arial"/>
                <a:sym typeface="Arial"/>
              </a:rPr>
              <a:t>"Du bist krank"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0"/>
          <p:cNvSpPr/>
          <p:nvPr/>
        </p:nvSpPr>
        <p:spPr>
          <a:xfrm>
            <a:off x="250825" y="3716338"/>
            <a:ext cx="2017713" cy="576262"/>
          </a:xfrm>
          <a:prstGeom prst="wedgeRoundRectCallout">
            <a:avLst>
              <a:gd name="adj1" fmla="val 64674"/>
              <a:gd name="adj2" fmla="val -51589"/>
              <a:gd name="adj3" fmla="val 16667"/>
            </a:avLst>
          </a:prstGeom>
          <a:solidFill>
            <a:srgbClr val="DCDCDE"/>
          </a:soli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1" i="0" u="none" strike="noStrike" kern="0" cap="none" spc="0" normalizeH="0" baseline="0" noProof="0">
                <a:ln>
                  <a:noFill/>
                </a:ln>
                <a:solidFill>
                  <a:srgbClr val="002060"/>
                </a:solidFill>
                <a:effectLst/>
                <a:uLnTx/>
                <a:uFillTx/>
                <a:latin typeface="Arial"/>
                <a:cs typeface="Arial"/>
                <a:sym typeface="Arial"/>
              </a:rPr>
              <a:t>"Sie brauchen Pflege"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0"/>
          <p:cNvSpPr/>
          <p:nvPr/>
        </p:nvSpPr>
        <p:spPr>
          <a:xfrm>
            <a:off x="250825" y="4437063"/>
            <a:ext cx="2017713" cy="576262"/>
          </a:xfrm>
          <a:prstGeom prst="wedgeRoundRectCallout">
            <a:avLst>
              <a:gd name="adj1" fmla="val 75028"/>
              <a:gd name="adj2" fmla="val -69384"/>
              <a:gd name="adj3" fmla="val 16667"/>
            </a:avLst>
          </a:prstGeom>
          <a:solidFill>
            <a:srgbClr val="DCDCDE"/>
          </a:soli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1" i="0" u="none" strike="noStrike" kern="0" cap="none" spc="0" normalizeH="0" baseline="0" noProof="0">
                <a:ln>
                  <a:noFill/>
                </a:ln>
                <a:solidFill>
                  <a:srgbClr val="002060"/>
                </a:solidFill>
                <a:effectLst/>
                <a:uLnTx/>
                <a:uFillTx/>
                <a:latin typeface="Arial"/>
                <a:cs typeface="Arial"/>
                <a:sym typeface="Arial"/>
              </a:rPr>
              <a:t>"Sie brauchen keine Ausbildung"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0"/>
          <p:cNvSpPr/>
          <p:nvPr/>
        </p:nvSpPr>
        <p:spPr>
          <a:xfrm>
            <a:off x="6516688" y="1628775"/>
            <a:ext cx="2555875" cy="1208088"/>
          </a:xfrm>
          <a:prstGeom prst="wedgeRoundRectCallout">
            <a:avLst>
              <a:gd name="adj1" fmla="val -43531"/>
              <a:gd name="adj2" fmla="val 70533"/>
              <a:gd name="adj3" fmla="val 16667"/>
            </a:avLst>
          </a:prstGeom>
          <a:solidFill>
            <a:srgbClr val="DCDCDE"/>
          </a:soli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635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1" i="0" u="none" strike="noStrike" kern="0" cap="none" spc="0" normalizeH="0" baseline="0" noProof="0">
                <a:ln>
                  <a:noFill/>
                </a:ln>
                <a:solidFill>
                  <a:srgbClr val="002060"/>
                </a:solidFill>
                <a:effectLst/>
                <a:uLnTx/>
                <a:uFillTx/>
                <a:latin typeface="Arial"/>
                <a:ea typeface="Arial"/>
                <a:cs typeface="Arial"/>
                <a:sym typeface="Arial"/>
              </a:rPr>
              <a:t>"Ich bin der Chef, Direktor, Manager" </a:t>
            </a:r>
            <a:r>
              <a:rPr kumimoji="0" lang="pl-PL" sz="1400" b="0" i="1" u="none" strike="noStrike" kern="0" cap="none" spc="0" normalizeH="0" baseline="0" noProof="0">
                <a:ln>
                  <a:noFill/>
                </a:ln>
                <a:solidFill>
                  <a:srgbClr val="002060"/>
                </a:solidFill>
                <a:effectLst/>
                <a:uLnTx/>
                <a:uFillTx/>
                <a:latin typeface="Arial"/>
                <a:ea typeface="Arial"/>
                <a:cs typeface="Arial"/>
                <a:sym typeface="Arial"/>
              </a:rPr>
              <a:t>mit entsprechender Anpassung des Arbeitsplatzes</a:t>
            </a:r>
            <a:endParaRPr kumimoji="0" sz="1400" b="0" i="1"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309" name="Google Shape;309;p10"/>
          <p:cNvSpPr/>
          <p:nvPr/>
        </p:nvSpPr>
        <p:spPr>
          <a:xfrm>
            <a:off x="6948488" y="3141663"/>
            <a:ext cx="2016125" cy="792162"/>
          </a:xfrm>
          <a:prstGeom prst="wedgeRoundRectCallout">
            <a:avLst>
              <a:gd name="adj1" fmla="val -61934"/>
              <a:gd name="adj2" fmla="val 7683"/>
              <a:gd name="adj3" fmla="val 16667"/>
            </a:avLst>
          </a:prstGeom>
          <a:solidFill>
            <a:srgbClr val="DCDCDE"/>
          </a:soli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1" i="0" u="none" strike="noStrike" kern="0" cap="none" spc="0" normalizeH="0" baseline="0" noProof="0">
                <a:ln>
                  <a:noFill/>
                </a:ln>
                <a:solidFill>
                  <a:srgbClr val="002060"/>
                </a:solidFill>
                <a:effectLst/>
                <a:uLnTx/>
                <a:uFillTx/>
                <a:latin typeface="Arial"/>
                <a:ea typeface="Arial"/>
                <a:cs typeface="Arial"/>
                <a:sym typeface="Arial"/>
              </a:rPr>
              <a:t>"Ich fahre ein Auto" </a:t>
            </a:r>
            <a:r>
              <a:rPr kumimoji="0" lang="pl-PL" sz="1400" b="0" i="1" u="none" strike="noStrike" kern="0" cap="none" spc="0" normalizeH="0" baseline="0" noProof="0">
                <a:ln>
                  <a:noFill/>
                </a:ln>
                <a:solidFill>
                  <a:srgbClr val="002060"/>
                </a:solidFill>
                <a:effectLst/>
                <a:uLnTx/>
                <a:uFillTx/>
                <a:latin typeface="Arial"/>
                <a:ea typeface="Arial"/>
                <a:cs typeface="Arial"/>
                <a:sym typeface="Arial"/>
              </a:rPr>
              <a:t>mit der entsprechenden Ausrüstung</a:t>
            </a:r>
            <a:endParaRPr kumimoji="0" sz="1400" b="0" i="1"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310" name="Google Shape;310;p10"/>
          <p:cNvSpPr/>
          <p:nvPr/>
        </p:nvSpPr>
        <p:spPr>
          <a:xfrm>
            <a:off x="6875463" y="4149725"/>
            <a:ext cx="2017712" cy="935038"/>
          </a:xfrm>
          <a:prstGeom prst="wedgeRoundRectCallout">
            <a:avLst>
              <a:gd name="adj1" fmla="val -69492"/>
              <a:gd name="adj2" fmla="val -49318"/>
              <a:gd name="adj3" fmla="val 16667"/>
            </a:avLst>
          </a:prstGeom>
          <a:solidFill>
            <a:srgbClr val="DCDCDE"/>
          </a:soli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1" i="0" u="none" strike="noStrike" kern="0" cap="none" spc="0" normalizeH="0" baseline="0" noProof="0">
                <a:ln>
                  <a:noFill/>
                </a:ln>
                <a:solidFill>
                  <a:srgbClr val="002060"/>
                </a:solidFill>
                <a:effectLst/>
                <a:uLnTx/>
                <a:uFillTx/>
                <a:latin typeface="Arial"/>
                <a:ea typeface="Arial"/>
                <a:cs typeface="Arial"/>
                <a:sym typeface="Arial"/>
              </a:rPr>
              <a:t>"Ich kann in ein Restaurant gehen" </a:t>
            </a:r>
            <a:r>
              <a:rPr kumimoji="0" lang="pl-PL" sz="1400" b="0" i="1" u="none" strike="noStrike" kern="0" cap="none" spc="0" normalizeH="0" baseline="0" noProof="0">
                <a:ln>
                  <a:noFill/>
                </a:ln>
                <a:solidFill>
                  <a:srgbClr val="002060"/>
                </a:solidFill>
                <a:effectLst/>
                <a:uLnTx/>
                <a:uFillTx/>
                <a:latin typeface="Arial"/>
                <a:ea typeface="Arial"/>
                <a:cs typeface="Arial"/>
                <a:sym typeface="Arial"/>
              </a:rPr>
              <a:t>mit einem persönlichen Assistenten, Freunden</a:t>
            </a:r>
            <a:endParaRPr kumimoji="0" sz="1400" b="0" i="1"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311" name="Google Shape;311;p10"/>
          <p:cNvSpPr/>
          <p:nvPr/>
        </p:nvSpPr>
        <p:spPr>
          <a:xfrm>
            <a:off x="5651500" y="5157788"/>
            <a:ext cx="3313113" cy="647700"/>
          </a:xfrm>
          <a:prstGeom prst="wedgeRoundRectCallout">
            <a:avLst>
              <a:gd name="adj1" fmla="val -35108"/>
              <a:gd name="adj2" fmla="val -151546"/>
              <a:gd name="adj3" fmla="val 16667"/>
            </a:avLst>
          </a:prstGeom>
          <a:solidFill>
            <a:srgbClr val="DCDCDE"/>
          </a:soli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1" i="0" u="none" strike="noStrike" kern="0" cap="none" spc="0" normalizeH="0" baseline="0" noProof="0">
                <a:ln>
                  <a:noFill/>
                </a:ln>
                <a:solidFill>
                  <a:srgbClr val="002060"/>
                </a:solidFill>
                <a:effectLst/>
                <a:uLnTx/>
                <a:uFillTx/>
                <a:latin typeface="Arial"/>
                <a:ea typeface="Arial"/>
                <a:cs typeface="Arial"/>
                <a:sym typeface="Arial"/>
              </a:rPr>
              <a:t>"Ich putze und koche zu Hause" </a:t>
            </a:r>
            <a:r>
              <a:rPr kumimoji="0" lang="pl-PL" sz="1400" b="0" i="1" u="none" strike="noStrike" kern="0" cap="none" spc="0" normalizeH="0" baseline="0" noProof="0">
                <a:ln>
                  <a:noFill/>
                </a:ln>
                <a:solidFill>
                  <a:srgbClr val="002060"/>
                </a:solidFill>
                <a:effectLst/>
                <a:uLnTx/>
                <a:uFillTx/>
                <a:latin typeface="Arial"/>
                <a:ea typeface="Arial"/>
                <a:cs typeface="Arial"/>
                <a:sym typeface="Arial"/>
              </a:rPr>
              <a:t>mit entsprechenden Geräten</a:t>
            </a:r>
            <a:endParaRPr kumimoji="0" sz="1400" b="0" i="1" u="none" strike="noStrike" kern="0" cap="none" spc="0" normalizeH="0" baseline="0" noProof="0">
              <a:ln>
                <a:noFill/>
              </a:ln>
              <a:solidFill>
                <a:srgbClr val="002060"/>
              </a:solidFill>
              <a:effectLst/>
              <a:uLnTx/>
              <a:uFillTx/>
              <a:latin typeface="Arial"/>
              <a:ea typeface="Arial"/>
              <a:cs typeface="Arial"/>
              <a:sym typeface="Arial"/>
            </a:endParaRPr>
          </a:p>
        </p:txBody>
      </p:sp>
      <p:pic>
        <p:nvPicPr>
          <p:cNvPr id="312" name="Google Shape;312;p10" descr="Dom"/>
          <p:cNvPicPr preferRelativeResize="0"/>
          <p:nvPr/>
        </p:nvPicPr>
        <p:blipFill rotWithShape="1">
          <a:blip r:embed="rId3">
            <a:alphaModFix/>
          </a:blip>
          <a:srcRect/>
          <a:stretch/>
        </p:blipFill>
        <p:spPr>
          <a:xfrm>
            <a:off x="1258888" y="2060575"/>
            <a:ext cx="555625" cy="554038"/>
          </a:xfrm>
          <a:prstGeom prst="rect">
            <a:avLst/>
          </a:prstGeom>
          <a:noFill/>
          <a:ln>
            <a:noFill/>
          </a:ln>
        </p:spPr>
      </p:pic>
      <p:pic>
        <p:nvPicPr>
          <p:cNvPr id="313" name="Google Shape;313;p10" descr="Sen"/>
          <p:cNvPicPr preferRelativeResize="0"/>
          <p:nvPr/>
        </p:nvPicPr>
        <p:blipFill rotWithShape="1">
          <a:blip r:embed="rId4">
            <a:alphaModFix/>
          </a:blip>
          <a:srcRect/>
          <a:stretch/>
        </p:blipFill>
        <p:spPr>
          <a:xfrm>
            <a:off x="1619250" y="3068638"/>
            <a:ext cx="601663" cy="601662"/>
          </a:xfrm>
          <a:prstGeom prst="rect">
            <a:avLst/>
          </a:prstGeom>
          <a:noFill/>
          <a:ln>
            <a:noFill/>
          </a:ln>
        </p:spPr>
      </p:pic>
      <p:pic>
        <p:nvPicPr>
          <p:cNvPr id="314" name="Google Shape;314;p10" descr="Opieka"/>
          <p:cNvPicPr preferRelativeResize="0"/>
          <p:nvPr/>
        </p:nvPicPr>
        <p:blipFill rotWithShape="1">
          <a:blip r:embed="rId5">
            <a:alphaModFix/>
          </a:blip>
          <a:srcRect/>
          <a:stretch/>
        </p:blipFill>
        <p:spPr>
          <a:xfrm>
            <a:off x="1763713" y="3789363"/>
            <a:ext cx="528637" cy="528637"/>
          </a:xfrm>
          <a:prstGeom prst="rect">
            <a:avLst/>
          </a:prstGeom>
          <a:noFill/>
          <a:ln>
            <a:noFill/>
          </a:ln>
        </p:spPr>
      </p:pic>
      <p:pic>
        <p:nvPicPr>
          <p:cNvPr id="315" name="Google Shape;315;p10" descr="Książki"/>
          <p:cNvPicPr preferRelativeResize="0"/>
          <p:nvPr/>
        </p:nvPicPr>
        <p:blipFill rotWithShape="1">
          <a:blip r:embed="rId6">
            <a:alphaModFix/>
          </a:blip>
          <a:srcRect/>
          <a:stretch/>
        </p:blipFill>
        <p:spPr>
          <a:xfrm>
            <a:off x="1835150" y="4581525"/>
            <a:ext cx="457200" cy="457200"/>
          </a:xfrm>
          <a:prstGeom prst="rect">
            <a:avLst/>
          </a:prstGeom>
          <a:noFill/>
          <a:ln>
            <a:noFill/>
          </a:ln>
        </p:spPr>
      </p:pic>
      <p:cxnSp>
        <p:nvCxnSpPr>
          <p:cNvPr id="316" name="Google Shape;316;p10"/>
          <p:cNvCxnSpPr/>
          <p:nvPr/>
        </p:nvCxnSpPr>
        <p:spPr>
          <a:xfrm flipH="1">
            <a:off x="1763713" y="4508500"/>
            <a:ext cx="504825" cy="504825"/>
          </a:xfrm>
          <a:prstGeom prst="straightConnector1">
            <a:avLst/>
          </a:prstGeom>
          <a:noFill/>
          <a:ln w="38100" cap="flat" cmpd="sng">
            <a:solidFill>
              <a:schemeClr val="dk1"/>
            </a:solidFill>
            <a:prstDash val="solid"/>
            <a:round/>
            <a:headEnd type="none" w="sm" len="sm"/>
            <a:tailEnd type="none" w="sm" len="sm"/>
          </a:ln>
        </p:spPr>
      </p:cxnSp>
      <p:pic>
        <p:nvPicPr>
          <p:cNvPr id="317" name="Google Shape;317;p10" descr="Kelner"/>
          <p:cNvPicPr preferRelativeResize="0"/>
          <p:nvPr/>
        </p:nvPicPr>
        <p:blipFill rotWithShape="1">
          <a:blip r:embed="rId7">
            <a:alphaModFix/>
          </a:blip>
          <a:srcRect/>
          <a:stretch/>
        </p:blipFill>
        <p:spPr>
          <a:xfrm>
            <a:off x="8388350" y="4149725"/>
            <a:ext cx="576263" cy="574675"/>
          </a:xfrm>
          <a:prstGeom prst="rect">
            <a:avLst/>
          </a:prstGeom>
          <a:noFill/>
          <a:ln>
            <a:noFill/>
          </a:ln>
        </p:spPr>
      </p:pic>
      <p:pic>
        <p:nvPicPr>
          <p:cNvPr id="318" name="Google Shape;318;p10" descr="Kabriolet"/>
          <p:cNvPicPr preferRelativeResize="0"/>
          <p:nvPr/>
        </p:nvPicPr>
        <p:blipFill rotWithShape="1">
          <a:blip r:embed="rId8">
            <a:alphaModFix/>
          </a:blip>
          <a:srcRect/>
          <a:stretch/>
        </p:blipFill>
        <p:spPr>
          <a:xfrm>
            <a:off x="8243888" y="3573463"/>
            <a:ext cx="457200" cy="457200"/>
          </a:xfrm>
          <a:prstGeom prst="rect">
            <a:avLst/>
          </a:prstGeom>
          <a:noFill/>
          <a:ln>
            <a:noFill/>
          </a:ln>
        </p:spPr>
      </p:pic>
      <p:pic>
        <p:nvPicPr>
          <p:cNvPr id="319" name="Google Shape;319;p10" descr="Szef kuchni"/>
          <p:cNvPicPr preferRelativeResize="0"/>
          <p:nvPr/>
        </p:nvPicPr>
        <p:blipFill rotWithShape="1">
          <a:blip r:embed="rId9">
            <a:alphaModFix/>
          </a:blip>
          <a:srcRect/>
          <a:stretch/>
        </p:blipFill>
        <p:spPr>
          <a:xfrm>
            <a:off x="8388350" y="5229225"/>
            <a:ext cx="601663" cy="601663"/>
          </a:xfrm>
          <a:prstGeom prst="rect">
            <a:avLst/>
          </a:prstGeom>
          <a:noFill/>
          <a:ln>
            <a:noFill/>
          </a:ln>
        </p:spPr>
      </p:pic>
      <p:pic>
        <p:nvPicPr>
          <p:cNvPr id="320" name="Google Shape;320;p10" descr="Podatek"/>
          <p:cNvPicPr preferRelativeResize="0"/>
          <p:nvPr/>
        </p:nvPicPr>
        <p:blipFill rotWithShape="1">
          <a:blip r:embed="rId10">
            <a:alphaModFix/>
          </a:blip>
          <a:srcRect/>
          <a:stretch/>
        </p:blipFill>
        <p:spPr>
          <a:xfrm>
            <a:off x="8388350" y="2133600"/>
            <a:ext cx="601663" cy="600075"/>
          </a:xfrm>
          <a:prstGeom prst="rect">
            <a:avLst/>
          </a:prstGeom>
          <a:noFill/>
          <a:ln>
            <a:noFill/>
          </a:ln>
        </p:spPr>
      </p:pic>
      <p:sp>
        <p:nvSpPr>
          <p:cNvPr id="321" name="Google Shape;321;p10"/>
          <p:cNvSpPr/>
          <p:nvPr/>
        </p:nvSpPr>
        <p:spPr>
          <a:xfrm>
            <a:off x="2987675" y="5157788"/>
            <a:ext cx="2017713" cy="647700"/>
          </a:xfrm>
          <a:prstGeom prst="wedgeRoundRectCallout">
            <a:avLst>
              <a:gd name="adj1" fmla="val -9196"/>
              <a:gd name="adj2" fmla="val -126304"/>
              <a:gd name="adj3" fmla="val 16667"/>
            </a:avLst>
          </a:prstGeom>
          <a:solidFill>
            <a:srgbClr val="DCDCDE"/>
          </a:soli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635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1" i="0" u="none" strike="noStrike" kern="0" cap="none" spc="0" normalizeH="0" baseline="0" noProof="0">
                <a:ln>
                  <a:noFill/>
                </a:ln>
                <a:solidFill>
                  <a:srgbClr val="002060"/>
                </a:solidFill>
                <a:effectLst/>
                <a:uLnTx/>
                <a:uFillTx/>
                <a:latin typeface="Arial"/>
                <a:cs typeface="Arial"/>
                <a:sym typeface="Arial"/>
              </a:rPr>
              <a:t>"Du hörst nicht, sprichst nicht, gehst nicht, siehst nicht"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0"/>
          <p:cNvSpPr/>
          <p:nvPr/>
        </p:nvSpPr>
        <p:spPr>
          <a:xfrm>
            <a:off x="755650" y="5157788"/>
            <a:ext cx="2017713" cy="647700"/>
          </a:xfrm>
          <a:prstGeom prst="wedgeRoundRectCallout">
            <a:avLst>
              <a:gd name="adj1" fmla="val 90405"/>
              <a:gd name="adj2" fmla="val -143359"/>
              <a:gd name="adj3" fmla="val 16667"/>
            </a:avLst>
          </a:prstGeom>
          <a:solidFill>
            <a:srgbClr val="DCDCDE"/>
          </a:soli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635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1" i="0" u="none" strike="noStrike" kern="0" cap="none" spc="0" normalizeH="0" baseline="0" noProof="0">
                <a:ln>
                  <a:noFill/>
                </a:ln>
                <a:solidFill>
                  <a:srgbClr val="002060"/>
                </a:solidFill>
                <a:effectLst/>
                <a:uLnTx/>
                <a:uFillTx/>
                <a:latin typeface="Arial"/>
                <a:cs typeface="Arial"/>
                <a:sym typeface="Arial"/>
              </a:rPr>
              <a:t>"Du kannst nicht heiraten"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0"/>
          <p:cNvSpPr/>
          <p:nvPr/>
        </p:nvSpPr>
        <p:spPr>
          <a:xfrm>
            <a:off x="1763713" y="5516563"/>
            <a:ext cx="215900" cy="215900"/>
          </a:xfrm>
          <a:prstGeom prst="ellipse">
            <a:avLst/>
          </a:prstGeom>
          <a:noFill/>
          <a:ln w="25400" cap="flat" cmpd="sng">
            <a:solidFill>
              <a:schemeClr val="dk1"/>
            </a:solidFill>
            <a:prstDash val="solid"/>
            <a:round/>
            <a:headEnd type="none" w="sm" len="sm"/>
            <a:tailEnd type="none" w="sm" len="sm"/>
          </a:ln>
        </p:spPr>
        <p:txBody>
          <a:bodyPr spcFirstLastPara="1" wrap="square" lIns="50750" tIns="50750" rIns="50750" bIns="50750" anchor="ctr" anchorCtr="0">
            <a:noAutofit/>
          </a:bodyPr>
          <a:lstStyle/>
          <a:p>
            <a:pPr marL="588963" marR="0" lvl="0" indent="-401638" algn="r" defTabSz="914400" rtl="0" eaLnBrk="1" fontAlgn="auto" latinLnBrk="0" hangingPunct="1">
              <a:lnSpc>
                <a:spcPct val="90000"/>
              </a:lnSpc>
              <a:spcBef>
                <a:spcPts val="0"/>
              </a:spcBef>
              <a:spcAft>
                <a:spcPts val="0"/>
              </a:spcAft>
              <a:buClr>
                <a:srgbClr val="000000"/>
              </a:buClr>
              <a:buSzPts val="1710"/>
              <a:buFont typeface="Arial"/>
              <a:buNone/>
              <a:tabLst/>
              <a:defRPr/>
            </a:pP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4" name="Google Shape;324;p10"/>
          <p:cNvSpPr/>
          <p:nvPr/>
        </p:nvSpPr>
        <p:spPr>
          <a:xfrm>
            <a:off x="1908175" y="5516563"/>
            <a:ext cx="215900" cy="215900"/>
          </a:xfrm>
          <a:prstGeom prst="ellipse">
            <a:avLst/>
          </a:prstGeom>
          <a:noFill/>
          <a:ln w="25400" cap="flat" cmpd="sng">
            <a:solidFill>
              <a:schemeClr val="dk1"/>
            </a:solidFill>
            <a:prstDash val="solid"/>
            <a:round/>
            <a:headEnd type="none" w="sm" len="sm"/>
            <a:tailEnd type="none" w="sm" len="sm"/>
          </a:ln>
        </p:spPr>
        <p:txBody>
          <a:bodyPr spcFirstLastPara="1" wrap="square" lIns="50750" tIns="50750" rIns="50750" bIns="50750" anchor="ctr" anchorCtr="0">
            <a:noAutofit/>
          </a:bodyPr>
          <a:lstStyle/>
          <a:p>
            <a:pPr marL="588963" marR="0" lvl="0" indent="-401638" algn="r" defTabSz="914400" rtl="0" eaLnBrk="1" fontAlgn="auto" latinLnBrk="0" hangingPunct="1">
              <a:lnSpc>
                <a:spcPct val="90000"/>
              </a:lnSpc>
              <a:spcBef>
                <a:spcPts val="0"/>
              </a:spcBef>
              <a:spcAft>
                <a:spcPts val="0"/>
              </a:spcAft>
              <a:buClr>
                <a:srgbClr val="000000"/>
              </a:buClr>
              <a:buSzPts val="1710"/>
              <a:buFont typeface="Arial"/>
              <a:buNone/>
              <a:tabLst/>
              <a:defRPr/>
            </a:pP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265538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2" name="Google Shape;332;p1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3" name="Google Shape;333;p1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4" name="Google Shape;334;p1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5" name="Google Shape;335;p1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6" name="Google Shape;336;p11"/>
          <p:cNvSpPr/>
          <p:nvPr/>
        </p:nvSpPr>
        <p:spPr>
          <a:xfrm>
            <a:off x="395288" y="1125538"/>
            <a:ext cx="8135937"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140041"/>
                </a:solidFill>
                <a:effectLst/>
                <a:uLnTx/>
                <a:uFillTx/>
                <a:latin typeface="Arial"/>
                <a:ea typeface="Arial"/>
                <a:cs typeface="Arial"/>
                <a:sym typeface="Arial"/>
              </a:rPr>
              <a:t>Medizinische und soziale Modelle</a:t>
            </a:r>
            <a:endParaRPr kumimoji="0" sz="2200" b="0" i="0" u="none" strike="noStrike" kern="0" cap="none" spc="0" normalizeH="0" baseline="0" noProof="0">
              <a:ln>
                <a:noFill/>
              </a:ln>
              <a:solidFill>
                <a:srgbClr val="140041"/>
              </a:solidFill>
              <a:effectLst/>
              <a:uLnTx/>
              <a:uFillTx/>
              <a:latin typeface="Arial"/>
              <a:ea typeface="Arial"/>
              <a:cs typeface="Arial"/>
              <a:sym typeface="Arial"/>
            </a:endParaRPr>
          </a:p>
        </p:txBody>
      </p:sp>
      <p:sp>
        <p:nvSpPr>
          <p:cNvPr id="337" name="Google Shape;337;p11"/>
          <p:cNvSpPr/>
          <p:nvPr/>
        </p:nvSpPr>
        <p:spPr>
          <a:xfrm>
            <a:off x="7164388" y="1341438"/>
            <a:ext cx="8929687"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140041"/>
              </a:solidFill>
              <a:effectLst/>
              <a:uLnTx/>
              <a:uFillTx/>
              <a:latin typeface="Arial"/>
              <a:ea typeface="Arial"/>
              <a:cs typeface="Arial"/>
              <a:sym typeface="Arial"/>
            </a:endParaRPr>
          </a:p>
        </p:txBody>
      </p:sp>
      <p:grpSp>
        <p:nvGrpSpPr>
          <p:cNvPr id="338" name="Google Shape;338;p11"/>
          <p:cNvGrpSpPr/>
          <p:nvPr/>
        </p:nvGrpSpPr>
        <p:grpSpPr>
          <a:xfrm>
            <a:off x="2370880" y="2136758"/>
            <a:ext cx="4377559" cy="2544026"/>
            <a:chOff x="103136" y="75910"/>
            <a:chExt cx="4377559" cy="2544026"/>
          </a:xfrm>
        </p:grpSpPr>
        <p:sp>
          <p:nvSpPr>
            <p:cNvPr id="339" name="Google Shape;339;p11"/>
            <p:cNvSpPr/>
            <p:nvPr/>
          </p:nvSpPr>
          <p:spPr>
            <a:xfrm>
              <a:off x="103136" y="75910"/>
              <a:ext cx="2544026" cy="2544026"/>
            </a:xfrm>
            <a:prstGeom prst="ellipse">
              <a:avLst/>
            </a:prstGeom>
            <a:solidFill>
              <a:srgbClr val="28287C">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1"/>
            <p:cNvSpPr txBox="1"/>
            <p:nvPr/>
          </p:nvSpPr>
          <p:spPr>
            <a:xfrm>
              <a:off x="458383" y="375906"/>
              <a:ext cx="1466826" cy="194403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600"/>
                <a:buFont typeface="Arial"/>
                <a:buNone/>
                <a:tabLst/>
                <a:defRPr/>
              </a:pPr>
              <a:r>
                <a:rPr kumimoji="0" lang="pl-PL" sz="2600" b="1" i="0" u="none" strike="noStrike" kern="0" cap="none" spc="0" normalizeH="0" baseline="0" noProof="0">
                  <a:ln>
                    <a:noFill/>
                  </a:ln>
                  <a:solidFill>
                    <a:srgbClr val="000000"/>
                  </a:solidFill>
                  <a:effectLst/>
                  <a:uLnTx/>
                  <a:uFillTx/>
                  <a:latin typeface="Arial"/>
                  <a:ea typeface="Arial"/>
                  <a:cs typeface="Arial"/>
                  <a:sym typeface="Arial"/>
                </a:rPr>
                <a:t>Medizinisches Modell</a:t>
              </a:r>
              <a:endParaRPr kumimoji="0" sz="26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 name="Google Shape;341;p11"/>
            <p:cNvSpPr/>
            <p:nvPr/>
          </p:nvSpPr>
          <p:spPr>
            <a:xfrm>
              <a:off x="1936669" y="75910"/>
              <a:ext cx="2544026" cy="2544026"/>
            </a:xfrm>
            <a:prstGeom prst="ellipse">
              <a:avLst/>
            </a:prstGeom>
            <a:solidFill>
              <a:srgbClr val="2C2C89">
                <a:alpha val="79607"/>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1"/>
            <p:cNvSpPr txBox="1"/>
            <p:nvPr/>
          </p:nvSpPr>
          <p:spPr>
            <a:xfrm>
              <a:off x="2658622" y="375906"/>
              <a:ext cx="1466826" cy="194403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600"/>
                <a:buFont typeface="Arial"/>
                <a:buNone/>
                <a:tabLst/>
                <a:defRPr/>
              </a:pPr>
              <a:r>
                <a:rPr kumimoji="0" lang="pl-PL" sz="2600" b="1" i="0" u="none" strike="noStrike" kern="0" cap="none" spc="0" normalizeH="0" baseline="0" noProof="0">
                  <a:ln>
                    <a:noFill/>
                  </a:ln>
                  <a:solidFill>
                    <a:srgbClr val="000000"/>
                  </a:solidFill>
                  <a:effectLst/>
                  <a:uLnTx/>
                  <a:uFillTx/>
                  <a:latin typeface="Arial"/>
                  <a:ea typeface="Arial"/>
                  <a:cs typeface="Arial"/>
                  <a:sym typeface="Arial"/>
                </a:rPr>
                <a:t>Soziales Modell</a:t>
              </a:r>
              <a:endParaRPr kumimoji="0" sz="2600" b="1"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3" name="Google Shape;343;p11"/>
          <p:cNvSpPr/>
          <p:nvPr/>
        </p:nvSpPr>
        <p:spPr>
          <a:xfrm rot="-5400000">
            <a:off x="3886994" y="4185444"/>
            <a:ext cx="1225550" cy="287338"/>
          </a:xfrm>
          <a:prstGeom prst="rightArrow">
            <a:avLst>
              <a:gd name="adj1" fmla="val 50000"/>
              <a:gd name="adj2" fmla="val 50000"/>
            </a:avLst>
          </a:prstGeom>
          <a:solidFill>
            <a:srgbClr val="002060"/>
          </a:solidFill>
          <a:ln w="25400" cap="flat" cmpd="sng">
            <a:solidFill>
              <a:srgbClr val="002060"/>
            </a:solidFill>
            <a:prstDash val="solid"/>
            <a:round/>
            <a:headEnd type="none" w="sm" len="sm"/>
            <a:tailEnd type="none" w="sm" len="sm"/>
          </a:ln>
        </p:spPr>
        <p:txBody>
          <a:bodyPr spcFirstLastPara="1" wrap="square" lIns="50750" tIns="50750" rIns="50750" bIns="50750" anchor="ctr" anchorCtr="0">
            <a:noAutofit/>
          </a:bodyPr>
          <a:lstStyle/>
          <a:p>
            <a:pPr marL="588963" marR="0" lvl="0" indent="-401638" algn="r" defTabSz="914400" rtl="0" eaLnBrk="1" fontAlgn="auto" latinLnBrk="0" hangingPunct="1">
              <a:lnSpc>
                <a:spcPct val="90000"/>
              </a:lnSpc>
              <a:spcBef>
                <a:spcPts val="0"/>
              </a:spcBef>
              <a:spcAft>
                <a:spcPts val="0"/>
              </a:spcAft>
              <a:buClr>
                <a:srgbClr val="FFFFFF"/>
              </a:buClr>
              <a:buSzPts val="1710"/>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4" name="Google Shape;344;p11"/>
          <p:cNvSpPr txBox="1"/>
          <p:nvPr/>
        </p:nvSpPr>
        <p:spPr>
          <a:xfrm>
            <a:off x="3563938" y="4941888"/>
            <a:ext cx="2663825" cy="55403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3000" b="1" i="0" u="none" strike="noStrike" kern="0" cap="none" spc="0" normalizeH="0" baseline="0" noProof="0">
                <a:ln>
                  <a:noFill/>
                </a:ln>
                <a:solidFill>
                  <a:srgbClr val="222061"/>
                </a:solidFill>
                <a:effectLst/>
                <a:uLnTx/>
                <a:uFillTx/>
                <a:latin typeface="Arial"/>
                <a:ea typeface="Arial"/>
                <a:cs typeface="Arial"/>
                <a:sym typeface="Arial"/>
              </a:rPr>
              <a:t>ICF-Modell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1"/>
          <p:cNvSpPr/>
          <p:nvPr/>
        </p:nvSpPr>
        <p:spPr>
          <a:xfrm>
            <a:off x="-1" y="1433384"/>
            <a:ext cx="2454659" cy="4316627"/>
          </a:xfrm>
          <a:prstGeom prst="rect">
            <a:avLst/>
          </a:prstGeom>
          <a:gradFill>
            <a:gsLst>
              <a:gs pos="0">
                <a:srgbClr val="D8D8DE"/>
              </a:gs>
              <a:gs pos="35000">
                <a:srgbClr val="E1E1E8"/>
              </a:gs>
              <a:gs pos="100000">
                <a:srgbClr val="F2F2F6"/>
              </a:gs>
            </a:gsLst>
            <a:lin ang="16200000" scaled="0"/>
          </a:gra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87313"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Das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medizinische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Modell</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betrachtet</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Behinderung</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als</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ein</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Problem der Person,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das</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direkt</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durch</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eine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Krankheit</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ein</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Trauma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oder</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einen</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anderen</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Gesundheitszustand</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verursacht</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wird</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und</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eine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medizinische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Versorgung</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in Form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einer</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individuellen</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Behandlung</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durch</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Fachkräfte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erfordert</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Das Management der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Behinderung</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zielt</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auf</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Heilung</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oder</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die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Anpassung</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und</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Verhaltensänderung</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des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Einzelnen</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ab.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Die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medizinische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Versorgung</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wird</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als</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das</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Hauptproblem</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angesehen</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und</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auf</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politischer</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Ebene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besteht</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die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wichtigste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Reaktion</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darin</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die</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Gesundheitspolitik</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zu</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ändern</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oder</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zu</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300" b="0" i="0" u="none" strike="noStrike" kern="0" cap="none" spc="0" normalizeH="0" baseline="0" noProof="0" dirty="0" err="1">
                <a:ln>
                  <a:noFill/>
                </a:ln>
                <a:solidFill>
                  <a:srgbClr val="000000"/>
                </a:solidFill>
                <a:effectLst/>
                <a:uLnTx/>
                <a:uFillTx/>
                <a:latin typeface="Arial"/>
                <a:ea typeface="Arial"/>
                <a:cs typeface="Arial"/>
                <a:sym typeface="Arial"/>
              </a:rPr>
              <a:t>reformieren</a:t>
            </a:r>
            <a:r>
              <a:rPr kumimoji="0" lang="pl-PL" sz="13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6" name="Google Shape;346;p11"/>
          <p:cNvSpPr/>
          <p:nvPr/>
        </p:nvSpPr>
        <p:spPr>
          <a:xfrm>
            <a:off x="6794500" y="1989138"/>
            <a:ext cx="2339975" cy="3311525"/>
          </a:xfrm>
          <a:prstGeom prst="rect">
            <a:avLst/>
          </a:prstGeom>
          <a:gradFill>
            <a:gsLst>
              <a:gs pos="0">
                <a:srgbClr val="D8D8DE"/>
              </a:gs>
              <a:gs pos="35000">
                <a:srgbClr val="E1E1E8"/>
              </a:gs>
              <a:gs pos="100000">
                <a:srgbClr val="F2F2F6"/>
              </a:gs>
            </a:gsLst>
            <a:lin ang="16200000" scaled="0"/>
          </a:gra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300" b="0" i="0" u="none" strike="noStrike" kern="0" cap="none" spc="0" normalizeH="0" baseline="0" noProof="0">
                <a:ln>
                  <a:noFill/>
                </a:ln>
                <a:solidFill>
                  <a:srgbClr val="000000"/>
                </a:solidFill>
                <a:effectLst/>
                <a:uLnTx/>
                <a:uFillTx/>
                <a:latin typeface="Arial"/>
                <a:ea typeface="Arial"/>
                <a:cs typeface="Arial"/>
                <a:sym typeface="Arial"/>
              </a:rPr>
              <a:t>Das soziale Modell der Behinderung, sieht das Thema hauptsächlich als ein gesellschaftlich geschaffenes Problem und im Grunde als eine Frage der vollen Integration von Individuen in die Gesellschaft. Behinderung ist kein Attribut eines Individuums, sondern eine komplexe Sammlung von Bedingungen, von denen viele durch das soziale Umfeld geschaffen werden.</a:t>
            </a:r>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69515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2"/>
          <p:cNvSpPr/>
          <p:nvPr/>
        </p:nvSpPr>
        <p:spPr>
          <a:xfrm>
            <a:off x="1258888" y="4868863"/>
            <a:ext cx="6121400" cy="936625"/>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50750" tIns="50750" rIns="50750" bIns="50750" anchor="ctr" anchorCtr="0">
            <a:noAutofit/>
          </a:bodyPr>
          <a:lstStyle/>
          <a:p>
            <a:pPr marL="588963" marR="0" lvl="0" indent="-401638" algn="r" defTabSz="914400" rtl="0" eaLnBrk="1" fontAlgn="auto" latinLnBrk="0" hangingPunct="1">
              <a:lnSpc>
                <a:spcPct val="90000"/>
              </a:lnSpc>
              <a:spcBef>
                <a:spcPts val="0"/>
              </a:spcBef>
              <a:spcAft>
                <a:spcPts val="0"/>
              </a:spcAft>
              <a:buClr>
                <a:srgbClr val="000000"/>
              </a:buClr>
              <a:buSzPts val="1710"/>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4" name="Google Shape;354;p12"/>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5" name="Google Shape;355;p12"/>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6" name="Google Shape;356;p12"/>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7" name="Google Shape;357;p12"/>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8" name="Google Shape;358;p12"/>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9" name="Google Shape;359;p12"/>
          <p:cNvSpPr/>
          <p:nvPr/>
        </p:nvSpPr>
        <p:spPr>
          <a:xfrm>
            <a:off x="323850" y="1412875"/>
            <a:ext cx="8135938"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140041"/>
                </a:solidFill>
                <a:effectLst/>
                <a:uLnTx/>
                <a:uFillTx/>
                <a:latin typeface="Arial"/>
                <a:ea typeface="Arial"/>
                <a:cs typeface="Arial"/>
                <a:sym typeface="Arial"/>
              </a:rPr>
              <a:t>Modell der Funktionsfähigkeit und Behinderung</a:t>
            </a:r>
            <a:endParaRPr kumimoji="0" sz="2200" b="0" i="0" u="none" strike="noStrike" kern="0" cap="none" spc="0" normalizeH="0" baseline="0" noProof="0">
              <a:ln>
                <a:noFill/>
              </a:ln>
              <a:solidFill>
                <a:srgbClr val="140041"/>
              </a:solidFill>
              <a:effectLst/>
              <a:uLnTx/>
              <a:uFillTx/>
              <a:latin typeface="Arial"/>
              <a:ea typeface="Arial"/>
              <a:cs typeface="Arial"/>
              <a:sym typeface="Arial"/>
            </a:endParaRPr>
          </a:p>
        </p:txBody>
      </p:sp>
      <p:sp>
        <p:nvSpPr>
          <p:cNvPr id="360" name="Google Shape;360;p12"/>
          <p:cNvSpPr/>
          <p:nvPr/>
        </p:nvSpPr>
        <p:spPr>
          <a:xfrm>
            <a:off x="539750" y="2441575"/>
            <a:ext cx="8929688" cy="523875"/>
          </a:xfrm>
          <a:prstGeom prst="rect">
            <a:avLst/>
          </a:prstGeom>
          <a:noFill/>
          <a:ln>
            <a:noFill/>
          </a:ln>
        </p:spPr>
        <p:txBody>
          <a:bodyPr spcFirstLastPara="1" wrap="square" lIns="91425" tIns="45700" rIns="91425" bIns="45700" anchor="t" anchorCtr="0">
            <a:spAutoFit/>
          </a:bodyPr>
          <a:lstStyle/>
          <a:p>
            <a:pPr marL="342900" marR="0" lvl="0" indent="-16510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sz="2800" b="0" i="0" u="none" strike="noStrike" kern="0" cap="none" spc="0" normalizeH="0" baseline="0" noProof="0">
              <a:ln>
                <a:noFill/>
              </a:ln>
              <a:solidFill>
                <a:srgbClr val="262672"/>
              </a:solidFill>
              <a:effectLst/>
              <a:uLnTx/>
              <a:uFillTx/>
              <a:latin typeface="Arial"/>
              <a:ea typeface="Arial"/>
              <a:cs typeface="Arial"/>
              <a:sym typeface="Arial"/>
            </a:endParaRPr>
          </a:p>
        </p:txBody>
      </p:sp>
      <p:sp>
        <p:nvSpPr>
          <p:cNvPr id="361" name="Google Shape;361;p12"/>
          <p:cNvSpPr txBox="1"/>
          <p:nvPr/>
        </p:nvSpPr>
        <p:spPr>
          <a:xfrm>
            <a:off x="395288" y="3284538"/>
            <a:ext cx="2232025" cy="70802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a:ln>
                  <a:noFill/>
                </a:ln>
                <a:solidFill>
                  <a:srgbClr val="222061"/>
                </a:solidFill>
                <a:effectLst/>
                <a:uLnTx/>
                <a:uFillTx/>
                <a:latin typeface="Arial"/>
                <a:ea typeface="Arial"/>
                <a:cs typeface="Arial"/>
                <a:sym typeface="Arial"/>
              </a:rPr>
              <a:t>Körperfunktionen und Strukturen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2"/>
          <p:cNvSpPr txBox="1"/>
          <p:nvPr/>
        </p:nvSpPr>
        <p:spPr>
          <a:xfrm>
            <a:off x="3708400" y="3357563"/>
            <a:ext cx="1871663" cy="70802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a:ln>
                  <a:noFill/>
                </a:ln>
                <a:solidFill>
                  <a:srgbClr val="222061"/>
                </a:solidFill>
                <a:effectLst/>
                <a:uLnTx/>
                <a:uFillTx/>
                <a:latin typeface="Arial"/>
                <a:ea typeface="Arial"/>
                <a:cs typeface="Arial"/>
                <a:sym typeface="Arial"/>
              </a:rPr>
              <a:t>Aktivitäten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222061"/>
              </a:solidFill>
              <a:effectLst/>
              <a:uLnTx/>
              <a:uFillTx/>
              <a:latin typeface="Arial"/>
              <a:ea typeface="Arial"/>
              <a:cs typeface="Arial"/>
              <a:sym typeface="Arial"/>
            </a:endParaRPr>
          </a:p>
        </p:txBody>
      </p:sp>
      <p:sp>
        <p:nvSpPr>
          <p:cNvPr id="363" name="Google Shape;363;p12"/>
          <p:cNvSpPr txBox="1"/>
          <p:nvPr/>
        </p:nvSpPr>
        <p:spPr>
          <a:xfrm>
            <a:off x="2339752" y="2205038"/>
            <a:ext cx="3888011" cy="70802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dirty="0">
                <a:ln>
                  <a:noFill/>
                </a:ln>
                <a:solidFill>
                  <a:srgbClr val="222061"/>
                </a:solidFill>
                <a:effectLst/>
                <a:uLnTx/>
                <a:uFillTx/>
                <a:latin typeface="Arial"/>
                <a:ea typeface="Arial"/>
                <a:cs typeface="Arial"/>
                <a:sym typeface="Arial"/>
              </a:rPr>
              <a:t>    </a:t>
            </a:r>
            <a:r>
              <a:rPr kumimoji="0" lang="pl-PL" sz="2000" b="1" i="0" u="none" strike="noStrike" kern="0" cap="none" spc="0" normalizeH="0" baseline="0" noProof="0" dirty="0" err="1">
                <a:ln>
                  <a:noFill/>
                </a:ln>
                <a:solidFill>
                  <a:srgbClr val="222061"/>
                </a:solidFill>
                <a:effectLst/>
                <a:uLnTx/>
                <a:uFillTx/>
                <a:latin typeface="Arial"/>
                <a:ea typeface="Arial"/>
                <a:cs typeface="Arial"/>
                <a:sym typeface="Arial"/>
              </a:rPr>
              <a:t>Gesundheitszustand</a:t>
            </a:r>
            <a:r>
              <a:rPr kumimoji="0" lang="pl-PL" sz="2000" b="1" i="0" u="none" strike="noStrike" kern="0" cap="none" spc="0" normalizeH="0" baseline="0" noProof="0" dirty="0">
                <a:ln>
                  <a:noFill/>
                </a:ln>
                <a:solidFill>
                  <a:srgbClr val="222061"/>
                </a:solidFill>
                <a:effectLst/>
                <a:uLnTx/>
                <a:uFillTx/>
                <a:latin typeface="Arial"/>
                <a:ea typeface="Arial"/>
                <a:cs typeface="Arial"/>
                <a:sym typeface="Arial"/>
              </a:rPr>
              <a:t> (</a:t>
            </a:r>
            <a:r>
              <a:rPr kumimoji="0" lang="pl-PL" sz="2000" b="1" i="0" u="none" strike="noStrike" kern="0" cap="none" spc="0" normalizeH="0" baseline="0" noProof="0" dirty="0" err="1">
                <a:ln>
                  <a:noFill/>
                </a:ln>
                <a:solidFill>
                  <a:srgbClr val="222061"/>
                </a:solidFill>
                <a:effectLst/>
                <a:uLnTx/>
                <a:uFillTx/>
                <a:latin typeface="Arial"/>
                <a:ea typeface="Arial"/>
                <a:cs typeface="Arial"/>
                <a:sym typeface="Arial"/>
              </a:rPr>
              <a:t>Störung</a:t>
            </a:r>
            <a:r>
              <a:rPr kumimoji="0" lang="pl-PL" sz="2000" b="1" i="0" u="none" strike="noStrike" kern="0" cap="none" spc="0" normalizeH="0" baseline="0" noProof="0" dirty="0">
                <a:ln>
                  <a:noFill/>
                </a:ln>
                <a:solidFill>
                  <a:srgbClr val="222061"/>
                </a:solidFill>
                <a:effectLst/>
                <a:uLnTx/>
                <a:uFillTx/>
                <a:latin typeface="Arial"/>
                <a:ea typeface="Arial"/>
                <a:cs typeface="Arial"/>
                <a:sym typeface="Arial"/>
              </a:rPr>
              <a:t> </a:t>
            </a:r>
            <a:r>
              <a:rPr kumimoji="0" lang="pl-PL" sz="2000" b="1" i="0" u="none" strike="noStrike" kern="0" cap="none" spc="0" normalizeH="0" baseline="0" noProof="0" dirty="0" err="1">
                <a:ln>
                  <a:noFill/>
                </a:ln>
                <a:solidFill>
                  <a:srgbClr val="222061"/>
                </a:solidFill>
                <a:effectLst/>
                <a:uLnTx/>
                <a:uFillTx/>
                <a:latin typeface="Arial"/>
                <a:ea typeface="Arial"/>
                <a:cs typeface="Arial"/>
                <a:sym typeface="Arial"/>
              </a:rPr>
              <a:t>oder</a:t>
            </a:r>
            <a:r>
              <a:rPr kumimoji="0" lang="pl-PL" sz="2000" b="1" i="0" u="none" strike="noStrike" kern="0" cap="none" spc="0" normalizeH="0" baseline="0" noProof="0" dirty="0">
                <a:ln>
                  <a:noFill/>
                </a:ln>
                <a:solidFill>
                  <a:srgbClr val="222061"/>
                </a:solidFill>
                <a:effectLst/>
                <a:uLnTx/>
                <a:uFillTx/>
                <a:latin typeface="Arial"/>
                <a:ea typeface="Arial"/>
                <a:cs typeface="Arial"/>
                <a:sym typeface="Arial"/>
              </a:rPr>
              <a:t> </a:t>
            </a:r>
            <a:r>
              <a:rPr kumimoji="0" lang="pl-PL" sz="2000" b="1" i="0" u="none" strike="noStrike" kern="0" cap="none" spc="0" normalizeH="0" baseline="0" noProof="0" dirty="0" err="1">
                <a:ln>
                  <a:noFill/>
                </a:ln>
                <a:solidFill>
                  <a:srgbClr val="222061"/>
                </a:solidFill>
                <a:effectLst/>
                <a:uLnTx/>
                <a:uFillTx/>
                <a:latin typeface="Arial"/>
                <a:ea typeface="Arial"/>
                <a:cs typeface="Arial"/>
                <a:sym typeface="Arial"/>
              </a:rPr>
              <a:t>Krankheit</a:t>
            </a:r>
            <a:r>
              <a:rPr kumimoji="0" lang="pl-PL" sz="2000" b="1" i="0" u="none" strike="noStrike" kern="0" cap="none" spc="0" normalizeH="0" baseline="0" noProof="0" dirty="0">
                <a:ln>
                  <a:noFill/>
                </a:ln>
                <a:solidFill>
                  <a:srgbClr val="222061"/>
                </a:solidFill>
                <a:effectLst/>
                <a:uLnTx/>
                <a:uFillTx/>
                <a:latin typeface="Arial"/>
                <a:ea typeface="Arial"/>
                <a:cs typeface="Arial"/>
                <a:sym typeface="Arial"/>
              </a:rPr>
              <a:t>)</a:t>
            </a:r>
            <a:endParaRPr kumimoji="0" sz="2000" b="1" i="0" u="none" strike="noStrike" kern="0" cap="none" spc="0" normalizeH="0" baseline="0" noProof="0" dirty="0">
              <a:ln>
                <a:noFill/>
              </a:ln>
              <a:solidFill>
                <a:srgbClr val="222061"/>
              </a:solidFill>
              <a:effectLst/>
              <a:uLnTx/>
              <a:uFillTx/>
              <a:latin typeface="Arial"/>
              <a:ea typeface="Arial"/>
              <a:cs typeface="Arial"/>
              <a:sym typeface="Arial"/>
            </a:endParaRPr>
          </a:p>
        </p:txBody>
      </p:sp>
      <p:sp>
        <p:nvSpPr>
          <p:cNvPr id="364" name="Google Shape;364;p12"/>
          <p:cNvSpPr txBox="1"/>
          <p:nvPr/>
        </p:nvSpPr>
        <p:spPr>
          <a:xfrm>
            <a:off x="1403350" y="4941888"/>
            <a:ext cx="2232025" cy="708025"/>
          </a:xfrm>
          <a:prstGeom prst="rect">
            <a:avLst/>
          </a:prstGeom>
          <a:noFill/>
          <a:ln w="9525" cap="flat" cmpd="sng">
            <a:solidFill>
              <a:srgbClr val="00206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a:ln>
                  <a:noFill/>
                </a:ln>
                <a:solidFill>
                  <a:srgbClr val="222061"/>
                </a:solidFill>
                <a:effectLst/>
                <a:uLnTx/>
                <a:uFillTx/>
                <a:latin typeface="Arial"/>
                <a:ea typeface="Arial"/>
                <a:cs typeface="Arial"/>
                <a:sym typeface="Arial"/>
              </a:rPr>
              <a:t>Umweltfaktoren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2"/>
          <p:cNvSpPr txBox="1"/>
          <p:nvPr/>
        </p:nvSpPr>
        <p:spPr>
          <a:xfrm>
            <a:off x="4932363" y="4941888"/>
            <a:ext cx="2232025" cy="708025"/>
          </a:xfrm>
          <a:prstGeom prst="rect">
            <a:avLst/>
          </a:prstGeom>
          <a:noFill/>
          <a:ln w="9525" cap="flat" cmpd="sng">
            <a:solidFill>
              <a:srgbClr val="00206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a:ln>
                  <a:noFill/>
                </a:ln>
                <a:solidFill>
                  <a:srgbClr val="222061"/>
                </a:solidFill>
                <a:effectLst/>
                <a:uLnTx/>
                <a:uFillTx/>
                <a:latin typeface="Arial"/>
                <a:ea typeface="Arial"/>
                <a:cs typeface="Arial"/>
                <a:sym typeface="Arial"/>
              </a:rPr>
              <a:t>Persönliche Faktoren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66" name="Google Shape;366;p12"/>
          <p:cNvCxnSpPr>
            <a:stCxn id="363" idx="2"/>
          </p:cNvCxnSpPr>
          <p:nvPr/>
        </p:nvCxnSpPr>
        <p:spPr>
          <a:xfrm>
            <a:off x="4283758" y="2913063"/>
            <a:ext cx="111" cy="444600"/>
          </a:xfrm>
          <a:prstGeom prst="straightConnector1">
            <a:avLst/>
          </a:prstGeom>
          <a:noFill/>
          <a:ln w="38100" cap="flat" cmpd="sng">
            <a:solidFill>
              <a:srgbClr val="222061"/>
            </a:solidFill>
            <a:prstDash val="solid"/>
            <a:round/>
            <a:headEnd type="triangle" w="med" len="med"/>
            <a:tailEnd type="triangle" w="med" len="med"/>
          </a:ln>
          <a:effectLst>
            <a:outerShdw blurRad="40000" dist="23000" dir="5400000" rotWithShape="0">
              <a:srgbClr val="000000">
                <a:alpha val="34901"/>
              </a:srgbClr>
            </a:outerShdw>
          </a:effectLst>
        </p:spPr>
      </p:cxnSp>
      <p:cxnSp>
        <p:nvCxnSpPr>
          <p:cNvPr id="367" name="Google Shape;367;p12"/>
          <p:cNvCxnSpPr/>
          <p:nvPr/>
        </p:nvCxnSpPr>
        <p:spPr>
          <a:xfrm rot="10800000">
            <a:off x="5148263" y="3573463"/>
            <a:ext cx="1079500" cy="0"/>
          </a:xfrm>
          <a:prstGeom prst="straightConnector1">
            <a:avLst/>
          </a:prstGeom>
          <a:noFill/>
          <a:ln w="38100" cap="flat" cmpd="sng">
            <a:solidFill>
              <a:srgbClr val="222061"/>
            </a:solidFill>
            <a:prstDash val="solid"/>
            <a:round/>
            <a:headEnd type="triangle" w="med" len="med"/>
            <a:tailEnd type="triangle" w="med" len="med"/>
          </a:ln>
          <a:effectLst>
            <a:outerShdw blurRad="40000" dist="23000" dir="5400000" rotWithShape="0">
              <a:srgbClr val="000000">
                <a:alpha val="34901"/>
              </a:srgbClr>
            </a:outerShdw>
          </a:effectLst>
        </p:spPr>
      </p:cxnSp>
      <p:cxnSp>
        <p:nvCxnSpPr>
          <p:cNvPr id="368" name="Google Shape;368;p12"/>
          <p:cNvCxnSpPr/>
          <p:nvPr/>
        </p:nvCxnSpPr>
        <p:spPr>
          <a:xfrm rot="10800000">
            <a:off x="2555875" y="3573463"/>
            <a:ext cx="1079500" cy="0"/>
          </a:xfrm>
          <a:prstGeom prst="straightConnector1">
            <a:avLst/>
          </a:prstGeom>
          <a:noFill/>
          <a:ln w="38100" cap="flat" cmpd="sng">
            <a:solidFill>
              <a:srgbClr val="222061"/>
            </a:solidFill>
            <a:prstDash val="solid"/>
            <a:round/>
            <a:headEnd type="triangle" w="med" len="med"/>
            <a:tailEnd type="triangle" w="med" len="med"/>
          </a:ln>
          <a:effectLst>
            <a:outerShdw blurRad="40000" dist="23000" dir="5400000" rotWithShape="0">
              <a:srgbClr val="000000">
                <a:alpha val="34901"/>
              </a:srgbClr>
            </a:outerShdw>
          </a:effectLst>
        </p:spPr>
      </p:cxnSp>
      <p:cxnSp>
        <p:nvCxnSpPr>
          <p:cNvPr id="369" name="Google Shape;369;p12"/>
          <p:cNvCxnSpPr/>
          <p:nvPr/>
        </p:nvCxnSpPr>
        <p:spPr>
          <a:xfrm rot="10800000">
            <a:off x="4284663" y="3860800"/>
            <a:ext cx="0" cy="720725"/>
          </a:xfrm>
          <a:prstGeom prst="straightConnector1">
            <a:avLst/>
          </a:prstGeom>
          <a:noFill/>
          <a:ln w="38100" cap="flat" cmpd="sng">
            <a:solidFill>
              <a:schemeClr val="accent1"/>
            </a:solidFill>
            <a:prstDash val="solid"/>
            <a:round/>
            <a:headEnd type="none" w="sm" len="sm"/>
            <a:tailEnd type="triangle" w="med" len="med"/>
          </a:ln>
          <a:effectLst>
            <a:outerShdw blurRad="40000" dist="23000" dir="5400000" rotWithShape="0">
              <a:srgbClr val="000000">
                <a:alpha val="34901"/>
              </a:srgbClr>
            </a:outerShdw>
          </a:effectLst>
        </p:spPr>
      </p:cxnSp>
      <p:sp>
        <p:nvSpPr>
          <p:cNvPr id="370" name="Google Shape;370;p12"/>
          <p:cNvSpPr txBox="1"/>
          <p:nvPr/>
        </p:nvSpPr>
        <p:spPr>
          <a:xfrm>
            <a:off x="6227763" y="3284538"/>
            <a:ext cx="2232025" cy="70802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a:ln>
                  <a:noFill/>
                </a:ln>
                <a:solidFill>
                  <a:srgbClr val="222061"/>
                </a:solidFill>
                <a:effectLst/>
                <a:uLnTx/>
                <a:uFillTx/>
                <a:latin typeface="Arial"/>
                <a:ea typeface="Arial"/>
                <a:cs typeface="Arial"/>
                <a:sym typeface="Arial"/>
              </a:rPr>
              <a:t>Teilnahme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222061"/>
              </a:solidFill>
              <a:effectLst/>
              <a:uLnTx/>
              <a:uFillTx/>
              <a:latin typeface="Arial"/>
              <a:ea typeface="Arial"/>
              <a:cs typeface="Arial"/>
              <a:sym typeface="Arial"/>
            </a:endParaRPr>
          </a:p>
        </p:txBody>
      </p:sp>
      <p:cxnSp>
        <p:nvCxnSpPr>
          <p:cNvPr id="371" name="Google Shape;371;p12"/>
          <p:cNvCxnSpPr>
            <a:stCxn id="361" idx="0"/>
            <a:endCxn id="370" idx="0"/>
          </p:cNvCxnSpPr>
          <p:nvPr/>
        </p:nvCxnSpPr>
        <p:spPr>
          <a:xfrm rot="-5400000" flipH="1">
            <a:off x="4427301" y="368538"/>
            <a:ext cx="600" cy="5832600"/>
          </a:xfrm>
          <a:prstGeom prst="bentConnector3">
            <a:avLst>
              <a:gd name="adj1" fmla="val -37041750"/>
            </a:avLst>
          </a:prstGeom>
          <a:noFill/>
          <a:ln w="38100" cap="flat" cmpd="sng">
            <a:solidFill>
              <a:schemeClr val="accent1"/>
            </a:solidFill>
            <a:prstDash val="solid"/>
            <a:round/>
            <a:headEnd type="triangle" w="med" len="med"/>
            <a:tailEnd type="triangle" w="med" len="med"/>
          </a:ln>
          <a:effectLst>
            <a:outerShdw blurRad="40000" dist="23000" dir="5400000" rotWithShape="0">
              <a:srgbClr val="000000">
                <a:alpha val="34901"/>
              </a:srgbClr>
            </a:outerShdw>
          </a:effectLst>
        </p:spPr>
      </p:cxnSp>
      <p:cxnSp>
        <p:nvCxnSpPr>
          <p:cNvPr id="372" name="Google Shape;372;p12"/>
          <p:cNvCxnSpPr>
            <a:stCxn id="361" idx="2"/>
            <a:endCxn id="370" idx="2"/>
          </p:cNvCxnSpPr>
          <p:nvPr/>
        </p:nvCxnSpPr>
        <p:spPr>
          <a:xfrm rot="-5400000" flipH="1">
            <a:off x="4427301" y="1076563"/>
            <a:ext cx="600" cy="5832600"/>
          </a:xfrm>
          <a:prstGeom prst="bentConnector3">
            <a:avLst>
              <a:gd name="adj1" fmla="val 37041583"/>
            </a:avLst>
          </a:prstGeom>
          <a:noFill/>
          <a:ln w="38100" cap="flat" cmpd="sng">
            <a:solidFill>
              <a:schemeClr val="accent1"/>
            </a:solidFill>
            <a:prstDash val="solid"/>
            <a:round/>
            <a:headEnd type="triangle" w="med" len="med"/>
            <a:tailEnd type="triangle" w="med" len="med"/>
          </a:ln>
          <a:effectLst>
            <a:outerShdw blurRad="40000" dist="23000" dir="5400000" rotWithShape="0">
              <a:srgbClr val="000000">
                <a:alpha val="34901"/>
              </a:srgbClr>
            </a:outerShdw>
          </a:effectLst>
        </p:spPr>
      </p:cxnSp>
      <p:cxnSp>
        <p:nvCxnSpPr>
          <p:cNvPr id="373" name="Google Shape;373;p12"/>
          <p:cNvCxnSpPr/>
          <p:nvPr/>
        </p:nvCxnSpPr>
        <p:spPr>
          <a:xfrm rot="10800000" flipH="1">
            <a:off x="2411413" y="4797525"/>
            <a:ext cx="3528900" cy="12600"/>
          </a:xfrm>
          <a:prstGeom prst="bentConnector3">
            <a:avLst>
              <a:gd name="adj1" fmla="val 0"/>
            </a:avLst>
          </a:prstGeom>
          <a:noFill/>
          <a:ln w="38100" cap="flat" cmpd="sng">
            <a:solidFill>
              <a:schemeClr val="accent1"/>
            </a:solidFill>
            <a:prstDash val="solid"/>
            <a:round/>
            <a:headEnd type="triangle" w="med" len="med"/>
            <a:tailEnd type="triangle" w="med" len="med"/>
          </a:ln>
          <a:effectLst>
            <a:outerShdw blurRad="40000" dist="23000" dir="5400000" rotWithShape="0">
              <a:srgbClr val="000000">
                <a:alpha val="34901"/>
              </a:srgbClr>
            </a:outerShdw>
          </a:effectLst>
        </p:spPr>
      </p:cxnSp>
      <p:sp>
        <p:nvSpPr>
          <p:cNvPr id="374" name="Google Shape;374;p12"/>
          <p:cNvSpPr/>
          <p:nvPr/>
        </p:nvSpPr>
        <p:spPr>
          <a:xfrm>
            <a:off x="2910637" y="4486165"/>
            <a:ext cx="2530450" cy="33813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1" u="none" strike="noStrike" kern="0" cap="none" spc="0" normalizeH="0" baseline="0" noProof="0" dirty="0" err="1">
                <a:ln>
                  <a:noFill/>
                </a:ln>
                <a:solidFill>
                  <a:srgbClr val="222061"/>
                </a:solidFill>
                <a:effectLst/>
                <a:uLnTx/>
                <a:uFillTx/>
                <a:latin typeface="Arial"/>
                <a:ea typeface="Arial"/>
                <a:cs typeface="Arial"/>
                <a:sym typeface="Arial"/>
              </a:rPr>
              <a:t>Kontextuelle</a:t>
            </a:r>
            <a:r>
              <a:rPr kumimoji="0" lang="pl-PL" sz="1600" b="1" i="1" u="none" strike="noStrike" kern="0" cap="none" spc="0" normalizeH="0" baseline="0" noProof="0" dirty="0">
                <a:ln>
                  <a:noFill/>
                </a:ln>
                <a:solidFill>
                  <a:srgbClr val="222061"/>
                </a:solidFill>
                <a:effectLst/>
                <a:uLnTx/>
                <a:uFillTx/>
                <a:latin typeface="Arial"/>
                <a:ea typeface="Arial"/>
                <a:cs typeface="Arial"/>
                <a:sym typeface="Arial"/>
              </a:rPr>
              <a:t> </a:t>
            </a:r>
            <a:r>
              <a:rPr kumimoji="0" lang="pl-PL" sz="1600" b="1" i="1" u="none" strike="noStrike" kern="0" cap="none" spc="0" normalizeH="0" baseline="0" noProof="0" dirty="0" err="1">
                <a:ln>
                  <a:noFill/>
                </a:ln>
                <a:solidFill>
                  <a:srgbClr val="222061"/>
                </a:solidFill>
                <a:effectLst/>
                <a:uLnTx/>
                <a:uFillTx/>
                <a:latin typeface="Arial"/>
                <a:ea typeface="Arial"/>
                <a:cs typeface="Arial"/>
                <a:sym typeface="Arial"/>
              </a:rPr>
              <a:t>Faktoren</a:t>
            </a:r>
            <a:r>
              <a:rPr kumimoji="0" lang="pl-PL" sz="1600" b="1" i="1" u="none" strike="noStrike" kern="0" cap="none" spc="0" normalizeH="0" baseline="0" noProof="0" dirty="0">
                <a:ln>
                  <a:noFill/>
                </a:ln>
                <a:solidFill>
                  <a:srgbClr val="222061"/>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073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2" name="Google Shape;382;p1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3" name="Google Shape;383;p1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4" name="Google Shape;384;p1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5" name="Google Shape;385;p1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6" name="Google Shape;386;p13"/>
          <p:cNvSpPr/>
          <p:nvPr/>
        </p:nvSpPr>
        <p:spPr>
          <a:xfrm>
            <a:off x="395288" y="981075"/>
            <a:ext cx="8135937"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140041"/>
                </a:solidFill>
                <a:effectLst/>
                <a:uLnTx/>
                <a:uFillTx/>
                <a:latin typeface="Arial"/>
                <a:ea typeface="Arial"/>
                <a:cs typeface="Arial"/>
                <a:sym typeface="Arial"/>
              </a:rPr>
              <a:t>Übersicht der ICF-Komponenten:</a:t>
            </a:r>
            <a:endParaRPr kumimoji="0" sz="2200" b="0" i="0" u="none" strike="noStrike" kern="0" cap="none" spc="0" normalizeH="0" baseline="0" noProof="0">
              <a:ln>
                <a:noFill/>
              </a:ln>
              <a:solidFill>
                <a:srgbClr val="140041"/>
              </a:solidFill>
              <a:effectLst/>
              <a:uLnTx/>
              <a:uFillTx/>
              <a:latin typeface="Arial"/>
              <a:ea typeface="Arial"/>
              <a:cs typeface="Arial"/>
              <a:sym typeface="Arial"/>
            </a:endParaRPr>
          </a:p>
        </p:txBody>
      </p:sp>
      <p:grpSp>
        <p:nvGrpSpPr>
          <p:cNvPr id="387" name="Google Shape;387;p13"/>
          <p:cNvGrpSpPr/>
          <p:nvPr/>
        </p:nvGrpSpPr>
        <p:grpSpPr>
          <a:xfrm>
            <a:off x="251520" y="1700808"/>
            <a:ext cx="8424934" cy="4032599"/>
            <a:chOff x="0" y="0"/>
            <a:chExt cx="8424934" cy="4032599"/>
          </a:xfrm>
        </p:grpSpPr>
        <p:sp>
          <p:nvSpPr>
            <p:cNvPr id="388" name="Google Shape;388;p13"/>
            <p:cNvSpPr/>
            <p:nvPr/>
          </p:nvSpPr>
          <p:spPr>
            <a:xfrm>
              <a:off x="0" y="0"/>
              <a:ext cx="8424933" cy="511869"/>
            </a:xfrm>
            <a:prstGeom prst="chevron">
              <a:avLst>
                <a:gd name="adj" fmla="val 50000"/>
              </a:avLst>
            </a:prstGeom>
            <a:solidFill>
              <a:srgbClr val="CBCB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3"/>
            <p:cNvSpPr txBox="1"/>
            <p:nvPr/>
          </p:nvSpPr>
          <p:spPr>
            <a:xfrm>
              <a:off x="255935" y="0"/>
              <a:ext cx="7913064" cy="511869"/>
            </a:xfrm>
            <a:prstGeom prst="rect">
              <a:avLst/>
            </a:prstGeom>
            <a:noFill/>
            <a:ln>
              <a:noFill/>
            </a:ln>
          </p:spPr>
          <p:txBody>
            <a:bodyPr spcFirstLastPara="1" wrap="square" lIns="17775" tIns="8875" rIns="0" bIns="8875" anchor="ctr" anchorCtr="0">
              <a:noAutofit/>
            </a:bodyPr>
            <a:lstStyle/>
            <a:p>
              <a:pPr marL="0" marR="0" lvl="0" indent="0" algn="l" defTabSz="914400" rtl="0" eaLnBrk="1" fontAlgn="auto" latinLnBrk="0" hangingPunct="1">
                <a:lnSpc>
                  <a:spcPct val="90000"/>
                </a:lnSpc>
                <a:spcBef>
                  <a:spcPts val="0"/>
                </a:spcBef>
                <a:spcAft>
                  <a:spcPts val="0"/>
                </a:spcAft>
                <a:buClr>
                  <a:srgbClr val="140041"/>
                </a:buClr>
                <a:buSzPts val="1400"/>
                <a:buFont typeface="Arial"/>
                <a:buNone/>
                <a:tabLst/>
                <a:defRPr/>
              </a:pPr>
              <a:r>
                <a:rPr kumimoji="0" lang="pl-PL" sz="1400" b="1" i="0" u="none" strike="noStrike" kern="0" cap="none" spc="0" normalizeH="0" baseline="0" noProof="0">
                  <a:ln>
                    <a:noFill/>
                  </a:ln>
                  <a:solidFill>
                    <a:srgbClr val="140041"/>
                  </a:solidFill>
                  <a:effectLst/>
                  <a:uLnTx/>
                  <a:uFillTx/>
                  <a:latin typeface="Arial"/>
                  <a:ea typeface="Arial"/>
                  <a:cs typeface="Arial"/>
                  <a:sym typeface="Arial"/>
                </a:rPr>
                <a:t>Körperfunktionen sind die physiologischen Funktionen von Körpersystemen (einschließlich psychologischer Funktionen)</a:t>
              </a:r>
              <a:endParaRPr kumimoji="0" sz="1400" b="1" i="0" u="none" strike="noStrike" kern="0" cap="none" spc="0" normalizeH="0" baseline="0" noProof="0">
                <a:ln>
                  <a:noFill/>
                </a:ln>
                <a:solidFill>
                  <a:srgbClr val="222061"/>
                </a:solidFill>
                <a:effectLst/>
                <a:uLnTx/>
                <a:uFillTx/>
                <a:latin typeface="Arial"/>
                <a:ea typeface="Arial"/>
                <a:cs typeface="Arial"/>
                <a:sym typeface="Arial"/>
              </a:endParaRPr>
            </a:p>
          </p:txBody>
        </p:sp>
        <p:sp>
          <p:nvSpPr>
            <p:cNvPr id="390" name="Google Shape;390;p13"/>
            <p:cNvSpPr/>
            <p:nvPr/>
          </p:nvSpPr>
          <p:spPr>
            <a:xfrm>
              <a:off x="1" y="576062"/>
              <a:ext cx="8424933" cy="511869"/>
            </a:xfrm>
            <a:prstGeom prst="chevron">
              <a:avLst>
                <a:gd name="adj" fmla="val 50000"/>
              </a:avLst>
            </a:prstGeom>
            <a:solidFill>
              <a:srgbClr val="CBCB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3"/>
            <p:cNvSpPr txBox="1"/>
            <p:nvPr/>
          </p:nvSpPr>
          <p:spPr>
            <a:xfrm>
              <a:off x="255936" y="576062"/>
              <a:ext cx="7913064" cy="511869"/>
            </a:xfrm>
            <a:prstGeom prst="rect">
              <a:avLst/>
            </a:prstGeom>
            <a:noFill/>
            <a:ln>
              <a:noFill/>
            </a:ln>
          </p:spPr>
          <p:txBody>
            <a:bodyPr spcFirstLastPara="1" wrap="square" lIns="17775" tIns="8875" rIns="0" bIns="8875" anchor="ctr" anchorCtr="0">
              <a:noAutofit/>
            </a:bodyPr>
            <a:lstStyle/>
            <a:p>
              <a:pPr marL="0" marR="0" lvl="0" indent="0" algn="l" defTabSz="914400" rtl="0" eaLnBrk="1" fontAlgn="auto" latinLnBrk="0" hangingPunct="1">
                <a:lnSpc>
                  <a:spcPct val="90000"/>
                </a:lnSpc>
                <a:spcBef>
                  <a:spcPts val="0"/>
                </a:spcBef>
                <a:spcAft>
                  <a:spcPts val="0"/>
                </a:spcAft>
                <a:buClr>
                  <a:srgbClr val="140041"/>
                </a:buClr>
                <a:buSzPts val="1400"/>
                <a:buFont typeface="Arial"/>
                <a:buNone/>
                <a:tabLst/>
                <a:defRPr/>
              </a:pPr>
              <a:r>
                <a:rPr kumimoji="0" lang="pl-PL" sz="1400" b="1" i="0" u="none" strike="noStrike" kern="0" cap="none" spc="0" normalizeH="0" baseline="0" noProof="0">
                  <a:ln>
                    <a:noFill/>
                  </a:ln>
                  <a:solidFill>
                    <a:srgbClr val="140041"/>
                  </a:solidFill>
                  <a:effectLst/>
                  <a:uLnTx/>
                  <a:uFillTx/>
                  <a:latin typeface="Arial"/>
                  <a:ea typeface="Arial"/>
                  <a:cs typeface="Arial"/>
                  <a:sym typeface="Arial"/>
                </a:rPr>
                <a:t>Körperstrukturen sind anatomische Teile des Körpers wie Organe, Gliedmaßen und deren Komponenten</a:t>
              </a:r>
              <a:endParaRPr kumimoji="0" sz="1400" b="1" i="0" u="none" strike="noStrike" kern="0" cap="none" spc="0" normalizeH="0" baseline="0" noProof="0">
                <a:ln>
                  <a:noFill/>
                </a:ln>
                <a:solidFill>
                  <a:srgbClr val="222061"/>
                </a:solidFill>
                <a:effectLst/>
                <a:uLnTx/>
                <a:uFillTx/>
                <a:latin typeface="Arial"/>
                <a:ea typeface="Arial"/>
                <a:cs typeface="Arial"/>
                <a:sym typeface="Arial"/>
              </a:endParaRPr>
            </a:p>
          </p:txBody>
        </p:sp>
        <p:sp>
          <p:nvSpPr>
            <p:cNvPr id="392" name="Google Shape;392;p13"/>
            <p:cNvSpPr/>
            <p:nvPr/>
          </p:nvSpPr>
          <p:spPr>
            <a:xfrm>
              <a:off x="1" y="1152128"/>
              <a:ext cx="8424933" cy="511869"/>
            </a:xfrm>
            <a:prstGeom prst="chevron">
              <a:avLst>
                <a:gd name="adj" fmla="val 50000"/>
              </a:avLst>
            </a:prstGeom>
            <a:solidFill>
              <a:srgbClr val="CBCB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3"/>
            <p:cNvSpPr txBox="1"/>
            <p:nvPr/>
          </p:nvSpPr>
          <p:spPr>
            <a:xfrm>
              <a:off x="255936" y="1152128"/>
              <a:ext cx="7913064" cy="511869"/>
            </a:xfrm>
            <a:prstGeom prst="rect">
              <a:avLst/>
            </a:prstGeom>
            <a:noFill/>
            <a:ln>
              <a:noFill/>
            </a:ln>
          </p:spPr>
          <p:txBody>
            <a:bodyPr spcFirstLastPara="1" wrap="square" lIns="17775" tIns="8875" rIns="0" bIns="8875" anchor="ctr" anchorCtr="0">
              <a:noAutofit/>
            </a:bodyPr>
            <a:lstStyle/>
            <a:p>
              <a:pPr marL="0" marR="0" lvl="0" indent="0" algn="l" defTabSz="914400" rtl="0" eaLnBrk="1" fontAlgn="auto" latinLnBrk="0" hangingPunct="1">
                <a:lnSpc>
                  <a:spcPct val="90000"/>
                </a:lnSpc>
                <a:spcBef>
                  <a:spcPts val="0"/>
                </a:spcBef>
                <a:spcAft>
                  <a:spcPts val="0"/>
                </a:spcAft>
                <a:buClr>
                  <a:srgbClr val="140041"/>
                </a:buClr>
                <a:buSzPts val="1400"/>
                <a:buFont typeface="Arial"/>
                <a:buNone/>
                <a:tabLst/>
                <a:defRPr/>
              </a:pPr>
              <a:r>
                <a:rPr kumimoji="0" lang="pl-PL" sz="1400" b="1" i="0" u="none" strike="noStrike" kern="0" cap="none" spc="0" normalizeH="0" baseline="0" noProof="0">
                  <a:ln>
                    <a:noFill/>
                  </a:ln>
                  <a:solidFill>
                    <a:srgbClr val="140041"/>
                  </a:solidFill>
                  <a:effectLst/>
                  <a:uLnTx/>
                  <a:uFillTx/>
                  <a:latin typeface="Arial"/>
                  <a:ea typeface="Arial"/>
                  <a:cs typeface="Arial"/>
                  <a:sym typeface="Arial"/>
                </a:rPr>
                <a:t>Beeinträchtigungen sind Probleme in der Körperfunktion oder -struktur, wie z. B. eine erhebliche Abweichung oder ein Verlust</a:t>
              </a:r>
              <a:endParaRPr kumimoji="0" sz="1400" b="1" i="0" u="none" strike="noStrike" kern="0" cap="none" spc="0" normalizeH="0" baseline="0" noProof="0">
                <a:ln>
                  <a:noFill/>
                </a:ln>
                <a:solidFill>
                  <a:srgbClr val="222061"/>
                </a:solidFill>
                <a:effectLst/>
                <a:uLnTx/>
                <a:uFillTx/>
                <a:latin typeface="Arial"/>
                <a:ea typeface="Arial"/>
                <a:cs typeface="Arial"/>
                <a:sym typeface="Arial"/>
              </a:endParaRPr>
            </a:p>
          </p:txBody>
        </p:sp>
        <p:sp>
          <p:nvSpPr>
            <p:cNvPr id="394" name="Google Shape;394;p13"/>
            <p:cNvSpPr/>
            <p:nvPr/>
          </p:nvSpPr>
          <p:spPr>
            <a:xfrm>
              <a:off x="0" y="1717316"/>
              <a:ext cx="8424933" cy="511869"/>
            </a:xfrm>
            <a:prstGeom prst="chevron">
              <a:avLst>
                <a:gd name="adj" fmla="val 50000"/>
              </a:avLst>
            </a:prstGeom>
            <a:solidFill>
              <a:srgbClr val="CBCB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3"/>
            <p:cNvSpPr txBox="1"/>
            <p:nvPr/>
          </p:nvSpPr>
          <p:spPr>
            <a:xfrm>
              <a:off x="255935" y="1717316"/>
              <a:ext cx="7913064" cy="511869"/>
            </a:xfrm>
            <a:prstGeom prst="rect">
              <a:avLst/>
            </a:prstGeom>
            <a:noFill/>
            <a:ln>
              <a:noFill/>
            </a:ln>
          </p:spPr>
          <p:txBody>
            <a:bodyPr spcFirstLastPara="1" wrap="square" lIns="17775" tIns="8875" rIns="0" bIns="8875" anchor="ctr" anchorCtr="0">
              <a:noAutofit/>
            </a:bodyPr>
            <a:lstStyle/>
            <a:p>
              <a:pPr marL="0" marR="0" lvl="0" indent="0" algn="l" defTabSz="914400" rtl="0" eaLnBrk="1" fontAlgn="auto" latinLnBrk="0" hangingPunct="1">
                <a:lnSpc>
                  <a:spcPct val="90000"/>
                </a:lnSpc>
                <a:spcBef>
                  <a:spcPts val="0"/>
                </a:spcBef>
                <a:spcAft>
                  <a:spcPts val="0"/>
                </a:spcAft>
                <a:buClr>
                  <a:srgbClr val="140041"/>
                </a:buClr>
                <a:buSzPts val="1400"/>
                <a:buFont typeface="Arial"/>
                <a:buNone/>
                <a:tabLst/>
                <a:defRPr/>
              </a:pPr>
              <a:r>
                <a:rPr kumimoji="0" lang="pl-PL" sz="1400" b="1" i="0" u="none" strike="noStrike" kern="0" cap="none" spc="0" normalizeH="0" baseline="0" noProof="0">
                  <a:ln>
                    <a:noFill/>
                  </a:ln>
                  <a:solidFill>
                    <a:srgbClr val="140041"/>
                  </a:solidFill>
                  <a:effectLst/>
                  <a:uLnTx/>
                  <a:uFillTx/>
                  <a:latin typeface="Arial"/>
                  <a:ea typeface="Arial"/>
                  <a:cs typeface="Arial"/>
                  <a:sym typeface="Arial"/>
                </a:rPr>
                <a:t>Aktivität ist die Ausführung einer Aufgabe oder Handlung durch eine Person. Partizipation ist die Beteiligung an einer Lebenssituation</a:t>
              </a:r>
              <a:endParaRPr kumimoji="0" sz="1400" b="1" i="0" u="none" strike="noStrike" kern="0" cap="none" spc="0" normalizeH="0" baseline="0" noProof="0">
                <a:ln>
                  <a:noFill/>
                </a:ln>
                <a:solidFill>
                  <a:srgbClr val="222061"/>
                </a:solidFill>
                <a:effectLst/>
                <a:uLnTx/>
                <a:uFillTx/>
                <a:latin typeface="Arial"/>
                <a:ea typeface="Arial"/>
                <a:cs typeface="Arial"/>
                <a:sym typeface="Arial"/>
              </a:endParaRPr>
            </a:p>
          </p:txBody>
        </p:sp>
        <p:sp>
          <p:nvSpPr>
            <p:cNvPr id="396" name="Google Shape;396;p13"/>
            <p:cNvSpPr/>
            <p:nvPr/>
          </p:nvSpPr>
          <p:spPr>
            <a:xfrm>
              <a:off x="1" y="2304254"/>
              <a:ext cx="8424933" cy="511869"/>
            </a:xfrm>
            <a:prstGeom prst="chevron">
              <a:avLst>
                <a:gd name="adj" fmla="val 50000"/>
              </a:avLst>
            </a:prstGeom>
            <a:solidFill>
              <a:srgbClr val="CBCB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3"/>
            <p:cNvSpPr txBox="1"/>
            <p:nvPr/>
          </p:nvSpPr>
          <p:spPr>
            <a:xfrm>
              <a:off x="255936" y="2304254"/>
              <a:ext cx="7913064" cy="511869"/>
            </a:xfrm>
            <a:prstGeom prst="rect">
              <a:avLst/>
            </a:prstGeom>
            <a:noFill/>
            <a:ln>
              <a:noFill/>
            </a:ln>
          </p:spPr>
          <p:txBody>
            <a:bodyPr spcFirstLastPara="1" wrap="square" lIns="17775" tIns="8875" rIns="0" bIns="8875" anchor="ctr" anchorCtr="0">
              <a:noAutofit/>
            </a:bodyPr>
            <a:lstStyle/>
            <a:p>
              <a:pPr marL="0" marR="0" lvl="0" indent="0" algn="l" defTabSz="914400" rtl="0" eaLnBrk="1" fontAlgn="auto" latinLnBrk="0" hangingPunct="1">
                <a:lnSpc>
                  <a:spcPct val="90000"/>
                </a:lnSpc>
                <a:spcBef>
                  <a:spcPts val="0"/>
                </a:spcBef>
                <a:spcAft>
                  <a:spcPts val="0"/>
                </a:spcAft>
                <a:buClr>
                  <a:srgbClr val="140041"/>
                </a:buClr>
                <a:buSzPts val="1400"/>
                <a:buFont typeface="Arial"/>
                <a:buNone/>
                <a:tabLst/>
                <a:defRPr/>
              </a:pPr>
              <a:r>
                <a:rPr kumimoji="0" lang="pl-PL" sz="1400" b="1" i="0" u="none" strike="noStrike" kern="0" cap="none" spc="0" normalizeH="0" baseline="0" noProof="0">
                  <a:ln>
                    <a:noFill/>
                  </a:ln>
                  <a:solidFill>
                    <a:srgbClr val="140041"/>
                  </a:solidFill>
                  <a:effectLst/>
                  <a:uLnTx/>
                  <a:uFillTx/>
                  <a:latin typeface="Arial"/>
                  <a:ea typeface="Arial"/>
                  <a:cs typeface="Arial"/>
                  <a:sym typeface="Arial"/>
                </a:rPr>
                <a:t>Aktivitätseinschränkungen sind Schwierigkeiten, die eine Person bei der Ausführung von Aktivitäten haben kann</a:t>
              </a:r>
              <a:endParaRPr kumimoji="0" sz="1400" b="1" i="0" u="none" strike="noStrike" kern="0" cap="none" spc="0" normalizeH="0" baseline="0" noProof="0">
                <a:ln>
                  <a:noFill/>
                </a:ln>
                <a:solidFill>
                  <a:srgbClr val="222061"/>
                </a:solidFill>
                <a:effectLst/>
                <a:uLnTx/>
                <a:uFillTx/>
                <a:latin typeface="Arial"/>
                <a:ea typeface="Arial"/>
                <a:cs typeface="Arial"/>
                <a:sym typeface="Arial"/>
              </a:endParaRPr>
            </a:p>
          </p:txBody>
        </p:sp>
        <p:sp>
          <p:nvSpPr>
            <p:cNvPr id="398" name="Google Shape;398;p13"/>
            <p:cNvSpPr/>
            <p:nvPr/>
          </p:nvSpPr>
          <p:spPr>
            <a:xfrm>
              <a:off x="0" y="2919592"/>
              <a:ext cx="8424933" cy="511869"/>
            </a:xfrm>
            <a:prstGeom prst="chevron">
              <a:avLst>
                <a:gd name="adj" fmla="val 50000"/>
              </a:avLst>
            </a:prstGeom>
            <a:solidFill>
              <a:srgbClr val="CBCB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3"/>
            <p:cNvSpPr txBox="1"/>
            <p:nvPr/>
          </p:nvSpPr>
          <p:spPr>
            <a:xfrm>
              <a:off x="255935" y="2919592"/>
              <a:ext cx="7913064" cy="511869"/>
            </a:xfrm>
            <a:prstGeom prst="rect">
              <a:avLst/>
            </a:prstGeom>
            <a:noFill/>
            <a:ln>
              <a:noFill/>
            </a:ln>
          </p:spPr>
          <p:txBody>
            <a:bodyPr spcFirstLastPara="1" wrap="square" lIns="17775" tIns="8875" rIns="0" bIns="8875" anchor="ctr" anchorCtr="0">
              <a:noAutofit/>
            </a:bodyPr>
            <a:lstStyle/>
            <a:p>
              <a:pPr marL="0" marR="0" lvl="0" indent="0" algn="l" defTabSz="914400" rtl="0" eaLnBrk="1" fontAlgn="auto" latinLnBrk="0" hangingPunct="1">
                <a:lnSpc>
                  <a:spcPct val="90000"/>
                </a:lnSpc>
                <a:spcBef>
                  <a:spcPts val="0"/>
                </a:spcBef>
                <a:spcAft>
                  <a:spcPts val="0"/>
                </a:spcAft>
                <a:buClr>
                  <a:srgbClr val="140041"/>
                </a:buClr>
                <a:buSzPts val="1400"/>
                <a:buFont typeface="Arial"/>
                <a:buNone/>
                <a:tabLst/>
                <a:defRPr/>
              </a:pPr>
              <a:r>
                <a:rPr kumimoji="0" lang="pl-PL" sz="1400" b="1" i="0" u="none" strike="noStrike" kern="0" cap="none" spc="0" normalizeH="0" baseline="0" noProof="0">
                  <a:ln>
                    <a:noFill/>
                  </a:ln>
                  <a:solidFill>
                    <a:srgbClr val="140041"/>
                  </a:solidFill>
                  <a:effectLst/>
                  <a:uLnTx/>
                  <a:uFillTx/>
                  <a:latin typeface="Arial"/>
                  <a:ea typeface="Arial"/>
                  <a:cs typeface="Arial"/>
                  <a:sym typeface="Arial"/>
                </a:rPr>
                <a:t>Teilhabeeinschränkungen sind Probleme, die eine Person bei der Teilnahme an Lebenssituationen erfahren kann</a:t>
              </a:r>
              <a:endParaRPr kumimoji="0" sz="1400" b="1" i="0" u="none" strike="noStrike" kern="0" cap="none" spc="0" normalizeH="0" baseline="0" noProof="0">
                <a:ln>
                  <a:noFill/>
                </a:ln>
                <a:solidFill>
                  <a:srgbClr val="222061"/>
                </a:solidFill>
                <a:effectLst/>
                <a:uLnTx/>
                <a:uFillTx/>
                <a:latin typeface="Arial"/>
                <a:ea typeface="Arial"/>
                <a:cs typeface="Arial"/>
                <a:sym typeface="Arial"/>
              </a:endParaRPr>
            </a:p>
          </p:txBody>
        </p:sp>
        <p:sp>
          <p:nvSpPr>
            <p:cNvPr id="400" name="Google Shape;400;p13"/>
            <p:cNvSpPr/>
            <p:nvPr/>
          </p:nvSpPr>
          <p:spPr>
            <a:xfrm>
              <a:off x="0" y="3520730"/>
              <a:ext cx="8424933" cy="511869"/>
            </a:xfrm>
            <a:prstGeom prst="chevron">
              <a:avLst>
                <a:gd name="adj" fmla="val 50000"/>
              </a:avLst>
            </a:prstGeom>
            <a:solidFill>
              <a:srgbClr val="CBCB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3"/>
            <p:cNvSpPr txBox="1"/>
            <p:nvPr/>
          </p:nvSpPr>
          <p:spPr>
            <a:xfrm>
              <a:off x="255935" y="3520730"/>
              <a:ext cx="7913064" cy="511869"/>
            </a:xfrm>
            <a:prstGeom prst="rect">
              <a:avLst/>
            </a:prstGeom>
            <a:noFill/>
            <a:ln>
              <a:noFill/>
            </a:ln>
          </p:spPr>
          <p:txBody>
            <a:bodyPr spcFirstLastPara="1" wrap="square" lIns="17775" tIns="8875" rIns="0" bIns="8875" anchor="ctr" anchorCtr="0">
              <a:noAutofit/>
            </a:bodyPr>
            <a:lstStyle/>
            <a:p>
              <a:pPr marL="0" marR="0" lvl="0" indent="0" algn="l" defTabSz="914400" rtl="0" eaLnBrk="1" fontAlgn="auto" latinLnBrk="0" hangingPunct="1">
                <a:lnSpc>
                  <a:spcPct val="90000"/>
                </a:lnSpc>
                <a:spcBef>
                  <a:spcPts val="0"/>
                </a:spcBef>
                <a:spcAft>
                  <a:spcPts val="0"/>
                </a:spcAft>
                <a:buClr>
                  <a:srgbClr val="140041"/>
                </a:buClr>
                <a:buSzPts val="1400"/>
                <a:buFont typeface="Arial"/>
                <a:buNone/>
                <a:tabLst/>
                <a:defRPr/>
              </a:pPr>
              <a:r>
                <a:rPr kumimoji="0" lang="pl-PL" sz="1400" b="1" i="0" u="none" strike="noStrike" kern="0" cap="none" spc="0" normalizeH="0" baseline="0" noProof="0">
                  <a:ln>
                    <a:noFill/>
                  </a:ln>
                  <a:solidFill>
                    <a:srgbClr val="140041"/>
                  </a:solidFill>
                  <a:effectLst/>
                  <a:uLnTx/>
                  <a:uFillTx/>
                  <a:latin typeface="Arial"/>
                  <a:ea typeface="Arial"/>
                  <a:cs typeface="Arial"/>
                  <a:sym typeface="Arial"/>
                </a:rPr>
                <a:t>Umweltfaktoren bilden die physische, soziale und einstellungsbezogene Umgebung, in der Menschen leben und ihr Leben führen</a:t>
              </a:r>
              <a:endParaRPr kumimoji="0" sz="1400" b="1" i="0" u="none" strike="noStrike" kern="0" cap="none" spc="0" normalizeH="0" baseline="0" noProof="0">
                <a:ln>
                  <a:noFill/>
                </a:ln>
                <a:solidFill>
                  <a:srgbClr val="222061"/>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437029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1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9" name="Google Shape;409;p1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0" name="Google Shape;410;p1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1" name="Google Shape;411;p1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2" name="Google Shape;412;p1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13" name="Google Shape;413;p14" descr="Mężczyzna"/>
          <p:cNvPicPr preferRelativeResize="0"/>
          <p:nvPr/>
        </p:nvPicPr>
        <p:blipFill rotWithShape="1">
          <a:blip r:embed="rId3">
            <a:alphaModFix/>
          </a:blip>
          <a:srcRect/>
          <a:stretch/>
        </p:blipFill>
        <p:spPr>
          <a:xfrm>
            <a:off x="2298461" y="2481136"/>
            <a:ext cx="2999582" cy="3121622"/>
          </a:xfrm>
          <a:prstGeom prst="rect">
            <a:avLst/>
          </a:prstGeom>
          <a:noFill/>
          <a:ln>
            <a:noFill/>
          </a:ln>
        </p:spPr>
      </p:pic>
      <p:sp>
        <p:nvSpPr>
          <p:cNvPr id="414" name="Google Shape;414;p14"/>
          <p:cNvSpPr/>
          <p:nvPr/>
        </p:nvSpPr>
        <p:spPr>
          <a:xfrm>
            <a:off x="0" y="908050"/>
            <a:ext cx="8675688"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140041"/>
                </a:solidFill>
                <a:effectLst/>
                <a:uLnTx/>
                <a:uFillTx/>
                <a:latin typeface="Arial"/>
                <a:ea typeface="Arial"/>
                <a:cs typeface="Arial"/>
                <a:sym typeface="Arial"/>
              </a:rPr>
              <a:t>Funktionelle Beurteilung nach ICF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5" name="Google Shape;415;p14"/>
          <p:cNvGrpSpPr/>
          <p:nvPr/>
        </p:nvGrpSpPr>
        <p:grpSpPr>
          <a:xfrm>
            <a:off x="898358" y="2062507"/>
            <a:ext cx="5896865" cy="4009430"/>
            <a:chOff x="2318265" y="1659"/>
            <a:chExt cx="4687996" cy="3772648"/>
          </a:xfrm>
        </p:grpSpPr>
        <p:sp>
          <p:nvSpPr>
            <p:cNvPr id="416" name="Google Shape;416;p14"/>
            <p:cNvSpPr/>
            <p:nvPr/>
          </p:nvSpPr>
          <p:spPr>
            <a:xfrm>
              <a:off x="4917525" y="9699"/>
              <a:ext cx="1135596" cy="771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4"/>
            <p:cNvSpPr txBox="1"/>
            <p:nvPr/>
          </p:nvSpPr>
          <p:spPr>
            <a:xfrm>
              <a:off x="4917525" y="9699"/>
              <a:ext cx="1135596" cy="771732"/>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200"/>
                <a:buFont typeface="Arial"/>
                <a:buNone/>
                <a:tabLst/>
                <a:defRPr/>
              </a:pPr>
              <a:r>
                <a:rPr kumimoji="0" lang="pl-PL" sz="1200" b="1" i="0" u="none" strike="noStrike" kern="0" cap="none" spc="0" normalizeH="0" baseline="0" noProof="0">
                  <a:ln>
                    <a:noFill/>
                  </a:ln>
                  <a:solidFill>
                    <a:srgbClr val="000000"/>
                  </a:solidFill>
                  <a:effectLst/>
                  <a:uLnTx/>
                  <a:uFillTx/>
                  <a:latin typeface="Arial"/>
                  <a:ea typeface="Arial"/>
                  <a:cs typeface="Arial"/>
                  <a:sym typeface="Arial"/>
                </a:rPr>
                <a:t>Beurteilung der Funktionen und des Aufbaus des menschlichen Körpers (Schäden)</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 name="Google Shape;418;p14"/>
            <p:cNvSpPr/>
            <p:nvPr/>
          </p:nvSpPr>
          <p:spPr>
            <a:xfrm>
              <a:off x="2737351" y="1659"/>
              <a:ext cx="3772648" cy="3772648"/>
            </a:xfrm>
            <a:custGeom>
              <a:avLst/>
              <a:gdLst/>
              <a:ahLst/>
              <a:cxnLst/>
              <a:rect l="l" t="t" r="r" b="b"/>
              <a:pathLst>
                <a:path w="120000" h="120000" extrusionOk="0">
                  <a:moveTo>
                    <a:pt x="103550" y="23522"/>
                  </a:moveTo>
                  <a:lnTo>
                    <a:pt x="103550" y="23522"/>
                  </a:lnTo>
                  <a:cubicBezTo>
                    <a:pt x="108451" y="29374"/>
                    <a:pt x="112123" y="36152"/>
                    <a:pt x="114346" y="43454"/>
                  </a:cubicBezTo>
                  <a:lnTo>
                    <a:pt x="117450" y="42741"/>
                  </a:lnTo>
                  <a:lnTo>
                    <a:pt x="113034" y="47816"/>
                  </a:lnTo>
                  <a:lnTo>
                    <a:pt x="106564" y="45242"/>
                  </a:lnTo>
                  <a:lnTo>
                    <a:pt x="109668" y="44529"/>
                  </a:lnTo>
                  <a:lnTo>
                    <a:pt x="109668" y="44529"/>
                  </a:lnTo>
                  <a:cubicBezTo>
                    <a:pt x="107623" y="37963"/>
                    <a:pt x="104296" y="31868"/>
                    <a:pt x="99880" y="26596"/>
                  </a:cubicBezTo>
                  <a:close/>
                </a:path>
              </a:pathLst>
            </a:cu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4"/>
            <p:cNvSpPr/>
            <p:nvPr/>
          </p:nvSpPr>
          <p:spPr>
            <a:xfrm>
              <a:off x="5687680" y="1502117"/>
              <a:ext cx="1318581" cy="771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4"/>
            <p:cNvSpPr txBox="1"/>
            <p:nvPr/>
          </p:nvSpPr>
          <p:spPr>
            <a:xfrm>
              <a:off x="5687680" y="1502117"/>
              <a:ext cx="1318581" cy="771732"/>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200"/>
                <a:buFont typeface="Arial"/>
                <a:buNone/>
                <a:tabLst/>
                <a:defRPr/>
              </a:pPr>
              <a:r>
                <a:rPr kumimoji="0" lang="pl-PL" sz="1200" b="1" i="0" u="none" strike="noStrike" kern="0" cap="none" spc="0" normalizeH="0" baseline="0" noProof="0">
                  <a:ln>
                    <a:noFill/>
                  </a:ln>
                  <a:solidFill>
                    <a:srgbClr val="000000"/>
                  </a:solidFill>
                  <a:effectLst/>
                  <a:uLnTx/>
                  <a:uFillTx/>
                  <a:latin typeface="Arial"/>
                  <a:cs typeface="Arial"/>
                  <a:sym typeface="Arial"/>
                </a:rPr>
                <a:t>Aktivitäts-Score (Aktivitätsgrenzen)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4"/>
            <p:cNvSpPr/>
            <p:nvPr/>
          </p:nvSpPr>
          <p:spPr>
            <a:xfrm>
              <a:off x="2737351" y="1659"/>
              <a:ext cx="3772648" cy="3772648"/>
            </a:xfrm>
            <a:custGeom>
              <a:avLst/>
              <a:gdLst/>
              <a:ahLst/>
              <a:cxnLst/>
              <a:rect l="l" t="t" r="r" b="b"/>
              <a:pathLst>
                <a:path w="120000" h="120000" extrusionOk="0">
                  <a:moveTo>
                    <a:pt x="115366" y="72720"/>
                  </a:moveTo>
                  <a:cubicBezTo>
                    <a:pt x="113657" y="80159"/>
                    <a:pt x="110467" y="87177"/>
                    <a:pt x="105985" y="93355"/>
                  </a:cubicBezTo>
                  <a:lnTo>
                    <a:pt x="108427" y="95401"/>
                  </a:lnTo>
                  <a:lnTo>
                    <a:pt x="101715" y="94941"/>
                  </a:lnTo>
                  <a:lnTo>
                    <a:pt x="99864" y="88228"/>
                  </a:lnTo>
                  <a:lnTo>
                    <a:pt x="102306" y="90273"/>
                  </a:lnTo>
                  <a:lnTo>
                    <a:pt x="102306" y="90273"/>
                  </a:lnTo>
                  <a:cubicBezTo>
                    <a:pt x="106308" y="84681"/>
                    <a:pt x="109161" y="78351"/>
                    <a:pt x="110701" y="71648"/>
                  </a:cubicBezTo>
                  <a:close/>
                </a:path>
              </a:pathLst>
            </a:cu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4"/>
            <p:cNvSpPr/>
            <p:nvPr/>
          </p:nvSpPr>
          <p:spPr>
            <a:xfrm>
              <a:off x="4921974" y="2994536"/>
              <a:ext cx="1126698" cy="771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4"/>
            <p:cNvSpPr txBox="1"/>
            <p:nvPr/>
          </p:nvSpPr>
          <p:spPr>
            <a:xfrm>
              <a:off x="4921974" y="2994536"/>
              <a:ext cx="1126698" cy="771732"/>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200"/>
                <a:buFont typeface="Arial"/>
                <a:buNone/>
                <a:tabLst/>
                <a:defRPr/>
              </a:pPr>
              <a:r>
                <a:rPr kumimoji="0" lang="pl-PL" sz="1200" b="1" i="0" u="none" strike="noStrike" kern="0" cap="none" spc="0" normalizeH="0" baseline="0" noProof="0">
                  <a:ln>
                    <a:noFill/>
                  </a:ln>
                  <a:solidFill>
                    <a:srgbClr val="000000"/>
                  </a:solidFill>
                  <a:effectLst/>
                  <a:uLnTx/>
                  <a:uFillTx/>
                  <a:latin typeface="Arial"/>
                  <a:ea typeface="Arial"/>
                  <a:cs typeface="Arial"/>
                  <a:sym typeface="Arial"/>
                </a:rPr>
                <a:t>Bewertung der persönlichen Faktoren</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 name="Google Shape;424;p14"/>
            <p:cNvSpPr/>
            <p:nvPr/>
          </p:nvSpPr>
          <p:spPr>
            <a:xfrm>
              <a:off x="2737351" y="1659"/>
              <a:ext cx="3772648" cy="3772648"/>
            </a:xfrm>
            <a:custGeom>
              <a:avLst/>
              <a:gdLst/>
              <a:ahLst/>
              <a:cxnLst/>
              <a:rect l="l" t="t" r="r" b="b"/>
              <a:pathLst>
                <a:path w="120000" h="120000" extrusionOk="0">
                  <a:moveTo>
                    <a:pt x="69833" y="115951"/>
                  </a:moveTo>
                  <a:lnTo>
                    <a:pt x="69833" y="115951"/>
                  </a:lnTo>
                  <a:cubicBezTo>
                    <a:pt x="65759" y="116667"/>
                    <a:pt x="61620" y="116936"/>
                    <a:pt x="57487" y="116753"/>
                  </a:cubicBezTo>
                  <a:lnTo>
                    <a:pt x="57125" y="119918"/>
                  </a:lnTo>
                  <a:lnTo>
                    <a:pt x="53812" y="114062"/>
                  </a:lnTo>
                  <a:lnTo>
                    <a:pt x="58395" y="108821"/>
                  </a:lnTo>
                  <a:lnTo>
                    <a:pt x="58033" y="111985"/>
                  </a:lnTo>
                  <a:cubicBezTo>
                    <a:pt x="61706" y="112124"/>
                    <a:pt x="65384" y="111873"/>
                    <a:pt x="69005" y="111237"/>
                  </a:cubicBezTo>
                  <a:close/>
                </a:path>
              </a:pathLst>
            </a:cu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4"/>
            <p:cNvSpPr/>
            <p:nvPr/>
          </p:nvSpPr>
          <p:spPr>
            <a:xfrm>
              <a:off x="3096346" y="2994536"/>
              <a:ext cx="1331361" cy="771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4"/>
            <p:cNvSpPr txBox="1"/>
            <p:nvPr/>
          </p:nvSpPr>
          <p:spPr>
            <a:xfrm>
              <a:off x="3096346" y="2994536"/>
              <a:ext cx="1331361" cy="771732"/>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200"/>
                <a:buFont typeface="Arial"/>
                <a:buNone/>
                <a:tabLst/>
                <a:defRPr/>
              </a:pPr>
              <a:r>
                <a:rPr kumimoji="0" lang="pl-PL" sz="1200" b="1" i="0" u="none" strike="noStrike" kern="0" cap="none" spc="0" normalizeH="0" baseline="0" noProof="0">
                  <a:ln>
                    <a:noFill/>
                  </a:ln>
                  <a:solidFill>
                    <a:srgbClr val="000000"/>
                  </a:solidFill>
                  <a:effectLst/>
                  <a:uLnTx/>
                  <a:uFillTx/>
                  <a:latin typeface="Arial"/>
                  <a:cs typeface="Arial"/>
                  <a:sym typeface="Arial"/>
                </a:rPr>
                <a:t>Partizipation (Stärkung, Einschränkung der Partizipation)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4"/>
            <p:cNvSpPr/>
            <p:nvPr/>
          </p:nvSpPr>
          <p:spPr>
            <a:xfrm>
              <a:off x="2737351" y="1659"/>
              <a:ext cx="3772648" cy="3772648"/>
            </a:xfrm>
            <a:custGeom>
              <a:avLst/>
              <a:gdLst/>
              <a:ahLst/>
              <a:cxnLst/>
              <a:rect l="l" t="t" r="r" b="b"/>
              <a:pathLst>
                <a:path w="120000" h="120000" extrusionOk="0">
                  <a:moveTo>
                    <a:pt x="16450" y="96478"/>
                  </a:moveTo>
                  <a:lnTo>
                    <a:pt x="16450" y="96478"/>
                  </a:lnTo>
                  <a:cubicBezTo>
                    <a:pt x="11549" y="90626"/>
                    <a:pt x="7877" y="83848"/>
                    <a:pt x="5654" y="76546"/>
                  </a:cubicBezTo>
                  <a:lnTo>
                    <a:pt x="2550" y="77259"/>
                  </a:lnTo>
                  <a:lnTo>
                    <a:pt x="6966" y="72184"/>
                  </a:lnTo>
                  <a:lnTo>
                    <a:pt x="13436" y="74758"/>
                  </a:lnTo>
                  <a:lnTo>
                    <a:pt x="10332" y="75471"/>
                  </a:lnTo>
                  <a:lnTo>
                    <a:pt x="10332" y="75471"/>
                  </a:lnTo>
                  <a:cubicBezTo>
                    <a:pt x="12377" y="82037"/>
                    <a:pt x="15704" y="88132"/>
                    <a:pt x="20120" y="93404"/>
                  </a:cubicBezTo>
                  <a:close/>
                </a:path>
              </a:pathLst>
            </a:cu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4"/>
            <p:cNvSpPr/>
            <p:nvPr/>
          </p:nvSpPr>
          <p:spPr>
            <a:xfrm>
              <a:off x="2318265" y="1502117"/>
              <a:ext cx="1164227" cy="771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14"/>
            <p:cNvSpPr txBox="1"/>
            <p:nvPr/>
          </p:nvSpPr>
          <p:spPr>
            <a:xfrm>
              <a:off x="2318265" y="1502117"/>
              <a:ext cx="1164227" cy="771732"/>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200"/>
                <a:buFont typeface="Arial"/>
                <a:buNone/>
                <a:tabLst/>
                <a:defRPr/>
              </a:pPr>
              <a:r>
                <a:rPr kumimoji="0" lang="pl-PL" sz="1200" b="1" i="0" u="none" strike="noStrike" kern="0" cap="none" spc="0" normalizeH="0" baseline="0" noProof="0">
                  <a:ln>
                    <a:noFill/>
                  </a:ln>
                  <a:solidFill>
                    <a:srgbClr val="000000"/>
                  </a:solidFill>
                  <a:effectLst/>
                  <a:uLnTx/>
                  <a:uFillTx/>
                  <a:latin typeface="Arial"/>
                  <a:ea typeface="Arial"/>
                  <a:cs typeface="Arial"/>
                  <a:sym typeface="Arial"/>
                </a:rPr>
                <a:t>Bewertung von Umweltfaktoren</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 name="Google Shape;430;p14"/>
            <p:cNvSpPr/>
            <p:nvPr/>
          </p:nvSpPr>
          <p:spPr>
            <a:xfrm>
              <a:off x="2737351" y="1659"/>
              <a:ext cx="3772648" cy="3772648"/>
            </a:xfrm>
            <a:custGeom>
              <a:avLst/>
              <a:gdLst/>
              <a:ahLst/>
              <a:cxnLst/>
              <a:rect l="l" t="t" r="r" b="b"/>
              <a:pathLst>
                <a:path w="120000" h="120000" extrusionOk="0">
                  <a:moveTo>
                    <a:pt x="4634" y="47280"/>
                  </a:moveTo>
                  <a:lnTo>
                    <a:pt x="4634" y="47280"/>
                  </a:lnTo>
                  <a:cubicBezTo>
                    <a:pt x="6343" y="39841"/>
                    <a:pt x="9533" y="32823"/>
                    <a:pt x="14015" y="26645"/>
                  </a:cubicBezTo>
                  <a:lnTo>
                    <a:pt x="11573" y="24599"/>
                  </a:lnTo>
                  <a:lnTo>
                    <a:pt x="18285" y="25059"/>
                  </a:lnTo>
                  <a:lnTo>
                    <a:pt x="20136" y="31772"/>
                  </a:lnTo>
                  <a:lnTo>
                    <a:pt x="17694" y="29727"/>
                  </a:lnTo>
                  <a:lnTo>
                    <a:pt x="17694" y="29727"/>
                  </a:lnTo>
                  <a:cubicBezTo>
                    <a:pt x="13692" y="35319"/>
                    <a:pt x="10839" y="41649"/>
                    <a:pt x="9299" y="48352"/>
                  </a:cubicBezTo>
                  <a:close/>
                </a:path>
              </a:pathLst>
            </a:cu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14"/>
            <p:cNvSpPr/>
            <p:nvPr/>
          </p:nvSpPr>
          <p:spPr>
            <a:xfrm>
              <a:off x="3292358" y="9699"/>
              <a:ext cx="939336" cy="771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14"/>
            <p:cNvSpPr txBox="1"/>
            <p:nvPr/>
          </p:nvSpPr>
          <p:spPr>
            <a:xfrm>
              <a:off x="3292358" y="9699"/>
              <a:ext cx="939336" cy="771732"/>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200"/>
                <a:buFont typeface="Arial"/>
                <a:buNone/>
                <a:tabLst/>
                <a:defRPr/>
              </a:pPr>
              <a:r>
                <a:rPr kumimoji="0" lang="pl-PL" sz="1200" b="1" i="0" u="none" strike="noStrike" kern="0" cap="none" spc="0" normalizeH="0" baseline="0" noProof="0" dirty="0" err="1">
                  <a:ln>
                    <a:noFill/>
                  </a:ln>
                  <a:solidFill>
                    <a:srgbClr val="000000"/>
                  </a:solidFill>
                  <a:effectLst/>
                  <a:uLnTx/>
                  <a:uFillTx/>
                  <a:latin typeface="Arial"/>
                  <a:ea typeface="Arial"/>
                  <a:cs typeface="Arial"/>
                  <a:sym typeface="Arial"/>
                </a:rPr>
                <a:t>Beurteilung</a:t>
              </a:r>
              <a:r>
                <a:rPr kumimoji="0" lang="pl-PL" sz="1200" b="1" i="0" u="none" strike="noStrike" kern="0" cap="none" spc="0" normalizeH="0" baseline="0" noProof="0" dirty="0">
                  <a:ln>
                    <a:noFill/>
                  </a:ln>
                  <a:solidFill>
                    <a:srgbClr val="000000"/>
                  </a:solidFill>
                  <a:effectLst/>
                  <a:uLnTx/>
                  <a:uFillTx/>
                  <a:latin typeface="Arial"/>
                  <a:ea typeface="Arial"/>
                  <a:cs typeface="Arial"/>
                  <a:sym typeface="Arial"/>
                </a:rPr>
                <a:t> des </a:t>
              </a:r>
              <a:r>
                <a:rPr kumimoji="0" lang="pl-PL" sz="1200" b="1" i="0" u="none" strike="noStrike" kern="0" cap="none" spc="0" normalizeH="0" baseline="0" noProof="0" dirty="0" err="1">
                  <a:ln>
                    <a:noFill/>
                  </a:ln>
                  <a:solidFill>
                    <a:srgbClr val="000000"/>
                  </a:solidFill>
                  <a:effectLst/>
                  <a:uLnTx/>
                  <a:uFillTx/>
                  <a:latin typeface="Arial"/>
                  <a:ea typeface="Arial"/>
                  <a:cs typeface="Arial"/>
                  <a:sym typeface="Arial"/>
                </a:rPr>
                <a:t>medizinischen</a:t>
              </a:r>
              <a:r>
                <a:rPr kumimoji="0" lang="pl-PL" sz="12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0000"/>
                  </a:solidFill>
                  <a:effectLst/>
                  <a:uLnTx/>
                  <a:uFillTx/>
                  <a:latin typeface="Arial"/>
                  <a:ea typeface="Arial"/>
                  <a:cs typeface="Arial"/>
                  <a:sym typeface="Arial"/>
                </a:rPr>
                <a:t>Zustands</a:t>
              </a:r>
              <a:r>
                <a:rPr kumimoji="0" lang="pl-PL" sz="12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0000"/>
                  </a:solidFill>
                  <a:effectLst/>
                  <a:uLnTx/>
                  <a:uFillTx/>
                  <a:latin typeface="Arial"/>
                  <a:ea typeface="Arial"/>
                  <a:cs typeface="Arial"/>
                  <a:sym typeface="Arial"/>
                </a:rPr>
                <a:t>Störung</a:t>
              </a:r>
              <a:r>
                <a:rPr kumimoji="0" lang="pl-PL" sz="12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0000"/>
                  </a:solidFill>
                  <a:effectLst/>
                  <a:uLnTx/>
                  <a:uFillTx/>
                  <a:latin typeface="Arial"/>
                  <a:ea typeface="Arial"/>
                  <a:cs typeface="Arial"/>
                  <a:sym typeface="Arial"/>
                </a:rPr>
                <a:t>oder</a:t>
              </a:r>
              <a:r>
                <a:rPr kumimoji="0" lang="pl-PL" sz="12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0000"/>
                  </a:solidFill>
                  <a:effectLst/>
                  <a:uLnTx/>
                  <a:uFillTx/>
                  <a:latin typeface="Arial"/>
                  <a:ea typeface="Arial"/>
                  <a:cs typeface="Arial"/>
                  <a:sym typeface="Arial"/>
                </a:rPr>
                <a:t>Krankheit</a:t>
              </a:r>
              <a:r>
                <a:rPr kumimoji="0" lang="pl-PL" sz="1200" b="1"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2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3" name="Google Shape;433;p14"/>
            <p:cNvSpPr/>
            <p:nvPr/>
          </p:nvSpPr>
          <p:spPr>
            <a:xfrm>
              <a:off x="2737351" y="1659"/>
              <a:ext cx="3772648" cy="3772648"/>
            </a:xfrm>
            <a:custGeom>
              <a:avLst/>
              <a:gdLst/>
              <a:ahLst/>
              <a:cxnLst/>
              <a:rect l="l" t="t" r="r" b="b"/>
              <a:pathLst>
                <a:path w="120000" h="120000" extrusionOk="0">
                  <a:moveTo>
                    <a:pt x="47078" y="4680"/>
                  </a:moveTo>
                  <a:lnTo>
                    <a:pt x="47078" y="4680"/>
                  </a:lnTo>
                  <a:cubicBezTo>
                    <a:pt x="53198" y="3251"/>
                    <a:pt x="59512" y="2847"/>
                    <a:pt x="65764" y="3485"/>
                  </a:cubicBezTo>
                  <a:lnTo>
                    <a:pt x="66307" y="346"/>
                  </a:lnTo>
                  <a:lnTo>
                    <a:pt x="69279" y="6382"/>
                  </a:lnTo>
                  <a:lnTo>
                    <a:pt x="64403" y="11352"/>
                  </a:lnTo>
                  <a:lnTo>
                    <a:pt x="64946" y="8214"/>
                  </a:lnTo>
                  <a:lnTo>
                    <a:pt x="64946" y="8214"/>
                  </a:lnTo>
                  <a:cubicBezTo>
                    <a:pt x="59329" y="7677"/>
                    <a:pt x="53662" y="8058"/>
                    <a:pt x="48167" y="9342"/>
                  </a:cubicBezTo>
                  <a:close/>
                </a:path>
              </a:pathLst>
            </a:cu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4" name="Google Shape;434;p14"/>
          <p:cNvSpPr/>
          <p:nvPr/>
        </p:nvSpPr>
        <p:spPr>
          <a:xfrm>
            <a:off x="6443663" y="1628774"/>
            <a:ext cx="2592387" cy="1800225"/>
          </a:xfrm>
          <a:prstGeom prst="wedgeRoundRectCallout">
            <a:avLst>
              <a:gd name="adj1" fmla="val -116096"/>
              <a:gd name="adj2" fmla="val -40487"/>
              <a:gd name="adj3" fmla="val 16667"/>
            </a:avLst>
          </a:prstGeom>
          <a:solidFill>
            <a:schemeClr val="accent5"/>
          </a:solidFill>
          <a:ln>
            <a:noFill/>
          </a:ln>
        </p:spPr>
        <p:txBody>
          <a:bodyPr spcFirstLastPara="1" wrap="square" lIns="50750" tIns="50750" rIns="50750" bIns="50750" anchor="ctr" anchorCtr="0">
            <a:noAutofit/>
          </a:bodyPr>
          <a:lstStyle/>
          <a:p>
            <a:pPr marL="85725"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Das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Wichtigste</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ist</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nicht</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welche</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Krankheit</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wir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diagnostiziert</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haben</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und</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welche</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Auswirkungen</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sie</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hat</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sondern</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was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unsere</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funktionellen</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Fähigkeiten</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pl-PL" sz="1600" b="0" i="0" u="none" strike="noStrike" kern="0" cap="none" spc="0" normalizeH="0" baseline="0" noProof="0" dirty="0" err="1">
                <a:ln>
                  <a:noFill/>
                </a:ln>
                <a:solidFill>
                  <a:srgbClr val="FFFFFF"/>
                </a:solidFill>
                <a:effectLst/>
                <a:uLnTx/>
                <a:uFillTx/>
                <a:latin typeface="Arial"/>
                <a:ea typeface="Arial"/>
                <a:cs typeface="Arial"/>
                <a:sym typeface="Arial"/>
              </a:rPr>
              <a:t>sind</a:t>
            </a:r>
            <a:r>
              <a:rPr kumimoji="0" lang="pl-PL" sz="1600" b="0" i="0" u="none" strike="noStrike" kern="0" cap="none" spc="0" normalizeH="0" baseline="0" noProof="0" dirty="0">
                <a:ln>
                  <a:noFill/>
                </a:ln>
                <a:solidFill>
                  <a:srgbClr val="FFFFFF"/>
                </a:solidFill>
                <a:effectLst/>
                <a:uLnTx/>
                <a:uFillTx/>
                <a:latin typeface="Arial"/>
                <a:ea typeface="Arial"/>
                <a:cs typeface="Arial"/>
                <a:sym typeface="Arial"/>
              </a:rPr>
              <a:t>!</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757535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2" name="Google Shape;442;p1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3" name="Google Shape;443;p1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4" name="Google Shape;444;p1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5" name="Google Shape;445;p1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6" name="Google Shape;446;p15"/>
          <p:cNvSpPr/>
          <p:nvPr/>
        </p:nvSpPr>
        <p:spPr>
          <a:xfrm>
            <a:off x="395288" y="1125538"/>
            <a:ext cx="8135937"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140041"/>
                </a:solidFill>
                <a:effectLst/>
                <a:uLnTx/>
                <a:uFillTx/>
                <a:latin typeface="Arial"/>
                <a:ea typeface="Arial"/>
                <a:cs typeface="Arial"/>
                <a:sym typeface="Arial"/>
              </a:rPr>
              <a:t>Ziele der ICF-Klassifizierung</a:t>
            </a:r>
            <a:endParaRPr kumimoji="0" sz="2200" b="0" i="0" u="none" strike="noStrike" kern="0" cap="none" spc="0" normalizeH="0" baseline="0" noProof="0">
              <a:ln>
                <a:noFill/>
              </a:ln>
              <a:solidFill>
                <a:srgbClr val="140041"/>
              </a:solidFill>
              <a:effectLst/>
              <a:uLnTx/>
              <a:uFillTx/>
              <a:latin typeface="Arial"/>
              <a:ea typeface="Arial"/>
              <a:cs typeface="Arial"/>
              <a:sym typeface="Arial"/>
            </a:endParaRPr>
          </a:p>
        </p:txBody>
      </p:sp>
      <p:sp>
        <p:nvSpPr>
          <p:cNvPr id="447" name="Google Shape;447;p15"/>
          <p:cNvSpPr/>
          <p:nvPr/>
        </p:nvSpPr>
        <p:spPr>
          <a:xfrm>
            <a:off x="7164388" y="1341438"/>
            <a:ext cx="8929687"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140041"/>
              </a:solidFill>
              <a:effectLst/>
              <a:uLnTx/>
              <a:uFillTx/>
              <a:latin typeface="Arial"/>
              <a:ea typeface="Arial"/>
              <a:cs typeface="Arial"/>
              <a:sym typeface="Arial"/>
            </a:endParaRPr>
          </a:p>
        </p:txBody>
      </p:sp>
      <p:sp>
        <p:nvSpPr>
          <p:cNvPr id="448" name="Google Shape;448;p15"/>
          <p:cNvSpPr/>
          <p:nvPr/>
        </p:nvSpPr>
        <p:spPr>
          <a:xfrm>
            <a:off x="2267744" y="2060848"/>
            <a:ext cx="4583832" cy="2695848"/>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46000" y="135000"/>
                </a:lnTo>
              </a:path>
            </a:pathLst>
          </a:custGeom>
          <a:noFill/>
          <a:ln>
            <a:noFill/>
          </a:ln>
        </p:spPr>
        <p:txBody>
          <a:bodyPr spcFirstLastPara="1" wrap="square" lIns="91425" tIns="45700" rIns="91425" bIns="457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5"/>
          <p:cNvSpPr/>
          <p:nvPr/>
        </p:nvSpPr>
        <p:spPr>
          <a:xfrm>
            <a:off x="539750" y="1700213"/>
            <a:ext cx="8135938" cy="7921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182563" marR="0" lvl="0" indent="4763"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Bereitstellung einer wissenschaftlichen Grundlage für das Verständnis und die Erforschung von Gesundheitsproblemen und damit verbundenen Zuständen, Ergebnissen und Determinanten</a:t>
            </a:r>
            <a:endParaRPr kumimoji="0" sz="1600" b="0"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450" name="Google Shape;450;p15"/>
          <p:cNvSpPr/>
          <p:nvPr/>
        </p:nvSpPr>
        <p:spPr>
          <a:xfrm>
            <a:off x="539750" y="2636838"/>
            <a:ext cx="8135938" cy="12239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182563" marR="0" lvl="0" indent="4763"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Etablierung einer gemeinsamen Sprache zur Beschreibung von Gesundheit und gesundheitsbezogenen Zuständen, um die Kommunikation zwischen verschiedenen Nutzern, wie z. B. medizinischem Fachpersonal, Wissenschaftlern, politischen Entscheidungsträgern und der Öffentlichkeit, einschließlich Menschen mit Behinderungen, zu erleichtern</a:t>
            </a:r>
            <a:endParaRPr kumimoji="0" sz="1600" b="0"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451" name="Google Shape;451;p15"/>
          <p:cNvSpPr/>
          <p:nvPr/>
        </p:nvSpPr>
        <p:spPr>
          <a:xfrm>
            <a:off x="539750" y="4005263"/>
            <a:ext cx="8135938" cy="7921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588963" marR="0" lvl="0" indent="-401638"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Ermöglicht den länderübergreifenden Vergleich von Daten über mehrere Gesundheitsbereiche, Dienstleistungen und Zeiträume hinweg</a:t>
            </a:r>
            <a:endParaRPr kumimoji="0" sz="1600" b="0"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452" name="Google Shape;452;p15"/>
          <p:cNvSpPr/>
          <p:nvPr/>
        </p:nvSpPr>
        <p:spPr>
          <a:xfrm>
            <a:off x="539750" y="4941888"/>
            <a:ext cx="8135938" cy="7921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588963" marR="0" lvl="0" indent="-401638"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Entwicklung eines strukturierten Kodierungsschemas für Gesundheitsinformationssysteme</a:t>
            </a:r>
            <a:endParaRPr kumimoji="0" sz="1600" b="0" i="0" u="none" strike="noStrike" kern="0" cap="none" spc="0" normalizeH="0" baseline="0" noProof="0">
              <a:ln>
                <a:noFill/>
              </a:ln>
              <a:solidFill>
                <a:srgbClr val="002060"/>
              </a:solidFill>
              <a:effectLst/>
              <a:uLnTx/>
              <a:uFillTx/>
              <a:latin typeface="Arial"/>
              <a:ea typeface="Arial"/>
              <a:cs typeface="Arial"/>
              <a:sym typeface="Arial"/>
            </a:endParaRPr>
          </a:p>
        </p:txBody>
      </p:sp>
    </p:spTree>
    <p:extLst>
      <p:ext uri="{BB962C8B-B14F-4D97-AF65-F5344CB8AC3E}">
        <p14:creationId xmlns:p14="http://schemas.microsoft.com/office/powerpoint/2010/main" val="1802922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16"/>
          <p:cNvSpPr/>
          <p:nvPr/>
        </p:nvSpPr>
        <p:spPr>
          <a:xfrm>
            <a:off x="0" y="4797425"/>
            <a:ext cx="9144000" cy="1008063"/>
          </a:xfrm>
          <a:prstGeom prst="rect">
            <a:avLst/>
          </a:prstGeom>
          <a:gradFill>
            <a:gsLst>
              <a:gs pos="0">
                <a:srgbClr val="D8D8DE"/>
              </a:gs>
              <a:gs pos="35000">
                <a:srgbClr val="E1E1E8"/>
              </a:gs>
              <a:gs pos="100000">
                <a:srgbClr val="F2F2F6"/>
              </a:gs>
            </a:gsLst>
            <a:lin ang="16200000" scaled="0"/>
          </a:gradFill>
          <a:ln>
            <a:noFill/>
          </a:ln>
          <a:effectLst>
            <a:outerShdw blurRad="40000" dist="20000" dir="5400000" rotWithShape="0">
              <a:srgbClr val="000000">
                <a:alpha val="37647"/>
              </a:srgbClr>
            </a:outerShdw>
          </a:effectLst>
        </p:spPr>
        <p:txBody>
          <a:bodyPr spcFirstLastPara="1" wrap="square" lIns="50750" tIns="50750" rIns="50750" bIns="50750" anchor="t" anchorCtr="0">
            <a:noAutofit/>
          </a:bodyPr>
          <a:lstStyle/>
          <a:p>
            <a:pPr marL="36000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0" i="1" u="none" strike="noStrike" kern="0" cap="none" spc="0" normalizeH="0" baseline="0" noProof="0">
                <a:ln>
                  <a:noFill/>
                </a:ln>
                <a:solidFill>
                  <a:srgbClr val="000000"/>
                </a:solidFill>
                <a:effectLst/>
                <a:uLnTx/>
                <a:uFillTx/>
                <a:latin typeface="Arial"/>
                <a:ea typeface="Arial"/>
                <a:cs typeface="Arial"/>
                <a:sym typeface="Arial"/>
              </a:rPr>
              <a:t>Domänen und Kategorien </a:t>
            </a:r>
            <a:endParaRPr kumimoji="0" sz="1200" b="0" i="1" u="none" strike="noStrike" kern="0" cap="none" spc="0" normalizeH="0" baseline="0" noProof="0">
              <a:ln>
                <a:noFill/>
              </a:ln>
              <a:solidFill>
                <a:srgbClr val="000000"/>
              </a:solidFill>
              <a:effectLst/>
              <a:uLnTx/>
              <a:uFillTx/>
              <a:latin typeface="Arial"/>
              <a:ea typeface="Arial"/>
              <a:cs typeface="Arial"/>
              <a:sym typeface="Arial"/>
            </a:endParaRPr>
          </a:p>
          <a:p>
            <a:pPr marL="3600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pl-PL" sz="1200" b="0" i="1" u="none" strike="noStrike" kern="0" cap="none" spc="0" normalizeH="0" baseline="0" noProof="0">
                <a:ln>
                  <a:noFill/>
                </a:ln>
                <a:solidFill>
                  <a:srgbClr val="000000"/>
                </a:solidFill>
                <a:effectLst/>
                <a:uLnTx/>
                <a:uFillTx/>
                <a:latin typeface="Arial"/>
                <a:ea typeface="Arial"/>
                <a:cs typeface="Arial"/>
                <a:sym typeface="Arial"/>
              </a:rPr>
              <a:t>auf verschiedenen Ebenen </a:t>
            </a:r>
            <a:endParaRPr kumimoji="0" sz="1200" b="0"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0" name="Google Shape;460;p16"/>
          <p:cNvSpPr/>
          <p:nvPr/>
        </p:nvSpPr>
        <p:spPr>
          <a:xfrm>
            <a:off x="0" y="3860800"/>
            <a:ext cx="9144000" cy="936625"/>
          </a:xfrm>
          <a:prstGeom prst="rect">
            <a:avLst/>
          </a:prstGeom>
          <a:gradFill>
            <a:gsLst>
              <a:gs pos="0">
                <a:srgbClr val="D8D8DE"/>
              </a:gs>
              <a:gs pos="35000">
                <a:srgbClr val="E1E1E8"/>
              </a:gs>
              <a:gs pos="100000">
                <a:srgbClr val="F2F2F6"/>
              </a:gs>
            </a:gsLst>
            <a:lin ang="16200000" scaled="0"/>
          </a:gradFill>
          <a:ln>
            <a:noFill/>
          </a:ln>
          <a:effectLst>
            <a:outerShdw blurRad="40000" dist="20000" dir="5400000" rotWithShape="0">
              <a:srgbClr val="000000">
                <a:alpha val="37647"/>
              </a:srgbClr>
            </a:outerShdw>
          </a:effectLst>
        </p:spPr>
        <p:txBody>
          <a:bodyPr spcFirstLastPara="1" wrap="square" lIns="50750" tIns="50750" rIns="50750" bIns="50750" anchor="t" anchorCtr="0">
            <a:noAutofit/>
          </a:bodyPr>
          <a:lstStyle/>
          <a:p>
            <a:pPr marL="588963" marR="0" lvl="0" indent="-401638" algn="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200" b="0" i="1" u="none" strike="noStrike" kern="0" cap="none" spc="0" normalizeH="0" baseline="0" noProof="0">
                <a:ln>
                  <a:noFill/>
                </a:ln>
                <a:solidFill>
                  <a:srgbClr val="000000"/>
                </a:solidFill>
                <a:effectLst/>
                <a:uLnTx/>
                <a:uFillTx/>
                <a:latin typeface="Arial"/>
                <a:ea typeface="Arial"/>
                <a:cs typeface="Arial"/>
                <a:sym typeface="Arial"/>
              </a:rPr>
              <a:t>Konstrukte/Qualifier</a:t>
            </a:r>
            <a:endParaRPr kumimoji="0" sz="1200" b="0"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1" name="Google Shape;461;p16"/>
          <p:cNvSpPr/>
          <p:nvPr/>
        </p:nvSpPr>
        <p:spPr>
          <a:xfrm>
            <a:off x="0" y="2997200"/>
            <a:ext cx="9144000" cy="792163"/>
          </a:xfrm>
          <a:prstGeom prst="rect">
            <a:avLst/>
          </a:prstGeom>
          <a:gradFill>
            <a:gsLst>
              <a:gs pos="0">
                <a:srgbClr val="D8D8DE"/>
              </a:gs>
              <a:gs pos="35000">
                <a:srgbClr val="E1E1E8"/>
              </a:gs>
              <a:gs pos="100000">
                <a:srgbClr val="F2F2F6"/>
              </a:gs>
            </a:gsLst>
            <a:lin ang="16200000" scaled="0"/>
          </a:gradFill>
          <a:ln>
            <a:noFill/>
          </a:ln>
          <a:effectLst>
            <a:outerShdw blurRad="40000" dist="20000" dir="5400000" rotWithShape="0">
              <a:srgbClr val="000000">
                <a:alpha val="37647"/>
              </a:srgbClr>
            </a:outerShdw>
          </a:effectLst>
        </p:spPr>
        <p:txBody>
          <a:bodyPr spcFirstLastPara="1" wrap="square" lIns="50750" tIns="50750" rIns="50750" bIns="50750" anchor="t" anchorCtr="0">
            <a:noAutofit/>
          </a:bodyPr>
          <a:lstStyle/>
          <a:p>
            <a:pPr marL="588963" marR="0" lvl="0" indent="-401638" algn="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200" b="0" i="1" u="none" strike="noStrike" kern="0" cap="none" spc="0" normalizeH="0" baseline="0" noProof="0">
                <a:ln>
                  <a:noFill/>
                </a:ln>
                <a:solidFill>
                  <a:srgbClr val="000000"/>
                </a:solidFill>
                <a:effectLst/>
                <a:uLnTx/>
                <a:uFillTx/>
                <a:latin typeface="Arial"/>
                <a:ea typeface="Arial"/>
                <a:cs typeface="Arial"/>
                <a:sym typeface="Arial"/>
              </a:rPr>
              <a:t>Komponenten</a:t>
            </a:r>
            <a:endParaRPr kumimoji="0" sz="1200" b="0"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2" name="Google Shape;462;p16"/>
          <p:cNvSpPr/>
          <p:nvPr/>
        </p:nvSpPr>
        <p:spPr>
          <a:xfrm>
            <a:off x="0" y="2349500"/>
            <a:ext cx="9144000" cy="647700"/>
          </a:xfrm>
          <a:prstGeom prst="rect">
            <a:avLst/>
          </a:prstGeom>
          <a:gradFill>
            <a:gsLst>
              <a:gs pos="0">
                <a:srgbClr val="D8D8DE"/>
              </a:gs>
              <a:gs pos="35000">
                <a:srgbClr val="E1E1E8"/>
              </a:gs>
              <a:gs pos="100000">
                <a:srgbClr val="F2F2F6"/>
              </a:gs>
            </a:gsLst>
            <a:lin ang="16200000" scaled="0"/>
          </a:gradFill>
          <a:ln>
            <a:noFill/>
          </a:ln>
          <a:effectLst>
            <a:outerShdw blurRad="40000" dist="20000" dir="5400000" rotWithShape="0">
              <a:srgbClr val="000000">
                <a:alpha val="37647"/>
              </a:srgbClr>
            </a:outerShdw>
          </a:effectLst>
        </p:spPr>
        <p:txBody>
          <a:bodyPr spcFirstLastPara="1" wrap="square" lIns="50750" tIns="50750" rIns="50750" bIns="50750" anchor="t" anchorCtr="0">
            <a:noAutofit/>
          </a:bodyPr>
          <a:lstStyle/>
          <a:p>
            <a:pPr marL="588963" marR="0" lvl="0" indent="-401638" algn="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200" b="0" i="1" u="none" strike="noStrike" kern="0" cap="none" spc="0" normalizeH="0" baseline="0" noProof="0">
                <a:ln>
                  <a:noFill/>
                </a:ln>
                <a:solidFill>
                  <a:srgbClr val="000000"/>
                </a:solidFill>
                <a:effectLst/>
                <a:uLnTx/>
                <a:uFillTx/>
                <a:latin typeface="Arial"/>
                <a:ea typeface="Arial"/>
                <a:cs typeface="Arial"/>
                <a:sym typeface="Arial"/>
              </a:rPr>
              <a:t>Teile</a:t>
            </a:r>
            <a:endParaRPr kumimoji="0" sz="1200" b="0"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3" name="Google Shape;463;p16"/>
          <p:cNvSpPr/>
          <p:nvPr/>
        </p:nvSpPr>
        <p:spPr>
          <a:xfrm>
            <a:off x="0" y="1700213"/>
            <a:ext cx="9144000" cy="649287"/>
          </a:xfrm>
          <a:prstGeom prst="rect">
            <a:avLst/>
          </a:prstGeom>
          <a:gradFill>
            <a:gsLst>
              <a:gs pos="0">
                <a:srgbClr val="D8D8DE"/>
              </a:gs>
              <a:gs pos="35000">
                <a:srgbClr val="E1E1E8"/>
              </a:gs>
              <a:gs pos="100000">
                <a:srgbClr val="F2F2F6"/>
              </a:gs>
            </a:gsLst>
            <a:lin ang="16200000" scaled="0"/>
          </a:gradFill>
          <a:ln>
            <a:noFill/>
          </a:ln>
          <a:effectLst>
            <a:outerShdw blurRad="40000" dist="20000" dir="5400000" rotWithShape="0">
              <a:srgbClr val="000000">
                <a:alpha val="37647"/>
              </a:srgbClr>
            </a:outerShdw>
          </a:effectLst>
        </p:spPr>
        <p:txBody>
          <a:bodyPr spcFirstLastPara="1" wrap="square" lIns="50750" tIns="50750" rIns="50750" bIns="50750" anchor="t" anchorCtr="0">
            <a:noAutofit/>
          </a:bodyPr>
          <a:lstStyle/>
          <a:p>
            <a:pPr marL="588963" marR="0" lvl="0" indent="-401638" algn="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200" b="0" i="1" u="none" strike="noStrike" kern="0" cap="none" spc="0" normalizeH="0" baseline="0" noProof="0">
                <a:ln>
                  <a:noFill/>
                </a:ln>
                <a:solidFill>
                  <a:srgbClr val="000000"/>
                </a:solidFill>
                <a:effectLst/>
                <a:uLnTx/>
                <a:uFillTx/>
                <a:latin typeface="Arial"/>
                <a:ea typeface="Arial"/>
                <a:cs typeface="Arial"/>
                <a:sym typeface="Arial"/>
              </a:rPr>
              <a:t>Klassifizierung</a:t>
            </a:r>
            <a:endParaRPr kumimoji="0" sz="1200" b="0"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4" name="Google Shape;464;p16"/>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5" name="Google Shape;465;p16"/>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6" name="Google Shape;466;p16"/>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7" name="Google Shape;467;p16"/>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8" name="Google Shape;468;p16"/>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9" name="Google Shape;469;p16"/>
          <p:cNvSpPr/>
          <p:nvPr/>
        </p:nvSpPr>
        <p:spPr>
          <a:xfrm>
            <a:off x="468313" y="1052513"/>
            <a:ext cx="8135937"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140041"/>
                </a:solidFill>
                <a:effectLst/>
                <a:uLnTx/>
                <a:uFillTx/>
                <a:latin typeface="Arial"/>
                <a:ea typeface="Arial"/>
                <a:cs typeface="Arial"/>
                <a:sym typeface="Arial"/>
              </a:rPr>
              <a:t>ICF-Klassifizierung</a:t>
            </a:r>
            <a:endParaRPr kumimoji="0" sz="2200" b="0" i="0" u="none" strike="noStrike" kern="0" cap="none" spc="0" normalizeH="0" baseline="0" noProof="0">
              <a:ln>
                <a:noFill/>
              </a:ln>
              <a:solidFill>
                <a:srgbClr val="140041"/>
              </a:solidFill>
              <a:effectLst/>
              <a:uLnTx/>
              <a:uFillTx/>
              <a:latin typeface="Arial"/>
              <a:ea typeface="Arial"/>
              <a:cs typeface="Arial"/>
              <a:sym typeface="Arial"/>
            </a:endParaRPr>
          </a:p>
        </p:txBody>
      </p:sp>
      <p:sp>
        <p:nvSpPr>
          <p:cNvPr id="470" name="Google Shape;470;p16"/>
          <p:cNvSpPr txBox="1"/>
          <p:nvPr/>
        </p:nvSpPr>
        <p:spPr>
          <a:xfrm>
            <a:off x="6659563" y="3213100"/>
            <a:ext cx="1873250" cy="461624"/>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0000"/>
                </a:solidFill>
                <a:effectLst/>
                <a:uLnTx/>
                <a:uFillTx/>
                <a:latin typeface="Arial"/>
                <a:ea typeface="Arial"/>
                <a:cs typeface="Arial"/>
                <a:sym typeface="Arial"/>
              </a:rPr>
              <a:t>Persönliche Faktoren</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1" name="Google Shape;471;p16"/>
          <p:cNvSpPr txBox="1"/>
          <p:nvPr/>
        </p:nvSpPr>
        <p:spPr>
          <a:xfrm>
            <a:off x="4572000" y="2565400"/>
            <a:ext cx="3960813" cy="307975"/>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Teil 2: Kontextuelle Faktoren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6"/>
          <p:cNvSpPr txBox="1"/>
          <p:nvPr/>
        </p:nvSpPr>
        <p:spPr>
          <a:xfrm>
            <a:off x="3429000" y="1852613"/>
            <a:ext cx="1871663" cy="276959"/>
          </a:xfrm>
          <a:prstGeom prst="rect">
            <a:avLst/>
          </a:prstGeom>
          <a:solidFill>
            <a:srgbClr val="CBCBEF"/>
          </a:solidFill>
          <a:ln w="762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0000"/>
                </a:solidFill>
                <a:effectLst/>
                <a:uLnTx/>
                <a:uFillTx/>
                <a:latin typeface="Arial"/>
                <a:cs typeface="Arial"/>
                <a:sym typeface="Arial"/>
              </a:rPr>
              <a:t>ICF </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6"/>
          <p:cNvSpPr txBox="1"/>
          <p:nvPr/>
        </p:nvSpPr>
        <p:spPr>
          <a:xfrm>
            <a:off x="4572000" y="3213100"/>
            <a:ext cx="1871663" cy="276959"/>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0000"/>
                </a:solidFill>
                <a:effectLst/>
                <a:uLnTx/>
                <a:uFillTx/>
                <a:latin typeface="Arial"/>
                <a:cs typeface="Arial"/>
                <a:sym typeface="Arial"/>
              </a:rPr>
              <a:t>Umweltfaktoren </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6"/>
          <p:cNvSpPr txBox="1"/>
          <p:nvPr/>
        </p:nvSpPr>
        <p:spPr>
          <a:xfrm>
            <a:off x="323850" y="3213100"/>
            <a:ext cx="1871663" cy="461624"/>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0000"/>
                </a:solidFill>
                <a:effectLst/>
                <a:uLnTx/>
                <a:uFillTx/>
                <a:latin typeface="Arial"/>
                <a:ea typeface="Arial"/>
                <a:cs typeface="Arial"/>
                <a:sym typeface="Arial"/>
              </a:rPr>
              <a:t>Körperfunktionen und Strukturen</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5" name="Google Shape;475;p16"/>
          <p:cNvSpPr txBox="1"/>
          <p:nvPr/>
        </p:nvSpPr>
        <p:spPr>
          <a:xfrm>
            <a:off x="2411413" y="3213100"/>
            <a:ext cx="1873250" cy="461624"/>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0000"/>
                </a:solidFill>
                <a:effectLst/>
                <a:uLnTx/>
                <a:uFillTx/>
                <a:latin typeface="Arial"/>
                <a:ea typeface="Arial"/>
                <a:cs typeface="Arial"/>
                <a:sym typeface="Arial"/>
              </a:rPr>
              <a:t>Aktivitäten und Teilnahme</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6" name="Google Shape;476;p16"/>
          <p:cNvSpPr txBox="1"/>
          <p:nvPr/>
        </p:nvSpPr>
        <p:spPr>
          <a:xfrm>
            <a:off x="107950" y="4005263"/>
            <a:ext cx="1150938" cy="646290"/>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dirty="0" err="1">
                <a:ln>
                  <a:noFill/>
                </a:ln>
                <a:solidFill>
                  <a:srgbClr val="000000"/>
                </a:solidFill>
                <a:effectLst/>
                <a:uLnTx/>
                <a:uFillTx/>
                <a:latin typeface="Arial"/>
                <a:ea typeface="Arial"/>
                <a:cs typeface="Arial"/>
                <a:sym typeface="Arial"/>
              </a:rPr>
              <a:t>Veränderung</a:t>
            </a:r>
            <a:r>
              <a:rPr kumimoji="0" lang="pl-PL" sz="1200" b="1" i="0" u="none" strike="noStrike" kern="0" cap="none" spc="0" normalizeH="0" baseline="0" noProof="0" dirty="0">
                <a:ln>
                  <a:noFill/>
                </a:ln>
                <a:solidFill>
                  <a:srgbClr val="000000"/>
                </a:solidFill>
                <a:effectLst/>
                <a:uLnTx/>
                <a:uFillTx/>
                <a:latin typeface="Arial"/>
                <a:ea typeface="Arial"/>
                <a:cs typeface="Arial"/>
                <a:sym typeface="Arial"/>
              </a:rPr>
              <a:t> der </a:t>
            </a:r>
            <a:r>
              <a:rPr kumimoji="0" lang="pl-PL" sz="1200" b="1" i="0" u="none" strike="noStrike" kern="0" cap="none" spc="0" normalizeH="0" baseline="0" noProof="0" dirty="0" err="1">
                <a:ln>
                  <a:noFill/>
                </a:ln>
                <a:solidFill>
                  <a:srgbClr val="000000"/>
                </a:solidFill>
                <a:effectLst/>
                <a:uLnTx/>
                <a:uFillTx/>
                <a:latin typeface="Arial"/>
                <a:ea typeface="Arial"/>
                <a:cs typeface="Arial"/>
                <a:sym typeface="Arial"/>
              </a:rPr>
              <a:t>Körper</a:t>
            </a:r>
            <a:r>
              <a:rPr kumimoji="0" lang="de-DE"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pl-PL" sz="1200" b="1" i="0" u="none" strike="noStrike" kern="0" cap="none" spc="0" normalizeH="0" baseline="0" noProof="0" dirty="0" err="1">
                <a:ln>
                  <a:noFill/>
                </a:ln>
                <a:solidFill>
                  <a:srgbClr val="000000"/>
                </a:solidFill>
                <a:effectLst/>
                <a:uLnTx/>
                <a:uFillTx/>
                <a:latin typeface="Arial"/>
                <a:ea typeface="Arial"/>
                <a:cs typeface="Arial"/>
                <a:sym typeface="Arial"/>
              </a:rPr>
              <a:t>funktion</a:t>
            </a:r>
            <a:endParaRPr kumimoji="0" sz="12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77" name="Google Shape;477;p16"/>
          <p:cNvSpPr txBox="1"/>
          <p:nvPr/>
        </p:nvSpPr>
        <p:spPr>
          <a:xfrm>
            <a:off x="1331913" y="4005263"/>
            <a:ext cx="1152525" cy="646290"/>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dirty="0" err="1">
                <a:ln>
                  <a:noFill/>
                </a:ln>
                <a:solidFill>
                  <a:srgbClr val="000000"/>
                </a:solidFill>
                <a:effectLst/>
                <a:uLnTx/>
                <a:uFillTx/>
                <a:latin typeface="Arial"/>
                <a:ea typeface="Arial"/>
                <a:cs typeface="Arial"/>
                <a:sym typeface="Arial"/>
              </a:rPr>
              <a:t>Veränderung</a:t>
            </a:r>
            <a:r>
              <a:rPr kumimoji="0" lang="pl-PL" sz="1200" b="1" i="0" u="none" strike="noStrike" kern="0" cap="none" spc="0" normalizeH="0" baseline="0" noProof="0" dirty="0">
                <a:ln>
                  <a:noFill/>
                </a:ln>
                <a:solidFill>
                  <a:srgbClr val="000000"/>
                </a:solidFill>
                <a:effectLst/>
                <a:uLnTx/>
                <a:uFillTx/>
                <a:latin typeface="Arial"/>
                <a:ea typeface="Arial"/>
                <a:cs typeface="Arial"/>
                <a:sym typeface="Arial"/>
              </a:rPr>
              <a:t> der </a:t>
            </a:r>
            <a:r>
              <a:rPr kumimoji="0" lang="pl-PL" sz="1200" b="1" i="0" u="none" strike="noStrike" kern="0" cap="none" spc="0" normalizeH="0" baseline="0" noProof="0" dirty="0" err="1">
                <a:ln>
                  <a:noFill/>
                </a:ln>
                <a:solidFill>
                  <a:srgbClr val="000000"/>
                </a:solidFill>
                <a:effectLst/>
                <a:uLnTx/>
                <a:uFillTx/>
                <a:latin typeface="Arial"/>
                <a:ea typeface="Arial"/>
                <a:cs typeface="Arial"/>
                <a:sym typeface="Arial"/>
              </a:rPr>
              <a:t>Körper</a:t>
            </a:r>
            <a:r>
              <a:rPr kumimoji="0" lang="de-DE"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pl-PL" sz="1200" b="1" i="0" u="none" strike="noStrike" kern="0" cap="none" spc="0" normalizeH="0" baseline="0" noProof="0" dirty="0">
                <a:ln>
                  <a:noFill/>
                </a:ln>
                <a:solidFill>
                  <a:srgbClr val="000000"/>
                </a:solidFill>
                <a:effectLst/>
                <a:uLnTx/>
                <a:uFillTx/>
                <a:latin typeface="Arial"/>
                <a:ea typeface="Arial"/>
                <a:cs typeface="Arial"/>
                <a:sym typeface="Arial"/>
              </a:rPr>
              <a:t>struktur</a:t>
            </a:r>
            <a:endParaRPr kumimoji="0" sz="12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78" name="Google Shape;478;p16"/>
          <p:cNvSpPr txBox="1"/>
          <p:nvPr/>
        </p:nvSpPr>
        <p:spPr>
          <a:xfrm>
            <a:off x="2627313" y="4005263"/>
            <a:ext cx="1152525" cy="646290"/>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0000"/>
                </a:solidFill>
                <a:effectLst/>
                <a:uLnTx/>
                <a:uFillTx/>
                <a:latin typeface="Arial"/>
                <a:ea typeface="Arial"/>
                <a:cs typeface="Arial"/>
                <a:sym typeface="Arial"/>
              </a:rPr>
              <a:t>Kapazität</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9" name="Google Shape;479;p16"/>
          <p:cNvSpPr txBox="1"/>
          <p:nvPr/>
        </p:nvSpPr>
        <p:spPr>
          <a:xfrm>
            <a:off x="3851275" y="4005263"/>
            <a:ext cx="1296988" cy="646290"/>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0000"/>
                </a:solidFill>
                <a:effectLst/>
                <a:uLnTx/>
                <a:uFillTx/>
                <a:latin typeface="Arial"/>
                <a:cs typeface="Arial"/>
                <a:sym typeface="Arial"/>
              </a:rPr>
              <a:t>Leistung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6"/>
          <p:cNvSpPr txBox="1"/>
          <p:nvPr/>
        </p:nvSpPr>
        <p:spPr>
          <a:xfrm>
            <a:off x="5292725" y="4005263"/>
            <a:ext cx="1150938" cy="646290"/>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0000"/>
                </a:solidFill>
                <a:effectLst/>
                <a:uLnTx/>
                <a:uFillTx/>
                <a:latin typeface="Arial"/>
                <a:cs typeface="Arial"/>
                <a:sym typeface="Arial"/>
              </a:rPr>
              <a:t>Erleichterer/Barier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6"/>
          <p:cNvSpPr txBox="1"/>
          <p:nvPr/>
        </p:nvSpPr>
        <p:spPr>
          <a:xfrm>
            <a:off x="331788" y="2573338"/>
            <a:ext cx="3960812" cy="276959"/>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0000"/>
                </a:solidFill>
                <a:effectLst/>
                <a:uLnTx/>
                <a:uFillTx/>
                <a:latin typeface="Arial"/>
                <a:ea typeface="Arial"/>
                <a:cs typeface="Arial"/>
                <a:sym typeface="Arial"/>
              </a:rPr>
              <a:t>Teil 1: Funktionsfähigkeit und Behinderung</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2" name="Google Shape;482;p16"/>
          <p:cNvSpPr txBox="1"/>
          <p:nvPr/>
        </p:nvSpPr>
        <p:spPr>
          <a:xfrm>
            <a:off x="323850" y="4941888"/>
            <a:ext cx="935038" cy="830956"/>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0" i="0" u="none" strike="noStrike" kern="0" cap="none" spc="0" normalizeH="0" baseline="0" noProof="0" dirty="0">
                <a:ln>
                  <a:noFill/>
                </a:ln>
                <a:solidFill>
                  <a:srgbClr val="000000"/>
                </a:solidFill>
                <a:effectLst/>
                <a:uLnTx/>
                <a:uFillTx/>
                <a:latin typeface="Arial"/>
                <a:ea typeface="Arial"/>
                <a:cs typeface="Arial"/>
                <a:sym typeface="Arial"/>
              </a:rPr>
              <a:t>Element</a:t>
            </a:r>
            <a:r>
              <a:rPr kumimoji="0" lang="de-DE" sz="12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pl-PL" sz="1200" b="0" i="0" u="none" strike="noStrike" kern="0" cap="none" spc="0" normalizeH="0" baseline="0" noProof="0" dirty="0" err="1">
                <a:ln>
                  <a:noFill/>
                </a:ln>
                <a:solidFill>
                  <a:srgbClr val="000000"/>
                </a:solidFill>
                <a:effectLst/>
                <a:uLnTx/>
                <a:uFillTx/>
                <a:latin typeface="Arial"/>
                <a:ea typeface="Arial"/>
                <a:cs typeface="Arial"/>
                <a:sym typeface="Arial"/>
              </a:rPr>
              <a:t>ebenen</a:t>
            </a:r>
            <a:r>
              <a:rPr kumimoji="0" lang="pl-PL" sz="1200" b="0" i="0" u="none" strike="noStrike" kern="0" cap="none" spc="0" normalizeH="0" baseline="0" noProof="0" dirty="0">
                <a:ln>
                  <a:noFill/>
                </a:ln>
                <a:solidFill>
                  <a:srgbClr val="000000"/>
                </a:solidFill>
                <a:effectLst/>
                <a:uLnTx/>
                <a:uFillTx/>
                <a:latin typeface="Arial"/>
                <a:ea typeface="Arial"/>
                <a:cs typeface="Arial"/>
                <a:sym typeface="Arial"/>
              </a:rPr>
              <a:t> - 1. - 2. - 3. &amp; 4.</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83" name="Google Shape;483;p16"/>
          <p:cNvSpPr txBox="1"/>
          <p:nvPr/>
        </p:nvSpPr>
        <p:spPr>
          <a:xfrm>
            <a:off x="1547813" y="4941888"/>
            <a:ext cx="936625" cy="830956"/>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0" i="0" u="none" strike="noStrike" kern="0" cap="none" spc="0" normalizeH="0" baseline="0" noProof="0" dirty="0">
                <a:ln>
                  <a:noFill/>
                </a:ln>
                <a:solidFill>
                  <a:srgbClr val="000000"/>
                </a:solidFill>
                <a:effectLst/>
                <a:uLnTx/>
                <a:uFillTx/>
                <a:latin typeface="Arial"/>
                <a:ea typeface="Arial"/>
                <a:cs typeface="Arial"/>
                <a:sym typeface="Arial"/>
              </a:rPr>
              <a:t>Element</a:t>
            </a:r>
            <a:r>
              <a:rPr kumimoji="0" lang="de-DE" sz="12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pl-PL" sz="1200" b="0" i="0" u="none" strike="noStrike" kern="0" cap="none" spc="0" normalizeH="0" baseline="0" noProof="0" dirty="0" err="1">
                <a:ln>
                  <a:noFill/>
                </a:ln>
                <a:solidFill>
                  <a:srgbClr val="000000"/>
                </a:solidFill>
                <a:effectLst/>
                <a:uLnTx/>
                <a:uFillTx/>
                <a:latin typeface="Arial"/>
                <a:ea typeface="Arial"/>
                <a:cs typeface="Arial"/>
                <a:sym typeface="Arial"/>
              </a:rPr>
              <a:t>ebenen</a:t>
            </a:r>
            <a:r>
              <a:rPr kumimoji="0" lang="pl-PL" sz="1200" b="0" i="0" u="none" strike="noStrike" kern="0" cap="none" spc="0" normalizeH="0" baseline="0" noProof="0" dirty="0">
                <a:ln>
                  <a:noFill/>
                </a:ln>
                <a:solidFill>
                  <a:srgbClr val="000000"/>
                </a:solidFill>
                <a:effectLst/>
                <a:uLnTx/>
                <a:uFillTx/>
                <a:latin typeface="Arial"/>
                <a:ea typeface="Arial"/>
                <a:cs typeface="Arial"/>
                <a:sym typeface="Arial"/>
              </a:rPr>
              <a:t> - 1. - 2. - 3. &amp; 4.</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84" name="Google Shape;484;p16"/>
          <p:cNvSpPr txBox="1"/>
          <p:nvPr/>
        </p:nvSpPr>
        <p:spPr>
          <a:xfrm>
            <a:off x="2843213" y="4941888"/>
            <a:ext cx="936625" cy="830956"/>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0" i="0" u="none" strike="noStrike" kern="0" cap="none" spc="0" normalizeH="0" baseline="0" noProof="0" dirty="0">
                <a:ln>
                  <a:noFill/>
                </a:ln>
                <a:solidFill>
                  <a:srgbClr val="000000"/>
                </a:solidFill>
                <a:effectLst/>
                <a:uLnTx/>
                <a:uFillTx/>
                <a:latin typeface="Arial"/>
                <a:ea typeface="Arial"/>
                <a:cs typeface="Arial"/>
                <a:sym typeface="Arial"/>
              </a:rPr>
              <a:t>Element</a:t>
            </a:r>
            <a:r>
              <a:rPr kumimoji="0" lang="de-DE" sz="12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pl-PL" sz="1200" b="0" i="0" u="none" strike="noStrike" kern="0" cap="none" spc="0" normalizeH="0" baseline="0" noProof="0" dirty="0" err="1">
                <a:ln>
                  <a:noFill/>
                </a:ln>
                <a:solidFill>
                  <a:srgbClr val="000000"/>
                </a:solidFill>
                <a:effectLst/>
                <a:uLnTx/>
                <a:uFillTx/>
                <a:latin typeface="Arial"/>
                <a:ea typeface="Arial"/>
                <a:cs typeface="Arial"/>
                <a:sym typeface="Arial"/>
              </a:rPr>
              <a:t>ebenen</a:t>
            </a:r>
            <a:r>
              <a:rPr kumimoji="0" lang="pl-PL" sz="1200" b="0" i="0" u="none" strike="noStrike" kern="0" cap="none" spc="0" normalizeH="0" baseline="0" noProof="0" dirty="0">
                <a:ln>
                  <a:noFill/>
                </a:ln>
                <a:solidFill>
                  <a:srgbClr val="000000"/>
                </a:solidFill>
                <a:effectLst/>
                <a:uLnTx/>
                <a:uFillTx/>
                <a:latin typeface="Arial"/>
                <a:ea typeface="Arial"/>
                <a:cs typeface="Arial"/>
                <a:sym typeface="Arial"/>
              </a:rPr>
              <a:t> - 1. - 2. - 3. &amp; 4.</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85" name="Google Shape;485;p16"/>
          <p:cNvSpPr txBox="1"/>
          <p:nvPr/>
        </p:nvSpPr>
        <p:spPr>
          <a:xfrm>
            <a:off x="4211638" y="4941888"/>
            <a:ext cx="936625" cy="830956"/>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0" i="0" u="none" strike="noStrike" kern="0" cap="none" spc="0" normalizeH="0" baseline="0" noProof="0" dirty="0">
                <a:ln>
                  <a:noFill/>
                </a:ln>
                <a:solidFill>
                  <a:srgbClr val="000000"/>
                </a:solidFill>
                <a:effectLst/>
                <a:uLnTx/>
                <a:uFillTx/>
                <a:latin typeface="Arial"/>
                <a:ea typeface="Arial"/>
                <a:cs typeface="Arial"/>
                <a:sym typeface="Arial"/>
              </a:rPr>
              <a:t>Element</a:t>
            </a:r>
            <a:r>
              <a:rPr kumimoji="0" lang="de-DE" sz="12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pl-PL" sz="1200" b="0" i="0" u="none" strike="noStrike" kern="0" cap="none" spc="0" normalizeH="0" baseline="0" noProof="0" dirty="0" err="1">
                <a:ln>
                  <a:noFill/>
                </a:ln>
                <a:solidFill>
                  <a:srgbClr val="000000"/>
                </a:solidFill>
                <a:effectLst/>
                <a:uLnTx/>
                <a:uFillTx/>
                <a:latin typeface="Arial"/>
                <a:ea typeface="Arial"/>
                <a:cs typeface="Arial"/>
                <a:sym typeface="Arial"/>
              </a:rPr>
              <a:t>ebenen</a:t>
            </a:r>
            <a:r>
              <a:rPr kumimoji="0" lang="pl-PL" sz="1200" b="0" i="0" u="none" strike="noStrike" kern="0" cap="none" spc="0" normalizeH="0" baseline="0" noProof="0" dirty="0">
                <a:ln>
                  <a:noFill/>
                </a:ln>
                <a:solidFill>
                  <a:srgbClr val="000000"/>
                </a:solidFill>
                <a:effectLst/>
                <a:uLnTx/>
                <a:uFillTx/>
                <a:latin typeface="Arial"/>
                <a:ea typeface="Arial"/>
                <a:cs typeface="Arial"/>
                <a:sym typeface="Arial"/>
              </a:rPr>
              <a:t> - 1. - 2. - 3. &amp; 4.</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86" name="Google Shape;486;p16"/>
          <p:cNvSpPr txBox="1"/>
          <p:nvPr/>
        </p:nvSpPr>
        <p:spPr>
          <a:xfrm>
            <a:off x="5508625" y="4941888"/>
            <a:ext cx="935038" cy="830956"/>
          </a:xfrm>
          <a:prstGeom prst="rect">
            <a:avLst/>
          </a:prstGeom>
          <a:solidFill>
            <a:srgbClr val="CBCBEF"/>
          </a:solidFill>
          <a:ln w="12700" cap="flat" cmpd="sng">
            <a:solidFill>
              <a:srgbClr val="22206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0" i="0" u="none" strike="noStrike" kern="0" cap="none" spc="0" normalizeH="0" baseline="0" noProof="0" dirty="0">
                <a:ln>
                  <a:noFill/>
                </a:ln>
                <a:solidFill>
                  <a:srgbClr val="000000"/>
                </a:solidFill>
                <a:effectLst/>
                <a:uLnTx/>
                <a:uFillTx/>
                <a:latin typeface="Arial"/>
                <a:ea typeface="Arial"/>
                <a:cs typeface="Arial"/>
                <a:sym typeface="Arial"/>
              </a:rPr>
              <a:t>Element</a:t>
            </a:r>
            <a:r>
              <a:rPr kumimoji="0" lang="de-DE" sz="12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pl-PL" sz="1200" b="0" i="0" u="none" strike="noStrike" kern="0" cap="none" spc="0" normalizeH="0" baseline="0" noProof="0" dirty="0" err="1">
                <a:ln>
                  <a:noFill/>
                </a:ln>
                <a:solidFill>
                  <a:srgbClr val="000000"/>
                </a:solidFill>
                <a:effectLst/>
                <a:uLnTx/>
                <a:uFillTx/>
                <a:latin typeface="Arial"/>
                <a:ea typeface="Arial"/>
                <a:cs typeface="Arial"/>
                <a:sym typeface="Arial"/>
              </a:rPr>
              <a:t>ebenen</a:t>
            </a:r>
            <a:r>
              <a:rPr kumimoji="0" lang="pl-PL" sz="1200" b="0" i="0" u="none" strike="noStrike" kern="0" cap="none" spc="0" normalizeH="0" baseline="0" noProof="0" dirty="0">
                <a:ln>
                  <a:noFill/>
                </a:ln>
                <a:solidFill>
                  <a:srgbClr val="000000"/>
                </a:solidFill>
                <a:effectLst/>
                <a:uLnTx/>
                <a:uFillTx/>
                <a:latin typeface="Arial"/>
                <a:ea typeface="Arial"/>
                <a:cs typeface="Arial"/>
                <a:sym typeface="Arial"/>
              </a:rPr>
              <a:t> - 1. - 2. - 3. &amp; 4.</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487" name="Google Shape;487;p16"/>
          <p:cNvCxnSpPr>
            <a:stCxn id="481" idx="0"/>
            <a:endCxn id="471" idx="0"/>
          </p:cNvCxnSpPr>
          <p:nvPr/>
        </p:nvCxnSpPr>
        <p:spPr>
          <a:xfrm rot="5400000" flipH="1" flipV="1">
            <a:off x="4428331" y="449263"/>
            <a:ext cx="7938" cy="4240213"/>
          </a:xfrm>
          <a:prstGeom prst="bentConnector3">
            <a:avLst>
              <a:gd name="adj1" fmla="val 2979819"/>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88" name="Google Shape;488;p16"/>
          <p:cNvCxnSpPr/>
          <p:nvPr/>
        </p:nvCxnSpPr>
        <p:spPr>
          <a:xfrm rot="10800000" flipH="1">
            <a:off x="1187450" y="3213238"/>
            <a:ext cx="2089200" cy="7800"/>
          </a:xfrm>
          <a:prstGeom prst="bentConnector4">
            <a:avLst>
              <a:gd name="adj1" fmla="val -564"/>
              <a:gd name="adj2" fmla="val 1951677"/>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89" name="Google Shape;489;p16"/>
          <p:cNvCxnSpPr/>
          <p:nvPr/>
        </p:nvCxnSpPr>
        <p:spPr>
          <a:xfrm rot="10800000" flipH="1">
            <a:off x="5508625" y="3213238"/>
            <a:ext cx="2087700" cy="7800"/>
          </a:xfrm>
          <a:prstGeom prst="bentConnector4">
            <a:avLst>
              <a:gd name="adj1" fmla="val -564"/>
              <a:gd name="adj2" fmla="val 1951677"/>
            </a:avLst>
          </a:prstGeom>
          <a:noFill/>
          <a:ln w="1905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90" name="Google Shape;490;p16"/>
          <p:cNvCxnSpPr>
            <a:endCxn id="477" idx="0"/>
          </p:cNvCxnSpPr>
          <p:nvPr/>
        </p:nvCxnSpPr>
        <p:spPr>
          <a:xfrm flipV="1">
            <a:off x="684175" y="4005263"/>
            <a:ext cx="1224001" cy="7800"/>
          </a:xfrm>
          <a:prstGeom prst="bentConnector4">
            <a:avLst>
              <a:gd name="adj1" fmla="val 26460"/>
              <a:gd name="adj2" fmla="val 3030769"/>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91" name="Google Shape;491;p16"/>
          <p:cNvCxnSpPr/>
          <p:nvPr/>
        </p:nvCxnSpPr>
        <p:spPr>
          <a:xfrm rot="10800000" flipH="1">
            <a:off x="3203575" y="4005400"/>
            <a:ext cx="1224000" cy="7800"/>
          </a:xfrm>
          <a:prstGeom prst="bentConnector4">
            <a:avLst>
              <a:gd name="adj1" fmla="val -207"/>
              <a:gd name="adj2" fmla="val 1687185"/>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92" name="Google Shape;492;p16"/>
          <p:cNvCxnSpPr>
            <a:endCxn id="482" idx="1"/>
          </p:cNvCxnSpPr>
          <p:nvPr/>
        </p:nvCxnSpPr>
        <p:spPr>
          <a:xfrm rot="16200000" flipH="1">
            <a:off x="-28674" y="5004841"/>
            <a:ext cx="632149" cy="72899"/>
          </a:xfrm>
          <a:prstGeom prst="bentConnector2">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93" name="Google Shape;493;p16"/>
          <p:cNvCxnSpPr/>
          <p:nvPr/>
        </p:nvCxnSpPr>
        <p:spPr>
          <a:xfrm rot="-5400000" flipH="1">
            <a:off x="1196175" y="5004600"/>
            <a:ext cx="631800" cy="71400"/>
          </a:xfrm>
          <a:prstGeom prst="bentConnector2">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94" name="Google Shape;494;p16"/>
          <p:cNvCxnSpPr/>
          <p:nvPr/>
        </p:nvCxnSpPr>
        <p:spPr>
          <a:xfrm rot="-5400000" flipH="1">
            <a:off x="2491574" y="5004600"/>
            <a:ext cx="631800" cy="71400"/>
          </a:xfrm>
          <a:prstGeom prst="bentConnector2">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95" name="Google Shape;495;p16"/>
          <p:cNvCxnSpPr/>
          <p:nvPr/>
        </p:nvCxnSpPr>
        <p:spPr>
          <a:xfrm rot="-5400000" flipH="1">
            <a:off x="3860000" y="5004600"/>
            <a:ext cx="631800" cy="71400"/>
          </a:xfrm>
          <a:prstGeom prst="bentConnector2">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96" name="Google Shape;496;p16"/>
          <p:cNvCxnSpPr/>
          <p:nvPr/>
        </p:nvCxnSpPr>
        <p:spPr>
          <a:xfrm rot="-5400000" flipH="1">
            <a:off x="5156150" y="5003850"/>
            <a:ext cx="631800" cy="72900"/>
          </a:xfrm>
          <a:prstGeom prst="bentConnector2">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97" name="Google Shape;497;p16"/>
          <p:cNvCxnSpPr>
            <a:endCxn id="472" idx="2"/>
          </p:cNvCxnSpPr>
          <p:nvPr/>
        </p:nvCxnSpPr>
        <p:spPr>
          <a:xfrm flipV="1">
            <a:off x="4364831" y="2129572"/>
            <a:ext cx="1" cy="291391"/>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98" name="Google Shape;498;p16"/>
          <p:cNvCxnSpPr>
            <a:stCxn id="471" idx="2"/>
          </p:cNvCxnSpPr>
          <p:nvPr/>
        </p:nvCxnSpPr>
        <p:spPr>
          <a:xfrm>
            <a:off x="6552407" y="2873375"/>
            <a:ext cx="0" cy="195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499" name="Google Shape;499;p16"/>
          <p:cNvCxnSpPr>
            <a:stCxn id="481" idx="2"/>
          </p:cNvCxnSpPr>
          <p:nvPr/>
        </p:nvCxnSpPr>
        <p:spPr>
          <a:xfrm>
            <a:off x="2312194" y="2850297"/>
            <a:ext cx="0" cy="218216"/>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500" name="Google Shape;500;p16"/>
          <p:cNvCxnSpPr>
            <a:stCxn id="473" idx="2"/>
          </p:cNvCxnSpPr>
          <p:nvPr/>
        </p:nvCxnSpPr>
        <p:spPr>
          <a:xfrm>
            <a:off x="5507832" y="3490059"/>
            <a:ext cx="0" cy="515116"/>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501" name="Google Shape;501;p16"/>
          <p:cNvCxnSpPr/>
          <p:nvPr/>
        </p:nvCxnSpPr>
        <p:spPr>
          <a:xfrm>
            <a:off x="3779838" y="3716338"/>
            <a:ext cx="0" cy="144462"/>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502" name="Google Shape;502;p16"/>
          <p:cNvCxnSpPr>
            <a:endCxn id="474" idx="2"/>
          </p:cNvCxnSpPr>
          <p:nvPr/>
        </p:nvCxnSpPr>
        <p:spPr>
          <a:xfrm flipV="1">
            <a:off x="1259681" y="3674724"/>
            <a:ext cx="1" cy="186151"/>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2978816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7"/>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0" name="Google Shape;510;p17"/>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1" name="Google Shape;511;p17"/>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2" name="Google Shape;512;p17"/>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3" name="Google Shape;513;p17"/>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4" name="Google Shape;514;p17"/>
          <p:cNvSpPr/>
          <p:nvPr/>
        </p:nvSpPr>
        <p:spPr>
          <a:xfrm>
            <a:off x="323850" y="1412875"/>
            <a:ext cx="8135938"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140041"/>
                </a:solidFill>
                <a:effectLst/>
                <a:uLnTx/>
                <a:uFillTx/>
                <a:latin typeface="Arial"/>
                <a:ea typeface="Arial"/>
                <a:cs typeface="Arial"/>
                <a:sym typeface="Arial"/>
              </a:rPr>
              <a:t>Detaillierte Klassifizierung mit Definitionen</a:t>
            </a:r>
            <a:endParaRPr kumimoji="0" sz="2200" b="0" i="0" u="none" strike="noStrike" kern="0" cap="none" spc="0" normalizeH="0" baseline="0" noProof="0">
              <a:ln>
                <a:noFill/>
              </a:ln>
              <a:solidFill>
                <a:srgbClr val="140041"/>
              </a:solidFill>
              <a:effectLst/>
              <a:uLnTx/>
              <a:uFillTx/>
              <a:latin typeface="Arial"/>
              <a:ea typeface="Arial"/>
              <a:cs typeface="Arial"/>
              <a:sym typeface="Arial"/>
            </a:endParaRPr>
          </a:p>
        </p:txBody>
      </p:sp>
      <p:sp>
        <p:nvSpPr>
          <p:cNvPr id="515" name="Google Shape;515;p17"/>
          <p:cNvSpPr/>
          <p:nvPr/>
        </p:nvSpPr>
        <p:spPr>
          <a:xfrm>
            <a:off x="323850" y="2349500"/>
            <a:ext cx="1963738"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0" i="0" u="none" strike="noStrike" kern="0" cap="none" spc="0" normalizeH="0" baseline="0" noProof="0">
                <a:ln>
                  <a:noFill/>
                </a:ln>
                <a:solidFill>
                  <a:srgbClr val="000000"/>
                </a:solidFill>
                <a:effectLst/>
                <a:uLnTx/>
                <a:uFillTx/>
                <a:latin typeface="Arial"/>
                <a:ea typeface="Arial"/>
                <a:cs typeface="Arial"/>
                <a:sym typeface="Arial"/>
              </a:rPr>
              <a:t>Auf der Website: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7"/>
          <p:cNvSpPr/>
          <p:nvPr/>
        </p:nvSpPr>
        <p:spPr>
          <a:xfrm>
            <a:off x="323850" y="3141663"/>
            <a:ext cx="8640763" cy="863600"/>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sng" strike="noStrike" kern="0" cap="none" spc="0" normalizeH="0" baseline="0" noProof="0">
                <a:ln>
                  <a:noFill/>
                </a:ln>
                <a:solidFill>
                  <a:srgbClr val="002060"/>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https://apps.who.int/iris/bitstream/handle/10665/42407/9241545429.pdf</a:t>
            </a:r>
            <a:endParaRPr kumimoji="0" sz="2000" b="0" i="0" u="none" strike="noStrike" kern="0" cap="none" spc="0" normalizeH="0" baseline="0" noProof="0">
              <a:ln>
                <a:noFill/>
              </a:ln>
              <a:solidFill>
                <a:srgbClr val="002060"/>
              </a:solidFill>
              <a:effectLst/>
              <a:uLnTx/>
              <a:uFillTx/>
              <a:latin typeface="Arial"/>
              <a:ea typeface="Arial"/>
              <a:cs typeface="Arial"/>
              <a:sym typeface="Arial"/>
            </a:endParaRPr>
          </a:p>
        </p:txBody>
      </p:sp>
    </p:spTree>
    <p:extLst>
      <p:ext uri="{BB962C8B-B14F-4D97-AF65-F5344CB8AC3E}">
        <p14:creationId xmlns:p14="http://schemas.microsoft.com/office/powerpoint/2010/main" val="2164901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1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4" name="Google Shape;524;p1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5" name="Google Shape;525;p1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6" name="Google Shape;526;p1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7" name="Google Shape;527;p1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8" name="Google Shape;528;p18"/>
          <p:cNvSpPr/>
          <p:nvPr/>
        </p:nvSpPr>
        <p:spPr>
          <a:xfrm>
            <a:off x="468313" y="908050"/>
            <a:ext cx="8135937"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140041"/>
                </a:solidFill>
                <a:effectLst/>
                <a:uLnTx/>
                <a:uFillTx/>
                <a:latin typeface="Arial"/>
                <a:ea typeface="Arial"/>
                <a:cs typeface="Arial"/>
                <a:sym typeface="Arial"/>
              </a:rPr>
              <a:t>Klassifizierung von Funktionsbeeinträchtigungen und Behinderung</a:t>
            </a:r>
            <a:endParaRPr kumimoji="0" sz="2200" b="0" i="0" u="none" strike="noStrike" kern="0" cap="none" spc="0" normalizeH="0" baseline="0" noProof="0">
              <a:ln>
                <a:noFill/>
              </a:ln>
              <a:solidFill>
                <a:srgbClr val="140041"/>
              </a:solidFill>
              <a:effectLst/>
              <a:uLnTx/>
              <a:uFillTx/>
              <a:latin typeface="Arial"/>
              <a:ea typeface="Arial"/>
              <a:cs typeface="Arial"/>
              <a:sym typeface="Arial"/>
            </a:endParaRPr>
          </a:p>
        </p:txBody>
      </p:sp>
      <p:grpSp>
        <p:nvGrpSpPr>
          <p:cNvPr id="529" name="Google Shape;529;p18"/>
          <p:cNvGrpSpPr/>
          <p:nvPr/>
        </p:nvGrpSpPr>
        <p:grpSpPr>
          <a:xfrm>
            <a:off x="359219" y="1846353"/>
            <a:ext cx="8353552" cy="3885372"/>
            <a:chOff x="827779" y="1529"/>
            <a:chExt cx="8353552" cy="3885372"/>
          </a:xfrm>
        </p:grpSpPr>
        <p:sp>
          <p:nvSpPr>
            <p:cNvPr id="530" name="Google Shape;530;p18"/>
            <p:cNvSpPr/>
            <p:nvPr/>
          </p:nvSpPr>
          <p:spPr>
            <a:xfrm>
              <a:off x="827779" y="1529"/>
              <a:ext cx="1942686" cy="1165611"/>
            </a:xfrm>
            <a:prstGeom prst="rect">
              <a:avLst/>
            </a:prstGeom>
            <a:gradFill>
              <a:gsLst>
                <a:gs pos="0">
                  <a:srgbClr val="17177B"/>
                </a:gs>
                <a:gs pos="80000">
                  <a:srgbClr val="1E1EA3"/>
                </a:gs>
                <a:gs pos="100000">
                  <a:srgbClr val="1C1CA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p:nvPr/>
          </p:nvSpPr>
          <p:spPr>
            <a:xfrm>
              <a:off x="827779" y="1529"/>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dirty="0" err="1">
                  <a:ln>
                    <a:noFill/>
                  </a:ln>
                  <a:solidFill>
                    <a:srgbClr val="000000"/>
                  </a:solidFill>
                  <a:effectLst/>
                  <a:uLnTx/>
                  <a:uFillTx/>
                  <a:latin typeface="Arial"/>
                  <a:ea typeface="Arial"/>
                  <a:cs typeface="Arial"/>
                  <a:sym typeface="Arial"/>
                </a:rPr>
                <a:t>Neurologische</a:t>
              </a:r>
              <a:r>
                <a:rPr kumimoji="0" lang="pl-PL" sz="14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400" b="1" i="0" u="none" strike="noStrike" kern="0" cap="none" spc="0" normalizeH="0" baseline="0" noProof="0" dirty="0" err="1">
                  <a:ln>
                    <a:noFill/>
                  </a:ln>
                  <a:solidFill>
                    <a:srgbClr val="000000"/>
                  </a:solidFill>
                  <a:effectLst/>
                  <a:uLnTx/>
                  <a:uFillTx/>
                  <a:latin typeface="Arial"/>
                  <a:ea typeface="Arial"/>
                  <a:cs typeface="Arial"/>
                  <a:sym typeface="Arial"/>
                </a:rPr>
                <a:t>Erkrankungen</a:t>
              </a:r>
              <a:r>
                <a:rPr kumimoji="0" lang="pl-PL" sz="14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400" b="1" i="0" u="none" strike="noStrike" kern="0" cap="none" spc="0" normalizeH="0" baseline="0" noProof="0" dirty="0" err="1">
                  <a:ln>
                    <a:noFill/>
                  </a:ln>
                  <a:solidFill>
                    <a:srgbClr val="000000"/>
                  </a:solidFill>
                  <a:effectLst/>
                  <a:uLnTx/>
                  <a:uFillTx/>
                  <a:latin typeface="Arial"/>
                  <a:ea typeface="Arial"/>
                  <a:cs typeface="Arial"/>
                  <a:sym typeface="Arial"/>
                </a:rPr>
                <a:t>einschließlich</a:t>
              </a:r>
              <a:r>
                <a:rPr kumimoji="0" lang="pl-PL" sz="14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400" b="1" i="0" u="none" strike="noStrike" kern="0" cap="none" spc="0" normalizeH="0" baseline="0" noProof="0" dirty="0" err="1">
                  <a:ln>
                    <a:noFill/>
                  </a:ln>
                  <a:solidFill>
                    <a:srgbClr val="000000"/>
                  </a:solidFill>
                  <a:effectLst/>
                  <a:uLnTx/>
                  <a:uFillTx/>
                  <a:latin typeface="Arial"/>
                  <a:ea typeface="Arial"/>
                  <a:cs typeface="Arial"/>
                  <a:sym typeface="Arial"/>
                </a:rPr>
                <a:t>neurodegenerativer</a:t>
              </a:r>
              <a:r>
                <a:rPr kumimoji="0" lang="pl-PL" sz="14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pl-PL" sz="1400" b="1" i="0" u="none" strike="noStrike" kern="0" cap="none" spc="0" normalizeH="0" baseline="0" noProof="0" dirty="0" err="1">
                  <a:ln>
                    <a:noFill/>
                  </a:ln>
                  <a:solidFill>
                    <a:srgbClr val="000000"/>
                  </a:solidFill>
                  <a:effectLst/>
                  <a:uLnTx/>
                  <a:uFillTx/>
                  <a:latin typeface="Arial"/>
                  <a:ea typeface="Arial"/>
                  <a:cs typeface="Arial"/>
                  <a:sym typeface="Arial"/>
                </a:rPr>
                <a:t>Erkrankungen</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32" name="Google Shape;532;p18"/>
            <p:cNvSpPr/>
            <p:nvPr/>
          </p:nvSpPr>
          <p:spPr>
            <a:xfrm>
              <a:off x="2964735" y="1529"/>
              <a:ext cx="1942686" cy="1165611"/>
            </a:xfrm>
            <a:prstGeom prst="rect">
              <a:avLst/>
            </a:prstGeom>
            <a:gradFill>
              <a:gsLst>
                <a:gs pos="0">
                  <a:srgbClr val="204786"/>
                </a:gs>
                <a:gs pos="80000">
                  <a:srgbClr val="2B5CB1"/>
                </a:gs>
                <a:gs pos="100000">
                  <a:srgbClr val="285DB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8"/>
            <p:cNvSpPr txBox="1"/>
            <p:nvPr/>
          </p:nvSpPr>
          <p:spPr>
            <a:xfrm>
              <a:off x="2964735" y="1529"/>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Motorische Behinderung</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p18"/>
            <p:cNvSpPr/>
            <p:nvPr/>
          </p:nvSpPr>
          <p:spPr>
            <a:xfrm>
              <a:off x="5101690" y="1529"/>
              <a:ext cx="1942686" cy="1165611"/>
            </a:xfrm>
            <a:prstGeom prst="rect">
              <a:avLst/>
            </a:prstGeom>
            <a:gradFill>
              <a:gsLst>
                <a:gs pos="0">
                  <a:srgbClr val="2B7490"/>
                </a:gs>
                <a:gs pos="80000">
                  <a:srgbClr val="3999BE"/>
                </a:gs>
                <a:gs pos="100000">
                  <a:srgbClr val="379BC0"/>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18"/>
            <p:cNvSpPr txBox="1"/>
            <p:nvPr/>
          </p:nvSpPr>
          <p:spPr>
            <a:xfrm>
              <a:off x="5101690" y="1529"/>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Geistige Behinderung</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6" name="Google Shape;536;p18"/>
            <p:cNvSpPr/>
            <p:nvPr/>
          </p:nvSpPr>
          <p:spPr>
            <a:xfrm>
              <a:off x="7238645" y="1529"/>
              <a:ext cx="1942686" cy="1165611"/>
            </a:xfrm>
            <a:prstGeom prst="rect">
              <a:avLst/>
            </a:prstGeom>
            <a:gradFill>
              <a:gsLst>
                <a:gs pos="0">
                  <a:srgbClr val="3F9088"/>
                </a:gs>
                <a:gs pos="80000">
                  <a:srgbClr val="53BEB3"/>
                </a:gs>
                <a:gs pos="100000">
                  <a:srgbClr val="52C0B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18"/>
            <p:cNvSpPr txBox="1"/>
            <p:nvPr/>
          </p:nvSpPr>
          <p:spPr>
            <a:xfrm>
              <a:off x="7238645" y="1529"/>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Krankheiten des Atmungs- und Kreislaufsystems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8" name="Google Shape;538;p18"/>
            <p:cNvSpPr/>
            <p:nvPr/>
          </p:nvSpPr>
          <p:spPr>
            <a:xfrm>
              <a:off x="827779" y="1361410"/>
              <a:ext cx="1942686" cy="1165611"/>
            </a:xfrm>
            <a:prstGeom prst="rect">
              <a:avLst/>
            </a:prstGeom>
            <a:gradFill>
              <a:gsLst>
                <a:gs pos="0">
                  <a:srgbClr val="539175"/>
                </a:gs>
                <a:gs pos="80000">
                  <a:srgbClr val="6DBE99"/>
                </a:gs>
                <a:gs pos="100000">
                  <a:srgbClr val="6DC09B"/>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8"/>
            <p:cNvSpPr txBox="1"/>
            <p:nvPr/>
          </p:nvSpPr>
          <p:spPr>
            <a:xfrm>
              <a:off x="827779" y="1361410"/>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Invalidität des Sehorgans und Taubblindheit</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0" name="Google Shape;540;p18"/>
            <p:cNvSpPr/>
            <p:nvPr/>
          </p:nvSpPr>
          <p:spPr>
            <a:xfrm>
              <a:off x="2964735" y="1361410"/>
              <a:ext cx="1942686" cy="1165611"/>
            </a:xfrm>
            <a:prstGeom prst="rect">
              <a:avLst/>
            </a:prstGeom>
            <a:gradFill>
              <a:gsLst>
                <a:gs pos="0">
                  <a:srgbClr val="66936E"/>
                </a:gs>
                <a:gs pos="80000">
                  <a:srgbClr val="87C090"/>
                </a:gs>
                <a:gs pos="100000">
                  <a:srgbClr val="86C290"/>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8"/>
            <p:cNvSpPr txBox="1"/>
            <p:nvPr/>
          </p:nvSpPr>
          <p:spPr>
            <a:xfrm>
              <a:off x="2964735" y="1361410"/>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Gehör- und/oder Sprachbehinderung</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5101690" y="1361410"/>
              <a:ext cx="1942686" cy="1165611"/>
            </a:xfrm>
            <a:prstGeom prst="rect">
              <a:avLst/>
            </a:prstGeom>
            <a:gradFill>
              <a:gsLst>
                <a:gs pos="0">
                  <a:srgbClr val="7C9776"/>
                </a:gs>
                <a:gs pos="80000">
                  <a:srgbClr val="A3C69C"/>
                </a:gs>
                <a:gs pos="100000">
                  <a:srgbClr val="A4C8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8"/>
            <p:cNvSpPr txBox="1"/>
            <p:nvPr/>
          </p:nvSpPr>
          <p:spPr>
            <a:xfrm>
              <a:off x="5101690" y="1361410"/>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Metabolische Störungen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238645" y="1361410"/>
              <a:ext cx="1942686" cy="1165611"/>
            </a:xfrm>
            <a:prstGeom prst="rect">
              <a:avLst/>
            </a:prstGeom>
            <a:gradFill>
              <a:gsLst>
                <a:gs pos="0">
                  <a:srgbClr val="929B86"/>
                </a:gs>
                <a:gs pos="80000">
                  <a:srgbClr val="C0CDB0"/>
                </a:gs>
                <a:gs pos="100000">
                  <a:srgbClr val="C1CEB1"/>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18"/>
            <p:cNvSpPr txBox="1"/>
            <p:nvPr/>
          </p:nvSpPr>
          <p:spPr>
            <a:xfrm>
              <a:off x="7238645" y="1361410"/>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Erkrankungen des Urogenitalsystems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a:off x="827779" y="2721290"/>
              <a:ext cx="1942686" cy="1165611"/>
            </a:xfrm>
            <a:prstGeom prst="rect">
              <a:avLst/>
            </a:prstGeom>
            <a:gradFill>
              <a:gsLst>
                <a:gs pos="0">
                  <a:srgbClr val="A0A194"/>
                </a:gs>
                <a:gs pos="80000">
                  <a:srgbClr val="D2D3C4"/>
                </a:gs>
                <a:gs pos="100000">
                  <a:srgbClr val="D3D5C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8"/>
            <p:cNvSpPr txBox="1"/>
            <p:nvPr/>
          </p:nvSpPr>
          <p:spPr>
            <a:xfrm>
              <a:off x="827779" y="2721290"/>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Genetische Krankheiten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a:off x="2964735" y="2721290"/>
              <a:ext cx="1942686" cy="1165611"/>
            </a:xfrm>
            <a:prstGeom prst="rect">
              <a:avLst/>
            </a:prstGeom>
            <a:gradFill>
              <a:gsLst>
                <a:gs pos="0">
                  <a:srgbClr val="A8A7A3"/>
                </a:gs>
                <a:gs pos="80000">
                  <a:srgbClr val="DDDBD6"/>
                </a:gs>
                <a:gs pos="100000">
                  <a:srgbClr val="DFDCD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8"/>
            <p:cNvSpPr txBox="1"/>
            <p:nvPr/>
          </p:nvSpPr>
          <p:spPr>
            <a:xfrm>
              <a:off x="2964735" y="2721290"/>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Krebserkrankungen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a:off x="5101690" y="2721290"/>
              <a:ext cx="1942686" cy="1165611"/>
            </a:xfrm>
            <a:prstGeom prst="rect">
              <a:avLst/>
            </a:prstGeom>
            <a:gradFill>
              <a:gsLst>
                <a:gs pos="0">
                  <a:srgbClr val="B0AEAE"/>
                </a:gs>
                <a:gs pos="80000">
                  <a:srgbClr val="E8E6E6"/>
                </a:gs>
                <a:gs pos="100000">
                  <a:srgbClr val="E9E7E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8"/>
            <p:cNvSpPr txBox="1"/>
            <p:nvPr/>
          </p:nvSpPr>
          <p:spPr>
            <a:xfrm>
              <a:off x="5101690" y="2721290"/>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Psychische Störungen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2" name="Google Shape;552;p18"/>
            <p:cNvSpPr/>
            <p:nvPr/>
          </p:nvSpPr>
          <p:spPr>
            <a:xfrm>
              <a:off x="7238645" y="2721290"/>
              <a:ext cx="1942686" cy="1165611"/>
            </a:xfrm>
            <a:prstGeom prst="rect">
              <a:avLst/>
            </a:prstGeom>
            <a:gradFill>
              <a:gsLst>
                <a:gs pos="0">
                  <a:srgbClr val="BBB9B9"/>
                </a:gs>
                <a:gs pos="80000">
                  <a:srgbClr val="F5F3F3"/>
                </a:gs>
                <a:gs pos="100000">
                  <a:srgbClr val="F6F4F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8"/>
            <p:cNvSpPr txBox="1"/>
            <p:nvPr/>
          </p:nvSpPr>
          <p:spPr>
            <a:xfrm>
              <a:off x="7238645" y="2721290"/>
              <a:ext cx="1942686" cy="1165611"/>
            </a:xfrm>
            <a:prstGeom prst="rect">
              <a:avLst/>
            </a:prstGeom>
            <a:noFill/>
            <a:ln>
              <a:noFill/>
            </a:ln>
          </p:spPr>
          <p:txBody>
            <a:bodyPr spcFirstLastPara="1" wrap="square" lIns="60950" tIns="60950" rIns="60950"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Adipositas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026774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9"/>
          <p:cNvSpPr txBox="1">
            <a:spLocks noGrp="1"/>
          </p:cNvSpPr>
          <p:nvPr>
            <p:ph type="ctrTitle"/>
          </p:nvPr>
        </p:nvSpPr>
        <p:spPr>
          <a:xfrm>
            <a:off x="107950" y="1268413"/>
            <a:ext cx="8928100" cy="43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l-PL" sz="1600" b="1" i="0" u="sng" strike="noStrike" cap="none">
                <a:solidFill>
                  <a:srgbClr val="002060"/>
                </a:solidFill>
                <a:latin typeface="Arial"/>
                <a:ea typeface="Arial"/>
                <a:cs typeface="Arial"/>
                <a:sym typeface="Arial"/>
              </a:rPr>
              <a:t>Arten von Krankheiten: </a:t>
            </a:r>
            <a:endParaRPr/>
          </a:p>
        </p:txBody>
      </p:sp>
      <p:sp>
        <p:nvSpPr>
          <p:cNvPr id="560" name="Google Shape;560;p19"/>
          <p:cNvSpPr/>
          <p:nvPr/>
        </p:nvSpPr>
        <p:spPr>
          <a:xfrm>
            <a:off x="6516688" y="1773238"/>
            <a:ext cx="2627312" cy="2548350"/>
          </a:xfrm>
          <a:prstGeom prst="rect">
            <a:avLst/>
          </a:prstGeom>
          <a:solidFill>
            <a:srgbClr val="CBCBEF"/>
          </a:solid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200" b="1" i="0" u="none" strike="noStrike" kern="0" cap="none" spc="0" normalizeH="0" baseline="0" noProof="0">
                <a:ln>
                  <a:noFill/>
                </a:ln>
                <a:solidFill>
                  <a:srgbClr val="002060"/>
                </a:solidFill>
                <a:effectLst/>
                <a:uLnTx/>
                <a:uFillTx/>
                <a:latin typeface="Arial"/>
                <a:cs typeface="Arial"/>
                <a:sym typeface="Arial"/>
              </a:rPr>
              <a:t>Multiple Sklerose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200" b="1" i="0" u="none" strike="noStrike" kern="0" cap="none" spc="0" normalizeH="0" baseline="0" noProof="0">
                <a:ln>
                  <a:noFill/>
                </a:ln>
                <a:solidFill>
                  <a:srgbClr val="002060"/>
                </a:solidFill>
                <a:effectLst/>
                <a:uLnTx/>
                <a:uFillTx/>
                <a:latin typeface="Arial"/>
                <a:cs typeface="Arial"/>
                <a:sym typeface="Arial"/>
              </a:rPr>
              <a:t>Zerebrale Lähmung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200" b="1" i="0" u="none" strike="noStrike" kern="0" cap="none" spc="0" normalizeH="0" baseline="0" noProof="0">
                <a:ln>
                  <a:noFill/>
                </a:ln>
                <a:solidFill>
                  <a:srgbClr val="002060"/>
                </a:solidFill>
                <a:effectLst/>
                <a:uLnTx/>
                <a:uFillTx/>
                <a:latin typeface="Arial"/>
                <a:cs typeface="Arial"/>
                <a:sym typeface="Arial"/>
              </a:rPr>
              <a:t>Schlaganfall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200" b="1" i="0" u="none" strike="noStrike" kern="0" cap="none" spc="0" normalizeH="0" baseline="0" noProof="0">
                <a:ln>
                  <a:noFill/>
                </a:ln>
                <a:solidFill>
                  <a:srgbClr val="002060"/>
                </a:solidFill>
                <a:effectLst/>
                <a:uLnTx/>
                <a:uFillTx/>
                <a:latin typeface="Arial"/>
                <a:cs typeface="Arial"/>
                <a:sym typeface="Arial"/>
              </a:rPr>
              <a:t>Epilepsie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200" b="1" i="0" u="none" strike="noStrike" kern="0" cap="none" spc="0" normalizeH="0" baseline="0" noProof="0">
                <a:ln>
                  <a:noFill/>
                </a:ln>
                <a:solidFill>
                  <a:srgbClr val="002060"/>
                </a:solidFill>
                <a:effectLst/>
                <a:uLnTx/>
                <a:uFillTx/>
                <a:latin typeface="Arial"/>
                <a:cs typeface="Arial"/>
                <a:sym typeface="Arial"/>
              </a:rPr>
              <a:t>Alzheimer-Krankheit und Demenzerkrankungen </a:t>
            </a:r>
            <a:endParaRPr kumimoji="0" sz="12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200" b="1" i="0" u="none" strike="noStrike" kern="0" cap="none" spc="0" normalizeH="0" baseline="0" noProof="0">
                <a:ln>
                  <a:noFill/>
                </a:ln>
                <a:solidFill>
                  <a:srgbClr val="002060"/>
                </a:solidFill>
                <a:effectLst/>
                <a:uLnTx/>
                <a:uFillTx/>
                <a:latin typeface="Arial"/>
                <a:cs typeface="Arial"/>
                <a:sym typeface="Arial"/>
              </a:rPr>
              <a:t>Parkinsonsche Krankheit</a:t>
            </a:r>
            <a:endParaRPr kumimoji="0" sz="1200" b="1" i="0" u="none" strike="noStrike" kern="0" cap="none" spc="0" normalizeH="0" baseline="0" noProof="0">
              <a:ln>
                <a:noFill/>
              </a:ln>
              <a:solidFill>
                <a:srgbClr val="002060"/>
              </a:solidFill>
              <a:effectLst/>
              <a:uLnTx/>
              <a:uFillTx/>
              <a:latin typeface="Arial"/>
              <a:cs typeface="Arial"/>
              <a:sym typeface="Arial"/>
            </a:endParaRP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2060"/>
                </a:solidFill>
                <a:effectLst/>
                <a:uLnTx/>
                <a:uFillTx/>
                <a:latin typeface="Arial"/>
                <a:cs typeface="Arial"/>
                <a:sym typeface="Arial"/>
              </a:rPr>
              <a:t>Das Nervensystem ist ein komplexes System, das alle Prozesse in unserem Körper steuert und es uns ermöglicht, zu registrieren und wahrzunehmen, was in uns und außerhalb von uns geschieht</a:t>
            </a:r>
            <a:endParaRPr kumimoji="0" sz="1200" b="1" i="0" u="none" strike="noStrike" kern="0" cap="none" spc="0" normalizeH="0" baseline="0" noProof="0">
              <a:ln>
                <a:noFill/>
              </a:ln>
              <a:solidFill>
                <a:srgbClr val="002060"/>
              </a:solidFill>
              <a:effectLst/>
              <a:uLnTx/>
              <a:uFillTx/>
              <a:latin typeface="Arial"/>
              <a:cs typeface="Arial"/>
              <a:sym typeface="Arial"/>
            </a:endParaRPr>
          </a:p>
        </p:txBody>
      </p:sp>
      <p:pic>
        <p:nvPicPr>
          <p:cNvPr id="561" name="Google Shape;561;p19"/>
          <p:cNvPicPr preferRelativeResize="0"/>
          <p:nvPr/>
        </p:nvPicPr>
        <p:blipFill rotWithShape="1">
          <a:blip r:embed="rId3">
            <a:alphaModFix/>
          </a:blip>
          <a:srcRect/>
          <a:stretch/>
        </p:blipFill>
        <p:spPr>
          <a:xfrm>
            <a:off x="3348038" y="1844675"/>
            <a:ext cx="3095625" cy="3762375"/>
          </a:xfrm>
          <a:prstGeom prst="rect">
            <a:avLst/>
          </a:prstGeom>
          <a:noFill/>
          <a:ln>
            <a:noFill/>
          </a:ln>
        </p:spPr>
      </p:pic>
      <p:sp>
        <p:nvSpPr>
          <p:cNvPr id="562" name="Google Shape;562;p19"/>
          <p:cNvSpPr/>
          <p:nvPr/>
        </p:nvSpPr>
        <p:spPr>
          <a:xfrm>
            <a:off x="395288" y="1844675"/>
            <a:ext cx="2808287" cy="1223963"/>
          </a:xfrm>
          <a:prstGeom prst="wedgeRoundRectCallout">
            <a:avLst>
              <a:gd name="adj1" fmla="val 68535"/>
              <a:gd name="adj2" fmla="val 27649"/>
              <a:gd name="adj3" fmla="val 16667"/>
            </a:avLst>
          </a:prstGeom>
          <a:gradFill>
            <a:gsLst>
              <a:gs pos="0">
                <a:srgbClr val="BABABA"/>
              </a:gs>
              <a:gs pos="35000">
                <a:srgbClr val="CFCFCF"/>
              </a:gs>
              <a:gs pos="100000">
                <a:srgbClr val="EDEDED"/>
              </a:gs>
            </a:gsLst>
            <a:lin ang="16200000" scaled="0"/>
          </a:gra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2060"/>
                </a:solidFill>
                <a:effectLst/>
                <a:uLnTx/>
                <a:uFillTx/>
                <a:latin typeface="Arial"/>
                <a:ea typeface="Arial"/>
                <a:cs typeface="Arial"/>
                <a:sym typeface="Arial"/>
              </a:rPr>
              <a:t>Erkrankungen des Nervensystems können die Folge sein von:                                       - Entwicklungsdefekte, - mechanische Verletzungen, - Infektionen, - degenerative Veränderungen</a:t>
            </a:r>
            <a:endParaRPr kumimoji="0" sz="1200" b="1"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563" name="Google Shape;563;p19"/>
          <p:cNvSpPr/>
          <p:nvPr/>
        </p:nvSpPr>
        <p:spPr>
          <a:xfrm>
            <a:off x="468313" y="3213100"/>
            <a:ext cx="2808287" cy="1295400"/>
          </a:xfrm>
          <a:prstGeom prst="wedgeRoundRectCallout">
            <a:avLst>
              <a:gd name="adj1" fmla="val 65071"/>
              <a:gd name="adj2" fmla="val -33672"/>
              <a:gd name="adj3" fmla="val 16667"/>
            </a:avLst>
          </a:prstGeom>
          <a:gradFill>
            <a:gsLst>
              <a:gs pos="0">
                <a:srgbClr val="BABABA"/>
              </a:gs>
              <a:gs pos="35000">
                <a:srgbClr val="CFCFCF"/>
              </a:gs>
              <a:gs pos="100000">
                <a:srgbClr val="EDEDED"/>
              </a:gs>
            </a:gsLst>
            <a:lin ang="16200000" scaled="0"/>
          </a:gra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Krankheiten</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können</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den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zentralen</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Teil</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(z. B.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Epilepsie</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den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peripheren</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Teil</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(z. B.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Nervenschäden</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und</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Entzündungen</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oder</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beide</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betreffen</a:t>
            </a:r>
            <a:endParaRPr kumimoji="0" sz="1200" b="1" i="0" u="none" strike="noStrike" kern="0" cap="none" spc="0" normalizeH="0" baseline="0" noProof="0" dirty="0">
              <a:ln>
                <a:noFill/>
              </a:ln>
              <a:solidFill>
                <a:srgbClr val="002060"/>
              </a:solidFill>
              <a:effectLst/>
              <a:uLnTx/>
              <a:uFillTx/>
              <a:latin typeface="Arial"/>
              <a:ea typeface="Arial"/>
              <a:cs typeface="Arial"/>
              <a:sym typeface="Arial"/>
            </a:endParaRPr>
          </a:p>
        </p:txBody>
      </p:sp>
      <p:sp>
        <p:nvSpPr>
          <p:cNvPr id="564" name="Google Shape;564;p19"/>
          <p:cNvSpPr/>
          <p:nvPr/>
        </p:nvSpPr>
        <p:spPr>
          <a:xfrm>
            <a:off x="468313" y="4652963"/>
            <a:ext cx="2808287" cy="1079500"/>
          </a:xfrm>
          <a:prstGeom prst="wedgeRoundRectCallout">
            <a:avLst>
              <a:gd name="adj1" fmla="val 93129"/>
              <a:gd name="adj2" fmla="val -90711"/>
              <a:gd name="adj3" fmla="val 16667"/>
            </a:avLst>
          </a:prstGeom>
          <a:gradFill>
            <a:gsLst>
              <a:gs pos="0">
                <a:srgbClr val="BABABA"/>
              </a:gs>
              <a:gs pos="35000">
                <a:srgbClr val="CFCFCF"/>
              </a:gs>
              <a:gs pos="100000">
                <a:srgbClr val="EDEDED"/>
              </a:gs>
            </a:gsLst>
            <a:lin ang="16200000" scaled="0"/>
          </a:gra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200" b="1" i="0" u="none" strike="noStrike" kern="0" cap="none" spc="0" normalizeH="0" baseline="0" noProof="0">
                <a:ln>
                  <a:noFill/>
                </a:ln>
                <a:solidFill>
                  <a:srgbClr val="002060"/>
                </a:solidFill>
                <a:effectLst/>
                <a:uLnTx/>
                <a:uFillTx/>
                <a:latin typeface="Arial"/>
                <a:ea typeface="Arial"/>
                <a:cs typeface="Arial"/>
                <a:sym typeface="Arial"/>
              </a:rPr>
              <a:t>Neurodegenerative Erkrankungen sind mit einer fortschreitenden Schädigung von Zellen verbunden, die Strukturen des Nervensystems aufbauen</a:t>
            </a:r>
            <a:endParaRPr kumimoji="0" sz="1200" b="1" i="0" u="none" strike="noStrike" kern="0" cap="none" spc="0" normalizeH="0" baseline="0" noProof="0">
              <a:ln>
                <a:noFill/>
              </a:ln>
              <a:solidFill>
                <a:srgbClr val="002060"/>
              </a:solidFill>
              <a:effectLst/>
              <a:uLnTx/>
              <a:uFillTx/>
              <a:latin typeface="Arial"/>
              <a:ea typeface="Arial"/>
              <a:cs typeface="Arial"/>
              <a:sym typeface="Arial"/>
            </a:endParaRPr>
          </a:p>
        </p:txBody>
      </p:sp>
    </p:spTree>
    <p:extLst>
      <p:ext uri="{BB962C8B-B14F-4D97-AF65-F5344CB8AC3E}">
        <p14:creationId xmlns:p14="http://schemas.microsoft.com/office/powerpoint/2010/main" val="3847150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980728"/>
            <a:ext cx="8135938" cy="461665"/>
          </a:xfrm>
          <a:prstGeom prst="rect">
            <a:avLst/>
          </a:prstGeom>
        </p:spPr>
        <p:txBody>
          <a:bodyPr>
            <a:spAutoFit/>
          </a:bodyPr>
          <a:lstStyle/>
          <a:p>
            <a:pPr algn="ctr">
              <a:defRPr/>
            </a:pPr>
            <a:r>
              <a:rPr lang="es-ES" sz="2400" dirty="0" err="1">
                <a:solidFill>
                  <a:schemeClr val="accent2">
                    <a:lumMod val="75000"/>
                  </a:schemeClr>
                </a:solidFill>
              </a:rPr>
              <a:t>Übersicht</a:t>
            </a:r>
            <a:r>
              <a:rPr lang="es-ES" sz="2400" dirty="0">
                <a:solidFill>
                  <a:schemeClr val="accent2">
                    <a:lumMod val="75000"/>
                  </a:schemeClr>
                </a:solidFill>
              </a:rPr>
              <a:t> </a:t>
            </a:r>
            <a:endParaRPr lang="en-US" sz="24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27584" y="1571278"/>
            <a:ext cx="7597279" cy="3908762"/>
          </a:xfrm>
          <a:prstGeom prst="rect">
            <a:avLst/>
          </a:prstGeom>
          <a:noFill/>
        </p:spPr>
        <p:txBody>
          <a:bodyPr wrap="square">
            <a:spAutoFit/>
          </a:bodyPr>
          <a:lstStyle/>
          <a:p>
            <a:pPr marL="342900" indent="-342900">
              <a:buFont typeface="Arial" panose="020B0604020202020204" pitchFamily="34" charset="0"/>
              <a:buChar char="•"/>
              <a:defRPr/>
            </a:pPr>
            <a:r>
              <a:rPr lang="en-US" sz="2200" b="0" dirty="0">
                <a:solidFill>
                  <a:schemeClr val="accent2">
                    <a:lumMod val="75000"/>
                  </a:schemeClr>
                </a:solidFill>
              </a:rPr>
              <a:t>Definition von "Behinderung"</a:t>
            </a:r>
          </a:p>
          <a:p>
            <a:pPr marL="342900" indent="-342900">
              <a:buFont typeface="Arial" panose="020B0604020202020204" pitchFamily="34" charset="0"/>
              <a:buChar char="•"/>
              <a:defRPr/>
            </a:pPr>
            <a:r>
              <a:rPr lang="en-US" sz="2200" b="0" dirty="0">
                <a:solidFill>
                  <a:schemeClr val="accent2">
                    <a:lumMod val="75000"/>
                  </a:schemeClr>
                </a:solidFill>
              </a:rPr>
              <a:t>ICF - Internationale Klassifikation der Funktionsfähigkeit, Behinderung und Gesundheit</a:t>
            </a:r>
          </a:p>
          <a:p>
            <a:pPr marL="342900" indent="-342900">
              <a:buFont typeface="Arial" panose="020B0604020202020204" pitchFamily="34" charset="0"/>
              <a:buChar char="•"/>
              <a:defRPr/>
            </a:pPr>
            <a:r>
              <a:rPr lang="en-US" sz="2200" b="0" dirty="0">
                <a:solidFill>
                  <a:schemeClr val="accent2">
                    <a:lumMod val="75000"/>
                  </a:schemeClr>
                </a:solidFill>
              </a:rPr>
              <a:t>Modell der Funktionsfähigkeit und Behinderung</a:t>
            </a:r>
          </a:p>
          <a:p>
            <a:pPr marL="342900" indent="-342900">
              <a:buFont typeface="Arial" panose="020B0604020202020204" pitchFamily="34" charset="0"/>
              <a:buChar char="•"/>
              <a:defRPr/>
            </a:pPr>
            <a:r>
              <a:rPr lang="en-US" sz="2200" b="0" dirty="0">
                <a:solidFill>
                  <a:schemeClr val="accent2">
                    <a:lumMod val="75000"/>
                  </a:schemeClr>
                </a:solidFill>
              </a:rPr>
              <a:t>ICF-Modell</a:t>
            </a:r>
          </a:p>
          <a:p>
            <a:pPr marL="342900" indent="-342900">
              <a:buFont typeface="Arial" panose="020B0604020202020204" pitchFamily="34" charset="0"/>
              <a:buChar char="•"/>
              <a:defRPr/>
            </a:pPr>
            <a:r>
              <a:rPr lang="en-US" sz="2200" b="0" dirty="0">
                <a:solidFill>
                  <a:schemeClr val="accent2">
                    <a:lumMod val="75000"/>
                  </a:schemeClr>
                </a:solidFill>
              </a:rPr>
              <a:t>Klassifizierung von Funktionsbeeinträchtigungen und Behinderung</a:t>
            </a:r>
          </a:p>
          <a:p>
            <a:pPr marL="342900" indent="-342900">
              <a:buFont typeface="Arial" panose="020B0604020202020204" pitchFamily="34" charset="0"/>
              <a:buChar char="•"/>
              <a:defRPr/>
            </a:pPr>
            <a:r>
              <a:rPr lang="en-US" sz="2200" b="0" dirty="0">
                <a:solidFill>
                  <a:schemeClr val="accent2">
                    <a:lumMod val="75000"/>
                  </a:schemeClr>
                </a:solidFill>
              </a:rPr>
              <a:t>WHODAS 2.0</a:t>
            </a:r>
          </a:p>
          <a:p>
            <a:pPr marL="342900" indent="-342900">
              <a:buFont typeface="Arial" panose="020B0604020202020204" pitchFamily="34" charset="0"/>
              <a:buChar char="•"/>
              <a:defRPr/>
            </a:pPr>
            <a:r>
              <a:rPr lang="en-US" sz="2200" b="0" dirty="0">
                <a:solidFill>
                  <a:schemeClr val="accent2">
                    <a:lumMod val="75000"/>
                  </a:schemeClr>
                </a:solidFill>
              </a:rPr>
              <a:t>Access City Auszeichnung</a:t>
            </a:r>
          </a:p>
          <a:p>
            <a:pPr marL="342900" indent="-342900">
              <a:buFont typeface="Arial" panose="020B0604020202020204" pitchFamily="34" charset="0"/>
              <a:buChar char="•"/>
              <a:defRPr/>
            </a:pPr>
            <a:r>
              <a:rPr lang="en-US" sz="2200" b="0" dirty="0">
                <a:solidFill>
                  <a:schemeClr val="accent2">
                    <a:lumMod val="75000"/>
                  </a:schemeClr>
                </a:solidFill>
              </a:rPr>
              <a:t>Wichtige Fakten</a:t>
            </a:r>
          </a:p>
          <a:p>
            <a:pPr marL="342900" indent="-342900">
              <a:buFont typeface="Arial" panose="020B0604020202020204" pitchFamily="34" charset="0"/>
              <a:buChar char="•"/>
              <a:defRPr/>
            </a:pPr>
            <a:endParaRPr lang="en-US" sz="2800" b="0" dirty="0">
              <a:solidFill>
                <a:schemeClr val="accent2">
                  <a:lumMod val="75000"/>
                </a:schemeClr>
              </a:solidFill>
            </a:endParaRP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7" name="Google Shape;576;p20"/>
          <p:cNvPicPr preferRelativeResize="0"/>
          <p:nvPr/>
        </p:nvPicPr>
        <p:blipFill rotWithShape="1">
          <a:blip r:embed="rId3">
            <a:alphaModFix/>
          </a:blip>
          <a:srcRect/>
          <a:stretch/>
        </p:blipFill>
        <p:spPr>
          <a:xfrm>
            <a:off x="3708400" y="1773238"/>
            <a:ext cx="1849438" cy="4032250"/>
          </a:xfrm>
          <a:prstGeom prst="rect">
            <a:avLst/>
          </a:prstGeom>
          <a:noFill/>
          <a:ln>
            <a:noFill/>
          </a:ln>
        </p:spPr>
      </p:pic>
      <p:sp>
        <p:nvSpPr>
          <p:cNvPr id="572" name="Google Shape;572;p20"/>
          <p:cNvSpPr txBox="1">
            <a:spLocks noGrp="1"/>
          </p:cNvSpPr>
          <p:nvPr>
            <p:ph type="ctrTitle"/>
          </p:nvPr>
        </p:nvSpPr>
        <p:spPr>
          <a:xfrm>
            <a:off x="107950" y="1268413"/>
            <a:ext cx="8928100" cy="431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pl-PL" sz="2200">
                <a:solidFill>
                  <a:srgbClr val="002060"/>
                </a:solidFill>
              </a:rPr>
              <a:t>2. Motorische Behinderung </a:t>
            </a:r>
            <a:endParaRPr sz="2200"/>
          </a:p>
        </p:txBody>
      </p:sp>
      <p:sp>
        <p:nvSpPr>
          <p:cNvPr id="573" name="Google Shape;573;p20"/>
          <p:cNvSpPr/>
          <p:nvPr/>
        </p:nvSpPr>
        <p:spPr>
          <a:xfrm>
            <a:off x="6084888" y="1773238"/>
            <a:ext cx="2627312" cy="1015622"/>
          </a:xfrm>
          <a:prstGeom prst="rect">
            <a:avLst/>
          </a:prstGeom>
          <a:solidFill>
            <a:srgbClr val="CBCB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sng" strike="noStrike" kern="0" cap="none" spc="0" normalizeH="0" baseline="0" noProof="0" dirty="0" err="1">
                <a:ln>
                  <a:noFill/>
                </a:ln>
                <a:solidFill>
                  <a:srgbClr val="002060"/>
                </a:solidFill>
                <a:effectLst/>
                <a:uLnTx/>
                <a:uFillTx/>
                <a:latin typeface="Arial"/>
                <a:cs typeface="Arial"/>
                <a:sym typeface="Arial"/>
              </a:rPr>
              <a:t>Arten</a:t>
            </a:r>
            <a:r>
              <a:rPr kumimoji="0" lang="pl-PL" sz="1200" b="1" i="0" u="sng" strike="noStrike" kern="0" cap="none" spc="0" normalizeH="0" baseline="0" noProof="0" dirty="0">
                <a:ln>
                  <a:noFill/>
                </a:ln>
                <a:solidFill>
                  <a:srgbClr val="002060"/>
                </a:solidFill>
                <a:effectLst/>
                <a:uLnTx/>
                <a:uFillTx/>
                <a:latin typeface="Arial"/>
                <a:cs typeface="Arial"/>
                <a:sym typeface="Arial"/>
              </a:rPr>
              <a:t> von </a:t>
            </a:r>
            <a:r>
              <a:rPr kumimoji="0" lang="pl-PL" sz="1200" b="1" i="0" u="sng" strike="noStrike" kern="0" cap="none" spc="0" normalizeH="0" baseline="0" noProof="0" dirty="0" err="1">
                <a:ln>
                  <a:noFill/>
                </a:ln>
                <a:solidFill>
                  <a:srgbClr val="002060"/>
                </a:solidFill>
                <a:effectLst/>
                <a:uLnTx/>
                <a:uFillTx/>
                <a:latin typeface="Arial"/>
                <a:cs typeface="Arial"/>
                <a:sym typeface="Arial"/>
              </a:rPr>
              <a:t>Krankheiten</a:t>
            </a:r>
            <a:r>
              <a:rPr kumimoji="0" lang="pl-PL" sz="1200" b="1" i="0" u="sng" strike="noStrike" kern="0" cap="none" spc="0" normalizeH="0" baseline="0" noProof="0" dirty="0">
                <a:ln>
                  <a:noFill/>
                </a:ln>
                <a:solidFill>
                  <a:srgbClr val="002060"/>
                </a:solidFill>
                <a:effectLst/>
                <a:uLnTx/>
                <a:uFillTx/>
                <a:latin typeface="Arial"/>
                <a:cs typeface="Arial"/>
                <a:sym typeface="Arial"/>
              </a:rPr>
              <a:t>: </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200" b="1" i="0" u="none" strike="noStrike" kern="0" cap="none" spc="0" normalizeH="0" baseline="0" noProof="0" dirty="0" err="1">
                <a:ln>
                  <a:noFill/>
                </a:ln>
                <a:solidFill>
                  <a:srgbClr val="002060"/>
                </a:solidFill>
                <a:effectLst/>
                <a:uLnTx/>
                <a:uFillTx/>
                <a:latin typeface="Arial"/>
                <a:cs typeface="Arial"/>
                <a:sym typeface="Arial"/>
              </a:rPr>
              <a:t>Querschnittslähmung</a:t>
            </a:r>
            <a:r>
              <a:rPr kumimoji="0" lang="pl-PL" sz="1200" b="1" i="0" u="none" strike="noStrike" kern="0" cap="none" spc="0" normalizeH="0" baseline="0" noProof="0" dirty="0">
                <a:ln>
                  <a:noFill/>
                </a:ln>
                <a:solidFill>
                  <a:srgbClr val="002060"/>
                </a:solidFill>
                <a:effectLst/>
                <a:uLnTx/>
                <a:uFillTx/>
                <a:latin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cs typeface="Arial"/>
                <a:sym typeface="Arial"/>
              </a:rPr>
              <a:t>und</a:t>
            </a:r>
            <a:r>
              <a:rPr kumimoji="0" lang="pl-PL" sz="1200" b="1" i="0" u="none" strike="noStrike" kern="0" cap="none" spc="0" normalizeH="0" baseline="0" noProof="0" dirty="0">
                <a:ln>
                  <a:noFill/>
                </a:ln>
                <a:solidFill>
                  <a:srgbClr val="002060"/>
                </a:solidFill>
                <a:effectLst/>
                <a:uLnTx/>
                <a:uFillTx/>
                <a:latin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cs typeface="Arial"/>
                <a:sym typeface="Arial"/>
              </a:rPr>
              <a:t>Tetraplegie</a:t>
            </a:r>
            <a:r>
              <a:rPr kumimoji="0" lang="pl-PL" sz="1200" b="1" i="0" u="none" strike="noStrike" kern="0" cap="none" spc="0" normalizeH="0" baseline="0" noProof="0" dirty="0">
                <a:ln>
                  <a:noFill/>
                </a:ln>
                <a:solidFill>
                  <a:srgbClr val="002060"/>
                </a:solidFill>
                <a:effectLst/>
                <a:uLnTx/>
                <a:uFillTx/>
                <a:latin typeface="Arial"/>
                <a:cs typeface="Arial"/>
                <a:sym typeface="Arial"/>
              </a:rPr>
              <a:t> </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200" b="1" i="0" u="none" strike="noStrike" kern="0" cap="none" spc="0" normalizeH="0" baseline="0" noProof="0" dirty="0" err="1">
                <a:ln>
                  <a:noFill/>
                </a:ln>
                <a:solidFill>
                  <a:srgbClr val="002060"/>
                </a:solidFill>
                <a:effectLst/>
                <a:uLnTx/>
                <a:uFillTx/>
                <a:latin typeface="Arial"/>
                <a:cs typeface="Arial"/>
                <a:sym typeface="Arial"/>
              </a:rPr>
              <a:t>Amputationen</a:t>
            </a:r>
            <a:endParaRPr kumimoji="0" sz="1200" b="1" i="0" u="none" strike="noStrike" kern="0" cap="none" spc="0" normalizeH="0" baseline="0" noProof="0" dirty="0">
              <a:ln>
                <a:noFill/>
              </a:ln>
              <a:solidFill>
                <a:srgbClr val="00206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200" b="1" i="0" u="none" strike="noStrike" kern="0" cap="none" spc="0" normalizeH="0" baseline="0" noProof="0" dirty="0" err="1">
                <a:ln>
                  <a:noFill/>
                </a:ln>
                <a:solidFill>
                  <a:srgbClr val="002060"/>
                </a:solidFill>
                <a:effectLst/>
                <a:uLnTx/>
                <a:uFillTx/>
                <a:latin typeface="Arial"/>
                <a:cs typeface="Arial"/>
                <a:sym typeface="Arial"/>
              </a:rPr>
              <a:t>Rheumatische</a:t>
            </a:r>
            <a:r>
              <a:rPr kumimoji="0" lang="pl-PL" sz="1200" b="1" i="0" u="none" strike="noStrike" kern="0" cap="none" spc="0" normalizeH="0" baseline="0" noProof="0" dirty="0">
                <a:ln>
                  <a:noFill/>
                </a:ln>
                <a:solidFill>
                  <a:srgbClr val="002060"/>
                </a:solidFill>
                <a:effectLst/>
                <a:uLnTx/>
                <a:uFillTx/>
                <a:latin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cs typeface="Arial"/>
                <a:sym typeface="Arial"/>
              </a:rPr>
              <a:t>Erkrankungen</a:t>
            </a:r>
            <a:endParaRPr kumimoji="0" sz="1200" b="1" i="0" u="none" strike="noStrike" kern="0" cap="none" spc="0" normalizeH="0" baseline="0" noProof="0" dirty="0">
              <a:ln>
                <a:noFill/>
              </a:ln>
              <a:solidFill>
                <a:srgbClr val="002060"/>
              </a:solidFill>
              <a:effectLst/>
              <a:uLnTx/>
              <a:uFillTx/>
              <a:latin typeface="Arial"/>
              <a:cs typeface="Arial"/>
              <a:sym typeface="Arial"/>
            </a:endParaRPr>
          </a:p>
        </p:txBody>
      </p:sp>
      <p:sp>
        <p:nvSpPr>
          <p:cNvPr id="574" name="Google Shape;574;p20"/>
          <p:cNvSpPr/>
          <p:nvPr/>
        </p:nvSpPr>
        <p:spPr>
          <a:xfrm>
            <a:off x="2286000" y="3228975"/>
            <a:ext cx="4572000" cy="2460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000" b="1" i="0" u="none" strike="noStrike" kern="0" cap="none" spc="0" normalizeH="0" baseline="0" noProof="0">
                <a:ln>
                  <a:noFill/>
                </a:ln>
                <a:solidFill>
                  <a:srgbClr val="FFFFFF"/>
                </a:solidFill>
                <a:effectLst/>
                <a:uLnTx/>
                <a:uFillTx/>
                <a:latin typeface="Arial"/>
                <a:ea typeface="Arial"/>
                <a:cs typeface="Arial"/>
                <a:sym typeface="Arial"/>
              </a:rPr>
              <a:t>Körper.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0"/>
          <p:cNvSpPr/>
          <p:nvPr/>
        </p:nvSpPr>
        <p:spPr>
          <a:xfrm>
            <a:off x="684213" y="1700213"/>
            <a:ext cx="2808287" cy="863600"/>
          </a:xfrm>
          <a:prstGeom prst="wedgeRoundRectCallout">
            <a:avLst>
              <a:gd name="adj1" fmla="val 68535"/>
              <a:gd name="adj2" fmla="val 27649"/>
              <a:gd name="adj3" fmla="val 16667"/>
            </a:avLst>
          </a:prstGeom>
          <a:gradFill>
            <a:gsLst>
              <a:gs pos="0">
                <a:srgbClr val="BABABA"/>
              </a:gs>
              <a:gs pos="35000">
                <a:srgbClr val="CFCFCF"/>
              </a:gs>
              <a:gs pos="100000">
                <a:srgbClr val="EDEDED"/>
              </a:gs>
            </a:gsLst>
            <a:lin ang="16200000" scaled="0"/>
          </a:gra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Eine</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motorische</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Behinderung</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ist</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ein</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Zustand</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einer</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Person,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die</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sich</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in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einer</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Situation</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mit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eingeschränkten</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motorischen</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Fähigkeiten</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des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Körpers</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befindet</a:t>
            </a:r>
            <a:endParaRPr kumimoji="0" sz="1200" b="1" i="0" u="none" strike="noStrike" kern="0" cap="none" spc="0" normalizeH="0" baseline="0" noProof="0" dirty="0">
              <a:ln>
                <a:noFill/>
              </a:ln>
              <a:solidFill>
                <a:srgbClr val="002060"/>
              </a:solidFill>
              <a:effectLst/>
              <a:uLnTx/>
              <a:uFillTx/>
              <a:latin typeface="Arial"/>
              <a:ea typeface="Arial"/>
              <a:cs typeface="Arial"/>
              <a:sym typeface="Arial"/>
            </a:endParaRPr>
          </a:p>
        </p:txBody>
      </p:sp>
      <p:pic>
        <p:nvPicPr>
          <p:cNvPr id="6" name="Google Shape;578;p20"/>
          <p:cNvPicPr preferRelativeResize="0"/>
          <p:nvPr/>
        </p:nvPicPr>
        <p:blipFill rotWithShape="1">
          <a:blip r:embed="rId4">
            <a:alphaModFix/>
          </a:blip>
          <a:srcRect/>
          <a:stretch/>
        </p:blipFill>
        <p:spPr>
          <a:xfrm>
            <a:off x="1042988" y="2708275"/>
            <a:ext cx="1614487" cy="2881313"/>
          </a:xfrm>
          <a:prstGeom prst="rect">
            <a:avLst/>
          </a:prstGeom>
          <a:noFill/>
          <a:ln>
            <a:noFill/>
          </a:ln>
        </p:spPr>
      </p:pic>
      <p:pic>
        <p:nvPicPr>
          <p:cNvPr id="8" name="Google Shape;575;p20"/>
          <p:cNvPicPr preferRelativeResize="0"/>
          <p:nvPr/>
        </p:nvPicPr>
        <p:blipFill rotWithShape="1">
          <a:blip r:embed="rId5">
            <a:alphaModFix/>
          </a:blip>
          <a:srcRect/>
          <a:stretch/>
        </p:blipFill>
        <p:spPr>
          <a:xfrm>
            <a:off x="6084888" y="3213100"/>
            <a:ext cx="2647950" cy="2482850"/>
          </a:xfrm>
          <a:prstGeom prst="rect">
            <a:avLst/>
          </a:prstGeom>
          <a:noFill/>
          <a:ln>
            <a:noFill/>
          </a:ln>
        </p:spPr>
      </p:pic>
    </p:spTree>
    <p:extLst>
      <p:ext uri="{BB962C8B-B14F-4D97-AF65-F5344CB8AC3E}">
        <p14:creationId xmlns:p14="http://schemas.microsoft.com/office/powerpoint/2010/main" val="3978299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1"/>
          <p:cNvSpPr txBox="1">
            <a:spLocks noGrp="1"/>
          </p:cNvSpPr>
          <p:nvPr>
            <p:ph type="ctrTitle"/>
          </p:nvPr>
        </p:nvSpPr>
        <p:spPr>
          <a:xfrm>
            <a:off x="107950" y="1268413"/>
            <a:ext cx="8928100" cy="79533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2060"/>
              </a:buClr>
              <a:buSzPts val="2736"/>
              <a:buNone/>
            </a:pPr>
            <a:r>
              <a:rPr lang="pl-PL" sz="1600" b="1">
                <a:solidFill>
                  <a:srgbClr val="002060"/>
                </a:solidFill>
              </a:rPr>
              <a:t>"Geistige Behinderung ist eine signifikante Verringerung des Gesamtniveaus der intellektuellen Funktion und Schwierigkeiten im adaptiven Verhalten, die vor dem 18. Lebensjahr auftreten. "</a:t>
            </a:r>
            <a:endParaRPr sz="1600" b="1">
              <a:solidFill>
                <a:srgbClr val="002060"/>
              </a:solidFill>
            </a:endParaRPr>
          </a:p>
        </p:txBody>
      </p:sp>
      <p:sp>
        <p:nvSpPr>
          <p:cNvPr id="585" name="Google Shape;585;p21"/>
          <p:cNvSpPr txBox="1">
            <a:spLocks noGrp="1"/>
          </p:cNvSpPr>
          <p:nvPr>
            <p:ph type="subTitle" idx="1"/>
          </p:nvPr>
        </p:nvSpPr>
        <p:spPr>
          <a:xfrm>
            <a:off x="225425" y="1916113"/>
            <a:ext cx="8891588" cy="1752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b="1" i="0" u="none" strike="noStrike" cap="none" dirty="0">
              <a:solidFill>
                <a:srgbClr val="002060"/>
              </a:solidFill>
              <a:latin typeface="Arial"/>
              <a:ea typeface="Arial"/>
              <a:cs typeface="Arial"/>
              <a:sym typeface="Arial"/>
            </a:endParaRPr>
          </a:p>
        </p:txBody>
      </p:sp>
      <p:pic>
        <p:nvPicPr>
          <p:cNvPr id="586" name="Google Shape;586;p21" descr="Światowa Organizacja Zdrowia (WHO) opublikowała serię poradników ..."/>
          <p:cNvPicPr preferRelativeResize="0"/>
          <p:nvPr/>
        </p:nvPicPr>
        <p:blipFill rotWithShape="1">
          <a:blip r:embed="rId3">
            <a:alphaModFix/>
          </a:blip>
          <a:srcRect/>
          <a:stretch/>
        </p:blipFill>
        <p:spPr>
          <a:xfrm>
            <a:off x="8101013" y="2492375"/>
            <a:ext cx="765175" cy="765175"/>
          </a:xfrm>
          <a:prstGeom prst="rect">
            <a:avLst/>
          </a:prstGeom>
          <a:noFill/>
          <a:ln>
            <a:noFill/>
          </a:ln>
        </p:spPr>
      </p:pic>
      <p:sp>
        <p:nvSpPr>
          <p:cNvPr id="587" name="Google Shape;587;p21"/>
          <p:cNvSpPr/>
          <p:nvPr/>
        </p:nvSpPr>
        <p:spPr>
          <a:xfrm>
            <a:off x="395288" y="2767013"/>
            <a:ext cx="6462712" cy="33813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sng" strike="noStrike" kern="0" cap="none" spc="0" normalizeH="0" baseline="0" noProof="0" dirty="0" err="1">
                <a:ln>
                  <a:noFill/>
                </a:ln>
                <a:solidFill>
                  <a:srgbClr val="002060"/>
                </a:solidFill>
                <a:effectLst/>
                <a:uLnTx/>
                <a:uFillTx/>
                <a:latin typeface="Arial"/>
                <a:ea typeface="Arial"/>
                <a:cs typeface="Arial"/>
                <a:sym typeface="Arial"/>
              </a:rPr>
              <a:t>Entwicklungsstörungen</a:t>
            </a:r>
            <a:r>
              <a:rPr kumimoji="0" lang="pl-PL" sz="1600" b="1" i="0" u="sng" strike="noStrike" kern="0" cap="none" spc="0" normalizeH="0" baseline="0" noProof="0" dirty="0">
                <a:ln>
                  <a:noFill/>
                </a:ln>
                <a:solidFill>
                  <a:srgbClr val="002060"/>
                </a:solidFill>
                <a:effectLst/>
                <a:uLnTx/>
                <a:uFillTx/>
                <a:latin typeface="Arial"/>
                <a:ea typeface="Arial"/>
                <a:cs typeface="Arial"/>
                <a:sym typeface="Arial"/>
              </a:rPr>
              <a:t> im </a:t>
            </a:r>
            <a:r>
              <a:rPr kumimoji="0" lang="pl-PL" sz="1600" b="1" i="0" u="sng" strike="noStrike" kern="0" cap="none" spc="0" normalizeH="0" baseline="0" noProof="0" dirty="0" err="1">
                <a:ln>
                  <a:noFill/>
                </a:ln>
                <a:solidFill>
                  <a:srgbClr val="002060"/>
                </a:solidFill>
                <a:effectLst/>
                <a:uLnTx/>
                <a:uFillTx/>
                <a:latin typeface="Arial"/>
                <a:ea typeface="Arial"/>
                <a:cs typeface="Arial"/>
                <a:sym typeface="Arial"/>
              </a:rPr>
              <a:t>Zusammenhang</a:t>
            </a:r>
            <a:r>
              <a:rPr kumimoji="0" lang="pl-PL" sz="1600" b="1" i="0" u="sng" strike="noStrike" kern="0" cap="none" spc="0" normalizeH="0" baseline="0" noProof="0" dirty="0">
                <a:ln>
                  <a:noFill/>
                </a:ln>
                <a:solidFill>
                  <a:srgbClr val="002060"/>
                </a:solidFill>
                <a:effectLst/>
                <a:uLnTx/>
                <a:uFillTx/>
                <a:latin typeface="Arial"/>
                <a:ea typeface="Arial"/>
                <a:cs typeface="Arial"/>
                <a:sym typeface="Arial"/>
              </a:rPr>
              <a:t> mit </a:t>
            </a:r>
            <a:r>
              <a:rPr kumimoji="0" lang="pl-PL" sz="1600" b="1" i="0" u="sng" strike="noStrike" kern="0" cap="none" spc="0" normalizeH="0" baseline="0" noProof="0" dirty="0" err="1">
                <a:ln>
                  <a:noFill/>
                </a:ln>
                <a:solidFill>
                  <a:srgbClr val="002060"/>
                </a:solidFill>
                <a:effectLst/>
                <a:uLnTx/>
                <a:uFillTx/>
                <a:latin typeface="Arial"/>
                <a:ea typeface="Arial"/>
                <a:cs typeface="Arial"/>
                <a:sym typeface="Arial"/>
              </a:rPr>
              <a:t>geistiger</a:t>
            </a:r>
            <a:r>
              <a:rPr kumimoji="0" lang="pl-PL" sz="1600" b="1" i="0" u="sng" strike="noStrike" kern="0" cap="none" spc="0" normalizeH="0" baseline="0" noProof="0" dirty="0">
                <a:ln>
                  <a:noFill/>
                </a:ln>
                <a:solidFill>
                  <a:srgbClr val="002060"/>
                </a:solidFill>
                <a:effectLst/>
                <a:uLnTx/>
                <a:uFillTx/>
                <a:latin typeface="Arial"/>
                <a:ea typeface="Arial"/>
                <a:cs typeface="Arial"/>
                <a:sym typeface="Arial"/>
              </a:rPr>
              <a:t> </a:t>
            </a:r>
            <a:r>
              <a:rPr kumimoji="0" lang="pl-PL" sz="1600" b="1" i="0" u="sng" strike="noStrike" kern="0" cap="none" spc="0" normalizeH="0" baseline="0" noProof="0" dirty="0" err="1">
                <a:ln>
                  <a:noFill/>
                </a:ln>
                <a:solidFill>
                  <a:srgbClr val="002060"/>
                </a:solidFill>
                <a:effectLst/>
                <a:uLnTx/>
                <a:uFillTx/>
                <a:latin typeface="Arial"/>
                <a:ea typeface="Arial"/>
                <a:cs typeface="Arial"/>
                <a:sym typeface="Arial"/>
              </a:rPr>
              <a:t>Behinderung</a:t>
            </a:r>
            <a:r>
              <a:rPr kumimoji="0" lang="pl-PL" sz="1600" b="1" i="0" u="sng" strike="noStrike" kern="0" cap="none" spc="0" normalizeH="0" baseline="0" noProof="0" dirty="0">
                <a:ln>
                  <a:noFill/>
                </a:ln>
                <a:solidFill>
                  <a:srgbClr val="002060"/>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88" name="Google Shape;588;p21"/>
          <p:cNvSpPr/>
          <p:nvPr/>
        </p:nvSpPr>
        <p:spPr>
          <a:xfrm>
            <a:off x="468313" y="3470439"/>
            <a:ext cx="4032250" cy="1816100"/>
          </a:xfrm>
          <a:prstGeom prst="rect">
            <a:avLst/>
          </a:prstGeom>
          <a:solidFill>
            <a:srgbClr val="CBCB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1. Genetisch bedingte Störungen</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2. Pervasive Entwicklungsstörungen</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3. Neurologische Störungen</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4. Zustände nach Infektionen der pränatalen Periode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89" name="Google Shape;589;p21"/>
          <p:cNvGrpSpPr/>
          <p:nvPr/>
        </p:nvGrpSpPr>
        <p:grpSpPr>
          <a:xfrm>
            <a:off x="4923700" y="2670405"/>
            <a:ext cx="3217255" cy="2762354"/>
            <a:chOff x="135676" y="-38515"/>
            <a:chExt cx="3217255" cy="2762354"/>
          </a:xfrm>
        </p:grpSpPr>
        <p:sp>
          <p:nvSpPr>
            <p:cNvPr id="590" name="Google Shape;590;p21"/>
            <p:cNvSpPr/>
            <p:nvPr/>
          </p:nvSpPr>
          <p:spPr>
            <a:xfrm>
              <a:off x="715912" y="-38515"/>
              <a:ext cx="2056783" cy="1752075"/>
            </a:xfrm>
            <a:prstGeom prst="ellipse">
              <a:avLst/>
            </a:prstGeom>
            <a:solidFill>
              <a:srgbClr val="303099">
                <a:alpha val="49803"/>
              </a:srgbClr>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500"/>
                <a:buFont typeface="Arial"/>
                <a:buNone/>
                <a:tabLst/>
                <a:defRPr/>
              </a:pPr>
              <a:r>
                <a:rPr kumimoji="0" lang="pl-PL" sz="1200" b="1" i="0" u="none" strike="noStrike" kern="0" cap="none" spc="0" normalizeH="0" baseline="0" noProof="0">
                  <a:ln>
                    <a:noFill/>
                  </a:ln>
                  <a:solidFill>
                    <a:srgbClr val="000000"/>
                  </a:solidFill>
                  <a:effectLst/>
                  <a:uLnTx/>
                  <a:uFillTx/>
                  <a:latin typeface="Arial"/>
                  <a:ea typeface="Arial"/>
                  <a:cs typeface="Arial"/>
                  <a:sym typeface="Arial"/>
                </a:rPr>
                <a:t>Signifikante Einschränkung im adaptiven Verhalten</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1" name="Google Shape;591;p21"/>
            <p:cNvSpPr txBox="1"/>
            <p:nvPr/>
          </p:nvSpPr>
          <p:spPr>
            <a:xfrm>
              <a:off x="990150" y="268097"/>
              <a:ext cx="1508308" cy="78843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21"/>
            <p:cNvSpPr/>
            <p:nvPr/>
          </p:nvSpPr>
          <p:spPr>
            <a:xfrm>
              <a:off x="1296148" y="936103"/>
              <a:ext cx="2056783" cy="1752075"/>
            </a:xfrm>
            <a:prstGeom prst="ellipse">
              <a:avLst/>
            </a:prstGeom>
            <a:solidFill>
              <a:srgbClr val="9DC59D">
                <a:alpha val="49803"/>
              </a:srgbClr>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500"/>
                <a:buFont typeface="Arial"/>
                <a:buNone/>
                <a:tabLst/>
                <a:defRPr/>
              </a:pPr>
              <a:r>
                <a:rPr kumimoji="0" lang="pl-PL" sz="1200" b="1" i="0" u="none" strike="noStrike" kern="0" cap="none" spc="0" normalizeH="0" baseline="0" noProof="0">
                  <a:ln>
                    <a:noFill/>
                  </a:ln>
                  <a:solidFill>
                    <a:srgbClr val="000000"/>
                  </a:solidFill>
                  <a:effectLst/>
                  <a:uLnTx/>
                  <a:uFillTx/>
                  <a:latin typeface="Arial"/>
                  <a:cs typeface="Arial"/>
                  <a:sym typeface="Arial"/>
                </a:rPr>
                <a:t>   Beginn vor dem 18. Lebensjahr </a:t>
              </a: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21"/>
            <p:cNvSpPr txBox="1"/>
            <p:nvPr/>
          </p:nvSpPr>
          <p:spPr>
            <a:xfrm>
              <a:off x="1925181" y="1388723"/>
              <a:ext cx="1234070" cy="96364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1"/>
            <p:cNvSpPr/>
            <p:nvPr/>
          </p:nvSpPr>
          <p:spPr>
            <a:xfrm>
              <a:off x="135676" y="936103"/>
              <a:ext cx="2056783" cy="1752075"/>
            </a:xfrm>
            <a:prstGeom prst="ellipse">
              <a:avLst/>
            </a:prstGeom>
            <a:solidFill>
              <a:srgbClr val="FEFDFD">
                <a:alpha val="49803"/>
              </a:srgbClr>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500"/>
                <a:buFont typeface="Arial"/>
                <a:buNone/>
                <a:tabLst/>
                <a:defRPr/>
              </a:pPr>
              <a:r>
                <a:rPr kumimoji="0" lang="pl-PL" sz="1200" b="1" i="0" u="none" strike="noStrike" kern="0" cap="none" spc="0" normalizeH="0" baseline="0" noProof="0">
                  <a:ln>
                    <a:noFill/>
                  </a:ln>
                  <a:solidFill>
                    <a:srgbClr val="000000"/>
                  </a:solidFill>
                  <a:effectLst/>
                  <a:uLnTx/>
                  <a:uFillTx/>
                  <a:latin typeface="Arial"/>
                  <a:ea typeface="Arial"/>
                  <a:cs typeface="Arial"/>
                  <a:sym typeface="Arial"/>
                </a:rPr>
                <a:t>Niedriger IQ: zwischen 70 -75 oder darunter</a:t>
              </a:r>
              <a:endParaRPr kumimoji="0" sz="12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5" name="Google Shape;595;p21"/>
            <p:cNvSpPr txBox="1"/>
            <p:nvPr/>
          </p:nvSpPr>
          <p:spPr>
            <a:xfrm>
              <a:off x="679113" y="1760198"/>
              <a:ext cx="1234070" cy="96364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Geistige</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1200" b="1" i="0" u="none" strike="noStrike" kern="0" cap="none" spc="0" normalizeH="0" baseline="0" noProof="0" dirty="0" err="1">
                  <a:ln>
                    <a:noFill/>
                  </a:ln>
                  <a:solidFill>
                    <a:srgbClr val="002060"/>
                  </a:solidFill>
                  <a:effectLst/>
                  <a:uLnTx/>
                  <a:uFillTx/>
                  <a:latin typeface="Arial"/>
                  <a:ea typeface="Arial"/>
                  <a:cs typeface="Arial"/>
                  <a:sym typeface="Arial"/>
                </a:rPr>
                <a:t>Behinderung</a:t>
              </a:r>
              <a:r>
                <a:rPr kumimoji="0" lang="pl-PL" sz="1200" b="1" i="0" u="none" strike="noStrike" kern="0" cap="none" spc="0" normalizeH="0" baseline="0" noProof="0" dirty="0">
                  <a:ln>
                    <a:noFill/>
                  </a:ln>
                  <a:solidFill>
                    <a:srgbClr val="002060"/>
                  </a:solidFill>
                  <a:effectLst/>
                  <a:uLnTx/>
                  <a:uFillTx/>
                  <a:latin typeface="Arial"/>
                  <a:ea typeface="Arial"/>
                  <a:cs typeface="Arial"/>
                  <a:sym typeface="Arial"/>
                </a:rPr>
                <a:t> </a:t>
              </a:r>
              <a:endParaRPr kumimoji="0" sz="12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cxnSp>
        <p:nvCxnSpPr>
          <p:cNvPr id="596" name="Google Shape;596;p21"/>
          <p:cNvCxnSpPr/>
          <p:nvPr/>
        </p:nvCxnSpPr>
        <p:spPr>
          <a:xfrm>
            <a:off x="6443663" y="4005263"/>
            <a:ext cx="914400" cy="914400"/>
          </a:xfrm>
          <a:prstGeom prst="straightConnector1">
            <a:avLst/>
          </a:prstGeom>
          <a:noFill/>
          <a:ln>
            <a:noFill/>
          </a:ln>
        </p:spPr>
      </p:cxnSp>
      <p:cxnSp>
        <p:nvCxnSpPr>
          <p:cNvPr id="597" name="Google Shape;597;p21"/>
          <p:cNvCxnSpPr/>
          <p:nvPr/>
        </p:nvCxnSpPr>
        <p:spPr>
          <a:xfrm flipH="1">
            <a:off x="6443663" y="3644900"/>
            <a:ext cx="1441450" cy="504825"/>
          </a:xfrm>
          <a:prstGeom prst="straightConnector1">
            <a:avLst/>
          </a:prstGeom>
          <a:noFill/>
          <a:ln w="38100" cap="flat" cmpd="sng">
            <a:solidFill>
              <a:schemeClr val="accent6"/>
            </a:solidFill>
            <a:prstDash val="solid"/>
            <a:round/>
            <a:headEnd type="none" w="sm" len="sm"/>
            <a:tailEnd type="triangle" w="med" len="med"/>
          </a:ln>
          <a:effectLst>
            <a:outerShdw blurRad="40000" dist="23000" dir="5400000" rotWithShape="0">
              <a:srgbClr val="000000">
                <a:alpha val="34901"/>
              </a:srgbClr>
            </a:outerShdw>
          </a:effectLst>
        </p:spPr>
      </p:cxnSp>
      <p:sp>
        <p:nvSpPr>
          <p:cNvPr id="598" name="Google Shape;598;p21"/>
          <p:cNvSpPr txBox="1"/>
          <p:nvPr/>
        </p:nvSpPr>
        <p:spPr>
          <a:xfrm>
            <a:off x="7812088" y="3284538"/>
            <a:ext cx="1260475" cy="5857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41090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22"/>
          <p:cNvSpPr txBox="1">
            <a:spLocks noGrp="1"/>
          </p:cNvSpPr>
          <p:nvPr>
            <p:ph type="ctrTitle"/>
          </p:nvPr>
        </p:nvSpPr>
        <p:spPr>
          <a:xfrm>
            <a:off x="107950" y="1268413"/>
            <a:ext cx="8928100" cy="79533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pl-PL" sz="2200">
                <a:solidFill>
                  <a:srgbClr val="002060"/>
                </a:solidFill>
              </a:rPr>
              <a:t>4. Krankheiten des Atmungs- und Kreislaufsystems</a:t>
            </a:r>
            <a:endParaRPr sz="2200">
              <a:solidFill>
                <a:srgbClr val="002060"/>
              </a:solidFill>
            </a:endParaRPr>
          </a:p>
        </p:txBody>
      </p:sp>
      <p:sp>
        <p:nvSpPr>
          <p:cNvPr id="605" name="Google Shape;605;p22"/>
          <p:cNvSpPr txBox="1">
            <a:spLocks noGrp="1"/>
          </p:cNvSpPr>
          <p:nvPr>
            <p:ph type="subTitle" idx="1"/>
          </p:nvPr>
        </p:nvSpPr>
        <p:spPr>
          <a:xfrm>
            <a:off x="107950" y="1916113"/>
            <a:ext cx="5616575" cy="1752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rgbClr val="002060"/>
              </a:buClr>
              <a:buSzPts val="2736"/>
              <a:buNone/>
            </a:pPr>
            <a:r>
              <a:rPr lang="pl-PL" sz="1600" b="1">
                <a:solidFill>
                  <a:srgbClr val="002060"/>
                </a:solidFill>
              </a:rPr>
              <a:t>Herz-Kreislauf-Erkrankungen - Erkrankungen der Organe und Gewebe des Kreislaufsystems, insbesondere des Herzens, der Arterien und Venen. </a:t>
            </a:r>
            <a:endParaRPr/>
          </a:p>
          <a:p>
            <a:pPr marL="0" lvl="0" indent="0" algn="just" rtl="0">
              <a:spcBef>
                <a:spcPts val="1675"/>
              </a:spcBef>
              <a:spcAft>
                <a:spcPts val="0"/>
              </a:spcAft>
              <a:buClr>
                <a:srgbClr val="002060"/>
              </a:buClr>
              <a:buSzPts val="2736"/>
              <a:buNone/>
            </a:pPr>
            <a:r>
              <a:rPr lang="pl-PL" sz="1600" b="1">
                <a:solidFill>
                  <a:srgbClr val="002060"/>
                </a:solidFill>
              </a:rPr>
              <a:t>Atemwegserkrankungen - alle medizinischen Erkrankungen, die die Atemwege betreffen oder mit ihnen in Verbindung stehen.</a:t>
            </a:r>
            <a:endParaRPr sz="1600" b="1">
              <a:solidFill>
                <a:srgbClr val="002060"/>
              </a:solidFill>
            </a:endParaRPr>
          </a:p>
        </p:txBody>
      </p:sp>
      <p:pic>
        <p:nvPicPr>
          <p:cNvPr id="606" name="Google Shape;606;p22"/>
          <p:cNvPicPr preferRelativeResize="0"/>
          <p:nvPr/>
        </p:nvPicPr>
        <p:blipFill rotWithShape="1">
          <a:blip r:embed="rId3">
            <a:alphaModFix/>
          </a:blip>
          <a:srcRect/>
          <a:stretch/>
        </p:blipFill>
        <p:spPr>
          <a:xfrm>
            <a:off x="6011863" y="1628775"/>
            <a:ext cx="2751137" cy="2016125"/>
          </a:xfrm>
          <a:prstGeom prst="rect">
            <a:avLst/>
          </a:prstGeom>
          <a:noFill/>
          <a:ln>
            <a:noFill/>
          </a:ln>
        </p:spPr>
      </p:pic>
      <p:sp>
        <p:nvSpPr>
          <p:cNvPr id="607" name="Google Shape;607;p22"/>
          <p:cNvSpPr/>
          <p:nvPr/>
        </p:nvSpPr>
        <p:spPr>
          <a:xfrm>
            <a:off x="179388" y="3716338"/>
            <a:ext cx="3455987" cy="2062162"/>
          </a:xfrm>
          <a:prstGeom prst="rect">
            <a:avLst/>
          </a:prstGeom>
          <a:solidFill>
            <a:srgbClr val="CBCB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sng" strike="noStrike" kern="0" cap="none" spc="0" normalizeH="0" baseline="0" noProof="0">
                <a:ln>
                  <a:noFill/>
                </a:ln>
                <a:solidFill>
                  <a:srgbClr val="002060"/>
                </a:solidFill>
                <a:effectLst/>
                <a:uLnTx/>
                <a:uFillTx/>
                <a:latin typeface="Arial"/>
                <a:ea typeface="Arial"/>
                <a:cs typeface="Arial"/>
                <a:sym typeface="Arial"/>
              </a:rPr>
              <a:t>Die häufigsten Erkrankungen des Atmungssystems: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Infektionskrankheiten,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Krebserkrankungen,</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Berufskrankheiten,</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Genetische Krankheiten</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285750" marR="0" lvl="0" indent="-184150" algn="l" defTabSz="914400" rtl="0" eaLnBrk="1" fontAlgn="auto" latinLnBrk="0" hangingPunct="1">
              <a:lnSpc>
                <a:spcPct val="100000"/>
              </a:lnSpc>
              <a:spcBef>
                <a:spcPts val="0"/>
              </a:spcBef>
              <a:spcAft>
                <a:spcPts val="0"/>
              </a:spcAft>
              <a:buClr>
                <a:srgbClr val="FFFFFF"/>
              </a:buClr>
              <a:buSzPts val="1600"/>
              <a:buFont typeface="Noto Sans Symbols"/>
              <a:buNone/>
              <a:tabLst/>
              <a:defRPr/>
            </a:pP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608" name="Google Shape;608;p22"/>
          <p:cNvSpPr/>
          <p:nvPr/>
        </p:nvSpPr>
        <p:spPr>
          <a:xfrm>
            <a:off x="3924300" y="3716338"/>
            <a:ext cx="4895850" cy="2062162"/>
          </a:xfrm>
          <a:prstGeom prst="rect">
            <a:avLst/>
          </a:prstGeom>
          <a:solidFill>
            <a:srgbClr val="CBCB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sng" strike="noStrike" kern="0" cap="none" spc="0" normalizeH="0" baseline="0" noProof="0">
                <a:ln>
                  <a:noFill/>
                </a:ln>
                <a:solidFill>
                  <a:srgbClr val="002060"/>
                </a:solidFill>
                <a:effectLst/>
                <a:uLnTx/>
                <a:uFillTx/>
                <a:latin typeface="Arial"/>
                <a:ea typeface="Arial"/>
                <a:cs typeface="Arial"/>
                <a:sym typeface="Arial"/>
              </a:rPr>
              <a:t>Die häufigsten Erkrankungen des Kreislaufsystems: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Atherosklerose</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Ischämische Herzkrankheit</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Rhythmus- und Reizleitungsstörungen</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Herzfehler (angeborene und erworbene)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Endokarderkrankung</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Erkrankungen des Herzmuskels</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p:txBody>
      </p:sp>
    </p:spTree>
    <p:extLst>
      <p:ext uri="{BB962C8B-B14F-4D97-AF65-F5344CB8AC3E}">
        <p14:creationId xmlns:p14="http://schemas.microsoft.com/office/powerpoint/2010/main" val="2502912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23"/>
          <p:cNvSpPr txBox="1">
            <a:spLocks noGrp="1"/>
          </p:cNvSpPr>
          <p:nvPr>
            <p:ph type="ctrTitle"/>
          </p:nvPr>
        </p:nvSpPr>
        <p:spPr>
          <a:xfrm>
            <a:off x="107950" y="1268413"/>
            <a:ext cx="8928100" cy="79533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pl-PL" sz="2200">
                <a:solidFill>
                  <a:srgbClr val="002060"/>
                </a:solidFill>
              </a:rPr>
              <a:t>5. Invalidität des Sehorgans und Taubblindheit</a:t>
            </a:r>
            <a:endParaRPr sz="2200">
              <a:solidFill>
                <a:srgbClr val="002060"/>
              </a:solidFill>
            </a:endParaRPr>
          </a:p>
        </p:txBody>
      </p:sp>
      <p:sp>
        <p:nvSpPr>
          <p:cNvPr id="616" name="Google Shape;616;p23"/>
          <p:cNvSpPr/>
          <p:nvPr/>
        </p:nvSpPr>
        <p:spPr>
          <a:xfrm>
            <a:off x="250825" y="1844675"/>
            <a:ext cx="5616575" cy="28003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Nach der Klassifikation der Weltgesundheitsorganisation (WHO) kann man bei Menschen mit Sehbehinderung folgendes unterscheiden: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1. Blinde Menschen - das sind Menschen: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völlig blind</a:t>
            </a:r>
            <a:endParaRPr kumimoji="0" sz="1600" b="0" i="0" u="none" strike="noStrike" kern="0" cap="none" spc="0" normalizeH="0" baseline="0" noProof="0">
              <a:ln>
                <a:noFill/>
              </a:ln>
              <a:solidFill>
                <a:srgbClr val="00206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mit einem Sinn für Licht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mit Restsehvermögen </a:t>
            </a:r>
            <a:endParaRPr kumimoji="0" sz="1600" b="0" i="0" u="none" strike="noStrike" kern="0" cap="none" spc="0" normalizeH="0" baseline="0" noProof="0">
              <a:ln>
                <a:noFill/>
              </a:ln>
              <a:solidFill>
                <a:srgbClr val="00206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mit einer deutlichen Reduzierung des Sichtfeldes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2. Sehbehinderte Menschen - das sind Menschen: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mit einer Reduktion der Sehschärfe von 0,06 auf 0,3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mit einem auf 30 Grad eingeengten Sichtfeld</a:t>
            </a:r>
            <a:endParaRPr kumimoji="0" sz="1600" b="0"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617" name="Google Shape;617;p23"/>
          <p:cNvSpPr/>
          <p:nvPr/>
        </p:nvSpPr>
        <p:spPr>
          <a:xfrm>
            <a:off x="250825" y="4797425"/>
            <a:ext cx="8964613" cy="12620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"Eine taubblinde Person ist eine Person, die sowohl einen Hör- als auch einen Sehschaden hat; deren Kopplung führt dazu, dass sie im Alltag auf spezifische Schwierigkeiten stößt, insbesondere bei der Kommunikation, dem Zugang zu Informationen und der Fortbewegung."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200" b="0" i="1" u="none" strike="noStrike" kern="0" cap="none" spc="0" normalizeH="0" baseline="0" noProof="0">
                <a:ln>
                  <a:noFill/>
                </a:ln>
                <a:solidFill>
                  <a:srgbClr val="002060"/>
                </a:solidFill>
                <a:effectLst/>
                <a:uLnTx/>
                <a:uFillTx/>
                <a:latin typeface="Arial"/>
                <a:ea typeface="Arial"/>
                <a:cs typeface="Arial"/>
                <a:sym typeface="Arial"/>
              </a:rPr>
              <a:t>Nordic Staff Training Centre for Deafblind Services (NUD, 2006)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p:txBody>
      </p:sp>
      <p:pic>
        <p:nvPicPr>
          <p:cNvPr id="618" name="Google Shape;618;p23"/>
          <p:cNvPicPr preferRelativeResize="0"/>
          <p:nvPr/>
        </p:nvPicPr>
        <p:blipFill rotWithShape="1">
          <a:blip r:embed="rId3">
            <a:alphaModFix/>
          </a:blip>
          <a:srcRect/>
          <a:stretch/>
        </p:blipFill>
        <p:spPr>
          <a:xfrm>
            <a:off x="5364163" y="1773238"/>
            <a:ext cx="2247900" cy="2997200"/>
          </a:xfrm>
          <a:prstGeom prst="rect">
            <a:avLst/>
          </a:prstGeom>
          <a:noFill/>
          <a:ln>
            <a:noFill/>
          </a:ln>
        </p:spPr>
      </p:pic>
      <p:pic>
        <p:nvPicPr>
          <p:cNvPr id="619" name="Google Shape;619;p23" descr="Obraz zawierający wyświetlanie, zegar, stół, kuchnia&#10;&#10;Opis wygenerowany automatycznie"/>
          <p:cNvPicPr preferRelativeResize="0"/>
          <p:nvPr/>
        </p:nvPicPr>
        <p:blipFill rotWithShape="1">
          <a:blip r:embed="rId4">
            <a:alphaModFix/>
          </a:blip>
          <a:srcRect/>
          <a:stretch/>
        </p:blipFill>
        <p:spPr>
          <a:xfrm rot="5400000">
            <a:off x="7063770" y="1754844"/>
            <a:ext cx="2134266" cy="2026194"/>
          </a:xfrm>
          <a:prstGeom prst="ellipse">
            <a:avLst/>
          </a:prstGeom>
          <a:noFill/>
          <a:ln w="28575" cap="rnd" cmpd="sng">
            <a:solidFill>
              <a:schemeClr val="dk1"/>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620" name="Google Shape;620;p23"/>
          <p:cNvSpPr/>
          <p:nvPr/>
        </p:nvSpPr>
        <p:spPr>
          <a:xfrm rot="2015249" flipH="1">
            <a:off x="7324725" y="3230563"/>
            <a:ext cx="177800" cy="376237"/>
          </a:xfrm>
          <a:prstGeom prst="down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50750" tIns="50750" rIns="50750" bIns="50750" anchor="ctr" anchorCtr="0">
            <a:noAutofit/>
          </a:bodyPr>
          <a:lstStyle/>
          <a:p>
            <a:pPr marL="588963" marR="0" lvl="0" indent="-401638" algn="r" defTabSz="914400" rtl="0" eaLnBrk="1" fontAlgn="auto" latinLnBrk="0" hangingPunct="1">
              <a:lnSpc>
                <a:spcPct val="90000"/>
              </a:lnSpc>
              <a:spcBef>
                <a:spcPts val="0"/>
              </a:spcBef>
              <a:spcAft>
                <a:spcPts val="0"/>
              </a:spcAft>
              <a:buClr>
                <a:srgbClr val="FFFFFF"/>
              </a:buClr>
              <a:buSzPts val="1710"/>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21" name="Google Shape;621;p23"/>
          <p:cNvSpPr/>
          <p:nvPr/>
        </p:nvSpPr>
        <p:spPr>
          <a:xfrm rot="2015249" flipH="1">
            <a:off x="6029325" y="3590925"/>
            <a:ext cx="176213" cy="374650"/>
          </a:xfrm>
          <a:prstGeom prst="down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50750" tIns="50750" rIns="50750" bIns="50750" anchor="ctr" anchorCtr="0">
            <a:noAutofit/>
          </a:bodyPr>
          <a:lstStyle/>
          <a:p>
            <a:pPr marL="588963" marR="0" lvl="0" indent="-401638" algn="r" defTabSz="914400" rtl="0" eaLnBrk="1" fontAlgn="auto" latinLnBrk="0" hangingPunct="1">
              <a:lnSpc>
                <a:spcPct val="90000"/>
              </a:lnSpc>
              <a:spcBef>
                <a:spcPts val="0"/>
              </a:spcBef>
              <a:spcAft>
                <a:spcPts val="0"/>
              </a:spcAft>
              <a:buClr>
                <a:srgbClr val="FFFFFF"/>
              </a:buClr>
              <a:buSzPts val="1710"/>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22" name="Google Shape;622;p23"/>
          <p:cNvSpPr/>
          <p:nvPr/>
        </p:nvSpPr>
        <p:spPr>
          <a:xfrm rot="2015249" flipH="1">
            <a:off x="6389688" y="3951288"/>
            <a:ext cx="176212" cy="374650"/>
          </a:xfrm>
          <a:prstGeom prst="down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50750" tIns="50750" rIns="50750" bIns="50750" anchor="ctr" anchorCtr="0">
            <a:noAutofit/>
          </a:bodyPr>
          <a:lstStyle/>
          <a:p>
            <a:pPr marL="588963" marR="0" lvl="0" indent="-401638" algn="r" defTabSz="914400" rtl="0" eaLnBrk="1" fontAlgn="auto" latinLnBrk="0" hangingPunct="1">
              <a:lnSpc>
                <a:spcPct val="90000"/>
              </a:lnSpc>
              <a:spcBef>
                <a:spcPts val="0"/>
              </a:spcBef>
              <a:spcAft>
                <a:spcPts val="0"/>
              </a:spcAft>
              <a:buClr>
                <a:srgbClr val="FFFFFF"/>
              </a:buClr>
              <a:buSzPts val="1710"/>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223257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24"/>
          <p:cNvPicPr preferRelativeResize="0"/>
          <p:nvPr/>
        </p:nvPicPr>
        <p:blipFill rotWithShape="1">
          <a:blip r:embed="rId3">
            <a:alphaModFix/>
          </a:blip>
          <a:srcRect/>
          <a:stretch/>
        </p:blipFill>
        <p:spPr>
          <a:xfrm>
            <a:off x="4106277" y="2262772"/>
            <a:ext cx="1655763" cy="2049462"/>
          </a:xfrm>
          <a:prstGeom prst="rect">
            <a:avLst/>
          </a:prstGeom>
          <a:noFill/>
          <a:ln>
            <a:noFill/>
          </a:ln>
        </p:spPr>
      </p:pic>
      <p:sp>
        <p:nvSpPr>
          <p:cNvPr id="629" name="Google Shape;629;p24"/>
          <p:cNvSpPr txBox="1">
            <a:spLocks noGrp="1"/>
          </p:cNvSpPr>
          <p:nvPr>
            <p:ph type="ctrTitle"/>
          </p:nvPr>
        </p:nvSpPr>
        <p:spPr>
          <a:xfrm>
            <a:off x="-107950" y="981075"/>
            <a:ext cx="8928100" cy="7937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pl-PL" sz="2200" dirty="0">
                <a:solidFill>
                  <a:srgbClr val="002060"/>
                </a:solidFill>
              </a:rPr>
              <a:t>6. </a:t>
            </a:r>
            <a:r>
              <a:rPr lang="pl-PL" sz="2200" dirty="0" err="1">
                <a:solidFill>
                  <a:srgbClr val="002060"/>
                </a:solidFill>
              </a:rPr>
              <a:t>Gehör</a:t>
            </a:r>
            <a:r>
              <a:rPr lang="pl-PL" sz="2200" dirty="0">
                <a:solidFill>
                  <a:srgbClr val="002060"/>
                </a:solidFill>
              </a:rPr>
              <a:t>- </a:t>
            </a:r>
            <a:r>
              <a:rPr lang="pl-PL" sz="2200" dirty="0" err="1">
                <a:solidFill>
                  <a:srgbClr val="002060"/>
                </a:solidFill>
              </a:rPr>
              <a:t>und</a:t>
            </a:r>
            <a:r>
              <a:rPr lang="pl-PL" sz="2200" dirty="0">
                <a:solidFill>
                  <a:srgbClr val="002060"/>
                </a:solidFill>
              </a:rPr>
              <a:t>/</a:t>
            </a:r>
            <a:r>
              <a:rPr lang="pl-PL" sz="2200" dirty="0" err="1">
                <a:solidFill>
                  <a:srgbClr val="002060"/>
                </a:solidFill>
              </a:rPr>
              <a:t>oder</a:t>
            </a:r>
            <a:r>
              <a:rPr lang="pl-PL" sz="2200" dirty="0">
                <a:solidFill>
                  <a:srgbClr val="002060"/>
                </a:solidFill>
              </a:rPr>
              <a:t> </a:t>
            </a:r>
            <a:r>
              <a:rPr lang="pl-PL" sz="2200" dirty="0" err="1">
                <a:solidFill>
                  <a:srgbClr val="002060"/>
                </a:solidFill>
              </a:rPr>
              <a:t>Sprachbehinderung</a:t>
            </a:r>
            <a:endParaRPr sz="2200" dirty="0">
              <a:solidFill>
                <a:srgbClr val="002060"/>
              </a:solidFill>
            </a:endParaRPr>
          </a:p>
        </p:txBody>
      </p:sp>
      <p:sp>
        <p:nvSpPr>
          <p:cNvPr id="630" name="Google Shape;630;p24"/>
          <p:cNvSpPr/>
          <p:nvPr/>
        </p:nvSpPr>
        <p:spPr>
          <a:xfrm>
            <a:off x="179388" y="1412875"/>
            <a:ext cx="6372225" cy="73862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1" i="0" u="none" strike="noStrike" kern="0" cap="none" spc="0" normalizeH="0" baseline="0" noProof="0" dirty="0" err="1">
                <a:ln>
                  <a:noFill/>
                </a:ln>
                <a:solidFill>
                  <a:srgbClr val="002060"/>
                </a:solidFill>
                <a:effectLst/>
                <a:uLnTx/>
                <a:uFillTx/>
                <a:latin typeface="Arial"/>
                <a:cs typeface="Arial"/>
                <a:sym typeface="Arial"/>
              </a:rPr>
              <a:t>Hörverlust</a:t>
            </a:r>
            <a:r>
              <a:rPr kumimoji="0" lang="pl-PL" sz="1400" b="1" i="0" u="none" strike="noStrike" kern="0" cap="none" spc="0" normalizeH="0" baseline="0" noProof="0" dirty="0">
                <a:ln>
                  <a:noFill/>
                </a:ln>
                <a:solidFill>
                  <a:srgbClr val="002060"/>
                </a:solidFill>
                <a:effectLst/>
                <a:uLnTx/>
                <a:uFillTx/>
                <a:latin typeface="Arial"/>
                <a:cs typeface="Arial"/>
                <a:sym typeface="Arial"/>
              </a:rPr>
              <a:t> - </a:t>
            </a:r>
            <a:r>
              <a:rPr kumimoji="0" lang="pl-PL" sz="1400" b="1" i="0" u="none" strike="noStrike" kern="0" cap="none" spc="0" normalizeH="0" baseline="0" noProof="0" dirty="0" err="1">
                <a:ln>
                  <a:noFill/>
                </a:ln>
                <a:solidFill>
                  <a:srgbClr val="002060"/>
                </a:solidFill>
                <a:effectLst/>
                <a:uLnTx/>
                <a:uFillTx/>
                <a:latin typeface="Arial"/>
                <a:cs typeface="Arial"/>
                <a:sym typeface="Arial"/>
              </a:rPr>
              <a:t>eine</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Beeinträchtigung</a:t>
            </a:r>
            <a:r>
              <a:rPr kumimoji="0" lang="pl-PL" sz="1400" b="1" i="0" u="none" strike="noStrike" kern="0" cap="none" spc="0" normalizeH="0" baseline="0" noProof="0" dirty="0">
                <a:ln>
                  <a:noFill/>
                </a:ln>
                <a:solidFill>
                  <a:srgbClr val="002060"/>
                </a:solidFill>
                <a:effectLst/>
                <a:uLnTx/>
                <a:uFillTx/>
                <a:latin typeface="Arial"/>
                <a:cs typeface="Arial"/>
                <a:sym typeface="Arial"/>
              </a:rPr>
              <a:t> des </a:t>
            </a:r>
            <a:r>
              <a:rPr kumimoji="0" lang="pl-PL" sz="1400" b="1" i="0" u="none" strike="noStrike" kern="0" cap="none" spc="0" normalizeH="0" baseline="0" noProof="0" dirty="0" err="1">
                <a:ln>
                  <a:noFill/>
                </a:ln>
                <a:solidFill>
                  <a:srgbClr val="002060"/>
                </a:solidFill>
                <a:effectLst/>
                <a:uLnTx/>
                <a:uFillTx/>
                <a:latin typeface="Arial"/>
                <a:cs typeface="Arial"/>
                <a:sym typeface="Arial"/>
              </a:rPr>
              <a:t>Gehörs</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die</a:t>
            </a:r>
            <a:r>
              <a:rPr kumimoji="0" lang="pl-PL" sz="1400" b="1" i="0" u="none" strike="noStrike" kern="0" cap="none" spc="0" normalizeH="0" baseline="0" noProof="0" dirty="0">
                <a:ln>
                  <a:noFill/>
                </a:ln>
                <a:solidFill>
                  <a:srgbClr val="002060"/>
                </a:solidFill>
                <a:effectLst/>
                <a:uLnTx/>
                <a:uFillTx/>
                <a:latin typeface="Arial"/>
                <a:cs typeface="Arial"/>
                <a:sym typeface="Arial"/>
              </a:rPr>
              <a:t> mit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einer</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fehlerhaften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Leitung</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oder</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Wahrnehmung</a:t>
            </a:r>
            <a:r>
              <a:rPr kumimoji="0" lang="pl-PL" sz="1400" b="1" i="0" u="none" strike="noStrike" kern="0" cap="none" spc="0" normalizeH="0" baseline="0" noProof="0" dirty="0">
                <a:ln>
                  <a:noFill/>
                </a:ln>
                <a:solidFill>
                  <a:srgbClr val="002060"/>
                </a:solidFill>
                <a:effectLst/>
                <a:uLnTx/>
                <a:uFillTx/>
                <a:latin typeface="Arial"/>
                <a:cs typeface="Arial"/>
                <a:sym typeface="Arial"/>
              </a:rPr>
              <a:t> von </a:t>
            </a:r>
            <a:r>
              <a:rPr kumimoji="0" lang="pl-PL" sz="1400" b="1" i="0" u="none" strike="noStrike" kern="0" cap="none" spc="0" normalizeH="0" baseline="0" noProof="0" dirty="0" err="1">
                <a:ln>
                  <a:noFill/>
                </a:ln>
                <a:solidFill>
                  <a:srgbClr val="002060"/>
                </a:solidFill>
                <a:effectLst/>
                <a:uLnTx/>
                <a:uFillTx/>
                <a:latin typeface="Arial"/>
                <a:cs typeface="Arial"/>
                <a:sym typeface="Arial"/>
              </a:rPr>
              <a:t>Geräuschen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einhergeht</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Die</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Häufigkeit</a:t>
            </a:r>
            <a:r>
              <a:rPr kumimoji="0" lang="pl-PL" sz="1400" b="1" i="0" u="none" strike="noStrike" kern="0" cap="none" spc="0" normalizeH="0" baseline="0" noProof="0" dirty="0">
                <a:ln>
                  <a:noFill/>
                </a:ln>
                <a:solidFill>
                  <a:srgbClr val="002060"/>
                </a:solidFill>
                <a:effectLst/>
                <a:uLnTx/>
                <a:uFillTx/>
                <a:latin typeface="Arial"/>
                <a:cs typeface="Arial"/>
                <a:sym typeface="Arial"/>
              </a:rPr>
              <a:t> von </a:t>
            </a:r>
            <a:r>
              <a:rPr kumimoji="0" lang="pl-PL" sz="1400" b="1" i="0" u="none" strike="noStrike" kern="0" cap="none" spc="0" normalizeH="0" baseline="0" noProof="0" dirty="0" err="1">
                <a:ln>
                  <a:noFill/>
                </a:ln>
                <a:solidFill>
                  <a:srgbClr val="002060"/>
                </a:solidFill>
                <a:effectLst/>
                <a:uLnTx/>
                <a:uFillTx/>
                <a:latin typeface="Arial"/>
                <a:cs typeface="Arial"/>
                <a:sym typeface="Arial"/>
              </a:rPr>
              <a:t>Hörverlusten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nimmt</a:t>
            </a:r>
            <a:r>
              <a:rPr kumimoji="0" lang="pl-PL" sz="1400" b="1" i="0" u="none" strike="noStrike" kern="0" cap="none" spc="0" normalizeH="0" baseline="0" noProof="0" dirty="0">
                <a:ln>
                  <a:noFill/>
                </a:ln>
                <a:solidFill>
                  <a:srgbClr val="002060"/>
                </a:solidFill>
                <a:effectLst/>
                <a:uLnTx/>
                <a:uFillTx/>
                <a:latin typeface="Arial"/>
                <a:cs typeface="Arial"/>
                <a:sym typeface="Arial"/>
              </a:rPr>
              <a:t> mit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dem</a:t>
            </a:r>
            <a:r>
              <a:rPr kumimoji="0" lang="pl-PL" sz="1400" b="1" i="0" u="none" strike="noStrike" kern="0" cap="none" spc="0" normalizeH="0" baseline="0" noProof="0" dirty="0">
                <a:ln>
                  <a:noFill/>
                </a:ln>
                <a:solidFill>
                  <a:srgbClr val="002060"/>
                </a:solidFill>
                <a:effectLst/>
                <a:uLnTx/>
                <a:uFillTx/>
                <a:latin typeface="Arial"/>
                <a:cs typeface="Arial"/>
                <a:sym typeface="Arial"/>
              </a:rPr>
              <a:t> Alter </a:t>
            </a:r>
            <a:r>
              <a:rPr kumimoji="0" lang="pl-PL" sz="1400" b="1" i="0" u="none" strike="noStrike" kern="0" cap="none" spc="0" normalizeH="0" baseline="0" noProof="0" dirty="0" err="1">
                <a:ln>
                  <a:noFill/>
                </a:ln>
                <a:solidFill>
                  <a:srgbClr val="002060"/>
                </a:solidFill>
                <a:effectLst/>
                <a:uLnTx/>
                <a:uFillTx/>
                <a:latin typeface="Arial"/>
                <a:cs typeface="Arial"/>
                <a:sym typeface="Arial"/>
              </a:rPr>
              <a:t>zu</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31" name="Google Shape;631;p24"/>
          <p:cNvPicPr preferRelativeResize="0"/>
          <p:nvPr/>
        </p:nvPicPr>
        <p:blipFill rotWithShape="1">
          <a:blip r:embed="rId4">
            <a:alphaModFix/>
          </a:blip>
          <a:srcRect/>
          <a:stretch/>
        </p:blipFill>
        <p:spPr>
          <a:xfrm>
            <a:off x="23813" y="2318084"/>
            <a:ext cx="3978692" cy="3533441"/>
          </a:xfrm>
          <a:prstGeom prst="rect">
            <a:avLst/>
          </a:prstGeom>
          <a:noFill/>
          <a:ln>
            <a:noFill/>
          </a:ln>
        </p:spPr>
      </p:pic>
      <p:sp>
        <p:nvSpPr>
          <p:cNvPr id="632" name="Google Shape;632;p24"/>
          <p:cNvSpPr/>
          <p:nvPr/>
        </p:nvSpPr>
        <p:spPr>
          <a:xfrm>
            <a:off x="2484438" y="4076700"/>
            <a:ext cx="6692900" cy="18161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00206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1" i="0" u="none" strike="noStrike" kern="0" cap="none" spc="0" normalizeH="0" baseline="0" noProof="0" dirty="0" err="1">
                <a:ln>
                  <a:noFill/>
                </a:ln>
                <a:solidFill>
                  <a:srgbClr val="002060"/>
                </a:solidFill>
                <a:effectLst/>
                <a:uLnTx/>
                <a:uFillTx/>
                <a:latin typeface="Arial"/>
                <a:cs typeface="Arial"/>
                <a:sym typeface="Arial"/>
              </a:rPr>
              <a:t>Sprachstörungen</a:t>
            </a:r>
            <a:r>
              <a:rPr kumimoji="0" lang="pl-PL" sz="1400" b="1" i="0" u="none" strike="noStrike" kern="0" cap="none" spc="0" normalizeH="0" baseline="0" noProof="0" dirty="0">
                <a:ln>
                  <a:noFill/>
                </a:ln>
                <a:solidFill>
                  <a:srgbClr val="002060"/>
                </a:solidFill>
                <a:effectLst/>
                <a:uLnTx/>
                <a:uFillTx/>
                <a:latin typeface="Arial"/>
                <a:cs typeface="Arial"/>
                <a:sym typeface="Arial"/>
              </a:rPr>
              <a:t> - </a:t>
            </a:r>
            <a:r>
              <a:rPr kumimoji="0" lang="pl-PL" sz="1400" b="1" i="0" u="none" strike="noStrike" kern="0" cap="none" spc="0" normalizeH="0" baseline="0" noProof="0" dirty="0" err="1">
                <a:ln>
                  <a:noFill/>
                </a:ln>
                <a:solidFill>
                  <a:srgbClr val="002060"/>
                </a:solidFill>
                <a:effectLst/>
                <a:uLnTx/>
                <a:uFillTx/>
                <a:latin typeface="Arial"/>
                <a:cs typeface="Arial"/>
                <a:sym typeface="Arial"/>
              </a:rPr>
              <a:t>eine</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Gruppe</a:t>
            </a:r>
            <a:r>
              <a:rPr kumimoji="0" lang="pl-PL" sz="1400" b="1" i="0" u="none" strike="noStrike" kern="0" cap="none" spc="0" normalizeH="0" baseline="0" noProof="0" dirty="0">
                <a:ln>
                  <a:noFill/>
                </a:ln>
                <a:solidFill>
                  <a:srgbClr val="002060"/>
                </a:solidFill>
                <a:effectLst/>
                <a:uLnTx/>
                <a:uFillTx/>
                <a:latin typeface="Arial"/>
                <a:cs typeface="Arial"/>
                <a:sym typeface="Arial"/>
              </a:rPr>
              <a:t> von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Störungen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die</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verschiedene</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Arten</a:t>
            </a:r>
            <a:r>
              <a:rPr kumimoji="0" lang="pl-PL" sz="1400" b="1" i="0" u="none" strike="noStrike" kern="0" cap="none" spc="0" normalizeH="0" baseline="0" noProof="0" dirty="0">
                <a:ln>
                  <a:noFill/>
                </a:ln>
                <a:solidFill>
                  <a:srgbClr val="002060"/>
                </a:solidFill>
                <a:effectLst/>
                <a:uLnTx/>
                <a:uFillTx/>
                <a:latin typeface="Arial"/>
                <a:cs typeface="Arial"/>
                <a:sym typeface="Arial"/>
              </a:rPr>
              <a:t> von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Sprachschwierigkeiten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umfasst</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Sie</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umfassen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Schwierigkeiten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beim</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Sprechen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Sprachfehler</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die</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Verwendung</a:t>
            </a:r>
            <a:r>
              <a:rPr kumimoji="0" lang="pl-PL" sz="1400" b="1" i="0" u="none" strike="noStrike" kern="0" cap="none" spc="0" normalizeH="0" baseline="0" noProof="0" dirty="0">
                <a:ln>
                  <a:noFill/>
                </a:ln>
                <a:solidFill>
                  <a:srgbClr val="002060"/>
                </a:solidFill>
                <a:effectLst/>
                <a:uLnTx/>
                <a:uFillTx/>
                <a:latin typeface="Arial"/>
                <a:cs typeface="Arial"/>
                <a:sym typeface="Arial"/>
              </a:rPr>
              <a:t> von </a:t>
            </a:r>
            <a:r>
              <a:rPr kumimoji="0" lang="pl-PL" sz="1400" b="1" i="0" u="none" strike="noStrike" kern="0" cap="none" spc="0" normalizeH="0" baseline="0" noProof="0" dirty="0" err="1">
                <a:ln>
                  <a:noFill/>
                </a:ln>
                <a:solidFill>
                  <a:srgbClr val="002060"/>
                </a:solidFill>
                <a:effectLst/>
                <a:uLnTx/>
                <a:uFillTx/>
                <a:latin typeface="Arial"/>
                <a:cs typeface="Arial"/>
                <a:sym typeface="Arial"/>
              </a:rPr>
              <a:t>unangemessenen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Wörtern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so</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dass</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sie</a:t>
            </a:r>
            <a:r>
              <a:rPr kumimoji="0" lang="pl-PL" sz="1400" b="1" i="0" u="none" strike="noStrike" kern="0" cap="none" spc="0" normalizeH="0" baseline="0" noProof="0" dirty="0">
                <a:ln>
                  <a:noFill/>
                </a:ln>
                <a:solidFill>
                  <a:srgbClr val="002060"/>
                </a:solidFill>
                <a:effectLst/>
                <a:uLnTx/>
                <a:uFillTx/>
                <a:latin typeface="Arial"/>
                <a:cs typeface="Arial"/>
                <a:sym typeface="Arial"/>
              </a:rPr>
              <a:t> mit der </a:t>
            </a:r>
            <a:r>
              <a:rPr kumimoji="0" lang="pl-PL" sz="1400" b="1" i="0" u="none" strike="noStrike" kern="0" cap="none" spc="0" normalizeH="0" baseline="0" noProof="0" dirty="0" err="1">
                <a:ln>
                  <a:noFill/>
                </a:ln>
                <a:solidFill>
                  <a:srgbClr val="002060"/>
                </a:solidFill>
                <a:effectLst/>
                <a:uLnTx/>
                <a:uFillTx/>
                <a:latin typeface="Arial"/>
                <a:cs typeface="Arial"/>
                <a:sym typeface="Arial"/>
              </a:rPr>
              <a:t>Artikulation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Phonation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Tonfall</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Geläufigkeit</a:t>
            </a:r>
            <a:r>
              <a:rPr kumimoji="0" lang="pl-PL" sz="1400" b="1" i="0" u="none" strike="noStrike" kern="0" cap="none" spc="0" normalizeH="0" baseline="0" noProof="0" dirty="0">
                <a:ln>
                  <a:noFill/>
                </a:ln>
                <a:solidFill>
                  <a:srgbClr val="002060"/>
                </a:solidFill>
                <a:effectLst/>
                <a:uLnTx/>
                <a:uFillTx/>
                <a:latin typeface="Arial"/>
                <a:cs typeface="Arial"/>
                <a:sym typeface="Arial"/>
              </a:rPr>
              <a:t>, etc. </a:t>
            </a:r>
            <a:r>
              <a:rPr kumimoji="0" lang="pl-PL" sz="1400" b="1" i="0" u="none" strike="noStrike" kern="0" cap="none" spc="0" normalizeH="0" baseline="0" noProof="0" dirty="0" err="1">
                <a:ln>
                  <a:noFill/>
                </a:ln>
                <a:solidFill>
                  <a:srgbClr val="002060"/>
                </a:solidFill>
                <a:effectLst/>
                <a:uLnTx/>
                <a:uFillTx/>
                <a:latin typeface="Arial"/>
                <a:cs typeface="Arial"/>
                <a:sym typeface="Arial"/>
              </a:rPr>
              <a:t>verbunden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sind</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Dadurch</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wird</a:t>
            </a:r>
            <a:r>
              <a:rPr kumimoji="0" lang="pl-PL" sz="1400" b="1" i="0" u="none" strike="noStrike" kern="0" cap="none" spc="0" normalizeH="0" baseline="0" noProof="0" dirty="0">
                <a:ln>
                  <a:noFill/>
                </a:ln>
                <a:solidFill>
                  <a:srgbClr val="002060"/>
                </a:solidFill>
                <a:effectLst/>
                <a:uLnTx/>
                <a:uFillTx/>
                <a:latin typeface="Arial"/>
                <a:cs typeface="Arial"/>
                <a:sym typeface="Arial"/>
              </a:rPr>
              <a:t> es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schwierig</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die</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gesprochene</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Botschaft</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zu</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verstehen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Sprachstörungen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können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auch</a:t>
            </a:r>
            <a:r>
              <a:rPr kumimoji="0" lang="pl-PL" sz="1400" b="1" i="0" u="none" strike="noStrike" kern="0" cap="none" spc="0" normalizeH="0" baseline="0" noProof="0" dirty="0">
                <a:ln>
                  <a:noFill/>
                </a:ln>
                <a:solidFill>
                  <a:srgbClr val="002060"/>
                </a:solidFill>
                <a:effectLst/>
                <a:uLnTx/>
                <a:uFillTx/>
                <a:latin typeface="Arial"/>
                <a:cs typeface="Arial"/>
                <a:sym typeface="Arial"/>
              </a:rPr>
              <a:t> mit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allgemeineren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Sprachstörungen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verbunden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r>
              <a:rPr kumimoji="0" lang="pl-PL" sz="1400" b="1" i="0" u="none" strike="noStrike" kern="0" cap="none" spc="0" normalizeH="0" baseline="0" noProof="0" dirty="0" err="1">
                <a:ln>
                  <a:noFill/>
                </a:ln>
                <a:solidFill>
                  <a:srgbClr val="002060"/>
                </a:solidFill>
                <a:effectLst/>
                <a:uLnTx/>
                <a:uFillTx/>
                <a:latin typeface="Arial"/>
                <a:cs typeface="Arial"/>
                <a:sym typeface="Arial"/>
              </a:rPr>
              <a:t>sein</a:t>
            </a:r>
            <a:r>
              <a:rPr kumimoji="0" lang="pl-PL" sz="1400" b="1" i="0" u="none" strike="noStrike" kern="0" cap="none" spc="0" normalizeH="0" baseline="0" noProof="0" dirty="0">
                <a:ln>
                  <a:noFill/>
                </a:ln>
                <a:solidFill>
                  <a:srgbClr val="002060"/>
                </a:solidFill>
                <a:effectLst/>
                <a:uLnTx/>
                <a:uFillTx/>
                <a:latin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33" name="Google Shape;633;p24"/>
          <p:cNvPicPr preferRelativeResize="0"/>
          <p:nvPr/>
        </p:nvPicPr>
        <p:blipFill rotWithShape="1">
          <a:blip r:embed="rId5">
            <a:alphaModFix/>
          </a:blip>
          <a:srcRect/>
          <a:stretch/>
        </p:blipFill>
        <p:spPr>
          <a:xfrm>
            <a:off x="6542088" y="1412875"/>
            <a:ext cx="2601912" cy="2794000"/>
          </a:xfrm>
          <a:prstGeom prst="rect">
            <a:avLst/>
          </a:prstGeom>
          <a:noFill/>
          <a:ln>
            <a:noFill/>
          </a:ln>
        </p:spPr>
      </p:pic>
    </p:spTree>
    <p:extLst>
      <p:ext uri="{BB962C8B-B14F-4D97-AF65-F5344CB8AC3E}">
        <p14:creationId xmlns:p14="http://schemas.microsoft.com/office/powerpoint/2010/main" val="1702442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25"/>
          <p:cNvSpPr txBox="1">
            <a:spLocks noGrp="1"/>
          </p:cNvSpPr>
          <p:nvPr>
            <p:ph type="ctrTitle"/>
          </p:nvPr>
        </p:nvSpPr>
        <p:spPr>
          <a:xfrm>
            <a:off x="107950" y="1268413"/>
            <a:ext cx="8928100" cy="79533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pl-PL" sz="1600" b="1" i="0" u="none" strike="noStrike" cap="none">
                <a:solidFill>
                  <a:srgbClr val="002060"/>
                </a:solidFill>
                <a:latin typeface="Arial"/>
                <a:ea typeface="Arial"/>
                <a:cs typeface="Arial"/>
                <a:sym typeface="Arial"/>
              </a:rPr>
              <a:t>Stoffwechselkrankheiten (Stoffwechselstörungen) sind eine Gruppe von Krankheiten, die durch einen abnormalen Verlauf von Stoffwechselprozessen im Körper gekennzeichnet sind.</a:t>
            </a:r>
            <a:endParaRPr sz="1600" b="1" i="0" u="none" strike="noStrike" cap="none">
              <a:solidFill>
                <a:srgbClr val="002060"/>
              </a:solidFill>
              <a:latin typeface="Arial"/>
              <a:ea typeface="Arial"/>
              <a:cs typeface="Arial"/>
              <a:sym typeface="Arial"/>
            </a:endParaRPr>
          </a:p>
        </p:txBody>
      </p:sp>
      <p:sp>
        <p:nvSpPr>
          <p:cNvPr id="640" name="Google Shape;640;p25"/>
          <p:cNvSpPr/>
          <p:nvPr/>
        </p:nvSpPr>
        <p:spPr>
          <a:xfrm>
            <a:off x="468313" y="1989138"/>
            <a:ext cx="8496300" cy="584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Krankheitsarten: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5"/>
          <p:cNvSpPr/>
          <p:nvPr/>
        </p:nvSpPr>
        <p:spPr>
          <a:xfrm>
            <a:off x="539750" y="2781300"/>
            <a:ext cx="2160588" cy="830263"/>
          </a:xfrm>
          <a:prstGeom prst="rect">
            <a:avLst/>
          </a:prstGeom>
          <a:solidFill>
            <a:srgbClr val="CBCBEF"/>
          </a:solid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Diabetes</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Morbus Crohn</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p:txBody>
      </p:sp>
      <p:pic>
        <p:nvPicPr>
          <p:cNvPr id="642" name="Google Shape;642;p25"/>
          <p:cNvPicPr preferRelativeResize="0"/>
          <p:nvPr/>
        </p:nvPicPr>
        <p:blipFill rotWithShape="1">
          <a:blip r:embed="rId3">
            <a:alphaModFix/>
          </a:blip>
          <a:srcRect/>
          <a:stretch/>
        </p:blipFill>
        <p:spPr>
          <a:xfrm>
            <a:off x="2771800" y="2708920"/>
            <a:ext cx="4274323" cy="3024336"/>
          </a:xfrm>
          <a:prstGeom prst="rect">
            <a:avLst/>
          </a:prstGeom>
          <a:noFill/>
          <a:ln>
            <a:noFill/>
          </a:ln>
        </p:spPr>
      </p:pic>
      <p:pic>
        <p:nvPicPr>
          <p:cNvPr id="643" name="Google Shape;643;p25"/>
          <p:cNvPicPr preferRelativeResize="0"/>
          <p:nvPr/>
        </p:nvPicPr>
        <p:blipFill rotWithShape="1">
          <a:blip r:embed="rId4">
            <a:alphaModFix/>
          </a:blip>
          <a:srcRect/>
          <a:stretch/>
        </p:blipFill>
        <p:spPr>
          <a:xfrm>
            <a:off x="611560" y="3645024"/>
            <a:ext cx="1728192" cy="2162828"/>
          </a:xfrm>
          <a:prstGeom prst="rect">
            <a:avLst/>
          </a:prstGeom>
          <a:noFill/>
          <a:ln>
            <a:noFill/>
          </a:ln>
        </p:spPr>
      </p:pic>
      <p:pic>
        <p:nvPicPr>
          <p:cNvPr id="644" name="Google Shape;644;p25"/>
          <p:cNvPicPr preferRelativeResize="0"/>
          <p:nvPr/>
        </p:nvPicPr>
        <p:blipFill rotWithShape="1">
          <a:blip r:embed="rId5">
            <a:alphaModFix/>
          </a:blip>
          <a:srcRect/>
          <a:stretch/>
        </p:blipFill>
        <p:spPr>
          <a:xfrm>
            <a:off x="6943725" y="2708275"/>
            <a:ext cx="2200275" cy="3028950"/>
          </a:xfrm>
          <a:prstGeom prst="rect">
            <a:avLst/>
          </a:prstGeom>
          <a:noFill/>
          <a:ln>
            <a:noFill/>
          </a:ln>
        </p:spPr>
      </p:pic>
    </p:spTree>
    <p:extLst>
      <p:ext uri="{BB962C8B-B14F-4D97-AF65-F5344CB8AC3E}">
        <p14:creationId xmlns:p14="http://schemas.microsoft.com/office/powerpoint/2010/main" val="3216192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26"/>
          <p:cNvSpPr txBox="1">
            <a:spLocks noGrp="1"/>
          </p:cNvSpPr>
          <p:nvPr>
            <p:ph type="ctrTitle"/>
          </p:nvPr>
        </p:nvSpPr>
        <p:spPr>
          <a:xfrm>
            <a:off x="107950" y="1268413"/>
            <a:ext cx="8928100" cy="79533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pl-PL" sz="2200">
                <a:solidFill>
                  <a:srgbClr val="002060"/>
                </a:solidFill>
              </a:rPr>
              <a:t>8. Psychische Störungen </a:t>
            </a:r>
            <a:endParaRPr/>
          </a:p>
        </p:txBody>
      </p:sp>
      <p:sp>
        <p:nvSpPr>
          <p:cNvPr id="651" name="Google Shape;651;p26"/>
          <p:cNvSpPr/>
          <p:nvPr/>
        </p:nvSpPr>
        <p:spPr>
          <a:xfrm>
            <a:off x="179388" y="3141663"/>
            <a:ext cx="6462712" cy="230822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Zu den Faktoren, die Störungen verursachen können, gehören: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-Genetische Faktoren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-Schädigung des Nervensystems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-Medizinische Geschichte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-Stress, Frustration, entwicklungsbedingte Einschränkungen, psychischer Missbrauch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-Harte Lebensereignisse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-Verminderung des Wohlbefindens, geringes Selbstwertgefühl, anhaltende Traurigkeit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Mangel an emotionaler Unterstützung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-Langanhaltende Ermüdung</a:t>
            </a:r>
            <a:endParaRPr kumimoji="0" sz="1600" b="1"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652" name="Google Shape;652;p26"/>
          <p:cNvSpPr/>
          <p:nvPr/>
        </p:nvSpPr>
        <p:spPr>
          <a:xfrm>
            <a:off x="6732240" y="3587572"/>
            <a:ext cx="2411760" cy="1569620"/>
          </a:xfrm>
          <a:prstGeom prst="rect">
            <a:avLst/>
          </a:prstGeom>
          <a:solidFill>
            <a:srgbClr val="CBCBE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sng" strike="noStrike" kern="0" cap="none" spc="0" normalizeH="0" baseline="0" noProof="0" dirty="0" err="1">
                <a:ln>
                  <a:noFill/>
                </a:ln>
                <a:solidFill>
                  <a:srgbClr val="002060"/>
                </a:solidFill>
                <a:effectLst/>
                <a:uLnTx/>
                <a:uFillTx/>
                <a:latin typeface="Arial"/>
                <a:ea typeface="Arial"/>
                <a:cs typeface="Arial"/>
                <a:sym typeface="Arial"/>
              </a:rPr>
              <a:t>Arten</a:t>
            </a:r>
            <a:r>
              <a:rPr kumimoji="0" lang="pl-PL" sz="1600" b="1" i="0" u="sng" strike="noStrike" kern="0" cap="none" spc="0" normalizeH="0" baseline="0" noProof="0" dirty="0">
                <a:ln>
                  <a:noFill/>
                </a:ln>
                <a:solidFill>
                  <a:srgbClr val="002060"/>
                </a:solidFill>
                <a:effectLst/>
                <a:uLnTx/>
                <a:uFillTx/>
                <a:latin typeface="Arial"/>
                <a:ea typeface="Arial"/>
                <a:cs typeface="Arial"/>
                <a:sym typeface="Arial"/>
              </a:rPr>
              <a:t> von </a:t>
            </a:r>
            <a:r>
              <a:rPr kumimoji="0" lang="pl-PL" sz="1600" b="1" i="0" u="sng" strike="noStrike" kern="0" cap="none" spc="0" normalizeH="0" baseline="0" noProof="0" dirty="0" err="1">
                <a:ln>
                  <a:noFill/>
                </a:ln>
                <a:solidFill>
                  <a:srgbClr val="002060"/>
                </a:solidFill>
                <a:effectLst/>
                <a:uLnTx/>
                <a:uFillTx/>
                <a:latin typeface="Arial"/>
                <a:ea typeface="Arial"/>
                <a:cs typeface="Arial"/>
                <a:sym typeface="Arial"/>
              </a:rPr>
              <a:t>Störungen</a:t>
            </a:r>
            <a:r>
              <a:rPr kumimoji="0" lang="pl-PL" sz="1600" b="1" i="0" u="sng" strike="noStrike" kern="0" cap="none" spc="0" normalizeH="0" baseline="0" noProof="0" dirty="0">
                <a:ln>
                  <a:noFill/>
                </a:ln>
                <a:solidFill>
                  <a:srgbClr val="002060"/>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dirty="0" err="1">
                <a:ln>
                  <a:noFill/>
                </a:ln>
                <a:solidFill>
                  <a:srgbClr val="002060"/>
                </a:solidFill>
                <a:effectLst/>
                <a:uLnTx/>
                <a:uFillTx/>
                <a:latin typeface="Arial"/>
                <a:ea typeface="Arial"/>
                <a:cs typeface="Arial"/>
                <a:sym typeface="Arial"/>
              </a:rPr>
              <a:t>Sucht</a:t>
            </a:r>
            <a:r>
              <a:rPr kumimoji="0" lang="pl-PL" sz="1600" b="1" i="0" u="none" strike="noStrike" kern="0" cap="none" spc="0" normalizeH="0" baseline="0" noProof="0" dirty="0">
                <a:ln>
                  <a:noFill/>
                </a:ln>
                <a:solidFill>
                  <a:srgbClr val="002060"/>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dirty="0" err="1">
                <a:ln>
                  <a:noFill/>
                </a:ln>
                <a:solidFill>
                  <a:srgbClr val="002060"/>
                </a:solidFill>
                <a:effectLst/>
                <a:uLnTx/>
                <a:uFillTx/>
                <a:latin typeface="Arial"/>
                <a:ea typeface="Arial"/>
                <a:cs typeface="Arial"/>
                <a:sym typeface="Arial"/>
              </a:rPr>
              <a:t>Neurosen</a:t>
            </a:r>
            <a:r>
              <a:rPr kumimoji="0" lang="pl-PL" sz="1600" b="1" i="0" u="none" strike="noStrike" kern="0" cap="none" spc="0" normalizeH="0" baseline="0" noProof="0" dirty="0">
                <a:ln>
                  <a:noFill/>
                </a:ln>
                <a:solidFill>
                  <a:srgbClr val="002060"/>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dirty="0" err="1">
                <a:ln>
                  <a:noFill/>
                </a:ln>
                <a:solidFill>
                  <a:srgbClr val="002060"/>
                </a:solidFill>
                <a:effectLst/>
                <a:uLnTx/>
                <a:uFillTx/>
                <a:latin typeface="Arial"/>
                <a:ea typeface="Arial"/>
                <a:cs typeface="Arial"/>
                <a:sym typeface="Arial"/>
              </a:rPr>
              <a:t>Depression</a:t>
            </a:r>
            <a:r>
              <a:rPr kumimoji="0" lang="pl-PL" sz="1600" b="1" i="0" u="none" strike="noStrike" kern="0" cap="none" spc="0" normalizeH="0" baseline="0" noProof="0" dirty="0">
                <a:ln>
                  <a:noFill/>
                </a:ln>
                <a:solidFill>
                  <a:srgbClr val="002060"/>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dirty="0" err="1">
                <a:ln>
                  <a:noFill/>
                </a:ln>
                <a:solidFill>
                  <a:srgbClr val="002060"/>
                </a:solidFill>
                <a:effectLst/>
                <a:uLnTx/>
                <a:uFillTx/>
                <a:latin typeface="Arial"/>
                <a:ea typeface="Arial"/>
                <a:cs typeface="Arial"/>
                <a:sym typeface="Arial"/>
              </a:rPr>
              <a:t>Schizophrenie</a:t>
            </a:r>
            <a:r>
              <a:rPr kumimoji="0" lang="pl-PL" sz="1600" b="1" i="0" u="none" strike="noStrike" kern="0" cap="none" spc="0" normalizeH="0" baseline="0" noProof="0" dirty="0">
                <a:ln>
                  <a:noFill/>
                </a:ln>
                <a:solidFill>
                  <a:srgbClr val="002060"/>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1" i="0" u="none" strike="noStrike" kern="0" cap="none" spc="0" normalizeH="0" baseline="0" noProof="0" dirty="0" err="1">
                <a:ln>
                  <a:noFill/>
                </a:ln>
                <a:solidFill>
                  <a:srgbClr val="002060"/>
                </a:solidFill>
                <a:effectLst/>
                <a:uLnTx/>
                <a:uFillTx/>
                <a:latin typeface="Arial"/>
                <a:ea typeface="Arial"/>
                <a:cs typeface="Arial"/>
                <a:sym typeface="Arial"/>
              </a:rPr>
              <a:t>Anorexie</a:t>
            </a:r>
            <a:endParaRPr kumimoji="0" sz="1600" b="1" i="0" u="none" strike="noStrike" kern="0" cap="none" spc="0" normalizeH="0" baseline="0" noProof="0" dirty="0">
              <a:ln>
                <a:noFill/>
              </a:ln>
              <a:solidFill>
                <a:srgbClr val="002060"/>
              </a:solidFill>
              <a:effectLst/>
              <a:uLnTx/>
              <a:uFillTx/>
              <a:latin typeface="Arial"/>
              <a:ea typeface="Arial"/>
              <a:cs typeface="Arial"/>
              <a:sym typeface="Arial"/>
            </a:endParaRPr>
          </a:p>
        </p:txBody>
      </p:sp>
      <p:sp>
        <p:nvSpPr>
          <p:cNvPr id="653" name="Google Shape;653;p26"/>
          <p:cNvSpPr/>
          <p:nvPr/>
        </p:nvSpPr>
        <p:spPr>
          <a:xfrm>
            <a:off x="214313" y="1773238"/>
            <a:ext cx="8750300" cy="107632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002060"/>
                </a:solidFill>
                <a:effectLst/>
                <a:uLnTx/>
                <a:uFillTx/>
                <a:latin typeface="Arial"/>
                <a:ea typeface="Arial"/>
                <a:cs typeface="Arial"/>
                <a:sym typeface="Arial"/>
              </a:rPr>
              <a:t>Psychische Störungen, psychische Krankheiten - Verhaltensmuster oder -komplexe, Denk-, Fühl- und Wahrnehmungsweisen sowie andere geistige Aktivitäten und Beziehungen zu anderen Menschen, die die Quelle von Leiden oder Schwierigkeiten im individuellen Funktionieren der betroffenen Person sind.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6363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27"/>
          <p:cNvSpPr txBox="1"/>
          <p:nvPr/>
        </p:nvSpPr>
        <p:spPr>
          <a:xfrm>
            <a:off x="179388" y="1484313"/>
            <a:ext cx="6119812" cy="16573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dirty="0">
                <a:ln>
                  <a:noFill/>
                </a:ln>
                <a:solidFill>
                  <a:srgbClr val="002060"/>
                </a:solidFill>
                <a:effectLst/>
                <a:uLnTx/>
                <a:uFillTx/>
                <a:latin typeface="Arial"/>
                <a:ea typeface="Arial"/>
                <a:cs typeface="Arial"/>
                <a:sym typeface="Arial"/>
              </a:rPr>
              <a:t>9. </a:t>
            </a:r>
            <a:r>
              <a:rPr kumimoji="0" lang="pl-PL" sz="2200" b="1" i="0" u="none" strike="noStrike" kern="0" cap="none" spc="0" normalizeH="0" baseline="0" noProof="0" dirty="0" err="1">
                <a:ln>
                  <a:noFill/>
                </a:ln>
                <a:solidFill>
                  <a:srgbClr val="002060"/>
                </a:solidFill>
                <a:effectLst/>
                <a:uLnTx/>
                <a:uFillTx/>
                <a:latin typeface="Arial"/>
                <a:ea typeface="Arial"/>
                <a:cs typeface="Arial"/>
                <a:sym typeface="Arial"/>
              </a:rPr>
              <a:t>Genetische</a:t>
            </a:r>
            <a:r>
              <a:rPr kumimoji="0" lang="pl-PL" sz="2200" b="1" i="0" u="none" strike="noStrike" kern="0" cap="none" spc="0" normalizeH="0" baseline="0" noProof="0" dirty="0">
                <a:ln>
                  <a:noFill/>
                </a:ln>
                <a:solidFill>
                  <a:srgbClr val="002060"/>
                </a:solidFill>
                <a:effectLst/>
                <a:uLnTx/>
                <a:uFillTx/>
                <a:latin typeface="Arial"/>
                <a:ea typeface="Arial"/>
                <a:cs typeface="Arial"/>
                <a:sym typeface="Arial"/>
              </a:rPr>
              <a:t> </a:t>
            </a:r>
            <a:r>
              <a:rPr kumimoji="0" lang="pl-PL" sz="2200" b="1" i="0" u="none" strike="noStrike" kern="0" cap="none" spc="0" normalizeH="0" baseline="0" noProof="0" dirty="0" err="1">
                <a:ln>
                  <a:noFill/>
                </a:ln>
                <a:solidFill>
                  <a:srgbClr val="002060"/>
                </a:solidFill>
                <a:effectLst/>
                <a:uLnTx/>
                <a:uFillTx/>
                <a:latin typeface="Arial"/>
                <a:ea typeface="Arial"/>
                <a:cs typeface="Arial"/>
                <a:sym typeface="Arial"/>
              </a:rPr>
              <a:t>Krankheiten</a:t>
            </a:r>
            <a:endParaRPr kumimoji="0" sz="2200" b="1"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dirty="0">
                <a:ln>
                  <a:noFill/>
                </a:ln>
                <a:solidFill>
                  <a:srgbClr val="002060"/>
                </a:solidFill>
                <a:effectLst/>
                <a:uLnTx/>
                <a:uFillTx/>
                <a:latin typeface="Arial"/>
                <a:ea typeface="Arial"/>
                <a:cs typeface="Arial"/>
                <a:sym typeface="Arial"/>
              </a:rPr>
              <a:t>10. Krebs</a:t>
            </a:r>
            <a:endParaRPr kumimoji="0" sz="2200" b="1"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dirty="0">
                <a:ln>
                  <a:noFill/>
                </a:ln>
                <a:solidFill>
                  <a:srgbClr val="002060"/>
                </a:solidFill>
                <a:effectLst/>
                <a:uLnTx/>
                <a:uFillTx/>
                <a:latin typeface="Arial"/>
                <a:ea typeface="Arial"/>
                <a:cs typeface="Arial"/>
                <a:sym typeface="Arial"/>
              </a:rPr>
              <a:t>12. </a:t>
            </a:r>
            <a:r>
              <a:rPr kumimoji="0" lang="pl-PL" sz="2200" b="1" i="0" u="none" strike="noStrike" kern="0" cap="none" spc="0" normalizeH="0" baseline="0" noProof="0" dirty="0" err="1">
                <a:ln>
                  <a:noFill/>
                </a:ln>
                <a:solidFill>
                  <a:srgbClr val="002060"/>
                </a:solidFill>
                <a:effectLst/>
                <a:uLnTx/>
                <a:uFillTx/>
                <a:latin typeface="Arial"/>
                <a:ea typeface="Arial"/>
                <a:cs typeface="Arial"/>
                <a:sym typeface="Arial"/>
              </a:rPr>
              <a:t>Krankheiten</a:t>
            </a:r>
            <a:r>
              <a:rPr kumimoji="0" lang="pl-PL" sz="2200" b="1" i="0" u="none" strike="noStrike" kern="0" cap="none" spc="0" normalizeH="0" baseline="0" noProof="0" dirty="0">
                <a:ln>
                  <a:noFill/>
                </a:ln>
                <a:solidFill>
                  <a:srgbClr val="002060"/>
                </a:solidFill>
                <a:effectLst/>
                <a:uLnTx/>
                <a:uFillTx/>
                <a:latin typeface="Arial"/>
                <a:ea typeface="Arial"/>
                <a:cs typeface="Arial"/>
                <a:sym typeface="Arial"/>
              </a:rPr>
              <a:t> des </a:t>
            </a:r>
            <a:endParaRPr kumimoji="0" sz="2200" b="1"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dirty="0" err="1">
                <a:ln>
                  <a:noFill/>
                </a:ln>
                <a:solidFill>
                  <a:srgbClr val="002060"/>
                </a:solidFill>
                <a:effectLst/>
                <a:uLnTx/>
                <a:uFillTx/>
                <a:latin typeface="Arial"/>
                <a:ea typeface="Arial"/>
                <a:cs typeface="Arial"/>
                <a:sym typeface="Arial"/>
              </a:rPr>
              <a:t>Urogenitalsystem</a:t>
            </a:r>
            <a:endParaRPr kumimoji="0" sz="2200" b="1"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206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2060"/>
              </a:solidFill>
              <a:effectLst/>
              <a:uLnTx/>
              <a:uFillTx/>
              <a:latin typeface="Arial"/>
              <a:ea typeface="Arial"/>
              <a:cs typeface="Arial"/>
              <a:sym typeface="Arial"/>
            </a:endParaRPr>
          </a:p>
        </p:txBody>
      </p:sp>
      <p:pic>
        <p:nvPicPr>
          <p:cNvPr id="660" name="Google Shape;660;p27"/>
          <p:cNvPicPr preferRelativeResize="0"/>
          <p:nvPr/>
        </p:nvPicPr>
        <p:blipFill rotWithShape="1">
          <a:blip r:embed="rId3">
            <a:alphaModFix/>
          </a:blip>
          <a:srcRect/>
          <a:stretch/>
        </p:blipFill>
        <p:spPr>
          <a:xfrm>
            <a:off x="3419475" y="1052513"/>
            <a:ext cx="6029325" cy="4608512"/>
          </a:xfrm>
          <a:prstGeom prst="rect">
            <a:avLst/>
          </a:prstGeom>
          <a:noFill/>
          <a:ln>
            <a:noFill/>
          </a:ln>
        </p:spPr>
      </p:pic>
    </p:spTree>
    <p:extLst>
      <p:ext uri="{BB962C8B-B14F-4D97-AF65-F5344CB8AC3E}">
        <p14:creationId xmlns:p14="http://schemas.microsoft.com/office/powerpoint/2010/main" val="1375551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2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68" name="Google Shape;668;p2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69" name="Google Shape;669;p2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70" name="Google Shape;670;p2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71" name="Google Shape;671;p2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72" name="Google Shape;672;p28"/>
          <p:cNvSpPr/>
          <p:nvPr/>
        </p:nvSpPr>
        <p:spPr>
          <a:xfrm>
            <a:off x="468313" y="1196975"/>
            <a:ext cx="8135937"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262672"/>
                </a:solidFill>
                <a:effectLst/>
                <a:uLnTx/>
                <a:uFillTx/>
                <a:latin typeface="Arial"/>
                <a:ea typeface="Arial"/>
                <a:cs typeface="Arial"/>
                <a:sym typeface="Arial"/>
              </a:rPr>
              <a:t>WHODAS 2.0</a:t>
            </a:r>
            <a:endParaRPr kumimoji="0" sz="2200" b="1" i="0" u="none" strike="noStrike" kern="0" cap="none" spc="0" normalizeH="0" baseline="0" noProof="0">
              <a:ln>
                <a:noFill/>
              </a:ln>
              <a:solidFill>
                <a:srgbClr val="262672"/>
              </a:solidFill>
              <a:effectLst/>
              <a:uLnTx/>
              <a:uFillTx/>
              <a:latin typeface="Arial"/>
              <a:ea typeface="Arial"/>
              <a:cs typeface="Arial"/>
              <a:sym typeface="Arial"/>
            </a:endParaRPr>
          </a:p>
        </p:txBody>
      </p:sp>
      <p:sp>
        <p:nvSpPr>
          <p:cNvPr id="673" name="Google Shape;673;p28"/>
          <p:cNvSpPr/>
          <p:nvPr/>
        </p:nvSpPr>
        <p:spPr>
          <a:xfrm>
            <a:off x="468313" y="3789363"/>
            <a:ext cx="8135937"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Anwendbar sowohl im klinischen Bereich als auch in der allgemeinen Bevölkerung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8"/>
          <p:cNvSpPr/>
          <p:nvPr/>
        </p:nvSpPr>
        <p:spPr>
          <a:xfrm>
            <a:off x="468313" y="4221163"/>
            <a:ext cx="8135937"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Ein Werkzeug zur Erstellung standardisierter Behinderungsgrade und -profile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8"/>
          <p:cNvSpPr/>
          <p:nvPr/>
        </p:nvSpPr>
        <p:spPr>
          <a:xfrm>
            <a:off x="468313" y="4652963"/>
            <a:ext cx="8135937"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4763"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Anwendbar in allen Kulturen, in allen erwachsenen Populationen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8"/>
          <p:cNvSpPr/>
          <p:nvPr/>
        </p:nvSpPr>
        <p:spPr>
          <a:xfrm>
            <a:off x="468313" y="5084763"/>
            <a:ext cx="8135937" cy="647700"/>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Auf der Ebene der Konzepte direkt mit der Internationalen Klassifikation der Funktionsfähigkeit, Behinderung und Gesundheit (ICF) verbunden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28"/>
          <p:cNvSpPr/>
          <p:nvPr/>
        </p:nvSpPr>
        <p:spPr>
          <a:xfrm>
            <a:off x="468313" y="3429000"/>
            <a:ext cx="8135937" cy="319088"/>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Kurz, einfach und leicht zu verabreichen (5 bis 20 Minuten)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28"/>
          <p:cNvSpPr/>
          <p:nvPr/>
        </p:nvSpPr>
        <p:spPr>
          <a:xfrm>
            <a:off x="468313" y="2997200"/>
            <a:ext cx="8135937" cy="360363"/>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Wird bei allen Krankheiten eingesetzt, einschließlich psychischer, neurologischer und suchtbedingter Störungen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8"/>
          <p:cNvSpPr/>
          <p:nvPr/>
        </p:nvSpPr>
        <p:spPr>
          <a:xfrm>
            <a:off x="468313" y="1916113"/>
            <a:ext cx="8135937" cy="10080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Ein generisches Beurteilungsinstrument für Gesundheit und Behinderung Ein Instrument zur Erstellung von standardisierten Behinderungsgraden und -profilen Anwendbar in allen Kulturen und bei allen erwachsenen Bevölkerungsgruppen Direkt verbunden auf der Ebene der Konzepte mit der Internationalen Klassifikation der Funktionsfähigkeit, Behinderung und Gesundheit (ICF)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1638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29"/>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87" name="Google Shape;687;p29"/>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88" name="Google Shape;688;p29"/>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89" name="Google Shape;689;p29"/>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90" name="Google Shape;690;p29"/>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91" name="Google Shape;691;p29"/>
          <p:cNvSpPr/>
          <p:nvPr/>
        </p:nvSpPr>
        <p:spPr>
          <a:xfrm>
            <a:off x="12576" y="908720"/>
            <a:ext cx="9144000" cy="6771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002060"/>
                </a:solidFill>
                <a:effectLst/>
                <a:uLnTx/>
                <a:uFillTx/>
                <a:latin typeface="Arial"/>
                <a:ea typeface="Arial"/>
                <a:cs typeface="Arial"/>
                <a:sym typeface="Arial"/>
              </a:rPr>
              <a:t>WHODAS 2.0 DECKT 6 FUNKTIONSBEREICHE AB, DARUNTER: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140041"/>
              </a:solidFill>
              <a:effectLst/>
              <a:uLnTx/>
              <a:uFillTx/>
              <a:latin typeface="Arial"/>
              <a:ea typeface="Arial"/>
              <a:cs typeface="Arial"/>
              <a:sym typeface="Arial"/>
            </a:endParaRPr>
          </a:p>
        </p:txBody>
      </p:sp>
      <p:grpSp>
        <p:nvGrpSpPr>
          <p:cNvPr id="692" name="Google Shape;692;p29"/>
          <p:cNvGrpSpPr/>
          <p:nvPr/>
        </p:nvGrpSpPr>
        <p:grpSpPr>
          <a:xfrm>
            <a:off x="2123731" y="1392495"/>
            <a:ext cx="4464488" cy="4865097"/>
            <a:chOff x="1944219" y="-92289"/>
            <a:chExt cx="4464488" cy="4865097"/>
          </a:xfrm>
        </p:grpSpPr>
        <p:sp>
          <p:nvSpPr>
            <p:cNvPr id="693" name="Google Shape;693;p29"/>
            <p:cNvSpPr/>
            <p:nvPr/>
          </p:nvSpPr>
          <p:spPr>
            <a:xfrm>
              <a:off x="2366753" y="530549"/>
              <a:ext cx="3619420" cy="3619420"/>
            </a:xfrm>
            <a:prstGeom prst="blockArc">
              <a:avLst>
                <a:gd name="adj1" fmla="val 12600000"/>
                <a:gd name="adj2" fmla="val 16200000"/>
                <a:gd name="adj3" fmla="val 4526"/>
              </a:avLst>
            </a:prstGeom>
            <a:gradFill>
              <a:gsLst>
                <a:gs pos="0">
                  <a:srgbClr val="FFFDFD"/>
                </a:gs>
                <a:gs pos="35000">
                  <a:srgbClr val="FFFDFD"/>
                </a:gs>
                <a:gs pos="100000">
                  <a:srgbClr val="FFFF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9"/>
            <p:cNvSpPr/>
            <p:nvPr/>
          </p:nvSpPr>
          <p:spPr>
            <a:xfrm>
              <a:off x="2366753" y="530549"/>
              <a:ext cx="3619420" cy="3619420"/>
            </a:xfrm>
            <a:prstGeom prst="blockArc">
              <a:avLst>
                <a:gd name="adj1" fmla="val 9000000"/>
                <a:gd name="adj2" fmla="val 12600000"/>
                <a:gd name="adj3" fmla="val 4526"/>
              </a:avLst>
            </a:prstGeom>
            <a:gradFill>
              <a:gsLst>
                <a:gs pos="0">
                  <a:srgbClr val="F3F3EB"/>
                </a:gs>
                <a:gs pos="35000">
                  <a:srgbClr val="F8F5EE"/>
                </a:gs>
                <a:gs pos="100000">
                  <a:srgbClr val="FCFCF8"/>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9"/>
            <p:cNvSpPr/>
            <p:nvPr/>
          </p:nvSpPr>
          <p:spPr>
            <a:xfrm>
              <a:off x="2366753" y="530549"/>
              <a:ext cx="3619420" cy="3619420"/>
            </a:xfrm>
            <a:prstGeom prst="blockArc">
              <a:avLst>
                <a:gd name="adj1" fmla="val 5400000"/>
                <a:gd name="adj2" fmla="val 9000000"/>
                <a:gd name="adj3" fmla="val 4526"/>
              </a:avLst>
            </a:prstGeom>
            <a:gradFill>
              <a:gsLst>
                <a:gs pos="0">
                  <a:srgbClr val="DEF3D2"/>
                </a:gs>
                <a:gs pos="35000">
                  <a:srgbClr val="E7F6DD"/>
                </a:gs>
                <a:gs pos="100000">
                  <a:srgbClr val="F8FBF1"/>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9"/>
            <p:cNvSpPr/>
            <p:nvPr/>
          </p:nvSpPr>
          <p:spPr>
            <a:xfrm>
              <a:off x="2366753" y="530549"/>
              <a:ext cx="3619420" cy="3619420"/>
            </a:xfrm>
            <a:prstGeom prst="blockArc">
              <a:avLst>
                <a:gd name="adj1" fmla="val 1800000"/>
                <a:gd name="adj2" fmla="val 5400000"/>
                <a:gd name="adj3" fmla="val 4526"/>
              </a:avLst>
            </a:prstGeom>
            <a:gradFill>
              <a:gsLst>
                <a:gs pos="0">
                  <a:srgbClr val="B9F5D1"/>
                </a:gs>
                <a:gs pos="35000">
                  <a:srgbClr val="CDF6DC"/>
                </a:gs>
                <a:gs pos="100000">
                  <a:srgbClr val="E9FEF0"/>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9"/>
            <p:cNvSpPr/>
            <p:nvPr/>
          </p:nvSpPr>
          <p:spPr>
            <a:xfrm>
              <a:off x="2366753" y="530549"/>
              <a:ext cx="3619420" cy="3619420"/>
            </a:xfrm>
            <a:prstGeom prst="blockArc">
              <a:avLst>
                <a:gd name="adj1" fmla="val 19800000"/>
                <a:gd name="adj2" fmla="val 1800000"/>
                <a:gd name="adj3" fmla="val 4526"/>
              </a:avLst>
            </a:prstGeom>
            <a:gradFill>
              <a:gsLst>
                <a:gs pos="0">
                  <a:srgbClr val="A3E2FB"/>
                </a:gs>
                <a:gs pos="35000">
                  <a:srgbClr val="BFE9FB"/>
                </a:gs>
                <a:gs pos="100000">
                  <a:srgbClr val="E4F9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9"/>
            <p:cNvSpPr/>
            <p:nvPr/>
          </p:nvSpPr>
          <p:spPr>
            <a:xfrm>
              <a:off x="2366753" y="530549"/>
              <a:ext cx="3619420" cy="3619420"/>
            </a:xfrm>
            <a:prstGeom prst="blockArc">
              <a:avLst>
                <a:gd name="adj1" fmla="val 16200000"/>
                <a:gd name="adj2" fmla="val 19800000"/>
                <a:gd name="adj3" fmla="val 4526"/>
              </a:avLst>
            </a:prstGeom>
            <a:gradFill>
              <a:gsLst>
                <a:gs pos="0">
                  <a:srgbClr val="A4A4EA"/>
                </a:gs>
                <a:gs pos="35000">
                  <a:srgbClr val="BFBFF0"/>
                </a:gs>
                <a:gs pos="100000">
                  <a:srgbClr val="E5E5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9"/>
            <p:cNvSpPr/>
            <p:nvPr/>
          </p:nvSpPr>
          <p:spPr>
            <a:xfrm>
              <a:off x="3363807" y="1527603"/>
              <a:ext cx="1625313" cy="1625313"/>
            </a:xfrm>
            <a:prstGeom prst="ellipse">
              <a:avLst/>
            </a:prstGeom>
            <a:gradFill>
              <a:gsLst>
                <a:gs pos="0">
                  <a:srgbClr val="B6B6C2"/>
                </a:gs>
                <a:gs pos="35000">
                  <a:srgbClr val="CDCDD3"/>
                </a:gs>
                <a:gs pos="100000">
                  <a:srgbClr val="EBEBE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9"/>
            <p:cNvSpPr txBox="1"/>
            <p:nvPr/>
          </p:nvSpPr>
          <p:spPr>
            <a:xfrm>
              <a:off x="3601829" y="1765625"/>
              <a:ext cx="1149269" cy="1149269"/>
            </a:xfrm>
            <a:prstGeom prst="rect">
              <a:avLst/>
            </a:prstGeom>
            <a:noFill/>
            <a:ln>
              <a:noFill/>
            </a:ln>
          </p:spPr>
          <p:txBody>
            <a:bodyPr spcFirstLastPara="1" wrap="square" lIns="24125" tIns="24125" rIns="24125" bIns="241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9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WHODAS 2.0</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1" name="Google Shape;701;p29"/>
            <p:cNvSpPr/>
            <p:nvPr/>
          </p:nvSpPr>
          <p:spPr>
            <a:xfrm>
              <a:off x="3476004" y="-92289"/>
              <a:ext cx="1400919" cy="1327593"/>
            </a:xfrm>
            <a:prstGeom prst="ellipse">
              <a:avLst/>
            </a:prstGeom>
            <a:gradFill>
              <a:gsLst>
                <a:gs pos="0">
                  <a:srgbClr val="A4A4EA"/>
                </a:gs>
                <a:gs pos="35000">
                  <a:srgbClr val="BFBFF0"/>
                </a:gs>
                <a:gs pos="100000">
                  <a:srgbClr val="E5E5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9"/>
            <p:cNvSpPr txBox="1"/>
            <p:nvPr/>
          </p:nvSpPr>
          <p:spPr>
            <a:xfrm>
              <a:off x="3681164" y="102132"/>
              <a:ext cx="990599" cy="938751"/>
            </a:xfrm>
            <a:prstGeom prst="rect">
              <a:avLst/>
            </a:prstGeom>
            <a:noFill/>
            <a:ln>
              <a:noFill/>
            </a:ln>
          </p:spPr>
          <p:txBody>
            <a:bodyPr spcFirstLastPara="1" wrap="square" lIns="20300" tIns="20300" rIns="20300" bIns="203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Kognition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3" name="Google Shape;703;p29"/>
            <p:cNvSpPr/>
            <p:nvPr/>
          </p:nvSpPr>
          <p:spPr>
            <a:xfrm>
              <a:off x="5007788" y="792087"/>
              <a:ext cx="1400919" cy="1327593"/>
            </a:xfrm>
            <a:prstGeom prst="ellipse">
              <a:avLst/>
            </a:prstGeom>
            <a:gradFill>
              <a:gsLst>
                <a:gs pos="0">
                  <a:srgbClr val="A3E2FB"/>
                </a:gs>
                <a:gs pos="35000">
                  <a:srgbClr val="BFE9FB"/>
                </a:gs>
                <a:gs pos="100000">
                  <a:srgbClr val="E4F9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9"/>
            <p:cNvSpPr txBox="1"/>
            <p:nvPr/>
          </p:nvSpPr>
          <p:spPr>
            <a:xfrm>
              <a:off x="5212948" y="986508"/>
              <a:ext cx="990599" cy="938751"/>
            </a:xfrm>
            <a:prstGeom prst="rect">
              <a:avLst/>
            </a:prstGeom>
            <a:noFill/>
            <a:ln>
              <a:noFill/>
            </a:ln>
          </p:spPr>
          <p:txBody>
            <a:bodyPr spcFirstLastPara="1" wrap="square" lIns="20300" tIns="20300" rIns="20300" bIns="203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Mobilität</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5" name="Google Shape;705;p29"/>
            <p:cNvSpPr/>
            <p:nvPr/>
          </p:nvSpPr>
          <p:spPr>
            <a:xfrm>
              <a:off x="5007788" y="2560839"/>
              <a:ext cx="1400919" cy="1327593"/>
            </a:xfrm>
            <a:prstGeom prst="ellipse">
              <a:avLst/>
            </a:prstGeom>
            <a:gradFill>
              <a:gsLst>
                <a:gs pos="0">
                  <a:srgbClr val="B9F5D1"/>
                </a:gs>
                <a:gs pos="35000">
                  <a:srgbClr val="CDF6DC"/>
                </a:gs>
                <a:gs pos="100000">
                  <a:srgbClr val="E9FEF0"/>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9"/>
            <p:cNvSpPr txBox="1"/>
            <p:nvPr/>
          </p:nvSpPr>
          <p:spPr>
            <a:xfrm>
              <a:off x="5212948" y="2755260"/>
              <a:ext cx="990599" cy="938751"/>
            </a:xfrm>
            <a:prstGeom prst="rect">
              <a:avLst/>
            </a:prstGeom>
            <a:noFill/>
            <a:ln>
              <a:noFill/>
            </a:ln>
          </p:spPr>
          <p:txBody>
            <a:bodyPr spcFirstLastPara="1" wrap="square" lIns="20300" tIns="20300" rIns="20300" bIns="203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dirty="0" err="1">
                  <a:ln>
                    <a:noFill/>
                  </a:ln>
                  <a:solidFill>
                    <a:srgbClr val="000000"/>
                  </a:solidFill>
                  <a:effectLst/>
                  <a:uLnTx/>
                  <a:uFillTx/>
                  <a:latin typeface="Arial"/>
                  <a:ea typeface="Arial"/>
                  <a:cs typeface="Arial"/>
                  <a:sym typeface="Arial"/>
                </a:rPr>
                <a:t>Selbstfür</a:t>
              </a:r>
              <a:r>
                <a:rPr kumimoji="0" lang="de-DE" sz="14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pl-PL" sz="1400" b="1" i="0" u="none" strike="noStrike" kern="0" cap="none" spc="0" normalizeH="0" baseline="0" noProof="0" dirty="0" err="1">
                  <a:ln>
                    <a:noFill/>
                  </a:ln>
                  <a:solidFill>
                    <a:srgbClr val="000000"/>
                  </a:solidFill>
                  <a:effectLst/>
                  <a:uLnTx/>
                  <a:uFillTx/>
                  <a:latin typeface="Arial"/>
                  <a:ea typeface="Arial"/>
                  <a:cs typeface="Arial"/>
                  <a:sym typeface="Arial"/>
                </a:rPr>
                <a:t>sorge</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07" name="Google Shape;707;p29"/>
            <p:cNvSpPr/>
            <p:nvPr/>
          </p:nvSpPr>
          <p:spPr>
            <a:xfrm>
              <a:off x="3476004" y="3445215"/>
              <a:ext cx="1400919" cy="1327593"/>
            </a:xfrm>
            <a:prstGeom prst="ellipse">
              <a:avLst/>
            </a:prstGeom>
            <a:gradFill>
              <a:gsLst>
                <a:gs pos="0">
                  <a:srgbClr val="DEF3D2"/>
                </a:gs>
                <a:gs pos="35000">
                  <a:srgbClr val="E7F6DD"/>
                </a:gs>
                <a:gs pos="100000">
                  <a:srgbClr val="F8FBF1"/>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9"/>
            <p:cNvSpPr txBox="1"/>
            <p:nvPr/>
          </p:nvSpPr>
          <p:spPr>
            <a:xfrm>
              <a:off x="3562512" y="3639636"/>
              <a:ext cx="1109251" cy="938751"/>
            </a:xfrm>
            <a:prstGeom prst="rect">
              <a:avLst/>
            </a:prstGeom>
            <a:noFill/>
            <a:ln>
              <a:noFill/>
            </a:ln>
          </p:spPr>
          <p:txBody>
            <a:bodyPr spcFirstLastPara="1" wrap="square" lIns="20300" tIns="20300" rIns="20300" bIns="203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dirty="0" err="1">
                  <a:ln>
                    <a:noFill/>
                  </a:ln>
                  <a:solidFill>
                    <a:srgbClr val="000000"/>
                  </a:solidFill>
                  <a:effectLst/>
                  <a:uLnTx/>
                  <a:uFillTx/>
                  <a:latin typeface="Arial"/>
                  <a:ea typeface="Arial"/>
                  <a:cs typeface="Arial"/>
                  <a:sym typeface="Arial"/>
                </a:rPr>
                <a:t>Auskommen</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09" name="Google Shape;709;p29"/>
            <p:cNvSpPr/>
            <p:nvPr/>
          </p:nvSpPr>
          <p:spPr>
            <a:xfrm>
              <a:off x="1944219" y="2560839"/>
              <a:ext cx="1400919" cy="1327593"/>
            </a:xfrm>
            <a:prstGeom prst="ellipse">
              <a:avLst/>
            </a:prstGeom>
            <a:gradFill>
              <a:gsLst>
                <a:gs pos="0">
                  <a:srgbClr val="F3F3EB"/>
                </a:gs>
                <a:gs pos="35000">
                  <a:srgbClr val="F8F5EE"/>
                </a:gs>
                <a:gs pos="100000">
                  <a:srgbClr val="FCFCF8"/>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9"/>
            <p:cNvSpPr txBox="1"/>
            <p:nvPr/>
          </p:nvSpPr>
          <p:spPr>
            <a:xfrm>
              <a:off x="2149379" y="2755260"/>
              <a:ext cx="990599" cy="938751"/>
            </a:xfrm>
            <a:prstGeom prst="rect">
              <a:avLst/>
            </a:prstGeom>
            <a:noFill/>
            <a:ln>
              <a:noFill/>
            </a:ln>
          </p:spPr>
          <p:txBody>
            <a:bodyPr spcFirstLastPara="1" wrap="square" lIns="20300" tIns="20300" rIns="20300" bIns="203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Leben Aktivitäten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1" name="Google Shape;711;p29"/>
            <p:cNvSpPr/>
            <p:nvPr/>
          </p:nvSpPr>
          <p:spPr>
            <a:xfrm>
              <a:off x="1944219" y="792087"/>
              <a:ext cx="1400919" cy="1327593"/>
            </a:xfrm>
            <a:prstGeom prst="ellipse">
              <a:avLst/>
            </a:prstGeom>
            <a:gradFill>
              <a:gsLst>
                <a:gs pos="0">
                  <a:srgbClr val="FFFDFD"/>
                </a:gs>
                <a:gs pos="35000">
                  <a:srgbClr val="FFFDFD"/>
                </a:gs>
                <a:gs pos="100000">
                  <a:srgbClr val="FFFF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9"/>
            <p:cNvSpPr txBox="1"/>
            <p:nvPr/>
          </p:nvSpPr>
          <p:spPr>
            <a:xfrm>
              <a:off x="2149379" y="986508"/>
              <a:ext cx="990599" cy="938751"/>
            </a:xfrm>
            <a:prstGeom prst="rect">
              <a:avLst/>
            </a:prstGeom>
            <a:noFill/>
            <a:ln>
              <a:noFill/>
            </a:ln>
          </p:spPr>
          <p:txBody>
            <a:bodyPr spcFirstLastPara="1" wrap="square" lIns="20300" tIns="20300" rIns="20300" bIns="203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pl-PL" sz="1400" b="1" i="0" u="none" strike="noStrike" kern="0" cap="none" spc="0" normalizeH="0" baseline="0" noProof="0">
                  <a:ln>
                    <a:noFill/>
                  </a:ln>
                  <a:solidFill>
                    <a:srgbClr val="000000"/>
                  </a:solidFill>
                  <a:effectLst/>
                  <a:uLnTx/>
                  <a:uFillTx/>
                  <a:latin typeface="Arial"/>
                  <a:ea typeface="Arial"/>
                  <a:cs typeface="Arial"/>
                  <a:sym typeface="Arial"/>
                </a:rPr>
                <a:t>Teilnahme</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950437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0" name="Google Shape;150;p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1" name="Google Shape;151;p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2" name="Google Shape;152;p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3" name="Google Shape;153;p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4" name="Google Shape;154;p3"/>
          <p:cNvSpPr/>
          <p:nvPr/>
        </p:nvSpPr>
        <p:spPr>
          <a:xfrm>
            <a:off x="323850" y="1412875"/>
            <a:ext cx="8135938"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262672"/>
                </a:solidFill>
                <a:effectLst/>
                <a:uLnTx/>
                <a:uFillTx/>
                <a:latin typeface="Arial"/>
                <a:ea typeface="Arial"/>
                <a:cs typeface="Arial"/>
                <a:sym typeface="Arial"/>
              </a:rPr>
              <a:t>Entwicklung der Definition von "DISABILITY" </a:t>
            </a:r>
            <a:endParaRPr kumimoji="0" sz="2200" b="0" i="0" u="none" strike="noStrike" kern="0" cap="none" spc="0" normalizeH="0" baseline="0" noProof="0">
              <a:ln>
                <a:noFill/>
              </a:ln>
              <a:solidFill>
                <a:srgbClr val="262672"/>
              </a:solidFill>
              <a:effectLst/>
              <a:uLnTx/>
              <a:uFillTx/>
              <a:latin typeface="Arial"/>
              <a:ea typeface="Arial"/>
              <a:cs typeface="Arial"/>
              <a:sym typeface="Arial"/>
            </a:endParaRPr>
          </a:p>
        </p:txBody>
      </p:sp>
      <p:sp>
        <p:nvSpPr>
          <p:cNvPr id="155" name="Google Shape;155;p3"/>
          <p:cNvSpPr/>
          <p:nvPr/>
        </p:nvSpPr>
        <p:spPr>
          <a:xfrm>
            <a:off x="539750" y="2441575"/>
            <a:ext cx="8208963" cy="2460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000" b="0" i="0" u="none" strike="noStrike" kern="0" cap="none" spc="0" normalizeH="0" baseline="0" noProof="0">
                <a:ln>
                  <a:noFill/>
                </a:ln>
                <a:solidFill>
                  <a:srgbClr val="FFFFFF"/>
                </a:solidFill>
                <a:effectLst/>
                <a:uLnTx/>
                <a:uFillTx/>
                <a:latin typeface="Arial"/>
                <a:ea typeface="Arial"/>
                <a:cs typeface="Arial"/>
                <a:sym typeface="Arial"/>
              </a:rPr>
              <a:t>.</a:t>
            </a:r>
            <a:endParaRPr kumimoji="0" sz="1500" b="0" i="0" u="none" strike="noStrike" kern="0" cap="none" spc="0" normalizeH="0" baseline="0" noProof="0">
              <a:ln>
                <a:noFill/>
              </a:ln>
              <a:solidFill>
                <a:srgbClr val="140041"/>
              </a:solidFill>
              <a:effectLst/>
              <a:uLnTx/>
              <a:uFillTx/>
              <a:latin typeface="Arial"/>
              <a:ea typeface="Arial"/>
              <a:cs typeface="Arial"/>
              <a:sym typeface="Arial"/>
            </a:endParaRPr>
          </a:p>
        </p:txBody>
      </p:sp>
      <p:pic>
        <p:nvPicPr>
          <p:cNvPr id="157" name="Google Shape;157;p3" descr="Głuchy"/>
          <p:cNvPicPr preferRelativeResize="0"/>
          <p:nvPr/>
        </p:nvPicPr>
        <p:blipFill rotWithShape="1">
          <a:blip r:embed="rId3">
            <a:alphaModFix/>
          </a:blip>
          <a:srcRect/>
          <a:stretch/>
        </p:blipFill>
        <p:spPr>
          <a:xfrm>
            <a:off x="6804025" y="2060575"/>
            <a:ext cx="1296988" cy="1296988"/>
          </a:xfrm>
          <a:prstGeom prst="rect">
            <a:avLst/>
          </a:prstGeom>
          <a:noFill/>
          <a:ln>
            <a:noFill/>
          </a:ln>
        </p:spPr>
      </p:pic>
      <p:pic>
        <p:nvPicPr>
          <p:cNvPr id="158" name="Google Shape;158;p3" descr="Ograniczone możliwości widzenia"/>
          <p:cNvPicPr preferRelativeResize="0"/>
          <p:nvPr/>
        </p:nvPicPr>
        <p:blipFill rotWithShape="1">
          <a:blip r:embed="rId4">
            <a:alphaModFix/>
          </a:blip>
          <a:srcRect/>
          <a:stretch/>
        </p:blipFill>
        <p:spPr>
          <a:xfrm>
            <a:off x="6732588" y="3644900"/>
            <a:ext cx="1368425" cy="1368425"/>
          </a:xfrm>
          <a:prstGeom prst="rect">
            <a:avLst/>
          </a:prstGeom>
          <a:noFill/>
          <a:ln>
            <a:noFill/>
          </a:ln>
        </p:spPr>
      </p:pic>
      <p:pic>
        <p:nvPicPr>
          <p:cNvPr id="159" name="Google Shape;159;p3" descr="Mężczyzna z laską"/>
          <p:cNvPicPr preferRelativeResize="0"/>
          <p:nvPr/>
        </p:nvPicPr>
        <p:blipFill rotWithShape="1">
          <a:blip r:embed="rId5">
            <a:alphaModFix/>
          </a:blip>
          <a:srcRect/>
          <a:stretch/>
        </p:blipFill>
        <p:spPr>
          <a:xfrm>
            <a:off x="900113" y="2133600"/>
            <a:ext cx="1223962" cy="1223963"/>
          </a:xfrm>
          <a:prstGeom prst="rect">
            <a:avLst/>
          </a:prstGeom>
          <a:noFill/>
          <a:ln>
            <a:noFill/>
          </a:ln>
        </p:spPr>
      </p:pic>
      <p:pic>
        <p:nvPicPr>
          <p:cNvPr id="160" name="Google Shape;160;p3" descr="Mózg w głowie"/>
          <p:cNvPicPr preferRelativeResize="0"/>
          <p:nvPr/>
        </p:nvPicPr>
        <p:blipFill rotWithShape="1">
          <a:blip r:embed="rId6">
            <a:alphaModFix/>
          </a:blip>
          <a:srcRect/>
          <a:stretch/>
        </p:blipFill>
        <p:spPr>
          <a:xfrm>
            <a:off x="900113" y="3716338"/>
            <a:ext cx="1223962" cy="1225550"/>
          </a:xfrm>
          <a:prstGeom prst="rect">
            <a:avLst/>
          </a:prstGeom>
          <a:noFill/>
          <a:ln>
            <a:noFill/>
          </a:ln>
        </p:spPr>
      </p:pic>
      <p:pic>
        <p:nvPicPr>
          <p:cNvPr id="13" name="Google Shape;156;p3"/>
          <p:cNvPicPr preferRelativeResize="0"/>
          <p:nvPr/>
        </p:nvPicPr>
        <p:blipFill rotWithShape="1">
          <a:blip r:embed="rId7">
            <a:alphaModFix/>
          </a:blip>
          <a:srcRect/>
          <a:stretch/>
        </p:blipFill>
        <p:spPr>
          <a:xfrm>
            <a:off x="3203575" y="2133600"/>
            <a:ext cx="2305050" cy="3455988"/>
          </a:xfrm>
          <a:prstGeom prst="rect">
            <a:avLst/>
          </a:prstGeom>
          <a:noFill/>
          <a:ln>
            <a:noFill/>
          </a:ln>
        </p:spPr>
      </p:pic>
    </p:spTree>
    <p:extLst>
      <p:ext uri="{BB962C8B-B14F-4D97-AF65-F5344CB8AC3E}">
        <p14:creationId xmlns:p14="http://schemas.microsoft.com/office/powerpoint/2010/main" val="333544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30"/>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20" name="Google Shape;720;p30"/>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21" name="Google Shape;721;p30"/>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22" name="Google Shape;722;p30"/>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23" name="Google Shape;723;p30"/>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24" name="Google Shape;724;p30"/>
          <p:cNvSpPr/>
          <p:nvPr/>
        </p:nvSpPr>
        <p:spPr>
          <a:xfrm>
            <a:off x="1116013" y="981075"/>
            <a:ext cx="8135937"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262672"/>
                </a:solidFill>
                <a:effectLst/>
                <a:uLnTx/>
                <a:uFillTx/>
                <a:latin typeface="Arial"/>
                <a:ea typeface="Arial"/>
                <a:cs typeface="Arial"/>
                <a:sym typeface="Arial"/>
              </a:rPr>
              <a:t>WHODAS 2.0 (36-Punkte-Version)</a:t>
            </a:r>
            <a:endParaRPr kumimoji="0" sz="2200" b="0" i="0" u="none" strike="noStrike" kern="0" cap="none" spc="0" normalizeH="0" baseline="0" noProof="0">
              <a:ln>
                <a:noFill/>
              </a:ln>
              <a:solidFill>
                <a:srgbClr val="262672"/>
              </a:solidFill>
              <a:effectLst/>
              <a:uLnTx/>
              <a:uFillTx/>
              <a:latin typeface="Arial"/>
              <a:ea typeface="Arial"/>
              <a:cs typeface="Arial"/>
              <a:sym typeface="Arial"/>
            </a:endParaRPr>
          </a:p>
        </p:txBody>
      </p:sp>
      <p:pic>
        <p:nvPicPr>
          <p:cNvPr id="725" name="Google Shape;725;p30"/>
          <p:cNvPicPr preferRelativeResize="0"/>
          <p:nvPr/>
        </p:nvPicPr>
        <p:blipFill rotWithShape="1">
          <a:blip r:embed="rId3">
            <a:alphaModFix/>
          </a:blip>
          <a:srcRect/>
          <a:stretch/>
        </p:blipFill>
        <p:spPr>
          <a:xfrm>
            <a:off x="107950" y="1125538"/>
            <a:ext cx="2160588" cy="4673600"/>
          </a:xfrm>
          <a:prstGeom prst="rect">
            <a:avLst/>
          </a:prstGeom>
          <a:noFill/>
          <a:ln w="28575" cap="flat" cmpd="sng">
            <a:solidFill>
              <a:schemeClr val="dk1"/>
            </a:solidFill>
            <a:prstDash val="solid"/>
            <a:miter lim="800000"/>
            <a:headEnd type="none" w="sm" len="sm"/>
            <a:tailEnd type="none" w="sm" len="sm"/>
          </a:ln>
        </p:spPr>
      </p:pic>
      <p:sp>
        <p:nvSpPr>
          <p:cNvPr id="726" name="Google Shape;726;p30"/>
          <p:cNvSpPr txBox="1"/>
          <p:nvPr/>
        </p:nvSpPr>
        <p:spPr>
          <a:xfrm>
            <a:off x="2484438" y="1557338"/>
            <a:ext cx="3959225" cy="1816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0" i="0" u="none" strike="noStrike" kern="0" cap="none" spc="0" normalizeH="0" baseline="0" noProof="0">
                <a:ln>
                  <a:noFill/>
                </a:ln>
                <a:solidFill>
                  <a:srgbClr val="000000"/>
                </a:solidFill>
                <a:effectLst/>
                <a:uLnTx/>
                <a:uFillTx/>
                <a:latin typeface="Arial"/>
                <a:ea typeface="Arial"/>
                <a:cs typeface="Arial"/>
                <a:sym typeface="Arial"/>
              </a:rPr>
              <a:t>Bereiche: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pl-PL" sz="1600" b="0" i="0" u="none" strike="noStrike" kern="0" cap="none" spc="0" normalizeH="0" baseline="0" noProof="0">
                <a:ln>
                  <a:noFill/>
                </a:ln>
                <a:solidFill>
                  <a:srgbClr val="000000"/>
                </a:solidFill>
                <a:effectLst/>
                <a:uLnTx/>
                <a:uFillTx/>
                <a:latin typeface="Arial"/>
                <a:ea typeface="Arial"/>
                <a:cs typeface="Arial"/>
                <a:sym typeface="Arial"/>
              </a:rPr>
              <a:t>Verstehen und kommunizieren</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pl-PL" sz="1600" b="0" i="0" u="none" strike="noStrike" kern="0" cap="none" spc="0" normalizeH="0" baseline="0" noProof="0">
                <a:ln>
                  <a:noFill/>
                </a:ln>
                <a:solidFill>
                  <a:srgbClr val="000000"/>
                </a:solidFill>
                <a:effectLst/>
                <a:uLnTx/>
                <a:uFillTx/>
                <a:latin typeface="Arial"/>
                <a:ea typeface="Arial"/>
                <a:cs typeface="Arial"/>
                <a:sym typeface="Arial"/>
              </a:rPr>
              <a:t>Fortbewegung</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pl-PL" sz="1600" b="0" i="0" u="none" strike="noStrike" kern="0" cap="none" spc="0" normalizeH="0" baseline="0" noProof="0">
                <a:ln>
                  <a:noFill/>
                </a:ln>
                <a:solidFill>
                  <a:srgbClr val="000000"/>
                </a:solidFill>
                <a:effectLst/>
                <a:uLnTx/>
                <a:uFillTx/>
                <a:latin typeface="Arial"/>
                <a:ea typeface="Arial"/>
                <a:cs typeface="Arial"/>
                <a:sym typeface="Arial"/>
              </a:rPr>
              <a:t>Selbstfürsorge</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pl-PL" sz="1600" b="0" i="0" u="none" strike="noStrike" kern="0" cap="none" spc="0" normalizeH="0" baseline="0" noProof="0">
                <a:ln>
                  <a:noFill/>
                </a:ln>
                <a:solidFill>
                  <a:srgbClr val="000000"/>
                </a:solidFill>
                <a:effectLst/>
                <a:uLnTx/>
                <a:uFillTx/>
                <a:latin typeface="Arial"/>
                <a:ea typeface="Arial"/>
                <a:cs typeface="Arial"/>
                <a:sym typeface="Arial"/>
              </a:rPr>
              <a:t>Mit Menschen klarkommen</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pl-PL" sz="1600" b="0" i="0" u="none" strike="noStrike" kern="0" cap="none" spc="0" normalizeH="0" baseline="0" noProof="0">
                <a:ln>
                  <a:noFill/>
                </a:ln>
                <a:solidFill>
                  <a:srgbClr val="000000"/>
                </a:solidFill>
                <a:effectLst/>
                <a:uLnTx/>
                <a:uFillTx/>
                <a:latin typeface="Arial"/>
                <a:ea typeface="Arial"/>
                <a:cs typeface="Arial"/>
                <a:sym typeface="Arial"/>
              </a:rPr>
              <a:t>Leben Aktivitäten</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pl-PL" sz="1600" b="0" i="0" u="none" strike="noStrike" kern="0" cap="none" spc="0" normalizeH="0" baseline="0" noProof="0">
                <a:ln>
                  <a:noFill/>
                </a:ln>
                <a:solidFill>
                  <a:srgbClr val="000000"/>
                </a:solidFill>
                <a:effectLst/>
                <a:uLnTx/>
                <a:uFillTx/>
                <a:latin typeface="Arial"/>
                <a:ea typeface="Arial"/>
                <a:cs typeface="Arial"/>
                <a:sym typeface="Arial"/>
              </a:rPr>
              <a:t>Teilhabe an der Gesellschaft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0"/>
          <p:cNvSpPr/>
          <p:nvPr/>
        </p:nvSpPr>
        <p:spPr>
          <a:xfrm>
            <a:off x="6588125" y="1628775"/>
            <a:ext cx="2555875" cy="280035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Liefert die meisten Details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Ermöglicht die Berechnung von Gesamt- und 6 domänenspezifischen Funktionsscores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Verfügbar als Interviewer-, Selbst- und Proxy-Formulare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Durchschnittliche Interviewzeit: 20 min.</a:t>
            </a:r>
            <a:endParaRPr kumimoji="0" sz="1600" b="0" i="0" u="none" strike="noStrike" kern="0" cap="none" spc="0" normalizeH="0" baseline="0" noProof="0">
              <a:ln>
                <a:noFill/>
              </a:ln>
              <a:solidFill>
                <a:srgbClr val="002060"/>
              </a:solidFill>
              <a:effectLst/>
              <a:uLnTx/>
              <a:uFillTx/>
              <a:latin typeface="Arial"/>
              <a:ea typeface="Arial"/>
              <a:cs typeface="Arial"/>
              <a:sym typeface="Arial"/>
            </a:endParaRPr>
          </a:p>
        </p:txBody>
      </p:sp>
      <p:graphicFrame>
        <p:nvGraphicFramePr>
          <p:cNvPr id="728" name="Google Shape;728;p30"/>
          <p:cNvGraphicFramePr/>
          <p:nvPr/>
        </p:nvGraphicFramePr>
        <p:xfrm>
          <a:off x="2555875" y="3716338"/>
          <a:ext cx="3887800" cy="1319250"/>
        </p:xfrm>
        <a:graphic>
          <a:graphicData uri="http://schemas.openxmlformats.org/drawingml/2006/table">
            <a:tbl>
              <a:tblPr>
                <a:noFill/>
              </a:tblPr>
              <a:tblGrid>
                <a:gridCol w="3887800">
                  <a:extLst>
                    <a:ext uri="{9D8B030D-6E8A-4147-A177-3AD203B41FA5}">
                      <a16:colId xmlns:a16="http://schemas.microsoft.com/office/drawing/2014/main" val="20000"/>
                    </a:ext>
                  </a:extLst>
                </a:gridCol>
              </a:tblGrid>
              <a:tr h="434650">
                <a:tc>
                  <a:txBody>
                    <a:bodyPr/>
                    <a:lstStyle/>
                    <a:p>
                      <a:pPr marL="0" marR="0" lvl="0" indent="0" algn="l" rtl="0">
                        <a:spcBef>
                          <a:spcPts val="0"/>
                        </a:spcBef>
                        <a:spcAft>
                          <a:spcPts val="0"/>
                        </a:spcAft>
                        <a:buNone/>
                      </a:pPr>
                      <a:r>
                        <a:rPr lang="pl-PL" sz="1400" b="0" u="none" strike="noStrike" cap="none"/>
                        <a:t>SKALIEREN: </a:t>
                      </a:r>
                      <a:endParaRPr/>
                    </a:p>
                    <a:p>
                      <a:pPr marL="0" marR="0" lvl="0" indent="0" algn="l" rtl="0">
                        <a:spcBef>
                          <a:spcPts val="0"/>
                        </a:spcBef>
                        <a:spcAft>
                          <a:spcPts val="0"/>
                        </a:spcAft>
                        <a:buNone/>
                      </a:pPr>
                      <a:r>
                        <a:rPr lang="pl-PL" sz="1400" b="0" u="none" strike="noStrike" cap="none"/>
                        <a:t>0 - Keine Schwierigkeit</a:t>
                      </a:r>
                      <a:endParaRPr sz="1400" b="0" i="0" u="none" strike="noStrike" cap="none">
                        <a:solidFill>
                          <a:srgbClr val="C00000"/>
                        </a:solidFill>
                        <a:latin typeface="Calibri"/>
                        <a:ea typeface="Calibri"/>
                        <a:cs typeface="Calibri"/>
                        <a:sym typeface="Calibri"/>
                      </a:endParaRPr>
                    </a:p>
                  </a:txBody>
                  <a:tcPr marL="7625" marR="7625" marT="7625" marB="0"/>
                </a:tc>
                <a:extLst>
                  <a:ext uri="{0D108BD9-81ED-4DB2-BD59-A6C34878D82A}">
                    <a16:rowId xmlns:a16="http://schemas.microsoft.com/office/drawing/2014/main" val="10000"/>
                  </a:ext>
                </a:extLst>
              </a:tr>
              <a:tr h="221150">
                <a:tc>
                  <a:txBody>
                    <a:bodyPr/>
                    <a:lstStyle/>
                    <a:p>
                      <a:pPr marL="0" marR="0" lvl="0" indent="0" algn="l" rtl="0">
                        <a:spcBef>
                          <a:spcPts val="0"/>
                        </a:spcBef>
                        <a:spcAft>
                          <a:spcPts val="0"/>
                        </a:spcAft>
                        <a:buNone/>
                      </a:pPr>
                      <a:r>
                        <a:rPr lang="pl-PL" sz="1400" b="0" u="none" strike="noStrike" cap="none"/>
                        <a:t>1 - Leichte Schwierigkeit</a:t>
                      </a:r>
                      <a:endParaRPr sz="1400" b="0" i="0" u="none" strike="noStrike" cap="none">
                        <a:solidFill>
                          <a:srgbClr val="C00000"/>
                        </a:solidFill>
                        <a:latin typeface="Calibri"/>
                        <a:ea typeface="Calibri"/>
                        <a:cs typeface="Calibri"/>
                        <a:sym typeface="Calibri"/>
                      </a:endParaRPr>
                    </a:p>
                  </a:txBody>
                  <a:tcPr marL="7625" marR="7625" marT="7625" marB="0"/>
                </a:tc>
                <a:extLst>
                  <a:ext uri="{0D108BD9-81ED-4DB2-BD59-A6C34878D82A}">
                    <a16:rowId xmlns:a16="http://schemas.microsoft.com/office/drawing/2014/main" val="10001"/>
                  </a:ext>
                </a:extLst>
              </a:tr>
              <a:tr h="221150">
                <a:tc>
                  <a:txBody>
                    <a:bodyPr/>
                    <a:lstStyle/>
                    <a:p>
                      <a:pPr marL="0" marR="0" lvl="0" indent="0" algn="l" rtl="0">
                        <a:spcBef>
                          <a:spcPts val="0"/>
                        </a:spcBef>
                        <a:spcAft>
                          <a:spcPts val="0"/>
                        </a:spcAft>
                        <a:buNone/>
                      </a:pPr>
                      <a:r>
                        <a:rPr lang="pl-PL" sz="1400" b="0" u="none" strike="noStrike" cap="none"/>
                        <a:t>2 - Moderater Schwierigkeitsgrad</a:t>
                      </a:r>
                      <a:endParaRPr sz="1400" b="0" i="0" u="none" strike="noStrike" cap="none">
                        <a:solidFill>
                          <a:srgbClr val="C00000"/>
                        </a:solidFill>
                        <a:latin typeface="Calibri"/>
                        <a:ea typeface="Calibri"/>
                        <a:cs typeface="Calibri"/>
                        <a:sym typeface="Calibri"/>
                      </a:endParaRPr>
                    </a:p>
                  </a:txBody>
                  <a:tcPr marL="7625" marR="7625" marT="7625" marB="0"/>
                </a:tc>
                <a:extLst>
                  <a:ext uri="{0D108BD9-81ED-4DB2-BD59-A6C34878D82A}">
                    <a16:rowId xmlns:a16="http://schemas.microsoft.com/office/drawing/2014/main" val="10002"/>
                  </a:ext>
                </a:extLst>
              </a:tr>
              <a:tr h="221150">
                <a:tc>
                  <a:txBody>
                    <a:bodyPr/>
                    <a:lstStyle/>
                    <a:p>
                      <a:pPr marL="0" marR="0" lvl="0" indent="0" algn="l" rtl="0">
                        <a:spcBef>
                          <a:spcPts val="0"/>
                        </a:spcBef>
                        <a:spcAft>
                          <a:spcPts val="0"/>
                        </a:spcAft>
                        <a:buNone/>
                      </a:pPr>
                      <a:r>
                        <a:rPr lang="pl-PL" sz="1400" b="0" u="none" strike="noStrike" cap="none"/>
                        <a:t>3 - Schwere Schwierigkeit</a:t>
                      </a:r>
                      <a:endParaRPr sz="1400" b="0" i="0" u="none" strike="noStrike" cap="none">
                        <a:solidFill>
                          <a:srgbClr val="C00000"/>
                        </a:solidFill>
                        <a:latin typeface="Calibri"/>
                        <a:ea typeface="Calibri"/>
                        <a:cs typeface="Calibri"/>
                        <a:sym typeface="Calibri"/>
                      </a:endParaRPr>
                    </a:p>
                  </a:txBody>
                  <a:tcPr marL="7625" marR="7625" marT="7625" marB="0"/>
                </a:tc>
                <a:extLst>
                  <a:ext uri="{0D108BD9-81ED-4DB2-BD59-A6C34878D82A}">
                    <a16:rowId xmlns:a16="http://schemas.microsoft.com/office/drawing/2014/main" val="10003"/>
                  </a:ext>
                </a:extLst>
              </a:tr>
              <a:tr h="221150">
                <a:tc>
                  <a:txBody>
                    <a:bodyPr/>
                    <a:lstStyle/>
                    <a:p>
                      <a:pPr marL="0" marR="0" lvl="0" indent="0" algn="l" rtl="0">
                        <a:spcBef>
                          <a:spcPts val="0"/>
                        </a:spcBef>
                        <a:spcAft>
                          <a:spcPts val="0"/>
                        </a:spcAft>
                        <a:buNone/>
                      </a:pPr>
                      <a:r>
                        <a:rPr lang="pl-PL" sz="1400" b="0" u="none" strike="noStrike" cap="none"/>
                        <a:t>4 - Extreme Schwierigkeit oder nicht möglich</a:t>
                      </a:r>
                      <a:endParaRPr sz="1400" b="0" i="0" u="none" strike="noStrike" cap="none">
                        <a:solidFill>
                          <a:srgbClr val="C00000"/>
                        </a:solidFill>
                        <a:latin typeface="Calibri"/>
                        <a:ea typeface="Calibri"/>
                        <a:cs typeface="Calibri"/>
                        <a:sym typeface="Calibri"/>
                      </a:endParaRPr>
                    </a:p>
                  </a:txBody>
                  <a:tcPr marL="7625" marR="7625" marT="7625" marB="0"/>
                </a:tc>
                <a:extLst>
                  <a:ext uri="{0D108BD9-81ED-4DB2-BD59-A6C34878D82A}">
                    <a16:rowId xmlns:a16="http://schemas.microsoft.com/office/drawing/2014/main" val="10004"/>
                  </a:ext>
                </a:extLst>
              </a:tr>
            </a:tbl>
          </a:graphicData>
        </a:graphic>
      </p:graphicFrame>
      <p:sp>
        <p:nvSpPr>
          <p:cNvPr id="729" name="Google Shape;729;p30"/>
          <p:cNvSpPr/>
          <p:nvPr/>
        </p:nvSpPr>
        <p:spPr>
          <a:xfrm rot="-7875548">
            <a:off x="1704976" y="1574800"/>
            <a:ext cx="1065212" cy="134937"/>
          </a:xfrm>
          <a:prstGeom prst="rightArrow">
            <a:avLst>
              <a:gd name="adj1" fmla="val 50000"/>
              <a:gd name="adj2" fmla="val 50000"/>
            </a:avLst>
          </a:prstGeom>
          <a:solidFill>
            <a:schemeClr val="accent6"/>
          </a:solidFill>
          <a:ln w="25400" cap="flat" cmpd="sng">
            <a:solidFill>
              <a:srgbClr val="202064"/>
            </a:solidFill>
            <a:prstDash val="solid"/>
            <a:round/>
            <a:headEnd type="none" w="sm" len="sm"/>
            <a:tailEnd type="none" w="sm" len="sm"/>
          </a:ln>
        </p:spPr>
        <p:txBody>
          <a:bodyPr spcFirstLastPara="1" wrap="square" lIns="50750" tIns="50750" rIns="50750" bIns="50750" anchor="ctr" anchorCtr="0">
            <a:noAutofit/>
          </a:bodyPr>
          <a:lstStyle/>
          <a:p>
            <a:pPr marL="588963" marR="0" lvl="0" indent="-401638" algn="r" defTabSz="914400" rtl="0" eaLnBrk="1" fontAlgn="auto" latinLnBrk="0" hangingPunct="1">
              <a:lnSpc>
                <a:spcPct val="90000"/>
              </a:lnSpc>
              <a:spcBef>
                <a:spcPts val="0"/>
              </a:spcBef>
              <a:spcAft>
                <a:spcPts val="0"/>
              </a:spcAft>
              <a:buClr>
                <a:srgbClr val="FFFFFF"/>
              </a:buClr>
              <a:buSzPts val="1710"/>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30" name="Google Shape;730;p30"/>
          <p:cNvSpPr/>
          <p:nvPr/>
        </p:nvSpPr>
        <p:spPr>
          <a:xfrm rot="10283959">
            <a:off x="1770063" y="2405063"/>
            <a:ext cx="766762" cy="141287"/>
          </a:xfrm>
          <a:prstGeom prst="rightArrow">
            <a:avLst>
              <a:gd name="adj1" fmla="val 50000"/>
              <a:gd name="adj2" fmla="val 50000"/>
            </a:avLst>
          </a:prstGeom>
          <a:solidFill>
            <a:schemeClr val="accent6"/>
          </a:solidFill>
          <a:ln w="25400" cap="flat" cmpd="sng">
            <a:solidFill>
              <a:srgbClr val="202064"/>
            </a:solidFill>
            <a:prstDash val="solid"/>
            <a:round/>
            <a:headEnd type="none" w="sm" len="sm"/>
            <a:tailEnd type="none" w="sm" len="sm"/>
          </a:ln>
        </p:spPr>
        <p:txBody>
          <a:bodyPr spcFirstLastPara="1" wrap="square" lIns="50750" tIns="50750" rIns="50750" bIns="50750" anchor="ctr" anchorCtr="0">
            <a:noAutofit/>
          </a:bodyPr>
          <a:lstStyle/>
          <a:p>
            <a:pPr marL="588963" marR="0" lvl="0" indent="-401638" algn="r" defTabSz="914400" rtl="0" eaLnBrk="1" fontAlgn="auto" latinLnBrk="0" hangingPunct="1">
              <a:lnSpc>
                <a:spcPct val="90000"/>
              </a:lnSpc>
              <a:spcBef>
                <a:spcPts val="0"/>
              </a:spcBef>
              <a:spcAft>
                <a:spcPts val="0"/>
              </a:spcAft>
              <a:buClr>
                <a:srgbClr val="FFFFFF"/>
              </a:buClr>
              <a:buSzPts val="1710"/>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31" name="Google Shape;731;p30"/>
          <p:cNvSpPr/>
          <p:nvPr/>
        </p:nvSpPr>
        <p:spPr>
          <a:xfrm rot="-8609724">
            <a:off x="2227263" y="4164013"/>
            <a:ext cx="368300" cy="228600"/>
          </a:xfrm>
          <a:prstGeom prst="rightArrow">
            <a:avLst>
              <a:gd name="adj1" fmla="val 50000"/>
              <a:gd name="adj2" fmla="val 50000"/>
            </a:avLst>
          </a:prstGeom>
          <a:solidFill>
            <a:schemeClr val="accent6"/>
          </a:solidFill>
          <a:ln w="25400" cap="flat" cmpd="sng">
            <a:solidFill>
              <a:srgbClr val="202064"/>
            </a:solidFill>
            <a:prstDash val="solid"/>
            <a:round/>
            <a:headEnd type="none" w="sm" len="sm"/>
            <a:tailEnd type="none" w="sm" len="sm"/>
          </a:ln>
        </p:spPr>
        <p:txBody>
          <a:bodyPr spcFirstLastPara="1" wrap="square" lIns="50750" tIns="50750" rIns="50750" bIns="50750" anchor="ctr" anchorCtr="0">
            <a:noAutofit/>
          </a:bodyPr>
          <a:lstStyle/>
          <a:p>
            <a:pPr marL="588963" marR="0" lvl="0" indent="-401638" algn="r" defTabSz="914400" rtl="0" eaLnBrk="1" fontAlgn="auto" latinLnBrk="0" hangingPunct="1">
              <a:lnSpc>
                <a:spcPct val="90000"/>
              </a:lnSpc>
              <a:spcBef>
                <a:spcPts val="0"/>
              </a:spcBef>
              <a:spcAft>
                <a:spcPts val="0"/>
              </a:spcAft>
              <a:buClr>
                <a:srgbClr val="FFFFFF"/>
              </a:buClr>
              <a:buSzPts val="1710"/>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326022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3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39" name="Google Shape;739;p3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0" name="Google Shape;740;p3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1" name="Google Shape;741;p3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2" name="Google Shape;742;p3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3" name="Google Shape;743;p31"/>
          <p:cNvSpPr/>
          <p:nvPr/>
        </p:nvSpPr>
        <p:spPr>
          <a:xfrm>
            <a:off x="539750" y="908050"/>
            <a:ext cx="8135938"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262672"/>
                </a:solidFill>
                <a:effectLst/>
                <a:uLnTx/>
                <a:uFillTx/>
                <a:latin typeface="Arial"/>
                <a:ea typeface="Arial"/>
                <a:cs typeface="Arial"/>
                <a:sym typeface="Arial"/>
              </a:rPr>
              <a:t>WHODAS 2.0 (12-teilige Version)</a:t>
            </a:r>
            <a:endParaRPr kumimoji="0" sz="2200" b="1" i="0" u="none" strike="noStrike" kern="0" cap="none" spc="0" normalizeH="0" baseline="0" noProof="0">
              <a:ln>
                <a:noFill/>
              </a:ln>
              <a:solidFill>
                <a:srgbClr val="262672"/>
              </a:solidFill>
              <a:effectLst/>
              <a:uLnTx/>
              <a:uFillTx/>
              <a:latin typeface="Arial"/>
              <a:ea typeface="Arial"/>
              <a:cs typeface="Arial"/>
              <a:sym typeface="Arial"/>
            </a:endParaRPr>
          </a:p>
        </p:txBody>
      </p:sp>
      <p:pic>
        <p:nvPicPr>
          <p:cNvPr id="744" name="Google Shape;744;p31"/>
          <p:cNvPicPr preferRelativeResize="0"/>
          <p:nvPr/>
        </p:nvPicPr>
        <p:blipFill rotWithShape="1">
          <a:blip r:embed="rId3">
            <a:alphaModFix/>
          </a:blip>
          <a:srcRect/>
          <a:stretch/>
        </p:blipFill>
        <p:spPr>
          <a:xfrm>
            <a:off x="395288" y="1484313"/>
            <a:ext cx="4056062" cy="4392612"/>
          </a:xfrm>
          <a:prstGeom prst="rect">
            <a:avLst/>
          </a:prstGeom>
          <a:noFill/>
          <a:ln w="28575" cap="flat" cmpd="sng">
            <a:solidFill>
              <a:schemeClr val="dk1"/>
            </a:solidFill>
            <a:prstDash val="solid"/>
            <a:miter lim="800000"/>
            <a:headEnd type="none" w="sm" len="sm"/>
            <a:tailEnd type="none" w="sm" len="sm"/>
          </a:ln>
        </p:spPr>
      </p:pic>
      <p:sp>
        <p:nvSpPr>
          <p:cNvPr id="745" name="Google Shape;745;p31"/>
          <p:cNvSpPr/>
          <p:nvPr/>
        </p:nvSpPr>
        <p:spPr>
          <a:xfrm>
            <a:off x="4572000" y="1484313"/>
            <a:ext cx="4032250" cy="2308225"/>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Nützlich für kurze Beurteilungen der Gesamtfunktion in Umfragen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just"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Ermöglicht die Berechnung von Gesamtfunktions-Scores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just"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Erklärt 81 % der Varianz der 36-Item-Version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just"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Verfügbar als Interviewer-, Selbst- und Proxy-Formulare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just" defTabSz="914400" rtl="0" eaLnBrk="1" fontAlgn="auto" latinLnBrk="0" hangingPunct="1">
              <a:lnSpc>
                <a:spcPct val="100000"/>
              </a:lnSpc>
              <a:spcBef>
                <a:spcPts val="0"/>
              </a:spcBef>
              <a:spcAft>
                <a:spcPts val="0"/>
              </a:spcAft>
              <a:buClr>
                <a:srgbClr val="002060"/>
              </a:buClr>
              <a:buSzPts val="1600"/>
              <a:buFont typeface="Noto Sans Symbols"/>
              <a:buChar char="⮚"/>
              <a:tabLst/>
              <a:defRPr/>
            </a:pPr>
            <a:r>
              <a:rPr kumimoji="0" lang="pl-PL" sz="1600" b="0" i="0" u="none" strike="noStrike" kern="0" cap="none" spc="0" normalizeH="0" baseline="0" noProof="0">
                <a:ln>
                  <a:noFill/>
                </a:ln>
                <a:solidFill>
                  <a:srgbClr val="002060"/>
                </a:solidFill>
                <a:effectLst/>
                <a:uLnTx/>
                <a:uFillTx/>
                <a:latin typeface="Arial"/>
                <a:ea typeface="Arial"/>
                <a:cs typeface="Arial"/>
                <a:sym typeface="Arial"/>
              </a:rPr>
              <a:t>Durchschnittliche Interviewzeit: 5 min.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746" name="Google Shape;746;p31"/>
          <p:cNvGraphicFramePr/>
          <p:nvPr/>
        </p:nvGraphicFramePr>
        <p:xfrm>
          <a:off x="4932363" y="3933825"/>
          <a:ext cx="3257550" cy="1531395"/>
        </p:xfrm>
        <a:graphic>
          <a:graphicData uri="http://schemas.openxmlformats.org/drawingml/2006/table">
            <a:tbl>
              <a:tblPr>
                <a:noFill/>
              </a:tblPr>
              <a:tblGrid>
                <a:gridCol w="3257550">
                  <a:extLst>
                    <a:ext uri="{9D8B030D-6E8A-4147-A177-3AD203B41FA5}">
                      <a16:colId xmlns:a16="http://schemas.microsoft.com/office/drawing/2014/main" val="20000"/>
                    </a:ext>
                  </a:extLst>
                </a:gridCol>
              </a:tblGrid>
              <a:tr h="434150">
                <a:tc>
                  <a:txBody>
                    <a:bodyPr/>
                    <a:lstStyle/>
                    <a:p>
                      <a:pPr marL="0" marR="0" lvl="0" indent="0" algn="l" rtl="0">
                        <a:spcBef>
                          <a:spcPts val="0"/>
                        </a:spcBef>
                        <a:spcAft>
                          <a:spcPts val="0"/>
                        </a:spcAft>
                        <a:buNone/>
                      </a:pPr>
                      <a:r>
                        <a:rPr lang="pl-PL" sz="1400" u="none" strike="noStrike" cap="none"/>
                        <a:t>SKALIEREN: </a:t>
                      </a:r>
                      <a:endParaRPr/>
                    </a:p>
                    <a:p>
                      <a:pPr marL="0" marR="0" lvl="0" indent="0" algn="l" rtl="0">
                        <a:spcBef>
                          <a:spcPts val="0"/>
                        </a:spcBef>
                        <a:spcAft>
                          <a:spcPts val="0"/>
                        </a:spcAft>
                        <a:buNone/>
                      </a:pPr>
                      <a:r>
                        <a:rPr lang="pl-PL" sz="1400" u="none" strike="noStrike" cap="none"/>
                        <a:t>0 - Keine Schwierigkeit</a:t>
                      </a:r>
                      <a:endParaRPr sz="1400" b="1" i="0" u="none" strike="noStrike" cap="none">
                        <a:solidFill>
                          <a:srgbClr val="C00000"/>
                        </a:solidFill>
                        <a:latin typeface="Calibri"/>
                        <a:ea typeface="Calibri"/>
                        <a:cs typeface="Calibri"/>
                        <a:sym typeface="Calibri"/>
                      </a:endParaRPr>
                    </a:p>
                  </a:txBody>
                  <a:tcPr marL="7625" marR="7625" marT="7575" marB="0"/>
                </a:tc>
                <a:extLst>
                  <a:ext uri="{0D108BD9-81ED-4DB2-BD59-A6C34878D82A}">
                    <a16:rowId xmlns:a16="http://schemas.microsoft.com/office/drawing/2014/main" val="10000"/>
                  </a:ext>
                </a:extLst>
              </a:tr>
              <a:tr h="220875">
                <a:tc>
                  <a:txBody>
                    <a:bodyPr/>
                    <a:lstStyle/>
                    <a:p>
                      <a:pPr marL="0" marR="0" lvl="0" indent="0" algn="l" rtl="0">
                        <a:spcBef>
                          <a:spcPts val="0"/>
                        </a:spcBef>
                        <a:spcAft>
                          <a:spcPts val="0"/>
                        </a:spcAft>
                        <a:buNone/>
                      </a:pPr>
                      <a:r>
                        <a:rPr lang="pl-PL" sz="1400" u="none" strike="noStrike" cap="none"/>
                        <a:t>1 - Leichte Schwierigkeit</a:t>
                      </a:r>
                      <a:endParaRPr sz="1400" b="1" i="0" u="none" strike="noStrike" cap="none">
                        <a:solidFill>
                          <a:srgbClr val="C00000"/>
                        </a:solidFill>
                        <a:latin typeface="Calibri"/>
                        <a:ea typeface="Calibri"/>
                        <a:cs typeface="Calibri"/>
                        <a:sym typeface="Calibri"/>
                      </a:endParaRPr>
                    </a:p>
                  </a:txBody>
                  <a:tcPr marL="7625" marR="7625" marT="7575" marB="0"/>
                </a:tc>
                <a:extLst>
                  <a:ext uri="{0D108BD9-81ED-4DB2-BD59-A6C34878D82A}">
                    <a16:rowId xmlns:a16="http://schemas.microsoft.com/office/drawing/2014/main" val="10001"/>
                  </a:ext>
                </a:extLst>
              </a:tr>
              <a:tr h="220875">
                <a:tc>
                  <a:txBody>
                    <a:bodyPr/>
                    <a:lstStyle/>
                    <a:p>
                      <a:pPr marL="0" marR="0" lvl="0" indent="0" algn="l" rtl="0">
                        <a:spcBef>
                          <a:spcPts val="0"/>
                        </a:spcBef>
                        <a:spcAft>
                          <a:spcPts val="0"/>
                        </a:spcAft>
                        <a:buNone/>
                      </a:pPr>
                      <a:r>
                        <a:rPr lang="pl-PL" sz="1400" u="none" strike="noStrike" cap="none"/>
                        <a:t>2 - Moderater Schwierigkeitsgrad</a:t>
                      </a:r>
                      <a:endParaRPr sz="1400" b="1" i="0" u="none" strike="noStrike" cap="none">
                        <a:solidFill>
                          <a:srgbClr val="C00000"/>
                        </a:solidFill>
                        <a:latin typeface="Calibri"/>
                        <a:ea typeface="Calibri"/>
                        <a:cs typeface="Calibri"/>
                        <a:sym typeface="Calibri"/>
                      </a:endParaRPr>
                    </a:p>
                  </a:txBody>
                  <a:tcPr marL="7625" marR="7625" marT="7575" marB="0"/>
                </a:tc>
                <a:extLst>
                  <a:ext uri="{0D108BD9-81ED-4DB2-BD59-A6C34878D82A}">
                    <a16:rowId xmlns:a16="http://schemas.microsoft.com/office/drawing/2014/main" val="10002"/>
                  </a:ext>
                </a:extLst>
              </a:tr>
              <a:tr h="220875">
                <a:tc>
                  <a:txBody>
                    <a:bodyPr/>
                    <a:lstStyle/>
                    <a:p>
                      <a:pPr marL="0" marR="0" lvl="0" indent="0" algn="l" rtl="0">
                        <a:spcBef>
                          <a:spcPts val="0"/>
                        </a:spcBef>
                        <a:spcAft>
                          <a:spcPts val="0"/>
                        </a:spcAft>
                        <a:buNone/>
                      </a:pPr>
                      <a:r>
                        <a:rPr lang="pl-PL" sz="1400" u="none" strike="noStrike" cap="none"/>
                        <a:t>3 - Schwere Schwierigkeit</a:t>
                      </a:r>
                      <a:endParaRPr sz="1400" b="1" i="0" u="none" strike="noStrike" cap="none">
                        <a:solidFill>
                          <a:srgbClr val="C00000"/>
                        </a:solidFill>
                        <a:latin typeface="Calibri"/>
                        <a:ea typeface="Calibri"/>
                        <a:cs typeface="Calibri"/>
                        <a:sym typeface="Calibri"/>
                      </a:endParaRPr>
                    </a:p>
                  </a:txBody>
                  <a:tcPr marL="7625" marR="7625" marT="7575" marB="0"/>
                </a:tc>
                <a:extLst>
                  <a:ext uri="{0D108BD9-81ED-4DB2-BD59-A6C34878D82A}">
                    <a16:rowId xmlns:a16="http://schemas.microsoft.com/office/drawing/2014/main" val="10003"/>
                  </a:ext>
                </a:extLst>
              </a:tr>
              <a:tr h="220875">
                <a:tc>
                  <a:txBody>
                    <a:bodyPr/>
                    <a:lstStyle/>
                    <a:p>
                      <a:pPr marL="0" marR="0" lvl="0" indent="0" algn="l" rtl="0">
                        <a:spcBef>
                          <a:spcPts val="0"/>
                        </a:spcBef>
                        <a:spcAft>
                          <a:spcPts val="0"/>
                        </a:spcAft>
                        <a:buNone/>
                      </a:pPr>
                      <a:r>
                        <a:rPr lang="pl-PL" sz="1400" u="none" strike="noStrike" cap="none"/>
                        <a:t>4 - Extreme Schwierigkeit oder nicht möglich</a:t>
                      </a:r>
                      <a:endParaRPr sz="1400" b="1" i="0" u="none" strike="noStrike" cap="none">
                        <a:solidFill>
                          <a:srgbClr val="C00000"/>
                        </a:solidFill>
                        <a:latin typeface="Calibri"/>
                        <a:ea typeface="Calibri"/>
                        <a:cs typeface="Calibri"/>
                        <a:sym typeface="Calibri"/>
                      </a:endParaRPr>
                    </a:p>
                  </a:txBody>
                  <a:tcPr marL="7625" marR="7625" marT="7575" marB="0"/>
                </a:tc>
                <a:extLst>
                  <a:ext uri="{0D108BD9-81ED-4DB2-BD59-A6C34878D82A}">
                    <a16:rowId xmlns:a16="http://schemas.microsoft.com/office/drawing/2014/main" val="10004"/>
                  </a:ext>
                </a:extLst>
              </a:tr>
            </a:tbl>
          </a:graphicData>
        </a:graphic>
      </p:graphicFrame>
      <p:sp>
        <p:nvSpPr>
          <p:cNvPr id="747" name="Google Shape;747;p31"/>
          <p:cNvSpPr/>
          <p:nvPr/>
        </p:nvSpPr>
        <p:spPr>
          <a:xfrm rot="-8609724">
            <a:off x="4244975" y="4064000"/>
            <a:ext cx="727075" cy="133350"/>
          </a:xfrm>
          <a:prstGeom prst="rightArrow">
            <a:avLst>
              <a:gd name="adj1" fmla="val 50000"/>
              <a:gd name="adj2" fmla="val 50000"/>
            </a:avLst>
          </a:prstGeom>
          <a:solidFill>
            <a:schemeClr val="accent6"/>
          </a:solidFill>
          <a:ln w="25400" cap="flat" cmpd="sng">
            <a:solidFill>
              <a:srgbClr val="202064"/>
            </a:solidFill>
            <a:prstDash val="solid"/>
            <a:round/>
            <a:headEnd type="none" w="sm" len="sm"/>
            <a:tailEnd type="none" w="sm" len="sm"/>
          </a:ln>
        </p:spPr>
        <p:txBody>
          <a:bodyPr spcFirstLastPara="1" wrap="square" lIns="50750" tIns="50750" rIns="50750" bIns="50750" anchor="ctr" anchorCtr="0">
            <a:noAutofit/>
          </a:bodyPr>
          <a:lstStyle/>
          <a:p>
            <a:pPr marL="588963" marR="0" lvl="0" indent="-401638" algn="r" defTabSz="914400" rtl="0" eaLnBrk="1" fontAlgn="auto" latinLnBrk="0" hangingPunct="1">
              <a:lnSpc>
                <a:spcPct val="90000"/>
              </a:lnSpc>
              <a:spcBef>
                <a:spcPts val="0"/>
              </a:spcBef>
              <a:spcAft>
                <a:spcPts val="0"/>
              </a:spcAft>
              <a:buClr>
                <a:srgbClr val="FFFFFF"/>
              </a:buClr>
              <a:buSzPts val="1710"/>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502804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13" name="Google Shape;762;p32"/>
          <p:cNvPicPr preferRelativeResize="0"/>
          <p:nvPr/>
        </p:nvPicPr>
        <p:blipFill rotWithShape="1">
          <a:blip r:embed="rId3">
            <a:alphaModFix/>
          </a:blip>
          <a:srcRect/>
          <a:stretch/>
        </p:blipFill>
        <p:spPr>
          <a:xfrm>
            <a:off x="7056438" y="1556792"/>
            <a:ext cx="2087562" cy="4212257"/>
          </a:xfrm>
          <a:prstGeom prst="rect">
            <a:avLst/>
          </a:prstGeom>
          <a:noFill/>
          <a:ln>
            <a:noFill/>
          </a:ln>
        </p:spPr>
      </p:pic>
      <p:sp>
        <p:nvSpPr>
          <p:cNvPr id="754" name="Google Shape;754;p32"/>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55" name="Google Shape;755;p32"/>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56" name="Google Shape;756;p32"/>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57" name="Google Shape;757;p32"/>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58" name="Google Shape;758;p32"/>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59" name="Google Shape;759;p32"/>
          <p:cNvSpPr/>
          <p:nvPr/>
        </p:nvSpPr>
        <p:spPr>
          <a:xfrm>
            <a:off x="395287" y="980728"/>
            <a:ext cx="8135937"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262672"/>
                </a:solidFill>
                <a:effectLst/>
                <a:uLnTx/>
                <a:uFillTx/>
                <a:latin typeface="Arial"/>
                <a:ea typeface="Arial"/>
                <a:cs typeface="Arial"/>
                <a:sym typeface="Arial"/>
              </a:rPr>
              <a:t>ACCESS CITY AWARD</a:t>
            </a:r>
            <a:endParaRPr kumimoji="0" sz="2200" b="0" i="0" u="none" strike="noStrike" kern="0" cap="none" spc="0" normalizeH="0" baseline="0" noProof="0">
              <a:ln>
                <a:noFill/>
              </a:ln>
              <a:solidFill>
                <a:srgbClr val="262672"/>
              </a:solidFill>
              <a:effectLst/>
              <a:uLnTx/>
              <a:uFillTx/>
              <a:latin typeface="Arial"/>
              <a:ea typeface="Arial"/>
              <a:cs typeface="Arial"/>
              <a:sym typeface="Arial"/>
            </a:endParaRPr>
          </a:p>
        </p:txBody>
      </p:sp>
      <p:pic>
        <p:nvPicPr>
          <p:cNvPr id="761" name="Google Shape;761;p32"/>
          <p:cNvPicPr preferRelativeResize="0"/>
          <p:nvPr/>
        </p:nvPicPr>
        <p:blipFill rotWithShape="1">
          <a:blip r:embed="rId4">
            <a:alphaModFix/>
          </a:blip>
          <a:srcRect/>
          <a:stretch/>
        </p:blipFill>
        <p:spPr>
          <a:xfrm>
            <a:off x="34818" y="4149080"/>
            <a:ext cx="2123728" cy="1823548"/>
          </a:xfrm>
          <a:prstGeom prst="rect">
            <a:avLst/>
          </a:prstGeom>
          <a:noFill/>
          <a:ln>
            <a:noFill/>
          </a:ln>
        </p:spPr>
      </p:pic>
      <p:pic>
        <p:nvPicPr>
          <p:cNvPr id="9" name="Google Shape;760;p32"/>
          <p:cNvPicPr preferRelativeResize="0"/>
          <p:nvPr/>
        </p:nvPicPr>
        <p:blipFill rotWithShape="1">
          <a:blip r:embed="rId5">
            <a:alphaModFix/>
          </a:blip>
          <a:srcRect/>
          <a:stretch/>
        </p:blipFill>
        <p:spPr>
          <a:xfrm>
            <a:off x="0" y="980728"/>
            <a:ext cx="2195736" cy="3290161"/>
          </a:xfrm>
          <a:prstGeom prst="rect">
            <a:avLst/>
          </a:prstGeom>
          <a:noFill/>
          <a:ln>
            <a:noFill/>
          </a:ln>
        </p:spPr>
      </p:pic>
      <p:pic>
        <p:nvPicPr>
          <p:cNvPr id="10" name="Google Shape;763;p32"/>
          <p:cNvPicPr preferRelativeResize="0"/>
          <p:nvPr/>
        </p:nvPicPr>
        <p:blipFill rotWithShape="1">
          <a:blip r:embed="rId6">
            <a:alphaModFix/>
          </a:blip>
          <a:srcRect/>
          <a:stretch/>
        </p:blipFill>
        <p:spPr>
          <a:xfrm>
            <a:off x="2123728" y="1556792"/>
            <a:ext cx="2428100" cy="4370580"/>
          </a:xfrm>
          <a:prstGeom prst="rect">
            <a:avLst/>
          </a:prstGeom>
          <a:noFill/>
          <a:ln>
            <a:noFill/>
          </a:ln>
        </p:spPr>
      </p:pic>
      <p:pic>
        <p:nvPicPr>
          <p:cNvPr id="11" name="Google Shape;764;p32"/>
          <p:cNvPicPr preferRelativeResize="0"/>
          <p:nvPr/>
        </p:nvPicPr>
        <p:blipFill rotWithShape="1">
          <a:blip r:embed="rId7">
            <a:alphaModFix/>
          </a:blip>
          <a:srcRect/>
          <a:stretch/>
        </p:blipFill>
        <p:spPr>
          <a:xfrm>
            <a:off x="4355976" y="1556792"/>
            <a:ext cx="2834528" cy="4248472"/>
          </a:xfrm>
          <a:prstGeom prst="rect">
            <a:avLst/>
          </a:prstGeom>
          <a:noFill/>
          <a:ln>
            <a:noFill/>
          </a:ln>
        </p:spPr>
      </p:pic>
    </p:spTree>
    <p:extLst>
      <p:ext uri="{BB962C8B-B14F-4D97-AF65-F5344CB8AC3E}">
        <p14:creationId xmlns:p14="http://schemas.microsoft.com/office/powerpoint/2010/main" val="3197409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3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72" name="Google Shape;772;p3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73" name="Google Shape;773;p3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74" name="Google Shape;774;p3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75" name="Google Shape;775;p3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76" name="Google Shape;776;p33"/>
          <p:cNvSpPr/>
          <p:nvPr/>
        </p:nvSpPr>
        <p:spPr>
          <a:xfrm>
            <a:off x="395288" y="836613"/>
            <a:ext cx="8135937"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262672"/>
                </a:solidFill>
                <a:effectLst/>
                <a:uLnTx/>
                <a:uFillTx/>
                <a:latin typeface="Arial"/>
                <a:ea typeface="Arial"/>
                <a:cs typeface="Arial"/>
                <a:sym typeface="Arial"/>
              </a:rPr>
              <a:t>ACCESS CITY AWARD</a:t>
            </a:r>
            <a:endParaRPr kumimoji="0" sz="2200" b="0" i="0" u="none" strike="noStrike" kern="0" cap="none" spc="0" normalizeH="0" baseline="0" noProof="0">
              <a:ln>
                <a:noFill/>
              </a:ln>
              <a:solidFill>
                <a:srgbClr val="262672"/>
              </a:solidFill>
              <a:effectLst/>
              <a:uLnTx/>
              <a:uFillTx/>
              <a:latin typeface="Arial"/>
              <a:ea typeface="Arial"/>
              <a:cs typeface="Arial"/>
              <a:sym typeface="Arial"/>
            </a:endParaRPr>
          </a:p>
        </p:txBody>
      </p:sp>
      <p:sp>
        <p:nvSpPr>
          <p:cNvPr id="777" name="Google Shape;777;p33"/>
          <p:cNvSpPr/>
          <p:nvPr/>
        </p:nvSpPr>
        <p:spPr>
          <a:xfrm>
            <a:off x="107950" y="1196975"/>
            <a:ext cx="4608513" cy="54784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26267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600" b="1" i="0" u="none" strike="noStrike" kern="0" cap="none" spc="0" normalizeH="0" baseline="0" noProof="0">
                <a:ln>
                  <a:noFill/>
                </a:ln>
                <a:solidFill>
                  <a:srgbClr val="262672"/>
                </a:solidFill>
                <a:effectLst/>
                <a:uLnTx/>
                <a:uFillTx/>
                <a:latin typeface="Arial"/>
                <a:ea typeface="Arial"/>
                <a:cs typeface="Arial"/>
                <a:sym typeface="Arial"/>
              </a:rPr>
              <a:t>Deutschland: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26267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26267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 b="1" i="0" u="none" strike="noStrike" kern="0" cap="none" spc="0" normalizeH="0" baseline="0" noProof="0">
              <a:ln>
                <a:noFill/>
              </a:ln>
              <a:solidFill>
                <a:srgbClr val="26267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800" b="1" i="0" u="none" strike="noStrike" kern="0" cap="none" spc="0" normalizeH="0" baseline="0" noProof="0">
                <a:ln>
                  <a:noFill/>
                </a:ln>
                <a:solidFill>
                  <a:srgbClr val="262672"/>
                </a:solidFill>
                <a:effectLst/>
                <a:uLnTx/>
                <a:uFillTx/>
                <a:latin typeface="Arial"/>
                <a:ea typeface="Arial"/>
                <a:cs typeface="Arial"/>
                <a:sym typeface="Arial"/>
              </a:rPr>
              <a:t>Spanien: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26267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26267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26267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26267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800" b="1" i="0" u="none" strike="noStrike" kern="0" cap="none" spc="0" normalizeH="0" baseline="0" noProof="0">
                <a:ln>
                  <a:noFill/>
                </a:ln>
                <a:solidFill>
                  <a:srgbClr val="262672"/>
                </a:solidFill>
                <a:effectLst/>
                <a:uLnTx/>
                <a:uFillTx/>
                <a:latin typeface="Arial"/>
                <a:ea typeface="Arial"/>
                <a:cs typeface="Arial"/>
                <a:sym typeface="Arial"/>
              </a:rPr>
              <a:t>Polen: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262672"/>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262672"/>
              </a:solidFill>
              <a:effectLst/>
              <a:uLnTx/>
              <a:uFillTx/>
              <a:latin typeface="Arial"/>
              <a:ea typeface="Arial"/>
              <a:cs typeface="Arial"/>
              <a:sym typeface="Arial"/>
            </a:endParaRPr>
          </a:p>
          <a:p>
            <a:pPr marL="228600" marR="0" lvl="0" indent="-228600" algn="l" defTabSz="914400" rtl="0" eaLnBrk="1" fontAlgn="auto" latinLnBrk="0" hangingPunct="1">
              <a:lnSpc>
                <a:spcPct val="100000"/>
              </a:lnSpc>
              <a:spcBef>
                <a:spcPts val="0"/>
              </a:spcBef>
              <a:spcAft>
                <a:spcPts val="0"/>
              </a:spcAft>
              <a:buClr>
                <a:srgbClr val="FFFFFF"/>
              </a:buClr>
              <a:buSzPts val="1000"/>
              <a:buFont typeface="Arial"/>
              <a:buAutoNum type="arabicPeriod"/>
              <a:tabLst/>
              <a:defRPr/>
            </a:pPr>
            <a:r>
              <a:rPr kumimoji="0" lang="pl-PL" sz="1000" b="1" i="0" u="none" strike="noStrike" kern="0" cap="none" spc="0" normalizeH="0" baseline="0" noProof="0">
                <a:ln>
                  <a:noFill/>
                </a:ln>
                <a:solidFill>
                  <a:srgbClr val="FFFFFF"/>
                </a:solidFill>
                <a:effectLst/>
                <a:uLnTx/>
                <a:uFillTx/>
                <a:latin typeface="Arial"/>
                <a:ea typeface="Arial"/>
                <a:cs typeface="Arial"/>
                <a:sym typeface="Arial"/>
              </a:rPr>
              <a:t>Berlin 2013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514350" marR="0" lvl="0" indent="-33655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sz="2800" b="0" i="0" u="none" strike="noStrike" kern="0" cap="none" spc="0" normalizeH="0" baseline="0" noProof="0">
              <a:ln>
                <a:noFill/>
              </a:ln>
              <a:solidFill>
                <a:srgbClr val="262672"/>
              </a:solidFill>
              <a:effectLst/>
              <a:uLnTx/>
              <a:uFillTx/>
              <a:latin typeface="Arial"/>
              <a:ea typeface="Arial"/>
              <a:cs typeface="Arial"/>
              <a:sym typeface="Arial"/>
            </a:endParaRPr>
          </a:p>
        </p:txBody>
      </p:sp>
      <p:pic>
        <p:nvPicPr>
          <p:cNvPr id="778" name="Google Shape;778;p33"/>
          <p:cNvPicPr preferRelativeResize="0"/>
          <p:nvPr/>
        </p:nvPicPr>
        <p:blipFill rotWithShape="1">
          <a:blip r:embed="rId3">
            <a:alphaModFix/>
          </a:blip>
          <a:srcRect/>
          <a:stretch/>
        </p:blipFill>
        <p:spPr>
          <a:xfrm>
            <a:off x="4643438" y="1412875"/>
            <a:ext cx="5189537" cy="5573713"/>
          </a:xfrm>
          <a:prstGeom prst="rect">
            <a:avLst/>
          </a:prstGeom>
          <a:noFill/>
          <a:ln>
            <a:noFill/>
          </a:ln>
        </p:spPr>
      </p:pic>
      <p:sp>
        <p:nvSpPr>
          <p:cNvPr id="779" name="Google Shape;779;p33"/>
          <p:cNvSpPr/>
          <p:nvPr/>
        </p:nvSpPr>
        <p:spPr>
          <a:xfrm>
            <a:off x="17463" y="3068638"/>
            <a:ext cx="1511300" cy="28892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Barcelona, 2011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563688" y="3068638"/>
            <a:ext cx="1511300" cy="28892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Ávila, 2011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3146425" y="3068638"/>
            <a:ext cx="1512888" cy="28892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Terrassa, 2012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588" y="3500438"/>
            <a:ext cx="1512888"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Santander 2012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546225" y="3500438"/>
            <a:ext cx="1511300" cy="28892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Pamplona, 2013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3130550" y="3500438"/>
            <a:ext cx="1511300" cy="28892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Bilbao, 2013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33"/>
          <p:cNvSpPr/>
          <p:nvPr/>
        </p:nvSpPr>
        <p:spPr>
          <a:xfrm>
            <a:off x="-1588" y="3933825"/>
            <a:ext cx="1512888" cy="35877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Málaga 2014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33"/>
          <p:cNvSpPr/>
          <p:nvPr/>
        </p:nvSpPr>
        <p:spPr>
          <a:xfrm>
            <a:off x="1544638" y="3933825"/>
            <a:ext cx="1511300" cy="35877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Logroño 2015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3128963" y="3933825"/>
            <a:ext cx="1511300" cy="35877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Vigo 2019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1588" y="4365625"/>
            <a:ext cx="1512888" cy="35877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ea typeface="Arial"/>
                <a:cs typeface="Arial"/>
                <a:sym typeface="Arial"/>
              </a:rPr>
              <a:t>Castellón de la Plana 2020</a:t>
            </a:r>
            <a:endParaRPr kumimoji="0" sz="1400" b="0"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789" name="Google Shape;789;p33"/>
          <p:cNvSpPr/>
          <p:nvPr/>
        </p:nvSpPr>
        <p:spPr>
          <a:xfrm>
            <a:off x="23813" y="1773238"/>
            <a:ext cx="1511300" cy="287337"/>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Köln 2011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1570038" y="1773238"/>
            <a:ext cx="1511300" cy="287337"/>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Marburg 2012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3154363" y="1773238"/>
            <a:ext cx="1511300" cy="287337"/>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Berlin 2013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9525" y="2205038"/>
            <a:ext cx="1512888"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Dresden 2014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579563" y="2205038"/>
            <a:ext cx="1512887"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Luxemburg 2015, 2018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0" y="3068638"/>
            <a:ext cx="1512888"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Barcelona 2011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33"/>
          <p:cNvSpPr/>
          <p:nvPr/>
        </p:nvSpPr>
        <p:spPr>
          <a:xfrm>
            <a:off x="1546225" y="3068638"/>
            <a:ext cx="1511300"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Ávila 2011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33"/>
          <p:cNvSpPr/>
          <p:nvPr/>
        </p:nvSpPr>
        <p:spPr>
          <a:xfrm>
            <a:off x="3130550" y="3068638"/>
            <a:ext cx="1511300"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Terrassa 2012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3"/>
          <p:cNvSpPr/>
          <p:nvPr/>
        </p:nvSpPr>
        <p:spPr>
          <a:xfrm>
            <a:off x="1528763" y="3500438"/>
            <a:ext cx="1512887"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Pamplona 2013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3"/>
          <p:cNvSpPr/>
          <p:nvPr/>
        </p:nvSpPr>
        <p:spPr>
          <a:xfrm>
            <a:off x="3113088" y="3500438"/>
            <a:ext cx="1512887"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Bilbao 2013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3"/>
          <p:cNvSpPr/>
          <p:nvPr/>
        </p:nvSpPr>
        <p:spPr>
          <a:xfrm>
            <a:off x="6350" y="1773238"/>
            <a:ext cx="1512888"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Köln 2011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3"/>
          <p:cNvSpPr/>
          <p:nvPr/>
        </p:nvSpPr>
        <p:spPr>
          <a:xfrm>
            <a:off x="1552575" y="1773238"/>
            <a:ext cx="1512888"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Marburg 2012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3"/>
          <p:cNvSpPr/>
          <p:nvPr/>
        </p:nvSpPr>
        <p:spPr>
          <a:xfrm>
            <a:off x="3136900" y="1773238"/>
            <a:ext cx="1511300"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Berlin 2013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3"/>
          <p:cNvSpPr/>
          <p:nvPr/>
        </p:nvSpPr>
        <p:spPr>
          <a:xfrm>
            <a:off x="3163888" y="2205038"/>
            <a:ext cx="1512887"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Wiesbaden 2016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3"/>
          <p:cNvSpPr/>
          <p:nvPr/>
        </p:nvSpPr>
        <p:spPr>
          <a:xfrm>
            <a:off x="17463" y="5157788"/>
            <a:ext cx="1511300" cy="287337"/>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Köln 2011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3"/>
          <p:cNvSpPr/>
          <p:nvPr/>
        </p:nvSpPr>
        <p:spPr>
          <a:xfrm>
            <a:off x="1563688" y="5157788"/>
            <a:ext cx="1511300" cy="287337"/>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Marburg 2012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3"/>
          <p:cNvSpPr/>
          <p:nvPr/>
        </p:nvSpPr>
        <p:spPr>
          <a:xfrm>
            <a:off x="3146425" y="5157788"/>
            <a:ext cx="1512888" cy="287337"/>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Berlin 2013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3"/>
          <p:cNvSpPr/>
          <p:nvPr/>
        </p:nvSpPr>
        <p:spPr>
          <a:xfrm>
            <a:off x="3175" y="5589588"/>
            <a:ext cx="1512888" cy="3603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Poznań 2014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3"/>
          <p:cNvSpPr/>
          <p:nvPr/>
        </p:nvSpPr>
        <p:spPr>
          <a:xfrm>
            <a:off x="0" y="5157788"/>
            <a:ext cx="1512888" cy="35877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Krakau 2012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3"/>
          <p:cNvSpPr/>
          <p:nvPr/>
        </p:nvSpPr>
        <p:spPr>
          <a:xfrm>
            <a:off x="1546225" y="5157788"/>
            <a:ext cx="1511300" cy="35877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Gdynia 2013, 2019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3"/>
          <p:cNvSpPr/>
          <p:nvPr/>
        </p:nvSpPr>
        <p:spPr>
          <a:xfrm>
            <a:off x="3130550" y="5157788"/>
            <a:ext cx="1511300" cy="358775"/>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400" b="0" i="0" u="none" strike="noStrike" kern="0" cap="none" spc="0" normalizeH="0" baseline="0" noProof="0">
                <a:ln>
                  <a:noFill/>
                </a:ln>
                <a:solidFill>
                  <a:srgbClr val="002060"/>
                </a:solidFill>
                <a:effectLst/>
                <a:uLnTx/>
                <a:uFillTx/>
                <a:latin typeface="Arial"/>
                <a:cs typeface="Arial"/>
                <a:sym typeface="Arial"/>
              </a:rPr>
              <a:t>Poznań 2014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88457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3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17" name="Google Shape;817;p3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18" name="Google Shape;818;p3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19" name="Google Shape;819;p3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20" name="Google Shape;820;p3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21" name="Google Shape;821;p34"/>
          <p:cNvSpPr/>
          <p:nvPr/>
        </p:nvSpPr>
        <p:spPr>
          <a:xfrm>
            <a:off x="539750" y="1412875"/>
            <a:ext cx="7920038"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002060"/>
                </a:solidFill>
                <a:effectLst/>
                <a:uLnTx/>
                <a:uFillTx/>
                <a:latin typeface="Arial"/>
                <a:ea typeface="Arial"/>
                <a:cs typeface="Arial"/>
                <a:sym typeface="Arial"/>
              </a:rPr>
              <a:t>SCHLÜSSELFAKTOREN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22" name="Google Shape;822;p34"/>
          <p:cNvGrpSpPr/>
          <p:nvPr/>
        </p:nvGrpSpPr>
        <p:grpSpPr>
          <a:xfrm>
            <a:off x="467544" y="2132856"/>
            <a:ext cx="8424934" cy="3539511"/>
            <a:chOff x="0" y="0"/>
            <a:chExt cx="8424934" cy="3539511"/>
          </a:xfrm>
        </p:grpSpPr>
        <p:sp>
          <p:nvSpPr>
            <p:cNvPr id="823" name="Google Shape;823;p34"/>
            <p:cNvSpPr/>
            <p:nvPr/>
          </p:nvSpPr>
          <p:spPr>
            <a:xfrm>
              <a:off x="0" y="0"/>
              <a:ext cx="8424933" cy="803209"/>
            </a:xfrm>
            <a:prstGeom prst="chevron">
              <a:avLst>
                <a:gd name="adj" fmla="val 50000"/>
              </a:avLst>
            </a:prstGeom>
            <a:solidFill>
              <a:srgbClr val="CBCB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4"/>
            <p:cNvSpPr txBox="1"/>
            <p:nvPr/>
          </p:nvSpPr>
          <p:spPr>
            <a:xfrm>
              <a:off x="401605" y="0"/>
              <a:ext cx="7621724" cy="803209"/>
            </a:xfrm>
            <a:prstGeom prst="rect">
              <a:avLst/>
            </a:prstGeom>
            <a:noFill/>
            <a:ln>
              <a:noFill/>
            </a:ln>
          </p:spPr>
          <p:txBody>
            <a:bodyPr spcFirstLastPara="1" wrap="square" lIns="17775" tIns="8875" rIns="0" bIns="8875" anchor="ctr" anchorCtr="0">
              <a:noAutofit/>
            </a:bodyPr>
            <a:lstStyle/>
            <a:p>
              <a:pPr marL="0" marR="0" lvl="0" indent="0" algn="l" defTabSz="914400" rtl="0" eaLnBrk="1" fontAlgn="auto" latinLnBrk="0" hangingPunct="1">
                <a:lnSpc>
                  <a:spcPct val="90000"/>
                </a:lnSpc>
                <a:spcBef>
                  <a:spcPts val="0"/>
                </a:spcBef>
                <a:spcAft>
                  <a:spcPts val="0"/>
                </a:spcAft>
                <a:buClr>
                  <a:srgbClr val="002060"/>
                </a:buClr>
                <a:buSzPts val="1400"/>
                <a:buFont typeface="Arial"/>
                <a:buNone/>
                <a:tabLst/>
                <a:defRPr/>
              </a:pPr>
              <a:r>
                <a:rPr kumimoji="0" lang="pl-PL" sz="1400" b="1" i="0" u="none" strike="noStrike" kern="0" cap="none" spc="0" normalizeH="0" baseline="0" noProof="0">
                  <a:ln>
                    <a:noFill/>
                  </a:ln>
                  <a:solidFill>
                    <a:srgbClr val="002060"/>
                  </a:solidFill>
                  <a:effectLst/>
                  <a:uLnTx/>
                  <a:uFillTx/>
                  <a:latin typeface="Arial"/>
                  <a:ea typeface="Arial"/>
                  <a:cs typeface="Arial"/>
                  <a:sym typeface="Arial"/>
                </a:rPr>
                <a:t>Über eine Milliarde Menschen, etwa 15 % der Weltbevölkerung, haben irgendeine Form von Behinderung</a:t>
              </a:r>
              <a:endParaRPr kumimoji="0" sz="1400" b="1" i="0" u="none" strike="noStrike" kern="0" cap="none" spc="0" normalizeH="0" baseline="0" noProof="0">
                <a:ln>
                  <a:noFill/>
                </a:ln>
                <a:solidFill>
                  <a:srgbClr val="222061"/>
                </a:solidFill>
                <a:effectLst/>
                <a:uLnTx/>
                <a:uFillTx/>
                <a:latin typeface="Arial"/>
                <a:ea typeface="Arial"/>
                <a:cs typeface="Arial"/>
                <a:sym typeface="Arial"/>
              </a:endParaRPr>
            </a:p>
          </p:txBody>
        </p:sp>
        <p:sp>
          <p:nvSpPr>
            <p:cNvPr id="825" name="Google Shape;825;p34"/>
            <p:cNvSpPr/>
            <p:nvPr/>
          </p:nvSpPr>
          <p:spPr>
            <a:xfrm>
              <a:off x="1" y="936102"/>
              <a:ext cx="8424933" cy="803209"/>
            </a:xfrm>
            <a:prstGeom prst="chevron">
              <a:avLst>
                <a:gd name="adj" fmla="val 50000"/>
              </a:avLst>
            </a:prstGeom>
            <a:solidFill>
              <a:srgbClr val="CBCB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4"/>
            <p:cNvSpPr txBox="1"/>
            <p:nvPr/>
          </p:nvSpPr>
          <p:spPr>
            <a:xfrm>
              <a:off x="401606" y="936102"/>
              <a:ext cx="7621724" cy="803209"/>
            </a:xfrm>
            <a:prstGeom prst="rect">
              <a:avLst/>
            </a:prstGeom>
            <a:noFill/>
            <a:ln>
              <a:noFill/>
            </a:ln>
          </p:spPr>
          <p:txBody>
            <a:bodyPr spcFirstLastPara="1" wrap="square" lIns="17775" tIns="8875" rIns="0" bIns="8875" anchor="ctr" anchorCtr="0">
              <a:noAutofit/>
            </a:bodyPr>
            <a:lstStyle/>
            <a:p>
              <a:pPr marL="0" marR="0" lvl="0" indent="0" algn="l" defTabSz="914400" rtl="0" eaLnBrk="1" fontAlgn="auto" latinLnBrk="0" hangingPunct="1">
                <a:lnSpc>
                  <a:spcPct val="90000"/>
                </a:lnSpc>
                <a:spcBef>
                  <a:spcPts val="0"/>
                </a:spcBef>
                <a:spcAft>
                  <a:spcPts val="0"/>
                </a:spcAft>
                <a:buClr>
                  <a:srgbClr val="002060"/>
                </a:buClr>
                <a:buSzPts val="1400"/>
                <a:buFont typeface="Arial"/>
                <a:buNone/>
                <a:tabLst/>
                <a:defRPr/>
              </a:pPr>
              <a:r>
                <a:rPr kumimoji="0" lang="pl-PL" sz="1400" b="1" i="0" u="none" strike="noStrike" kern="0" cap="none" spc="0" normalizeH="0" baseline="0" noProof="0">
                  <a:ln>
                    <a:noFill/>
                  </a:ln>
                  <a:solidFill>
                    <a:srgbClr val="002060"/>
                  </a:solidFill>
                  <a:effectLst/>
                  <a:uLnTx/>
                  <a:uFillTx/>
                  <a:latin typeface="Arial"/>
                  <a:ea typeface="Arial"/>
                  <a:cs typeface="Arial"/>
                  <a:sym typeface="Arial"/>
                </a:rPr>
                <a:t>Zwischen 110 Mio. und 190 Mio. Erwachsene haben erhebliche Schwierigkeiten, zu funktionieren</a:t>
              </a:r>
              <a:endParaRPr kumimoji="0" sz="1400" b="1" i="0" u="none" strike="noStrike" kern="0" cap="none" spc="0" normalizeH="0" baseline="0" noProof="0">
                <a:ln>
                  <a:noFill/>
                </a:ln>
                <a:solidFill>
                  <a:srgbClr val="222061"/>
                </a:solidFill>
                <a:effectLst/>
                <a:uLnTx/>
                <a:uFillTx/>
                <a:latin typeface="Arial"/>
                <a:ea typeface="Arial"/>
                <a:cs typeface="Arial"/>
                <a:sym typeface="Arial"/>
              </a:endParaRPr>
            </a:p>
          </p:txBody>
        </p:sp>
        <p:sp>
          <p:nvSpPr>
            <p:cNvPr id="827" name="Google Shape;827;p34"/>
            <p:cNvSpPr/>
            <p:nvPr/>
          </p:nvSpPr>
          <p:spPr>
            <a:xfrm>
              <a:off x="1" y="1800199"/>
              <a:ext cx="8424933" cy="803209"/>
            </a:xfrm>
            <a:prstGeom prst="chevron">
              <a:avLst>
                <a:gd name="adj" fmla="val 50000"/>
              </a:avLst>
            </a:prstGeom>
            <a:solidFill>
              <a:srgbClr val="CBCB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4"/>
            <p:cNvSpPr txBox="1"/>
            <p:nvPr/>
          </p:nvSpPr>
          <p:spPr>
            <a:xfrm>
              <a:off x="401606" y="1800199"/>
              <a:ext cx="7621724" cy="803209"/>
            </a:xfrm>
            <a:prstGeom prst="rect">
              <a:avLst/>
            </a:prstGeom>
            <a:noFill/>
            <a:ln>
              <a:noFill/>
            </a:ln>
          </p:spPr>
          <p:txBody>
            <a:bodyPr spcFirstLastPara="1" wrap="square" lIns="17775" tIns="8875" rIns="0" bIns="8875" anchor="ctr" anchorCtr="0">
              <a:noAutofit/>
            </a:bodyPr>
            <a:lstStyle/>
            <a:p>
              <a:pPr marL="0" marR="0" lvl="0" indent="0" algn="l" defTabSz="914400" rtl="0" eaLnBrk="1" fontAlgn="auto" latinLnBrk="0" hangingPunct="1">
                <a:lnSpc>
                  <a:spcPct val="90000"/>
                </a:lnSpc>
                <a:spcBef>
                  <a:spcPts val="0"/>
                </a:spcBef>
                <a:spcAft>
                  <a:spcPts val="0"/>
                </a:spcAft>
                <a:buClr>
                  <a:srgbClr val="002060"/>
                </a:buClr>
                <a:buSzPts val="1400"/>
                <a:buFont typeface="Arial"/>
                <a:buNone/>
                <a:tabLst/>
                <a:defRPr/>
              </a:pPr>
              <a:r>
                <a:rPr kumimoji="0" lang="pl-PL" sz="1400" b="1" i="0" u="none" strike="noStrike" kern="0" cap="none" spc="0" normalizeH="0" baseline="0" noProof="0">
                  <a:ln>
                    <a:noFill/>
                  </a:ln>
                  <a:solidFill>
                    <a:srgbClr val="002060"/>
                  </a:solidFill>
                  <a:effectLst/>
                  <a:uLnTx/>
                  <a:uFillTx/>
                  <a:latin typeface="Arial"/>
                  <a:ea typeface="Arial"/>
                  <a:cs typeface="Arial"/>
                  <a:sym typeface="Arial"/>
                </a:rPr>
                <a:t>Die Invaliditätsraten steigen u. a. aufgrund der Bevölkerungsalterung und der Zunahme chronischer Gesundheitszustände</a:t>
              </a:r>
              <a:endParaRPr kumimoji="0" sz="1400" b="1" i="0" u="none" strike="noStrike" kern="0" cap="none" spc="0" normalizeH="0" baseline="0" noProof="0">
                <a:ln>
                  <a:noFill/>
                </a:ln>
                <a:solidFill>
                  <a:srgbClr val="222061"/>
                </a:solidFill>
                <a:effectLst/>
                <a:uLnTx/>
                <a:uFillTx/>
                <a:latin typeface="Arial"/>
                <a:ea typeface="Arial"/>
                <a:cs typeface="Arial"/>
                <a:sym typeface="Arial"/>
              </a:endParaRPr>
            </a:p>
          </p:txBody>
        </p:sp>
        <p:sp>
          <p:nvSpPr>
            <p:cNvPr id="829" name="Google Shape;829;p34"/>
            <p:cNvSpPr/>
            <p:nvPr/>
          </p:nvSpPr>
          <p:spPr>
            <a:xfrm>
              <a:off x="1" y="2736302"/>
              <a:ext cx="8424933" cy="803209"/>
            </a:xfrm>
            <a:prstGeom prst="chevron">
              <a:avLst>
                <a:gd name="adj" fmla="val 50000"/>
              </a:avLst>
            </a:prstGeom>
            <a:solidFill>
              <a:srgbClr val="CBCBC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4"/>
            <p:cNvSpPr txBox="1"/>
            <p:nvPr/>
          </p:nvSpPr>
          <p:spPr>
            <a:xfrm>
              <a:off x="401606" y="2736302"/>
              <a:ext cx="7621724" cy="803209"/>
            </a:xfrm>
            <a:prstGeom prst="rect">
              <a:avLst/>
            </a:prstGeom>
            <a:noFill/>
            <a:ln>
              <a:noFill/>
            </a:ln>
          </p:spPr>
          <p:txBody>
            <a:bodyPr spcFirstLastPara="1" wrap="square" lIns="17775" tIns="8875" rIns="0" bIns="8875" anchor="ctr" anchorCtr="0">
              <a:noAutofit/>
            </a:bodyPr>
            <a:lstStyle/>
            <a:p>
              <a:pPr marL="0" marR="0" lvl="0" indent="0" algn="l" defTabSz="914400" rtl="0" eaLnBrk="1" fontAlgn="auto" latinLnBrk="0" hangingPunct="1">
                <a:lnSpc>
                  <a:spcPct val="90000"/>
                </a:lnSpc>
                <a:spcBef>
                  <a:spcPts val="0"/>
                </a:spcBef>
                <a:spcAft>
                  <a:spcPts val="0"/>
                </a:spcAft>
                <a:buClr>
                  <a:srgbClr val="002060"/>
                </a:buClr>
                <a:buSzPts val="1400"/>
                <a:buFont typeface="Arial"/>
                <a:buNone/>
                <a:tabLst/>
                <a:defRPr/>
              </a:pPr>
              <a:r>
                <a:rPr kumimoji="0" lang="pl-PL" sz="1400" b="1" i="0" u="none" strike="noStrike" kern="0" cap="none" spc="0" normalizeH="0" baseline="0" noProof="0">
                  <a:ln>
                    <a:noFill/>
                  </a:ln>
                  <a:solidFill>
                    <a:srgbClr val="002060"/>
                  </a:solidFill>
                  <a:effectLst/>
                  <a:uLnTx/>
                  <a:uFillTx/>
                  <a:latin typeface="Arial"/>
                  <a:ea typeface="Arial"/>
                  <a:cs typeface="Arial"/>
                  <a:sym typeface="Arial"/>
                </a:rPr>
                <a:t>Menschen mit Behinderungen haben einen schlechteren Zugang zu Gesundheitsdiensten und haben daher einen ungedeckten Bedarf an medizinischer Versorgung</a:t>
              </a:r>
              <a:endParaRPr kumimoji="0" sz="1400" b="1" i="0" u="none" strike="noStrike" kern="0" cap="none" spc="0" normalizeH="0" baseline="0" noProof="0">
                <a:ln>
                  <a:noFill/>
                </a:ln>
                <a:solidFill>
                  <a:srgbClr val="222061"/>
                </a:solidFill>
                <a:effectLst/>
                <a:uLnTx/>
                <a:uFillTx/>
                <a:latin typeface="Arial"/>
                <a:ea typeface="Arial"/>
                <a:cs typeface="Arial"/>
                <a:sym typeface="Arial"/>
              </a:endParaRPr>
            </a:p>
          </p:txBody>
        </p:sp>
      </p:grpSp>
      <p:sp>
        <p:nvSpPr>
          <p:cNvPr id="831" name="Google Shape;831;p34"/>
          <p:cNvSpPr/>
          <p:nvPr/>
        </p:nvSpPr>
        <p:spPr>
          <a:xfrm>
            <a:off x="3924300" y="1052513"/>
            <a:ext cx="4968875" cy="936625"/>
          </a:xfrm>
          <a:prstGeom prst="rect">
            <a:avLst/>
          </a:prstGeom>
          <a:gradFill>
            <a:gsLst>
              <a:gs pos="0">
                <a:srgbClr val="16166F"/>
              </a:gs>
              <a:gs pos="80000">
                <a:srgbClr val="1D1D92"/>
              </a:gs>
              <a:gs pos="100000">
                <a:srgbClr val="1B1B95"/>
              </a:gs>
            </a:gsLst>
            <a:lin ang="16200000" scaled="0"/>
          </a:gradFill>
          <a:ln w="9525" cap="flat" cmpd="sng">
            <a:solidFill>
              <a:srgbClr val="28288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0750" tIns="50750" rIns="50750" bIns="507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a:ln>
                  <a:noFill/>
                </a:ln>
                <a:solidFill>
                  <a:srgbClr val="FFFFFF"/>
                </a:solidFill>
                <a:effectLst/>
                <a:uLnTx/>
                <a:uFillTx/>
                <a:latin typeface="Arial"/>
                <a:ea typeface="Arial"/>
                <a:cs typeface="Arial"/>
                <a:sym typeface="Arial"/>
              </a:rPr>
              <a:t>Internationaler Tag der Menschen mit Behinderungen </a:t>
            </a:r>
            <a:r>
              <a:rPr kumimoji="0" lang="pl-PL" sz="3000" b="1" i="0" u="none" strike="noStrike" kern="0" cap="none" spc="0" normalizeH="0" baseline="0" noProof="0">
                <a:ln>
                  <a:noFill/>
                </a:ln>
                <a:solidFill>
                  <a:srgbClr val="FFFFFF"/>
                </a:solidFill>
                <a:effectLst/>
                <a:uLnTx/>
                <a:uFillTx/>
                <a:latin typeface="Arial"/>
                <a:ea typeface="Arial"/>
                <a:cs typeface="Arial"/>
                <a:sym typeface="Arial"/>
              </a:rPr>
              <a:t>3.12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5354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3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39" name="Google Shape;839;p3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40" name="Google Shape;840;p3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41" name="Google Shape;841;p3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42" name="Google Shape;842;p3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43" name="Google Shape;843;p35"/>
          <p:cNvSpPr/>
          <p:nvPr/>
        </p:nvSpPr>
        <p:spPr>
          <a:xfrm>
            <a:off x="323850" y="1412875"/>
            <a:ext cx="8135938" cy="5238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800" b="1" i="0" u="none" strike="noStrike" kern="0" cap="none" spc="0" normalizeH="0" baseline="0" noProof="0">
                <a:ln>
                  <a:noFill/>
                </a:ln>
                <a:solidFill>
                  <a:srgbClr val="262672"/>
                </a:solidFill>
                <a:effectLst/>
                <a:uLnTx/>
                <a:uFillTx/>
                <a:latin typeface="Arial"/>
                <a:ea typeface="Arial"/>
                <a:cs typeface="Arial"/>
                <a:sym typeface="Arial"/>
              </a:rPr>
              <a:t>ZIELE</a:t>
            </a:r>
            <a:endParaRPr kumimoji="0" sz="2800" b="0" i="0" u="none" strike="noStrike" kern="0" cap="none" spc="0" normalizeH="0" baseline="0" noProof="0">
              <a:ln>
                <a:noFill/>
              </a:ln>
              <a:solidFill>
                <a:srgbClr val="262672"/>
              </a:solidFill>
              <a:effectLst/>
              <a:uLnTx/>
              <a:uFillTx/>
              <a:latin typeface="Arial"/>
              <a:ea typeface="Arial"/>
              <a:cs typeface="Arial"/>
              <a:sym typeface="Arial"/>
            </a:endParaRPr>
          </a:p>
        </p:txBody>
      </p:sp>
      <p:pic>
        <p:nvPicPr>
          <p:cNvPr id="844" name="Google Shape;844;p35"/>
          <p:cNvPicPr preferRelativeResize="0"/>
          <p:nvPr/>
        </p:nvPicPr>
        <p:blipFill rotWithShape="1">
          <a:blip r:embed="rId3">
            <a:alphaModFix/>
          </a:blip>
          <a:srcRect/>
          <a:stretch/>
        </p:blipFill>
        <p:spPr>
          <a:xfrm>
            <a:off x="1619250" y="908050"/>
            <a:ext cx="5395913" cy="4897438"/>
          </a:xfrm>
          <a:prstGeom prst="rect">
            <a:avLst/>
          </a:prstGeom>
          <a:noFill/>
          <a:ln>
            <a:noFill/>
          </a:ln>
        </p:spPr>
      </p:pic>
    </p:spTree>
    <p:extLst>
      <p:ext uri="{BB962C8B-B14F-4D97-AF65-F5344CB8AC3E}">
        <p14:creationId xmlns:p14="http://schemas.microsoft.com/office/powerpoint/2010/main" val="3536040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61C876B2-C2F1-49B7-8BE2-5AD78C988E0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19" name="Rectangle 2">
            <a:extLst>
              <a:ext uri="{FF2B5EF4-FFF2-40B4-BE49-F238E27FC236}">
                <a16:creationId xmlns:a16="http://schemas.microsoft.com/office/drawing/2014/main" id="{B0569A11-E299-4908-A089-2C1D124F0B4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0" name="Rectangle 2">
            <a:extLst>
              <a:ext uri="{FF2B5EF4-FFF2-40B4-BE49-F238E27FC236}">
                <a16:creationId xmlns:a16="http://schemas.microsoft.com/office/drawing/2014/main" id="{04C8D21F-D0D7-4A6C-99E4-55ACD16B547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1" name="Rectangle 2">
            <a:extLst>
              <a:ext uri="{FF2B5EF4-FFF2-40B4-BE49-F238E27FC236}">
                <a16:creationId xmlns:a16="http://schemas.microsoft.com/office/drawing/2014/main" id="{8A004C49-9048-45E2-A62E-2D19ED4F59F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2" name="Rectangle 4">
            <a:extLst>
              <a:ext uri="{FF2B5EF4-FFF2-40B4-BE49-F238E27FC236}">
                <a16:creationId xmlns:a16="http://schemas.microsoft.com/office/drawing/2014/main" id="{390625EF-2C1A-4115-8386-90F82D0A41B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86023" name="Prostokąt 1">
            <a:extLst>
              <a:ext uri="{FF2B5EF4-FFF2-40B4-BE49-F238E27FC236}">
                <a16:creationId xmlns:a16="http://schemas.microsoft.com/office/drawing/2014/main" id="{E26B4543-2BE8-41D9-94E7-BEB1DF6AF119}"/>
              </a:ext>
            </a:extLst>
          </p:cNvPr>
          <p:cNvSpPr>
            <a:spLocks noChangeArrowheads="1"/>
          </p:cNvSpPr>
          <p:nvPr/>
        </p:nvSpPr>
        <p:spPr bwMode="auto">
          <a:xfrm>
            <a:off x="395288" y="1196975"/>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a:solidFill>
                  <a:schemeClr val="accent1"/>
                </a:solidFill>
              </a:rPr>
              <a:t>AUFGABEN</a:t>
            </a:r>
            <a:endParaRPr lang="en-US" altLang="pl-PL" sz="2800">
              <a:solidFill>
                <a:schemeClr val="accent1"/>
              </a:solidFill>
            </a:endParaRPr>
          </a:p>
        </p:txBody>
      </p:sp>
      <p:sp>
        <p:nvSpPr>
          <p:cNvPr id="5" name="Prostokąt 4">
            <a:extLst>
              <a:ext uri="{FF2B5EF4-FFF2-40B4-BE49-F238E27FC236}">
                <a16:creationId xmlns:a16="http://schemas.microsoft.com/office/drawing/2014/main" id="{0E7BC46C-B731-42FA-94FF-D30404BE7EF2}"/>
              </a:ext>
            </a:extLst>
          </p:cNvPr>
          <p:cNvSpPr/>
          <p:nvPr/>
        </p:nvSpPr>
        <p:spPr>
          <a:xfrm>
            <a:off x="395288" y="1844675"/>
            <a:ext cx="8208962" cy="1569660"/>
          </a:xfrm>
          <a:prstGeom prst="rect">
            <a:avLst/>
          </a:prstGeom>
          <a:solidFill>
            <a:schemeClr val="bg1">
              <a:lumMod val="75000"/>
            </a:schemeClr>
          </a:solidFill>
          <a:ln>
            <a:solidFill>
              <a:schemeClr val="bg1">
                <a:lumMod val="75000"/>
              </a:schemeClr>
            </a:solidFill>
          </a:ln>
        </p:spPr>
        <p:txBody>
          <a:bodyPr>
            <a:spAutoFit/>
          </a:bodyPr>
          <a:lstStyle/>
          <a:p>
            <a:pPr algn="just">
              <a:defRPr/>
            </a:pPr>
            <a:r>
              <a:rPr lang="en-US" sz="1600" dirty="0" err="1">
                <a:solidFill>
                  <a:srgbClr val="002060"/>
                </a:solidFill>
              </a:rPr>
              <a:t>Sehen</a:t>
            </a:r>
            <a:r>
              <a:rPr lang="en-US" sz="1600" dirty="0">
                <a:solidFill>
                  <a:srgbClr val="002060"/>
                </a:solidFill>
              </a:rPr>
              <a:t> </a:t>
            </a:r>
            <a:r>
              <a:rPr lang="en-US" sz="1600" dirty="0" err="1">
                <a:solidFill>
                  <a:srgbClr val="002060"/>
                </a:solidFill>
              </a:rPr>
              <a:t>Sie</a:t>
            </a:r>
            <a:r>
              <a:rPr lang="en-US" sz="1600" dirty="0">
                <a:solidFill>
                  <a:srgbClr val="002060"/>
                </a:solidFill>
              </a:rPr>
              <a:t> </a:t>
            </a:r>
            <a:r>
              <a:rPr lang="en-US" sz="1600" dirty="0" err="1">
                <a:solidFill>
                  <a:srgbClr val="002060"/>
                </a:solidFill>
              </a:rPr>
              <a:t>sich</a:t>
            </a:r>
            <a:r>
              <a:rPr lang="en-US" sz="1600" dirty="0">
                <a:solidFill>
                  <a:srgbClr val="002060"/>
                </a:solidFill>
              </a:rPr>
              <a:t> in </a:t>
            </a:r>
            <a:r>
              <a:rPr lang="en-US" sz="1600" dirty="0" err="1">
                <a:solidFill>
                  <a:srgbClr val="002060"/>
                </a:solidFill>
              </a:rPr>
              <a:t>Zweierteams</a:t>
            </a:r>
            <a:r>
              <a:rPr lang="en-US" sz="1600" dirty="0">
                <a:solidFill>
                  <a:srgbClr val="002060"/>
                </a:solidFill>
              </a:rPr>
              <a:t> die auf der </a:t>
            </a:r>
            <a:r>
              <a:rPr lang="en-US" sz="1600" dirty="0" err="1">
                <a:solidFill>
                  <a:srgbClr val="002060"/>
                </a:solidFill>
              </a:rPr>
              <a:t>nächsten</a:t>
            </a:r>
            <a:r>
              <a:rPr lang="en-US" sz="1600" dirty="0">
                <a:solidFill>
                  <a:srgbClr val="002060"/>
                </a:solidFill>
              </a:rPr>
              <a:t> </a:t>
            </a:r>
            <a:r>
              <a:rPr lang="en-US" sz="1600" dirty="0" err="1">
                <a:solidFill>
                  <a:srgbClr val="002060"/>
                </a:solidFill>
              </a:rPr>
              <a:t>Folie</a:t>
            </a:r>
            <a:r>
              <a:rPr lang="en-US" sz="1600" dirty="0">
                <a:solidFill>
                  <a:srgbClr val="002060"/>
                </a:solidFill>
              </a:rPr>
              <a:t> </a:t>
            </a:r>
            <a:r>
              <a:rPr lang="en-US" sz="1600" dirty="0" err="1">
                <a:solidFill>
                  <a:srgbClr val="002060"/>
                </a:solidFill>
              </a:rPr>
              <a:t>dargestellte</a:t>
            </a:r>
            <a:r>
              <a:rPr lang="en-US" sz="1600" dirty="0">
                <a:solidFill>
                  <a:srgbClr val="002060"/>
                </a:solidFill>
              </a:rPr>
              <a:t> </a:t>
            </a:r>
            <a:r>
              <a:rPr lang="en-US" sz="1600" dirty="0" err="1">
                <a:solidFill>
                  <a:srgbClr val="002060"/>
                </a:solidFill>
              </a:rPr>
              <a:t>Fallstudie</a:t>
            </a:r>
            <a:r>
              <a:rPr lang="en-US" sz="1600" dirty="0">
                <a:solidFill>
                  <a:srgbClr val="002060"/>
                </a:solidFill>
              </a:rPr>
              <a:t> an. </a:t>
            </a:r>
            <a:r>
              <a:rPr lang="en-US" sz="1600" dirty="0" err="1">
                <a:solidFill>
                  <a:srgbClr val="002060"/>
                </a:solidFill>
              </a:rPr>
              <a:t>Eine</a:t>
            </a:r>
            <a:r>
              <a:rPr lang="en-US" sz="1600" dirty="0">
                <a:solidFill>
                  <a:srgbClr val="002060"/>
                </a:solidFill>
              </a:rPr>
              <a:t> der </a:t>
            </a:r>
            <a:r>
              <a:rPr lang="en-US" sz="1600" dirty="0" err="1">
                <a:solidFill>
                  <a:srgbClr val="002060"/>
                </a:solidFill>
              </a:rPr>
              <a:t>Personen</a:t>
            </a:r>
            <a:r>
              <a:rPr lang="en-US" sz="1600" dirty="0">
                <a:solidFill>
                  <a:srgbClr val="002060"/>
                </a:solidFill>
              </a:rPr>
              <a:t> </a:t>
            </a:r>
            <a:r>
              <a:rPr lang="en-US" sz="1600" dirty="0" err="1">
                <a:solidFill>
                  <a:srgbClr val="002060"/>
                </a:solidFill>
              </a:rPr>
              <a:t>spielt</a:t>
            </a:r>
            <a:r>
              <a:rPr lang="en-US" sz="1600" dirty="0">
                <a:solidFill>
                  <a:srgbClr val="002060"/>
                </a:solidFill>
              </a:rPr>
              <a:t> die Rolle </a:t>
            </a:r>
            <a:r>
              <a:rPr lang="en-US" sz="1600" dirty="0" err="1">
                <a:solidFill>
                  <a:srgbClr val="002060"/>
                </a:solidFill>
              </a:rPr>
              <a:t>eines</a:t>
            </a:r>
            <a:r>
              <a:rPr lang="en-US" sz="1600" dirty="0">
                <a:solidFill>
                  <a:srgbClr val="002060"/>
                </a:solidFill>
              </a:rPr>
              <a:t> </a:t>
            </a:r>
            <a:r>
              <a:rPr lang="en-US" sz="1600" dirty="0" err="1">
                <a:solidFill>
                  <a:srgbClr val="002060"/>
                </a:solidFill>
              </a:rPr>
              <a:t>Patienten</a:t>
            </a:r>
            <a:r>
              <a:rPr lang="en-US" sz="1600" dirty="0">
                <a:solidFill>
                  <a:srgbClr val="002060"/>
                </a:solidFill>
              </a:rPr>
              <a:t>, der </a:t>
            </a:r>
            <a:r>
              <a:rPr lang="en-US" sz="1600" dirty="0" err="1">
                <a:solidFill>
                  <a:srgbClr val="002060"/>
                </a:solidFill>
              </a:rPr>
              <a:t>vor</a:t>
            </a:r>
            <a:r>
              <a:rPr lang="en-US" sz="1600" dirty="0">
                <a:solidFill>
                  <a:srgbClr val="002060"/>
                </a:solidFill>
              </a:rPr>
              <a:t> 14 </a:t>
            </a:r>
            <a:r>
              <a:rPr lang="en-US" sz="1600" dirty="0" err="1">
                <a:solidFill>
                  <a:srgbClr val="002060"/>
                </a:solidFill>
              </a:rPr>
              <a:t>Tagen</a:t>
            </a:r>
            <a:r>
              <a:rPr lang="en-US" sz="1600" dirty="0">
                <a:solidFill>
                  <a:srgbClr val="002060"/>
                </a:solidFill>
              </a:rPr>
              <a:t> </a:t>
            </a:r>
            <a:r>
              <a:rPr lang="en-US" sz="1600" dirty="0" err="1">
                <a:solidFill>
                  <a:srgbClr val="002060"/>
                </a:solidFill>
              </a:rPr>
              <a:t>eine</a:t>
            </a:r>
            <a:r>
              <a:rPr lang="en-US" sz="1600" dirty="0">
                <a:solidFill>
                  <a:srgbClr val="002060"/>
                </a:solidFill>
              </a:rPr>
              <a:t> </a:t>
            </a:r>
            <a:r>
              <a:rPr lang="en-US" sz="1600" dirty="0" err="1">
                <a:solidFill>
                  <a:srgbClr val="002060"/>
                </a:solidFill>
              </a:rPr>
              <a:t>Cholezystektomie</a:t>
            </a:r>
            <a:r>
              <a:rPr lang="en-US" sz="1600" dirty="0">
                <a:solidFill>
                  <a:srgbClr val="002060"/>
                </a:solidFill>
              </a:rPr>
              <a:t> </a:t>
            </a:r>
            <a:r>
              <a:rPr lang="en-US" sz="1600" dirty="0" err="1">
                <a:solidFill>
                  <a:srgbClr val="002060"/>
                </a:solidFill>
              </a:rPr>
              <a:t>hatte</a:t>
            </a:r>
            <a:r>
              <a:rPr lang="en-US" sz="1600" dirty="0">
                <a:solidFill>
                  <a:srgbClr val="002060"/>
                </a:solidFill>
              </a:rPr>
              <a:t>, und die </a:t>
            </a:r>
            <a:r>
              <a:rPr lang="en-US" sz="1600" dirty="0" err="1">
                <a:solidFill>
                  <a:srgbClr val="002060"/>
                </a:solidFill>
              </a:rPr>
              <a:t>andere</a:t>
            </a:r>
            <a:r>
              <a:rPr lang="en-US" sz="1600" dirty="0">
                <a:solidFill>
                  <a:srgbClr val="002060"/>
                </a:solidFill>
              </a:rPr>
              <a:t> Person </a:t>
            </a:r>
            <a:r>
              <a:rPr lang="en-US" sz="1600" dirty="0" err="1">
                <a:solidFill>
                  <a:srgbClr val="002060"/>
                </a:solidFill>
              </a:rPr>
              <a:t>agiert</a:t>
            </a:r>
            <a:r>
              <a:rPr lang="en-US" sz="1600" dirty="0">
                <a:solidFill>
                  <a:srgbClr val="002060"/>
                </a:solidFill>
              </a:rPr>
              <a:t> </a:t>
            </a:r>
            <a:r>
              <a:rPr lang="en-US" sz="1600" dirty="0" err="1">
                <a:solidFill>
                  <a:srgbClr val="002060"/>
                </a:solidFill>
              </a:rPr>
              <a:t>als</a:t>
            </a:r>
            <a:r>
              <a:rPr lang="en-US" sz="1600" dirty="0">
                <a:solidFill>
                  <a:srgbClr val="002060"/>
                </a:solidFill>
              </a:rPr>
              <a:t> Interviewer, der den Grad der </a:t>
            </a:r>
            <a:r>
              <a:rPr lang="en-US" sz="1600" dirty="0" err="1">
                <a:solidFill>
                  <a:srgbClr val="002060"/>
                </a:solidFill>
              </a:rPr>
              <a:t>Behinderung</a:t>
            </a:r>
            <a:r>
              <a:rPr lang="en-US" sz="1600" dirty="0">
                <a:solidFill>
                  <a:srgbClr val="002060"/>
                </a:solidFill>
              </a:rPr>
              <a:t> </a:t>
            </a:r>
            <a:r>
              <a:rPr lang="en-US" sz="1600" dirty="0" err="1">
                <a:solidFill>
                  <a:srgbClr val="002060"/>
                </a:solidFill>
              </a:rPr>
              <a:t>bewertet</a:t>
            </a:r>
            <a:r>
              <a:rPr lang="en-US" sz="1600" dirty="0">
                <a:solidFill>
                  <a:srgbClr val="002060"/>
                </a:solidFill>
              </a:rPr>
              <a:t>. </a:t>
            </a:r>
            <a:r>
              <a:rPr lang="en-US" sz="1600" dirty="0" err="1">
                <a:solidFill>
                  <a:srgbClr val="002060"/>
                </a:solidFill>
              </a:rPr>
              <a:t>Verwenden</a:t>
            </a:r>
            <a:r>
              <a:rPr lang="en-US" sz="1600" dirty="0">
                <a:solidFill>
                  <a:srgbClr val="002060"/>
                </a:solidFill>
              </a:rPr>
              <a:t> </a:t>
            </a:r>
            <a:r>
              <a:rPr lang="en-US" sz="1600" dirty="0" err="1">
                <a:solidFill>
                  <a:srgbClr val="002060"/>
                </a:solidFill>
              </a:rPr>
              <a:t>Sie</a:t>
            </a:r>
            <a:r>
              <a:rPr lang="en-US" sz="1600" dirty="0">
                <a:solidFill>
                  <a:srgbClr val="002060"/>
                </a:solidFill>
              </a:rPr>
              <a:t> </a:t>
            </a:r>
            <a:r>
              <a:rPr lang="en-US" sz="1600" dirty="0" err="1">
                <a:solidFill>
                  <a:srgbClr val="002060"/>
                </a:solidFill>
              </a:rPr>
              <a:t>dazu</a:t>
            </a:r>
            <a:r>
              <a:rPr lang="en-US" sz="1600" dirty="0">
                <a:solidFill>
                  <a:srgbClr val="002060"/>
                </a:solidFill>
              </a:rPr>
              <a:t> den </a:t>
            </a:r>
            <a:r>
              <a:rPr lang="pl-PL" sz="1600" dirty="0">
                <a:solidFill>
                  <a:srgbClr val="1096A0"/>
                </a:solidFill>
                <a:hlinkClick r:id="rId3" action="ppaction://hlinkfile"/>
              </a:rPr>
              <a:t>12-item Instrument </a:t>
            </a:r>
            <a:r>
              <a:rPr lang="pl-PL" sz="1600" dirty="0" err="1">
                <a:solidFill>
                  <a:srgbClr val="1096A0"/>
                </a:solidFill>
                <a:hlinkClick r:id="rId3" action="ppaction://hlinkfile"/>
              </a:rPr>
              <a:t>Scoring</a:t>
            </a:r>
            <a:r>
              <a:rPr lang="pl-PL" sz="1600" dirty="0">
                <a:solidFill>
                  <a:srgbClr val="1096A0"/>
                </a:solidFill>
                <a:hlinkClick r:id="rId3" action="ppaction://hlinkfile"/>
              </a:rPr>
              <a:t> Sheet.xlsx </a:t>
            </a:r>
            <a:r>
              <a:rPr lang="en-US" sz="1600" dirty="0" err="1">
                <a:solidFill>
                  <a:srgbClr val="002060"/>
                </a:solidFill>
              </a:rPr>
              <a:t>Fragebogen</a:t>
            </a:r>
            <a:r>
              <a:rPr lang="en-US" sz="1600" dirty="0">
                <a:solidFill>
                  <a:srgbClr val="002060"/>
                </a:solidFill>
              </a:rPr>
              <a:t>. </a:t>
            </a:r>
            <a:r>
              <a:rPr lang="en-US" sz="1600" dirty="0" err="1">
                <a:solidFill>
                  <a:srgbClr val="002060"/>
                </a:solidFill>
              </a:rPr>
              <a:t>Nach</a:t>
            </a:r>
            <a:r>
              <a:rPr lang="en-US" sz="1600" dirty="0">
                <a:solidFill>
                  <a:srgbClr val="002060"/>
                </a:solidFill>
              </a:rPr>
              <a:t> </a:t>
            </a:r>
            <a:r>
              <a:rPr lang="en-US" sz="1600" dirty="0" err="1">
                <a:solidFill>
                  <a:srgbClr val="002060"/>
                </a:solidFill>
              </a:rPr>
              <a:t>dem</a:t>
            </a:r>
            <a:r>
              <a:rPr lang="en-US" sz="1600" dirty="0">
                <a:solidFill>
                  <a:srgbClr val="002060"/>
                </a:solidFill>
              </a:rPr>
              <a:t> Interview und </a:t>
            </a:r>
            <a:r>
              <a:rPr lang="en-US" sz="1600" dirty="0" err="1">
                <a:solidFill>
                  <a:srgbClr val="002060"/>
                </a:solidFill>
              </a:rPr>
              <a:t>dem</a:t>
            </a:r>
            <a:r>
              <a:rPr lang="en-US" sz="1600" dirty="0">
                <a:solidFill>
                  <a:srgbClr val="002060"/>
                </a:solidFill>
              </a:rPr>
              <a:t> </a:t>
            </a:r>
            <a:r>
              <a:rPr lang="en-US" sz="1600" dirty="0" err="1">
                <a:solidFill>
                  <a:srgbClr val="002060"/>
                </a:solidFill>
              </a:rPr>
              <a:t>Ausfüllen</a:t>
            </a:r>
            <a:r>
              <a:rPr lang="en-US" sz="1600" dirty="0">
                <a:solidFill>
                  <a:srgbClr val="002060"/>
                </a:solidFill>
              </a:rPr>
              <a:t> des </a:t>
            </a:r>
            <a:r>
              <a:rPr lang="en-US" sz="1600" dirty="0" err="1">
                <a:solidFill>
                  <a:srgbClr val="002060"/>
                </a:solidFill>
              </a:rPr>
              <a:t>Fragebogens</a:t>
            </a:r>
            <a:r>
              <a:rPr lang="en-US" sz="1600" dirty="0">
                <a:solidFill>
                  <a:srgbClr val="002060"/>
                </a:solidFill>
              </a:rPr>
              <a:t> </a:t>
            </a:r>
            <a:r>
              <a:rPr lang="en-US" sz="1600" dirty="0" err="1">
                <a:solidFill>
                  <a:srgbClr val="002060"/>
                </a:solidFill>
              </a:rPr>
              <a:t>präsentieren</a:t>
            </a:r>
            <a:r>
              <a:rPr lang="en-US" sz="1600" dirty="0">
                <a:solidFill>
                  <a:srgbClr val="002060"/>
                </a:solidFill>
              </a:rPr>
              <a:t> und </a:t>
            </a:r>
            <a:r>
              <a:rPr lang="en-US" sz="1600" dirty="0" err="1">
                <a:solidFill>
                  <a:srgbClr val="002060"/>
                </a:solidFill>
              </a:rPr>
              <a:t>diskutieren</a:t>
            </a:r>
            <a:r>
              <a:rPr lang="en-US" sz="1600" dirty="0">
                <a:solidFill>
                  <a:srgbClr val="002060"/>
                </a:solidFill>
              </a:rPr>
              <a:t> </a:t>
            </a:r>
            <a:r>
              <a:rPr lang="en-US" sz="1600" dirty="0" err="1">
                <a:solidFill>
                  <a:srgbClr val="002060"/>
                </a:solidFill>
              </a:rPr>
              <a:t>Sie</a:t>
            </a:r>
            <a:r>
              <a:rPr lang="en-US" sz="1600" dirty="0">
                <a:solidFill>
                  <a:srgbClr val="002060"/>
                </a:solidFill>
              </a:rPr>
              <a:t> die </a:t>
            </a:r>
            <a:r>
              <a:rPr lang="en-US" sz="1600" dirty="0" err="1">
                <a:solidFill>
                  <a:srgbClr val="002060"/>
                </a:solidFill>
              </a:rPr>
              <a:t>Ergebnisse</a:t>
            </a:r>
            <a:r>
              <a:rPr lang="en-US" sz="1600" dirty="0">
                <a:solidFill>
                  <a:srgbClr val="002060"/>
                </a:solidFill>
              </a:rPr>
              <a:t> der </a:t>
            </a:r>
            <a:r>
              <a:rPr lang="en-US" sz="1600" dirty="0" err="1">
                <a:solidFill>
                  <a:srgbClr val="002060"/>
                </a:solidFill>
              </a:rPr>
              <a:t>Messung</a:t>
            </a:r>
            <a:r>
              <a:rPr lang="en-US" sz="1600" dirty="0">
                <a:solidFill>
                  <a:srgbClr val="002060"/>
                </a:solidFill>
              </a:rPr>
              <a:t>. </a:t>
            </a:r>
          </a:p>
        </p:txBody>
      </p:sp>
    </p:spTree>
  </p:cSld>
  <p:clrMapOvr>
    <a:masterClrMapping/>
  </p:clrMapOvr>
  <p:transition advClick="0"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E971257-FF27-47D0-97E4-CD556C4EE139}"/>
              </a:ext>
            </a:extLst>
          </p:cNvPr>
          <p:cNvSpPr>
            <a:spLocks noGrp="1"/>
          </p:cNvSpPr>
          <p:nvPr>
            <p:ph type="ctrTitle"/>
          </p:nvPr>
        </p:nvSpPr>
        <p:spPr>
          <a:xfrm>
            <a:off x="685800" y="2060575"/>
            <a:ext cx="7772400" cy="2447925"/>
          </a:xfrm>
          <a:solidFill>
            <a:schemeClr val="bg1">
              <a:lumMod val="75000"/>
            </a:schemeClr>
          </a:solidFill>
        </p:spPr>
        <p:txBody>
          <a:bodyPr/>
          <a:lstStyle/>
          <a:p>
            <a:pPr algn="just">
              <a:defRPr/>
            </a:pPr>
            <a:r>
              <a:rPr lang="en-US" sz="2000" dirty="0">
                <a:solidFill>
                  <a:srgbClr val="002060"/>
                </a:solidFill>
              </a:rPr>
              <a:t>Ein Patient kam in die Abteilung für Allgemeinchirurgie für eine geplante Cholezystektomie. Patientin: weiblich, 35 Jahre alt, BMI 38, Komorbiditäten: Diabetes Typ 2, beruflich aktiv. Der Eingriff wurde laparoskopisch in der 4-Inzisionstechnik durchgeführt. Der Eingriff verlief planmäßig, es traten keine unerwünschten Ereignisse auf. Entlassung des Patienten von der Station am 3. Tag nach der Operation</a:t>
            </a:r>
            <a:r>
              <a:rPr lang="en-US" dirty="0">
                <a:solidFill>
                  <a:srgbClr val="002060"/>
                </a:solidFill>
              </a:rPr>
              <a:t>.</a:t>
            </a:r>
            <a:endParaRPr lang="pl-PL" dirty="0">
              <a:solidFill>
                <a:srgbClr val="002060"/>
              </a:solidFill>
            </a:endParaRPr>
          </a:p>
        </p:txBody>
      </p:sp>
      <p:sp>
        <p:nvSpPr>
          <p:cNvPr id="88067" name="Prostokąt 1">
            <a:extLst>
              <a:ext uri="{FF2B5EF4-FFF2-40B4-BE49-F238E27FC236}">
                <a16:creationId xmlns:a16="http://schemas.microsoft.com/office/drawing/2014/main" id="{FD1AC906-4B2C-4F2A-8B0C-F8975E59CB4B}"/>
              </a:ext>
            </a:extLst>
          </p:cNvPr>
          <p:cNvSpPr>
            <a:spLocks noChangeArrowheads="1"/>
          </p:cNvSpPr>
          <p:nvPr/>
        </p:nvSpPr>
        <p:spPr bwMode="auto">
          <a:xfrm>
            <a:off x="395288" y="1196975"/>
            <a:ext cx="813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800">
                <a:solidFill>
                  <a:schemeClr val="accent1"/>
                </a:solidFill>
              </a:rPr>
              <a:t>PATIENTENINFORMATION</a:t>
            </a:r>
            <a:endParaRPr lang="en-US" altLang="pl-PL" sz="2800">
              <a:solidFill>
                <a:schemeClr val="accent1"/>
              </a:solidFill>
            </a:endParaRPr>
          </a:p>
        </p:txBody>
      </p:sp>
    </p:spTree>
  </p:cSld>
  <p:clrMapOvr>
    <a:masterClrMapping/>
  </p:clrMapOvr>
  <p:transition advClick="0"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ytuł 1">
            <a:extLst>
              <a:ext uri="{FF2B5EF4-FFF2-40B4-BE49-F238E27FC236}">
                <a16:creationId xmlns:a16="http://schemas.microsoft.com/office/drawing/2014/main" id="{9AB040E0-828C-4EBC-AD4E-2AB78A65630F}"/>
              </a:ext>
            </a:extLst>
          </p:cNvPr>
          <p:cNvSpPr>
            <a:spLocks noGrp="1" noChangeArrowheads="1"/>
          </p:cNvSpPr>
          <p:nvPr>
            <p:ph type="title"/>
          </p:nvPr>
        </p:nvSpPr>
        <p:spPr bwMode="auto">
          <a:xfrm>
            <a:off x="684213" y="2708275"/>
            <a:ext cx="7200900" cy="60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pl-PL" sz="3600" dirty="0">
                <a:solidFill>
                  <a:srgbClr val="002060"/>
                </a:solidFill>
              </a:rPr>
              <a:t>VIEL</a:t>
            </a:r>
            <a:r>
              <a:rPr lang="pl-PL" altLang="pl-PL" sz="3600" dirty="0">
                <a:solidFill>
                  <a:srgbClr val="002060"/>
                </a:solidFill>
              </a:rPr>
              <a:t> </a:t>
            </a:r>
            <a:r>
              <a:rPr lang="de-DE" altLang="pl-PL" sz="3600">
                <a:solidFill>
                  <a:srgbClr val="002060"/>
                </a:solidFill>
              </a:rPr>
              <a:t>ERFOLG</a:t>
            </a:r>
            <a:r>
              <a:rPr lang="pl-PL" altLang="pl-PL" sz="3600">
                <a:solidFill>
                  <a:srgbClr val="002060"/>
                </a:solidFill>
              </a:rPr>
              <a:t>!</a:t>
            </a:r>
          </a:p>
        </p:txBody>
      </p:sp>
    </p:spTree>
    <p:extLst>
      <p:ext uri="{BB962C8B-B14F-4D97-AF65-F5344CB8AC3E}">
        <p14:creationId xmlns:p14="http://schemas.microsoft.com/office/powerpoint/2010/main" val="2599424893"/>
      </p:ext>
    </p:extLst>
  </p:cSld>
  <p:clrMapOvr>
    <a:masterClrMapping/>
  </p:clrMapOvr>
  <p:transition advClick="0"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Prostokąt 3">
            <a:extLst>
              <a:ext uri="{FF2B5EF4-FFF2-40B4-BE49-F238E27FC236}">
                <a16:creationId xmlns:a16="http://schemas.microsoft.com/office/drawing/2014/main" id="{5BC07AE6-6EB7-4743-B47F-858A3FE85E25}"/>
              </a:ext>
            </a:extLst>
          </p:cNvPr>
          <p:cNvSpPr>
            <a:spLocks noChangeArrowheads="1"/>
          </p:cNvSpPr>
          <p:nvPr/>
        </p:nvSpPr>
        <p:spPr bwMode="auto">
          <a:xfrm>
            <a:off x="3886200" y="3305175"/>
            <a:ext cx="1371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r>
              <a:rPr lang="pl-PL" altLang="pl-PL"/>
              <a:t>Lösung der Aufgabe</a:t>
            </a:r>
          </a:p>
        </p:txBody>
      </p:sp>
      <p:sp>
        <p:nvSpPr>
          <p:cNvPr id="77827" name="Prostokąt 1">
            <a:extLst>
              <a:ext uri="{FF2B5EF4-FFF2-40B4-BE49-F238E27FC236}">
                <a16:creationId xmlns:a16="http://schemas.microsoft.com/office/drawing/2014/main" id="{ACDC20EC-D18F-4AC7-A3C9-E8B1395A103C}"/>
              </a:ext>
            </a:extLst>
          </p:cNvPr>
          <p:cNvSpPr>
            <a:spLocks noChangeArrowheads="1"/>
          </p:cNvSpPr>
          <p:nvPr/>
        </p:nvSpPr>
        <p:spPr bwMode="auto">
          <a:xfrm>
            <a:off x="5795963" y="908050"/>
            <a:ext cx="3276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algn="ctr"/>
            <a:r>
              <a:rPr lang="pl-PL" altLang="pl-PL" sz="2200" dirty="0">
                <a:solidFill>
                  <a:schemeClr val="accent1"/>
                </a:solidFill>
              </a:rPr>
              <a:t>LÖSUNG DER AUFGABE</a:t>
            </a:r>
            <a:endParaRPr lang="en-US" altLang="pl-PL" sz="2200" dirty="0">
              <a:solidFill>
                <a:schemeClr val="accent1"/>
              </a:solidFill>
            </a:endParaRPr>
          </a:p>
        </p:txBody>
      </p:sp>
      <p:pic>
        <p:nvPicPr>
          <p:cNvPr id="77828" name="Obraz 7">
            <a:extLst>
              <a:ext uri="{FF2B5EF4-FFF2-40B4-BE49-F238E27FC236}">
                <a16:creationId xmlns:a16="http://schemas.microsoft.com/office/drawing/2014/main" id="{6912E213-0290-404F-9A1A-D64184458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5500688"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trzałka: w dół 9">
            <a:extLst>
              <a:ext uri="{FF2B5EF4-FFF2-40B4-BE49-F238E27FC236}">
                <a16:creationId xmlns:a16="http://schemas.microsoft.com/office/drawing/2014/main" id="{4FB6578C-0947-44F1-AF19-9E1942BC5ED3}"/>
              </a:ext>
            </a:extLst>
          </p:cNvPr>
          <p:cNvSpPr/>
          <p:nvPr/>
        </p:nvSpPr>
        <p:spPr bwMode="auto">
          <a:xfrm rot="2073620">
            <a:off x="5537200" y="4541838"/>
            <a:ext cx="719138" cy="1339850"/>
          </a:xfrm>
          <a:prstGeom prst="down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50751" tIns="50751" rIns="50751" bIns="50751" anchor="ctr"/>
          <a:lstStyle/>
          <a:p>
            <a:pPr marL="588963" indent="-401638" algn="r" defTabSz="642938" eaLnBrk="1" hangingPunct="1">
              <a:lnSpc>
                <a:spcPct val="90000"/>
              </a:lnSpc>
              <a:spcBef>
                <a:spcPts val="1675"/>
              </a:spcBef>
              <a:buSzPct val="171000"/>
              <a:buFont typeface="Arial" charset="0"/>
              <a:buNone/>
              <a:defRPr/>
            </a:pPr>
            <a:endParaRPr lang="pl-PL">
              <a:solidFill>
                <a:schemeClr val="bg1"/>
              </a:solidFill>
              <a:sym typeface="Arial" charset="0"/>
            </a:endParaRPr>
          </a:p>
        </p:txBody>
      </p:sp>
      <p:sp>
        <p:nvSpPr>
          <p:cNvPr id="9" name="Prostokąt 8">
            <a:extLst>
              <a:ext uri="{FF2B5EF4-FFF2-40B4-BE49-F238E27FC236}">
                <a16:creationId xmlns:a16="http://schemas.microsoft.com/office/drawing/2014/main" id="{0E9BF175-5E36-4BAB-BBF1-B7B34C878B80}"/>
              </a:ext>
            </a:extLst>
          </p:cNvPr>
          <p:cNvSpPr/>
          <p:nvPr/>
        </p:nvSpPr>
        <p:spPr bwMode="auto">
          <a:xfrm>
            <a:off x="5940425" y="3716338"/>
            <a:ext cx="2879725" cy="1368425"/>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50751" tIns="50751" rIns="50751" bIns="50751" anchor="ctr"/>
          <a:lstStyle/>
          <a:p>
            <a:pPr marL="588963" indent="-401638" algn="ctr" defTabSz="642938" eaLnBrk="1" hangingPunct="1">
              <a:lnSpc>
                <a:spcPct val="90000"/>
              </a:lnSpc>
              <a:spcBef>
                <a:spcPts val="1675"/>
              </a:spcBef>
              <a:buSzPct val="171000"/>
              <a:buFont typeface="Arial" charset="0"/>
              <a:buNone/>
              <a:defRPr/>
            </a:pPr>
            <a:r>
              <a:rPr lang="pl-PL" sz="3000" dirty="0" err="1">
                <a:solidFill>
                  <a:schemeClr val="bg1"/>
                </a:solidFill>
                <a:sym typeface="Arial" charset="0"/>
              </a:rPr>
              <a:t>Gesamtnote</a:t>
            </a:r>
            <a:r>
              <a:rPr lang="pl-PL" sz="3000" dirty="0">
                <a:solidFill>
                  <a:schemeClr val="bg1"/>
                </a:solidFill>
                <a:sym typeface="Arial" charset="0"/>
              </a:rPr>
              <a:t>:</a:t>
            </a:r>
          </a:p>
          <a:p>
            <a:pPr marL="588963" indent="-401638" algn="ctr" defTabSz="642938" eaLnBrk="1" hangingPunct="1">
              <a:lnSpc>
                <a:spcPct val="90000"/>
              </a:lnSpc>
              <a:spcBef>
                <a:spcPts val="1675"/>
              </a:spcBef>
              <a:buSzPct val="171000"/>
              <a:buFont typeface="Arial" charset="0"/>
              <a:buNone/>
              <a:defRPr/>
            </a:pPr>
            <a:r>
              <a:rPr lang="pl-PL" sz="3000" dirty="0">
                <a:solidFill>
                  <a:schemeClr val="bg1"/>
                </a:solidFill>
                <a:sym typeface="Arial" charset="0"/>
              </a:rPr>
              <a:t>39,58%</a:t>
            </a:r>
          </a:p>
        </p:txBody>
      </p:sp>
    </p:spTree>
  </p:cSld>
  <p:clrMapOvr>
    <a:masterClrMapping/>
  </p:clrMapOvr>
  <p:transition advClick="0" advTm="1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8" name="Google Shape;168;p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9" name="Google Shape;169;p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0" name="Google Shape;170;p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1" name="Google Shape;171;p4"/>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2" name="Google Shape;172;p4"/>
          <p:cNvSpPr txBox="1"/>
          <p:nvPr/>
        </p:nvSpPr>
        <p:spPr>
          <a:xfrm>
            <a:off x="539750" y="2492374"/>
            <a:ext cx="3240088" cy="2274525"/>
          </a:xfrm>
          <a:prstGeom prst="rect">
            <a:avLst/>
          </a:prstGeom>
          <a:solidFill>
            <a:srgbClr val="DCDCDE"/>
          </a:solid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Behinderung</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a:t>
            </a: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als</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a:t>
            </a: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Oberbegriff</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für </a:t>
            </a: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die</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a:t>
            </a: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negativen</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a:t>
            </a: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Aspekte</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der </a:t>
            </a: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Funktionsfähigkeit</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a:t>
            </a: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die</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in </a:t>
            </a: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Wechselwirkung</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mit </a:t>
            </a: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Barrieren</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in der </a:t>
            </a: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Umwelt</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a:t>
            </a:r>
            <a:r>
              <a:rPr kumimoji="0" lang="pl-PL" sz="2000" b="0" i="0" u="none" strike="noStrike" kern="0" cap="none" spc="0" normalizeH="0" baseline="0" noProof="0" dirty="0" err="1">
                <a:ln>
                  <a:noFill/>
                </a:ln>
                <a:solidFill>
                  <a:srgbClr val="262672"/>
                </a:solidFill>
                <a:effectLst/>
                <a:uLnTx/>
                <a:uFillTx/>
                <a:latin typeface="Arial"/>
                <a:ea typeface="Arial"/>
                <a:cs typeface="Arial"/>
                <a:sym typeface="Arial"/>
              </a:rPr>
              <a:t>entstehen</a:t>
            </a:r>
            <a:r>
              <a:rPr kumimoji="0" lang="pl-PL" sz="2000" b="0" i="0" u="none" strike="noStrike" kern="0" cap="none" spc="0" normalizeH="0" baseline="0" noProof="0" dirty="0">
                <a:ln>
                  <a:noFill/>
                </a:ln>
                <a:solidFill>
                  <a:srgbClr val="262672"/>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73" name="Google Shape;173;p4" descr="Parasol"/>
          <p:cNvPicPr preferRelativeResize="0"/>
          <p:nvPr/>
        </p:nvPicPr>
        <p:blipFill rotWithShape="1">
          <a:blip r:embed="rId3">
            <a:alphaModFix/>
          </a:blip>
          <a:srcRect/>
          <a:stretch/>
        </p:blipFill>
        <p:spPr>
          <a:xfrm>
            <a:off x="4572000" y="2060575"/>
            <a:ext cx="4151313" cy="4151313"/>
          </a:xfrm>
          <a:prstGeom prst="rect">
            <a:avLst/>
          </a:prstGeom>
          <a:noFill/>
          <a:ln>
            <a:noFill/>
          </a:ln>
        </p:spPr>
      </p:pic>
      <p:sp>
        <p:nvSpPr>
          <p:cNvPr id="174" name="Google Shape;174;p4"/>
          <p:cNvSpPr txBox="1"/>
          <p:nvPr/>
        </p:nvSpPr>
        <p:spPr>
          <a:xfrm>
            <a:off x="5724525" y="2924175"/>
            <a:ext cx="2144128" cy="40163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a:ln>
                  <a:noFill/>
                </a:ln>
                <a:solidFill>
                  <a:srgbClr val="FFFFFF"/>
                </a:solidFill>
                <a:effectLst/>
                <a:uLnTx/>
                <a:uFillTx/>
                <a:latin typeface="Arial"/>
                <a:ea typeface="Arial"/>
                <a:cs typeface="Arial"/>
                <a:sym typeface="Arial"/>
              </a:rPr>
              <a:t>BEHINDERUNG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5" name="Google Shape;175;p4" descr="Chmura"/>
          <p:cNvPicPr preferRelativeResize="0"/>
          <p:nvPr/>
        </p:nvPicPr>
        <p:blipFill rotWithShape="1">
          <a:blip r:embed="rId4">
            <a:alphaModFix/>
          </a:blip>
          <a:srcRect/>
          <a:stretch/>
        </p:blipFill>
        <p:spPr>
          <a:xfrm>
            <a:off x="4284663" y="1125538"/>
            <a:ext cx="4535487" cy="1814512"/>
          </a:xfrm>
          <a:prstGeom prst="rect">
            <a:avLst/>
          </a:prstGeom>
          <a:noFill/>
          <a:ln>
            <a:noFill/>
          </a:ln>
        </p:spPr>
      </p:pic>
      <p:sp>
        <p:nvSpPr>
          <p:cNvPr id="176" name="Google Shape;176;p4"/>
          <p:cNvSpPr txBox="1"/>
          <p:nvPr/>
        </p:nvSpPr>
        <p:spPr>
          <a:xfrm>
            <a:off x="5148263" y="1916113"/>
            <a:ext cx="3024187" cy="33972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600" b="1" i="0" u="none" strike="noStrike" kern="0" cap="none" spc="0" normalizeH="0" baseline="0" noProof="0">
                <a:ln>
                  <a:noFill/>
                </a:ln>
                <a:solidFill>
                  <a:srgbClr val="FFFFFF"/>
                </a:solidFill>
                <a:effectLst/>
                <a:uLnTx/>
                <a:uFillTx/>
                <a:latin typeface="Arial"/>
                <a:ea typeface="Arial"/>
                <a:cs typeface="Arial"/>
                <a:sym typeface="Arial"/>
              </a:rPr>
              <a:t>Barrieren in der Umgebung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6948488" y="3644900"/>
            <a:ext cx="2016125" cy="1296988"/>
          </a:xfrm>
          <a:prstGeom prst="rect">
            <a:avLst/>
          </a:prstGeom>
          <a:noFill/>
          <a:ln>
            <a:noFill/>
          </a:ln>
        </p:spPr>
        <p:txBody>
          <a:bodyPr spcFirstLastPara="1" wrap="square" lIns="50750" tIns="50750" rIns="50750" bIns="507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000" b="0" i="0" u="none" strike="noStrike" kern="0" cap="none" spc="0" normalizeH="0" baseline="0" noProof="0">
                <a:ln>
                  <a:noFill/>
                </a:ln>
                <a:solidFill>
                  <a:srgbClr val="FFFFFF"/>
                </a:solidFill>
                <a:effectLst/>
                <a:uLnTx/>
                <a:uFillTx/>
                <a:latin typeface="Arial"/>
                <a:ea typeface="Arial"/>
                <a:cs typeface="Arial"/>
                <a:sym typeface="Arial"/>
              </a:rPr>
              <a:t>Beeinträchtigung</a:t>
            </a: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8" name="Google Shape;178;p4"/>
          <p:cNvSpPr txBox="1"/>
          <p:nvPr/>
        </p:nvSpPr>
        <p:spPr>
          <a:xfrm rot="750882">
            <a:off x="6821192" y="4166894"/>
            <a:ext cx="2206349"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dirty="0" err="1">
                <a:ln>
                  <a:noFill/>
                </a:ln>
                <a:solidFill>
                  <a:srgbClr val="222061"/>
                </a:solidFill>
                <a:effectLst/>
                <a:uLnTx/>
                <a:uFillTx/>
                <a:latin typeface="Arial"/>
                <a:ea typeface="Arial"/>
                <a:cs typeface="Arial"/>
                <a:sym typeface="Arial"/>
              </a:rPr>
              <a:t>Wertminderung</a:t>
            </a:r>
            <a:endParaRPr kumimoji="0" sz="10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9" name="Google Shape;179;p4"/>
          <p:cNvSpPr txBox="1"/>
          <p:nvPr/>
        </p:nvSpPr>
        <p:spPr>
          <a:xfrm rot="750882">
            <a:off x="6755913" y="4644832"/>
            <a:ext cx="2622550"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dirty="0" err="1">
                <a:ln>
                  <a:noFill/>
                </a:ln>
                <a:solidFill>
                  <a:srgbClr val="222061"/>
                </a:solidFill>
                <a:effectLst/>
                <a:uLnTx/>
                <a:uFillTx/>
                <a:latin typeface="Arial"/>
                <a:ea typeface="Arial"/>
                <a:cs typeface="Arial"/>
                <a:sym typeface="Arial"/>
              </a:rPr>
              <a:t>Invalidität</a:t>
            </a:r>
            <a:r>
              <a:rPr kumimoji="0" lang="pl-PL" sz="2000" b="1" i="0" u="none" strike="noStrike" kern="0" cap="none" spc="0" normalizeH="0" baseline="0" noProof="0" dirty="0">
                <a:ln>
                  <a:noFill/>
                </a:ln>
                <a:solidFill>
                  <a:srgbClr val="222061"/>
                </a:solidFill>
                <a:effectLst/>
                <a:uLnTx/>
                <a:uFillTx/>
                <a:latin typeface="Arial"/>
                <a:ea typeface="Arial"/>
                <a:cs typeface="Arial"/>
                <a:sym typeface="Arial"/>
              </a:rPr>
              <a:t> (</a:t>
            </a:r>
            <a:r>
              <a:rPr kumimoji="0" lang="pl-PL" sz="2000" b="1" i="0" u="none" strike="noStrike" kern="0" cap="none" spc="0" normalizeH="0" baseline="0" noProof="0" dirty="0" err="1">
                <a:ln>
                  <a:noFill/>
                </a:ln>
                <a:solidFill>
                  <a:srgbClr val="222061"/>
                </a:solidFill>
                <a:effectLst/>
                <a:uLnTx/>
                <a:uFillTx/>
                <a:latin typeface="Arial"/>
                <a:ea typeface="Arial"/>
                <a:cs typeface="Arial"/>
                <a:sym typeface="Arial"/>
              </a:rPr>
              <a:t>Aktivitätsein</a:t>
            </a:r>
            <a:r>
              <a:rPr kumimoji="0" lang="de-DE" sz="2000" b="1" i="0" u="none" strike="noStrike" kern="0" cap="none" spc="0" normalizeH="0" baseline="0" noProof="0" dirty="0">
                <a:ln>
                  <a:noFill/>
                </a:ln>
                <a:solidFill>
                  <a:srgbClr val="222061"/>
                </a:solidFill>
                <a:effectLst/>
                <a:uLnTx/>
                <a:uFillTx/>
                <a:latin typeface="Arial"/>
                <a:ea typeface="Arial"/>
                <a:cs typeface="Arial"/>
                <a:sym typeface="Arial"/>
              </a:rPr>
              <a:t>-</a:t>
            </a:r>
            <a:r>
              <a:rPr kumimoji="0" lang="pl-PL" sz="2000" b="1" i="0" u="none" strike="noStrike" kern="0" cap="none" spc="0" normalizeH="0" baseline="0" noProof="0" dirty="0" err="1">
                <a:ln>
                  <a:noFill/>
                </a:ln>
                <a:solidFill>
                  <a:srgbClr val="222061"/>
                </a:solidFill>
                <a:effectLst/>
                <a:uLnTx/>
                <a:uFillTx/>
                <a:latin typeface="Arial"/>
                <a:ea typeface="Arial"/>
                <a:cs typeface="Arial"/>
                <a:sym typeface="Arial"/>
              </a:rPr>
              <a:t>schränkungen</a:t>
            </a:r>
            <a:r>
              <a:rPr kumimoji="0" lang="pl-PL" sz="2000" b="1" i="0" u="none" strike="noStrike" kern="0" cap="none" spc="0" normalizeH="0" baseline="0" noProof="0" dirty="0">
                <a:ln>
                  <a:noFill/>
                </a:ln>
                <a:solidFill>
                  <a:srgbClr val="222061"/>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80" name="Google Shape;180;p4"/>
          <p:cNvSpPr txBox="1"/>
          <p:nvPr/>
        </p:nvSpPr>
        <p:spPr>
          <a:xfrm rot="-1320341">
            <a:off x="3982261" y="4328035"/>
            <a:ext cx="2308225" cy="1016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dirty="0">
                <a:ln>
                  <a:noFill/>
                </a:ln>
                <a:solidFill>
                  <a:srgbClr val="222061"/>
                </a:solidFill>
                <a:effectLst/>
                <a:uLnTx/>
                <a:uFillTx/>
                <a:latin typeface="Arial"/>
                <a:ea typeface="Arial"/>
                <a:cs typeface="Arial"/>
                <a:sym typeface="Arial"/>
              </a:rPr>
              <a:t>Handicap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1" i="0" u="none" strike="noStrike" kern="0" cap="none" spc="0" normalizeH="0" baseline="0" noProof="0" dirty="0">
                <a:ln>
                  <a:noFill/>
                </a:ln>
                <a:solidFill>
                  <a:srgbClr val="222061"/>
                </a:solidFill>
                <a:effectLst/>
                <a:uLnTx/>
                <a:uFillTx/>
                <a:latin typeface="Arial"/>
                <a:ea typeface="Arial"/>
                <a:cs typeface="Arial"/>
                <a:sym typeface="Arial"/>
              </a:rPr>
              <a:t>(</a:t>
            </a:r>
            <a:r>
              <a:rPr kumimoji="0" lang="pl-PL" sz="2000" b="1" i="0" u="none" strike="noStrike" kern="0" cap="none" spc="0" normalizeH="0" baseline="0" noProof="0" dirty="0" err="1">
                <a:ln>
                  <a:noFill/>
                </a:ln>
                <a:solidFill>
                  <a:srgbClr val="222061"/>
                </a:solidFill>
                <a:effectLst/>
                <a:uLnTx/>
                <a:uFillTx/>
                <a:latin typeface="Arial"/>
                <a:ea typeface="Arial"/>
                <a:cs typeface="Arial"/>
                <a:sym typeface="Arial"/>
              </a:rPr>
              <a:t>Teilnahmebe</a:t>
            </a:r>
            <a:r>
              <a:rPr kumimoji="0" lang="de-DE" sz="2000" b="1" i="0" u="none" strike="noStrike" kern="0" cap="none" spc="0" normalizeH="0" baseline="0" noProof="0" dirty="0">
                <a:ln>
                  <a:noFill/>
                </a:ln>
                <a:solidFill>
                  <a:srgbClr val="222061"/>
                </a:solidFill>
                <a:effectLst/>
                <a:uLnTx/>
                <a:uFillTx/>
                <a:latin typeface="Arial"/>
                <a:ea typeface="Arial"/>
                <a:cs typeface="Arial"/>
                <a:sym typeface="Arial"/>
              </a:rPr>
              <a:t>-</a:t>
            </a:r>
            <a:r>
              <a:rPr kumimoji="0" lang="pl-PL" sz="2000" b="1" i="0" u="none" strike="noStrike" kern="0" cap="none" spc="0" normalizeH="0" baseline="0" noProof="0" dirty="0" err="1">
                <a:ln>
                  <a:noFill/>
                </a:ln>
                <a:solidFill>
                  <a:srgbClr val="222061"/>
                </a:solidFill>
                <a:effectLst/>
                <a:uLnTx/>
                <a:uFillTx/>
                <a:latin typeface="Arial"/>
                <a:ea typeface="Arial"/>
                <a:cs typeface="Arial"/>
                <a:sym typeface="Arial"/>
              </a:rPr>
              <a:t>schränkung</a:t>
            </a:r>
            <a:r>
              <a:rPr kumimoji="0" lang="pl-PL" sz="2000" b="1" i="0" u="none" strike="noStrike" kern="0" cap="none" spc="0" normalizeH="0" baseline="0" noProof="0" dirty="0">
                <a:ln>
                  <a:noFill/>
                </a:ln>
                <a:solidFill>
                  <a:srgbClr val="222061"/>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1" name="Google Shape;181;p4"/>
          <p:cNvSpPr/>
          <p:nvPr/>
        </p:nvSpPr>
        <p:spPr>
          <a:xfrm>
            <a:off x="323850" y="981075"/>
            <a:ext cx="8135938"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262672"/>
                </a:solidFill>
                <a:effectLst/>
                <a:uLnTx/>
                <a:uFillTx/>
                <a:latin typeface="Arial"/>
                <a:ea typeface="Arial"/>
                <a:cs typeface="Arial"/>
                <a:sym typeface="Arial"/>
              </a:rPr>
              <a:t>Entwicklung der Definition von "DISABILITY"</a:t>
            </a:r>
            <a:endParaRPr kumimoji="0" sz="2200" b="0" i="0" u="none" strike="noStrike" kern="0" cap="none" spc="0" normalizeH="0" baseline="0" noProof="0">
              <a:ln>
                <a:noFill/>
              </a:ln>
              <a:solidFill>
                <a:srgbClr val="262672"/>
              </a:solidFill>
              <a:effectLst/>
              <a:uLnTx/>
              <a:uFillTx/>
              <a:latin typeface="Arial"/>
              <a:ea typeface="Arial"/>
              <a:cs typeface="Arial"/>
              <a:sym typeface="Arial"/>
            </a:endParaRPr>
          </a:p>
        </p:txBody>
      </p:sp>
    </p:spTree>
    <p:extLst>
      <p:ext uri="{BB962C8B-B14F-4D97-AF65-F5344CB8AC3E}">
        <p14:creationId xmlns:p14="http://schemas.microsoft.com/office/powerpoint/2010/main" val="2530610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ytuł 1">
            <a:extLst>
              <a:ext uri="{FF2B5EF4-FFF2-40B4-BE49-F238E27FC236}">
                <a16:creationId xmlns:a16="http://schemas.microsoft.com/office/drawing/2014/main" id="{13507E05-6206-4383-BBC4-4F1FDE358F1C}"/>
              </a:ext>
            </a:extLst>
          </p:cNvPr>
          <p:cNvSpPr>
            <a:spLocks noGrp="1" noChangeArrowheads="1"/>
          </p:cNvSpPr>
          <p:nvPr>
            <p:ph type="ctrTitle"/>
          </p:nvPr>
        </p:nvSpPr>
        <p:spPr bwMode="auto">
          <a:xfrm>
            <a:off x="827088" y="2349500"/>
            <a:ext cx="7772400" cy="204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2800" dirty="0">
                <a:solidFill>
                  <a:srgbClr val="FFFFFF"/>
                </a:solidFill>
              </a:rPr>
              <a:t>ERGEBNISSE: 39,58%</a:t>
            </a:r>
            <a:endParaRPr lang="pl-PL" sz="2800" dirty="0">
              <a:solidFill>
                <a:srgbClr val="FFFFFF"/>
              </a:solidFill>
            </a:endParaRPr>
          </a:p>
        </p:txBody>
      </p:sp>
      <p:sp>
        <p:nvSpPr>
          <p:cNvPr id="5" name="Prostokąt 4">
            <a:extLst>
              <a:ext uri="{FF2B5EF4-FFF2-40B4-BE49-F238E27FC236}">
                <a16:creationId xmlns:a16="http://schemas.microsoft.com/office/drawing/2014/main" id="{E319785D-AE20-4CAD-AEEA-B8A3AF8710E3}"/>
              </a:ext>
            </a:extLst>
          </p:cNvPr>
          <p:cNvSpPr/>
          <p:nvPr/>
        </p:nvSpPr>
        <p:spPr bwMode="auto">
          <a:xfrm>
            <a:off x="2987675" y="2205038"/>
            <a:ext cx="3168650" cy="8636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lIns="50751" tIns="50751" rIns="50751" bIns="50751" anchor="ctr"/>
          <a:lstStyle/>
          <a:p>
            <a:pPr algn="ctr"/>
            <a:r>
              <a:rPr lang="pl-PL" altLang="pl-PL" sz="2200" dirty="0">
                <a:solidFill>
                  <a:schemeClr val="accent1"/>
                </a:solidFill>
              </a:rPr>
              <a:t>LÖSUNG DER AUFGABE</a:t>
            </a:r>
            <a:endParaRPr lang="en-US" altLang="pl-PL" sz="2200" dirty="0">
              <a:solidFill>
                <a:schemeClr val="accent1"/>
              </a:solidFill>
            </a:endParaRPr>
          </a:p>
        </p:txBody>
      </p:sp>
      <p:sp>
        <p:nvSpPr>
          <p:cNvPr id="78852" name="Prostokąt 1">
            <a:extLst>
              <a:ext uri="{FF2B5EF4-FFF2-40B4-BE49-F238E27FC236}">
                <a16:creationId xmlns:a16="http://schemas.microsoft.com/office/drawing/2014/main" id="{26A35E85-143B-4F1F-9083-10873BE14B69}"/>
              </a:ext>
            </a:extLst>
          </p:cNvPr>
          <p:cNvSpPr>
            <a:spLocks noChangeArrowheads="1"/>
          </p:cNvSpPr>
          <p:nvPr/>
        </p:nvSpPr>
        <p:spPr bwMode="auto">
          <a:xfrm>
            <a:off x="1835150" y="1341438"/>
            <a:ext cx="5257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a:p>
        </p:txBody>
      </p:sp>
    </p:spTree>
  </p:cSld>
  <p:clrMapOvr>
    <a:masterClrMapping/>
  </p:clrMapOvr>
  <p:transition advClick="0" advTm="10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415CCF6B-5AEE-4FE4-8ADD-462653D5A23A}"/>
              </a:ext>
            </a:extLst>
          </p:cNvPr>
          <p:cNvSpPr/>
          <p:nvPr/>
        </p:nvSpPr>
        <p:spPr>
          <a:xfrm>
            <a:off x="395288" y="1052513"/>
            <a:ext cx="8135937" cy="523875"/>
          </a:xfrm>
          <a:prstGeom prst="rect">
            <a:avLst/>
          </a:prstGeom>
        </p:spPr>
        <p:txBody>
          <a:bodyPr>
            <a:spAutoFit/>
          </a:bodyPr>
          <a:lstStyle/>
          <a:p>
            <a:pPr algn="ctr">
              <a:defRPr/>
            </a:pPr>
            <a:r>
              <a:rPr lang="pl-PL" sz="2800" dirty="0" err="1">
                <a:solidFill>
                  <a:schemeClr val="accent2">
                    <a:lumMod val="75000"/>
                  </a:schemeClr>
                </a:solidFill>
              </a:rPr>
              <a:t>Bibliographie</a:t>
            </a:r>
            <a:r>
              <a:rPr lang="pl-PL" sz="2800" dirty="0">
                <a:solidFill>
                  <a:schemeClr val="accent2">
                    <a:lumMod val="75000"/>
                  </a:schemeClr>
                </a:solidFill>
              </a:rPr>
              <a:t>:</a:t>
            </a:r>
            <a:endParaRPr lang="en-US" sz="2800" dirty="0">
              <a:solidFill>
                <a:schemeClr val="accent2">
                  <a:lumMod val="75000"/>
                </a:schemeClr>
              </a:solidFill>
            </a:endParaRPr>
          </a:p>
        </p:txBody>
      </p:sp>
      <p:sp>
        <p:nvSpPr>
          <p:cNvPr id="5" name="Prostokąt 4">
            <a:extLst>
              <a:ext uri="{FF2B5EF4-FFF2-40B4-BE49-F238E27FC236}">
                <a16:creationId xmlns:a16="http://schemas.microsoft.com/office/drawing/2014/main" id="{BF3E9AF2-90D1-4F7A-8271-AD0103A9CA71}"/>
              </a:ext>
            </a:extLst>
          </p:cNvPr>
          <p:cNvSpPr/>
          <p:nvPr/>
        </p:nvSpPr>
        <p:spPr>
          <a:xfrm>
            <a:off x="107950" y="1628775"/>
            <a:ext cx="8929688" cy="3754874"/>
          </a:xfrm>
          <a:prstGeom prst="rect">
            <a:avLst/>
          </a:prstGeom>
        </p:spPr>
        <p:txBody>
          <a:bodyPr>
            <a:spAutoFit/>
          </a:bodyPr>
          <a:lstStyle/>
          <a:p>
            <a:pPr marL="542925" indent="-542925">
              <a:buFontTx/>
              <a:buAutoNum type="arabicPeriod"/>
              <a:defRPr/>
            </a:pPr>
            <a:r>
              <a:rPr lang="pl-PL" sz="1400" b="0" dirty="0" err="1">
                <a:solidFill>
                  <a:srgbClr val="002060"/>
                </a:solidFill>
              </a:rPr>
              <a:t>European</a:t>
            </a:r>
            <a:r>
              <a:rPr lang="pl-PL" sz="1400" b="0" dirty="0">
                <a:solidFill>
                  <a:srgbClr val="002060"/>
                </a:solidFill>
              </a:rPr>
              <a:t> </a:t>
            </a:r>
            <a:r>
              <a:rPr lang="pl-PL" sz="1400" b="0" dirty="0" err="1">
                <a:solidFill>
                  <a:srgbClr val="002060"/>
                </a:solidFill>
              </a:rPr>
              <a:t>Comission</a:t>
            </a:r>
            <a:r>
              <a:rPr lang="pl-PL" sz="1400" b="0" dirty="0">
                <a:solidFill>
                  <a:srgbClr val="002060"/>
                </a:solidFill>
              </a:rPr>
              <a:t>: </a:t>
            </a:r>
            <a:r>
              <a:rPr lang="pl-PL" sz="1400" b="0" dirty="0">
                <a:solidFill>
                  <a:srgbClr val="002060"/>
                </a:solidFill>
                <a:hlinkClick r:id="rId2"/>
              </a:rPr>
              <a:t>https://ec.europa.eu/</a:t>
            </a:r>
            <a:endParaRPr lang="pl-PL" sz="1400" b="0" dirty="0">
              <a:solidFill>
                <a:srgbClr val="002060"/>
              </a:solidFill>
            </a:endParaRPr>
          </a:p>
          <a:p>
            <a:pPr marL="542925" indent="-542925">
              <a:buFontTx/>
              <a:buAutoNum type="arabicPeriod"/>
              <a:defRPr/>
            </a:pPr>
            <a:r>
              <a:rPr lang="pl-PL" sz="1400" b="0" dirty="0">
                <a:solidFill>
                  <a:srgbClr val="002060"/>
                </a:solidFill>
              </a:rPr>
              <a:t>World Report on </a:t>
            </a:r>
            <a:r>
              <a:rPr lang="pl-PL" sz="1400" b="0" dirty="0" err="1">
                <a:solidFill>
                  <a:srgbClr val="002060"/>
                </a:solidFill>
              </a:rPr>
              <a:t>Disability</a:t>
            </a:r>
            <a:r>
              <a:rPr lang="pl-PL" sz="1400" b="0" dirty="0">
                <a:solidFill>
                  <a:srgbClr val="002060"/>
                </a:solidFill>
              </a:rPr>
              <a:t>, WHO 2011:  </a:t>
            </a:r>
            <a:r>
              <a:rPr lang="pl-PL" sz="1400" b="0" dirty="0">
                <a:solidFill>
                  <a:srgbClr val="002060"/>
                </a:solidFill>
                <a:hlinkClick r:id="rId3"/>
              </a:rPr>
              <a:t>https://www.who.int/</a:t>
            </a:r>
            <a:endParaRPr lang="pl-PL" sz="1400" b="0" dirty="0">
              <a:solidFill>
                <a:srgbClr val="002060"/>
              </a:solidFill>
            </a:endParaRPr>
          </a:p>
          <a:p>
            <a:pPr marL="542925" indent="-542925">
              <a:buFontTx/>
              <a:buAutoNum type="arabicPeriod"/>
              <a:defRPr/>
            </a:pPr>
            <a:r>
              <a:rPr lang="pl-PL" sz="1400" b="0" dirty="0" err="1">
                <a:solidFill>
                  <a:srgbClr val="002060"/>
                </a:solidFill>
              </a:rPr>
              <a:t>Margareta</a:t>
            </a:r>
            <a:r>
              <a:rPr lang="pl-PL" sz="1400" b="0" dirty="0">
                <a:solidFill>
                  <a:srgbClr val="002060"/>
                </a:solidFill>
              </a:rPr>
              <a:t> </a:t>
            </a:r>
            <a:r>
              <a:rPr lang="pl-PL" sz="1400" b="0" dirty="0" err="1">
                <a:solidFill>
                  <a:srgbClr val="002060"/>
                </a:solidFill>
              </a:rPr>
              <a:t>Adolfsson</a:t>
            </a:r>
            <a:r>
              <a:rPr lang="pl-PL" sz="1400" b="0" dirty="0">
                <a:solidFill>
                  <a:srgbClr val="002060"/>
                </a:solidFill>
              </a:rPr>
              <a:t>: </a:t>
            </a:r>
            <a:r>
              <a:rPr lang="en-US" sz="1400" b="0" dirty="0">
                <a:solidFill>
                  <a:srgbClr val="002060"/>
                </a:solidFill>
              </a:rPr>
              <a:t>Applying the ICF-CY to identify everyday life situations of children and youth with disabilities</a:t>
            </a:r>
            <a:r>
              <a:rPr lang="pl-PL" sz="1400" b="0" dirty="0">
                <a:solidFill>
                  <a:srgbClr val="002060"/>
                </a:solidFill>
              </a:rPr>
              <a:t>, </a:t>
            </a:r>
            <a:r>
              <a:rPr lang="pl-PL" sz="1400" b="0" dirty="0" err="1">
                <a:solidFill>
                  <a:srgbClr val="002060"/>
                </a:solidFill>
              </a:rPr>
              <a:t>Jönköping</a:t>
            </a:r>
            <a:r>
              <a:rPr lang="pl-PL" sz="1400" b="0" dirty="0">
                <a:solidFill>
                  <a:srgbClr val="002060"/>
                </a:solidFill>
              </a:rPr>
              <a:t> 2011</a:t>
            </a:r>
          </a:p>
          <a:p>
            <a:pPr marL="542925" indent="-542925">
              <a:buFontTx/>
              <a:buAutoNum type="arabicPeriod"/>
              <a:defRPr/>
            </a:pPr>
            <a:r>
              <a:rPr lang="pl-PL" sz="1400" b="0" dirty="0">
                <a:solidFill>
                  <a:srgbClr val="002060"/>
                </a:solidFill>
              </a:rPr>
              <a:t>Michael </a:t>
            </a:r>
            <a:r>
              <a:rPr lang="pl-PL" sz="1400" b="0" dirty="0" err="1">
                <a:solidFill>
                  <a:srgbClr val="002060"/>
                </a:solidFill>
              </a:rPr>
              <a:t>Linden</a:t>
            </a:r>
            <a:r>
              <a:rPr lang="pl-PL" sz="1400" b="0" dirty="0">
                <a:solidFill>
                  <a:srgbClr val="002060"/>
                </a:solidFill>
              </a:rPr>
              <a:t>: </a:t>
            </a:r>
            <a:r>
              <a:rPr lang="en-US" sz="1400" b="0" dirty="0">
                <a:solidFill>
                  <a:srgbClr val="002060"/>
                </a:solidFill>
              </a:rPr>
              <a:t>Definition and Assessment of Disability in Mental Disorders under the Perspective of the International Classification of Functioning Disability and Health (ICF)</a:t>
            </a:r>
            <a:r>
              <a:rPr lang="pl-PL" sz="1400" b="0" dirty="0">
                <a:solidFill>
                  <a:srgbClr val="002060"/>
                </a:solidFill>
              </a:rPr>
              <a:t> DOI: 10.1002/bsl.2283</a:t>
            </a:r>
          </a:p>
          <a:p>
            <a:pPr marL="542925" indent="-542925">
              <a:buFontTx/>
              <a:buAutoNum type="arabicPeriod"/>
              <a:defRPr/>
            </a:pPr>
            <a:r>
              <a:rPr lang="pl-PL" sz="1400" b="0" dirty="0" err="1">
                <a:solidFill>
                  <a:srgbClr val="002060"/>
                </a:solidFill>
              </a:rPr>
              <a:t>Jonas-Sébastien</a:t>
            </a:r>
            <a:r>
              <a:rPr lang="pl-PL" sz="1400" b="0" dirty="0">
                <a:solidFill>
                  <a:srgbClr val="002060"/>
                </a:solidFill>
              </a:rPr>
              <a:t> </a:t>
            </a:r>
            <a:r>
              <a:rPr lang="pl-PL" sz="1400" b="0" dirty="0" err="1">
                <a:solidFill>
                  <a:srgbClr val="002060"/>
                </a:solidFill>
              </a:rPr>
              <a:t>Beaudry</a:t>
            </a:r>
            <a:r>
              <a:rPr lang="pl-PL" sz="1400" b="0" dirty="0">
                <a:solidFill>
                  <a:srgbClr val="002060"/>
                </a:solidFill>
              </a:rPr>
              <a:t>: Beyond (</a:t>
            </a:r>
            <a:r>
              <a:rPr lang="pl-PL" sz="1400" b="0" dirty="0" err="1">
                <a:solidFill>
                  <a:srgbClr val="002060"/>
                </a:solidFill>
              </a:rPr>
              <a:t>Models</a:t>
            </a:r>
            <a:r>
              <a:rPr lang="pl-PL" sz="1400" b="0" dirty="0">
                <a:solidFill>
                  <a:srgbClr val="002060"/>
                </a:solidFill>
              </a:rPr>
              <a:t> of) </a:t>
            </a:r>
            <a:r>
              <a:rPr lang="pl-PL" sz="1400" b="0" dirty="0" err="1">
                <a:solidFill>
                  <a:srgbClr val="002060"/>
                </a:solidFill>
              </a:rPr>
              <a:t>Disability</a:t>
            </a:r>
            <a:r>
              <a:rPr lang="pl-PL" sz="1400" b="0" dirty="0">
                <a:solidFill>
                  <a:srgbClr val="002060"/>
                </a:solidFill>
              </a:rPr>
              <a:t>? DOI: 10.1093/</a:t>
            </a:r>
            <a:r>
              <a:rPr lang="pl-PL" sz="1400" b="0" dirty="0" err="1">
                <a:solidFill>
                  <a:srgbClr val="002060"/>
                </a:solidFill>
              </a:rPr>
              <a:t>jmp</a:t>
            </a:r>
            <a:r>
              <a:rPr lang="pl-PL" sz="1400" b="0" dirty="0">
                <a:solidFill>
                  <a:srgbClr val="002060"/>
                </a:solidFill>
              </a:rPr>
              <a:t>/jhv063</a:t>
            </a:r>
          </a:p>
          <a:p>
            <a:pPr marL="542925" indent="-542925">
              <a:buFontTx/>
              <a:buAutoNum type="arabicPeriod"/>
              <a:defRPr/>
            </a:pPr>
            <a:r>
              <a:rPr lang="en-US" sz="1400" b="0" dirty="0">
                <a:solidFill>
                  <a:srgbClr val="002060"/>
                </a:solidFill>
              </a:rPr>
              <a:t>WHO Disability Assessment Schedule 2.0 (WHODAS 2.0)</a:t>
            </a:r>
            <a:r>
              <a:rPr lang="pl-PL" sz="1400" b="0" dirty="0">
                <a:solidFill>
                  <a:srgbClr val="002060"/>
                </a:solidFill>
              </a:rPr>
              <a:t>: </a:t>
            </a:r>
            <a:r>
              <a:rPr lang="pl-PL" sz="1400" b="0" dirty="0">
                <a:solidFill>
                  <a:srgbClr val="002060"/>
                </a:solidFill>
                <a:hlinkClick r:id="rId4"/>
              </a:rPr>
              <a:t>https://www.who.int/classifications/icf/more_whodas/en/</a:t>
            </a:r>
            <a:endParaRPr lang="pl-PL" sz="1400" b="0" dirty="0">
              <a:solidFill>
                <a:srgbClr val="002060"/>
              </a:solidFill>
            </a:endParaRPr>
          </a:p>
          <a:p>
            <a:pPr marL="542925" indent="-542925">
              <a:buFontTx/>
              <a:buAutoNum type="arabicPeriod"/>
              <a:defRPr/>
            </a:pPr>
            <a:r>
              <a:rPr lang="pl-PL" sz="1400" b="0" dirty="0">
                <a:solidFill>
                  <a:srgbClr val="002060"/>
                </a:solidFill>
              </a:rPr>
              <a:t>Mohammad </a:t>
            </a:r>
            <a:r>
              <a:rPr lang="pl-PL" sz="1400" b="0" dirty="0" err="1">
                <a:solidFill>
                  <a:srgbClr val="002060"/>
                </a:solidFill>
              </a:rPr>
              <a:t>Imran</a:t>
            </a:r>
            <a:r>
              <a:rPr lang="pl-PL" sz="1400" b="0" dirty="0">
                <a:solidFill>
                  <a:srgbClr val="002060"/>
                </a:solidFill>
              </a:rPr>
              <a:t> </a:t>
            </a:r>
            <a:r>
              <a:rPr lang="pl-PL" sz="1400" b="0" dirty="0" err="1">
                <a:solidFill>
                  <a:srgbClr val="002060"/>
                </a:solidFill>
              </a:rPr>
              <a:t>Younus</a:t>
            </a:r>
            <a:r>
              <a:rPr lang="pl-PL" sz="1400" b="0" dirty="0">
                <a:solidFill>
                  <a:srgbClr val="002060"/>
                </a:solidFill>
              </a:rPr>
              <a:t>, Di‑</a:t>
            </a:r>
            <a:r>
              <a:rPr lang="pl-PL" sz="1400" b="0" dirty="0" err="1">
                <a:solidFill>
                  <a:srgbClr val="002060"/>
                </a:solidFill>
              </a:rPr>
              <a:t>Miao</a:t>
            </a:r>
            <a:r>
              <a:rPr lang="pl-PL" sz="1400" b="0" dirty="0">
                <a:solidFill>
                  <a:srgbClr val="002060"/>
                </a:solidFill>
              </a:rPr>
              <a:t> </a:t>
            </a:r>
            <a:r>
              <a:rPr lang="pl-PL" sz="1400" b="0" dirty="0" err="1">
                <a:solidFill>
                  <a:srgbClr val="002060"/>
                </a:solidFill>
              </a:rPr>
              <a:t>Wang</a:t>
            </a:r>
            <a:r>
              <a:rPr lang="pl-PL" sz="1400" b="0" dirty="0">
                <a:solidFill>
                  <a:srgbClr val="002060"/>
                </a:solidFill>
              </a:rPr>
              <a:t>, Fang‑fang </a:t>
            </a:r>
            <a:r>
              <a:rPr lang="pl-PL" sz="1400" b="0" dirty="0" err="1">
                <a:solidFill>
                  <a:srgbClr val="002060"/>
                </a:solidFill>
              </a:rPr>
              <a:t>Yu</a:t>
            </a:r>
            <a:r>
              <a:rPr lang="pl-PL" sz="1400" b="0" dirty="0">
                <a:solidFill>
                  <a:srgbClr val="002060"/>
                </a:solidFill>
              </a:rPr>
              <a:t>, </a:t>
            </a:r>
            <a:r>
              <a:rPr lang="pl-PL" sz="1400" b="0" dirty="0" err="1">
                <a:solidFill>
                  <a:srgbClr val="002060"/>
                </a:solidFill>
              </a:rPr>
              <a:t>Hua</a:t>
            </a:r>
            <a:r>
              <a:rPr lang="pl-PL" sz="1400" b="0" dirty="0">
                <a:solidFill>
                  <a:srgbClr val="002060"/>
                </a:solidFill>
              </a:rPr>
              <a:t> Fang, </a:t>
            </a:r>
            <a:r>
              <a:rPr lang="pl-PL" sz="1400" b="0" dirty="0" err="1">
                <a:solidFill>
                  <a:srgbClr val="002060"/>
                </a:solidFill>
              </a:rPr>
              <a:t>Xiong</a:t>
            </a:r>
            <a:r>
              <a:rPr lang="pl-PL" sz="1400" b="0" dirty="0">
                <a:solidFill>
                  <a:srgbClr val="002060"/>
                </a:solidFill>
              </a:rPr>
              <a:t> </a:t>
            </a:r>
            <a:r>
              <a:rPr lang="pl-PL" sz="1400" b="0" dirty="0" err="1">
                <a:solidFill>
                  <a:srgbClr val="002060"/>
                </a:solidFill>
              </a:rPr>
              <a:t>Gu</a:t>
            </a:r>
            <a:r>
              <a:rPr lang="pl-PL" sz="1400" b="0" dirty="0">
                <a:solidFill>
                  <a:srgbClr val="002060"/>
                </a:solidFill>
              </a:rPr>
              <a:t>: </a:t>
            </a:r>
            <a:r>
              <a:rPr lang="en-US" sz="1400" b="0" dirty="0">
                <a:solidFill>
                  <a:srgbClr val="002060"/>
                </a:solidFill>
              </a:rPr>
              <a:t>Reliability and validity of the 12‑item WHODAS 2.0 in patients with </a:t>
            </a:r>
            <a:r>
              <a:rPr lang="en-US" sz="1400" b="0" dirty="0" err="1">
                <a:solidFill>
                  <a:srgbClr val="002060"/>
                </a:solidFill>
              </a:rPr>
              <a:t>Kashin</a:t>
            </a:r>
            <a:r>
              <a:rPr lang="en-US" sz="1400" b="0" dirty="0">
                <a:solidFill>
                  <a:srgbClr val="002060"/>
                </a:solidFill>
              </a:rPr>
              <a:t>–Beck disease</a:t>
            </a:r>
            <a:r>
              <a:rPr lang="pl-PL" sz="1400" b="0" dirty="0">
                <a:solidFill>
                  <a:srgbClr val="002060"/>
                </a:solidFill>
              </a:rPr>
              <a:t>. DOI 10.1007/s00296-017-3723-4</a:t>
            </a:r>
          </a:p>
          <a:p>
            <a:pPr marL="542925" indent="-542925">
              <a:buFontTx/>
              <a:buAutoNum type="arabicPeriod"/>
              <a:defRPr/>
            </a:pPr>
            <a:r>
              <a:rPr lang="pl-PL" sz="1400" b="0" dirty="0">
                <a:solidFill>
                  <a:srgbClr val="002060"/>
                </a:solidFill>
              </a:rPr>
              <a:t>Beata </a:t>
            </a:r>
            <a:r>
              <a:rPr lang="pl-PL" sz="1400" b="0" dirty="0" err="1">
                <a:solidFill>
                  <a:srgbClr val="002060"/>
                </a:solidFill>
              </a:rPr>
              <a:t>Trębicka-Postrzygacz</a:t>
            </a:r>
            <a:r>
              <a:rPr lang="pl-PL" sz="1400" b="0" dirty="0">
                <a:solidFill>
                  <a:srgbClr val="002060"/>
                </a:solidFill>
              </a:rPr>
              <a:t>: </a:t>
            </a:r>
            <a:r>
              <a:rPr lang="en-US" sz="1400" b="0" dirty="0">
                <a:solidFill>
                  <a:srgbClr val="002060"/>
                </a:solidFill>
              </a:rPr>
              <a:t>About disability in definitions and regulations in the perspective of social inclusion</a:t>
            </a:r>
            <a:r>
              <a:rPr lang="pl-PL" sz="1400" b="0" dirty="0">
                <a:solidFill>
                  <a:srgbClr val="002060"/>
                </a:solidFill>
              </a:rPr>
              <a:t>.</a:t>
            </a:r>
            <a:endParaRPr lang="en-US" sz="1400" b="0" dirty="0">
              <a:solidFill>
                <a:srgbClr val="002060"/>
              </a:solidFill>
            </a:endParaRPr>
          </a:p>
          <a:p>
            <a:pPr marL="542925" indent="-542925">
              <a:buFontTx/>
              <a:buAutoNum type="arabicPeriod"/>
              <a:defRPr/>
            </a:pPr>
            <a:r>
              <a:rPr lang="it-IT" sz="1400" b="0" dirty="0">
                <a:solidFill>
                  <a:srgbClr val="002060"/>
                </a:solidFill>
              </a:rPr>
              <a:t>Stefano Federicia, Marco Bracalentia, Fabio Melonia</a:t>
            </a:r>
            <a:r>
              <a:rPr lang="pl-PL" sz="1400" b="0" dirty="0">
                <a:solidFill>
                  <a:srgbClr val="002060"/>
                </a:solidFill>
              </a:rPr>
              <a:t>,</a:t>
            </a:r>
            <a:r>
              <a:rPr lang="it-IT" sz="1400" b="0" dirty="0">
                <a:solidFill>
                  <a:srgbClr val="002060"/>
                </a:solidFill>
              </a:rPr>
              <a:t> Juan V. Lucianob</a:t>
            </a:r>
            <a:r>
              <a:rPr lang="pl-PL" sz="1400" b="0" dirty="0">
                <a:solidFill>
                  <a:srgbClr val="002060"/>
                </a:solidFill>
              </a:rPr>
              <a:t>: </a:t>
            </a:r>
            <a:r>
              <a:rPr lang="en-US" sz="1400" b="0" dirty="0">
                <a:solidFill>
                  <a:srgbClr val="002060"/>
                </a:solidFill>
              </a:rPr>
              <a:t>World Health Organization disability assessment schedule 2.0: An international systematic review</a:t>
            </a:r>
            <a:r>
              <a:rPr lang="pl-PL" sz="1400" b="0" dirty="0">
                <a:solidFill>
                  <a:srgbClr val="002060"/>
                </a:solidFill>
              </a:rPr>
              <a:t>, DOI </a:t>
            </a:r>
            <a:r>
              <a:rPr lang="en-US" sz="1400" b="0" dirty="0">
                <a:solidFill>
                  <a:srgbClr val="002060"/>
                </a:solidFill>
              </a:rPr>
              <a:t>10.1080/09638288.2016.1223177</a:t>
            </a:r>
            <a:endParaRPr lang="pl-PL" sz="1400" b="0" dirty="0">
              <a:solidFill>
                <a:srgbClr val="002060"/>
              </a:solidFill>
            </a:endParaRPr>
          </a:p>
          <a:p>
            <a:pPr marL="542925" indent="-542925">
              <a:buFontTx/>
              <a:buAutoNum type="arabicPeriod"/>
              <a:defRPr/>
            </a:pPr>
            <a:r>
              <a:rPr lang="pl-PL" sz="1400" b="0" dirty="0" err="1">
                <a:solidFill>
                  <a:srgbClr val="002060"/>
                </a:solidFill>
              </a:rPr>
              <a:t>Disability</a:t>
            </a:r>
            <a:r>
              <a:rPr lang="pl-PL" sz="1400" b="0" dirty="0">
                <a:solidFill>
                  <a:srgbClr val="002060"/>
                </a:solidFill>
              </a:rPr>
              <a:t>: </a:t>
            </a:r>
            <a:r>
              <a:rPr lang="pl-PL" sz="1400" b="0" u="sng" dirty="0">
                <a:solidFill>
                  <a:srgbClr val="009999"/>
                </a:solidFill>
              </a:rPr>
              <a:t>h</a:t>
            </a:r>
            <a:r>
              <a:rPr lang="pl-PL" sz="1400" b="0" dirty="0">
                <a:solidFill>
                  <a:srgbClr val="009999"/>
                </a:solidFill>
                <a:hlinkClick r:id="rId5"/>
              </a:rPr>
              <a:t>ttp://www.niepelnosprawni.pl/</a:t>
            </a:r>
            <a:endParaRPr lang="pl-PL" sz="1400" b="0" dirty="0">
              <a:solidFill>
                <a:srgbClr val="009999"/>
              </a:solidFill>
            </a:endParaRPr>
          </a:p>
        </p:txBody>
      </p:sp>
    </p:spTree>
  </p:cSld>
  <p:clrMapOvr>
    <a:masterClrMapping/>
  </p:clrMapOvr>
  <p:transition advClick="0" advTm="3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ytuł 1">
            <a:extLst>
              <a:ext uri="{FF2B5EF4-FFF2-40B4-BE49-F238E27FC236}">
                <a16:creationId xmlns:a16="http://schemas.microsoft.com/office/drawing/2014/main" id="{9AB040E0-828C-4EBC-AD4E-2AB78A65630F}"/>
              </a:ext>
            </a:extLst>
          </p:cNvPr>
          <p:cNvSpPr>
            <a:spLocks noGrp="1" noChangeArrowheads="1"/>
          </p:cNvSpPr>
          <p:nvPr>
            <p:ph type="title"/>
          </p:nvPr>
        </p:nvSpPr>
        <p:spPr bwMode="auto">
          <a:xfrm>
            <a:off x="684213" y="2708275"/>
            <a:ext cx="7200900" cy="60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ES" altLang="pl-PL" sz="3600" dirty="0" err="1">
                <a:solidFill>
                  <a:srgbClr val="002060"/>
                </a:solidFill>
              </a:rPr>
              <a:t>Vielen Dank für Ihre Aufmerksamkeit</a:t>
            </a:r>
            <a:endParaRPr lang="pl-PL" altLang="pl-PL" sz="3600" dirty="0">
              <a:solidFill>
                <a:srgbClr val="002060"/>
              </a:solidFill>
            </a:endParaRPr>
          </a:p>
        </p:txBody>
      </p:sp>
    </p:spTree>
  </p:cSld>
  <p:clrMapOvr>
    <a:masterClrMapping/>
  </p:clrMapOvr>
  <p:transition advClick="0" advTm="3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87EC30C6-737C-4D60-8468-4300B7267DDC}"/>
              </a:ext>
            </a:extLst>
          </p:cNvPr>
          <p:cNvSpPr txBox="1"/>
          <p:nvPr/>
        </p:nvSpPr>
        <p:spPr>
          <a:xfrm>
            <a:off x="2123728" y="4365104"/>
            <a:ext cx="4572000" cy="907300"/>
          </a:xfrm>
          <a:prstGeom prst="rect">
            <a:avLst/>
          </a:prstGeom>
          <a:noFill/>
        </p:spPr>
        <p:txBody>
          <a:bodyPr wrap="square">
            <a:spAutoFit/>
          </a:bodyPr>
          <a:lstStyle/>
          <a:p>
            <a:pPr marL="548640" marR="255905" algn="ctr">
              <a:lnSpc>
                <a:spcPct val="107000"/>
              </a:lnSpc>
              <a:spcBef>
                <a:spcPts val="1000"/>
              </a:spcBef>
              <a:spcAft>
                <a:spcPts val="800"/>
              </a:spcAft>
            </a:pP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Unterstützung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Europäischen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Kommission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für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Erstellung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dieser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Veröffentlichung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stellt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keine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Billigung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des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Inhalts</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dar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welcher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nur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Ansichten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Verfasser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wiedergibt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und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Kommission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kann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nichtfür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eine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etwaige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Verwendung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darin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enthaltenen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Informationen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haftbar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gemacht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werden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a:t>
            </a:r>
            <a:endParaRPr lang="pl-PL" sz="10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3052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9" name="Google Shape;189;p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0" name="Google Shape;190;p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1" name="Google Shape;191;p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2" name="Google Shape;192;p5"/>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3" name="Google Shape;193;p5"/>
          <p:cNvSpPr/>
          <p:nvPr/>
        </p:nvSpPr>
        <p:spPr>
          <a:xfrm>
            <a:off x="179388" y="1412875"/>
            <a:ext cx="8135937"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262672"/>
                </a:solidFill>
                <a:effectLst/>
                <a:uLnTx/>
                <a:uFillTx/>
                <a:latin typeface="Arial"/>
                <a:ea typeface="Arial"/>
                <a:cs typeface="Arial"/>
                <a:sym typeface="Arial"/>
              </a:rPr>
              <a:t>Entwicklung der Definition von "DISABILITY"</a:t>
            </a:r>
            <a:endParaRPr kumimoji="0" sz="2200" b="0" i="0" u="none" strike="noStrike" kern="0" cap="none" spc="0" normalizeH="0" baseline="0" noProof="0">
              <a:ln>
                <a:noFill/>
              </a:ln>
              <a:solidFill>
                <a:srgbClr val="262672"/>
              </a:solidFill>
              <a:effectLst/>
              <a:uLnTx/>
              <a:uFillTx/>
              <a:latin typeface="Arial"/>
              <a:ea typeface="Arial"/>
              <a:cs typeface="Arial"/>
              <a:sym typeface="Arial"/>
            </a:endParaRPr>
          </a:p>
        </p:txBody>
      </p:sp>
      <p:sp>
        <p:nvSpPr>
          <p:cNvPr id="194" name="Google Shape;194;p5"/>
          <p:cNvSpPr/>
          <p:nvPr/>
        </p:nvSpPr>
        <p:spPr>
          <a:xfrm>
            <a:off x="395288" y="2060575"/>
            <a:ext cx="8208962" cy="2881313"/>
          </a:xfrm>
          <a:prstGeom prst="rect">
            <a:avLst/>
          </a:prstGeom>
          <a:solidFill>
            <a:srgbClr val="002060"/>
          </a:solidFill>
          <a:ln>
            <a:noFill/>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800" b="0" i="0" u="none" strike="noStrike" kern="0" cap="none" spc="0" normalizeH="0" baseline="0" noProof="0" dirty="0">
                <a:ln>
                  <a:noFill/>
                </a:ln>
                <a:solidFill>
                  <a:srgbClr val="FFFFFF"/>
                </a:solidFill>
                <a:effectLst/>
                <a:uLnTx/>
                <a:uFillTx/>
                <a:latin typeface="Arial"/>
                <a:cs typeface="Arial"/>
                <a:sym typeface="Arial"/>
              </a:rPr>
              <a:t>"</a:t>
            </a:r>
            <a:r>
              <a:rPr kumimoji="0" lang="pl-PL" sz="1800" b="0" i="0" u="none" strike="noStrike" kern="0" cap="none" spc="0" normalizeH="0" baseline="0" noProof="0" dirty="0" err="1">
                <a:ln>
                  <a:noFill/>
                </a:ln>
                <a:solidFill>
                  <a:srgbClr val="FFFFFF"/>
                </a:solidFill>
                <a:effectLst/>
                <a:uLnTx/>
                <a:uFillTx/>
                <a:latin typeface="Arial"/>
                <a:cs typeface="Arial"/>
                <a:sym typeface="Arial"/>
              </a:rPr>
              <a:t>Behinderung</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ist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Oberbegriff</a:t>
            </a:r>
            <a:r>
              <a:rPr kumimoji="0" lang="pl-PL" sz="1800" b="0" i="0" u="none" strike="noStrike" kern="0" cap="none" spc="0" normalizeH="0" baseline="0" noProof="0" dirty="0">
                <a:ln>
                  <a:noFill/>
                </a:ln>
                <a:solidFill>
                  <a:srgbClr val="FFFFFF"/>
                </a:solidFill>
                <a:effectLst/>
                <a:uLnTx/>
                <a:uFillTx/>
                <a:latin typeface="Arial"/>
                <a:cs typeface="Arial"/>
                <a:sym typeface="Arial"/>
              </a:rPr>
              <a:t>, der </a:t>
            </a:r>
            <a:r>
              <a:rPr kumimoji="0" lang="pl-PL" sz="1800" b="0" i="0" u="none" strike="noStrike" kern="0" cap="none" spc="0" normalizeH="0" baseline="0" noProof="0" dirty="0" err="1">
                <a:ln>
                  <a:noFill/>
                </a:ln>
                <a:solidFill>
                  <a:srgbClr val="FFFFFF"/>
                </a:solidFill>
                <a:effectLst/>
                <a:uLnTx/>
                <a:uFillTx/>
                <a:latin typeface="Arial"/>
                <a:cs typeface="Arial"/>
                <a:sym typeface="Arial"/>
              </a:rPr>
              <a:t>Beeinträchtigungen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Aktivitätseinschränkungen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und</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Teilhabeeinschränkungen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umfasst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Eine</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Beeinträchtigung</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ist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a:t>
            </a:r>
            <a:r>
              <a:rPr kumimoji="0" lang="pl-PL" sz="1800" b="0" i="0" u="none" strike="noStrike" kern="0" cap="none" spc="0" normalizeH="0" baseline="0" noProof="0" dirty="0">
                <a:ln>
                  <a:noFill/>
                </a:ln>
                <a:solidFill>
                  <a:srgbClr val="FFFFFF"/>
                </a:solidFill>
                <a:effectLst/>
                <a:uLnTx/>
                <a:uFillTx/>
                <a:latin typeface="Arial"/>
                <a:cs typeface="Arial"/>
                <a:sym typeface="Arial"/>
              </a:rPr>
              <a:t> Problem in der </a:t>
            </a:r>
            <a:r>
              <a:rPr kumimoji="0" lang="pl-PL" sz="1800" b="0" i="0" u="none" strike="noStrike" kern="0" cap="none" spc="0" normalizeH="0" baseline="0" noProof="0" dirty="0" err="1">
                <a:ln>
                  <a:noFill/>
                </a:ln>
                <a:solidFill>
                  <a:srgbClr val="FFFFFF"/>
                </a:solidFill>
                <a:effectLst/>
                <a:uLnTx/>
                <a:uFillTx/>
                <a:latin typeface="Arial"/>
                <a:cs typeface="Arial"/>
                <a:sym typeface="Arial"/>
              </a:rPr>
              <a:t>Körperfunktion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oder</a:t>
            </a:r>
            <a:r>
              <a:rPr kumimoji="0" lang="pl-PL" sz="1800" b="0" i="0" u="none" strike="noStrike" kern="0" cap="none" spc="0" normalizeH="0" baseline="0" noProof="0" dirty="0">
                <a:ln>
                  <a:noFill/>
                </a:ln>
                <a:solidFill>
                  <a:srgbClr val="FFFFFF"/>
                </a:solidFill>
                <a:effectLst/>
                <a:uLnTx/>
                <a:uFillTx/>
                <a:latin typeface="Arial"/>
                <a:cs typeface="Arial"/>
                <a:sym typeface="Arial"/>
              </a:rPr>
              <a:t> -struktur;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eine</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Aktivitätseinschränkung</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ist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eine</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Schwierigkeit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auf</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die</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Individuum</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bei</a:t>
            </a:r>
            <a:r>
              <a:rPr kumimoji="0" lang="pl-PL" sz="1800" b="0" i="0" u="none" strike="noStrike" kern="0" cap="none" spc="0" normalizeH="0" baseline="0" noProof="0" dirty="0">
                <a:ln>
                  <a:noFill/>
                </a:ln>
                <a:solidFill>
                  <a:srgbClr val="FFFFFF"/>
                </a:solidFill>
                <a:effectLst/>
                <a:uLnTx/>
                <a:uFillTx/>
                <a:latin typeface="Arial"/>
                <a:cs typeface="Arial"/>
                <a:sym typeface="Arial"/>
              </a:rPr>
              <a:t> der </a:t>
            </a:r>
            <a:r>
              <a:rPr kumimoji="0" lang="pl-PL" sz="1800" b="0" i="0" u="none" strike="noStrike" kern="0" cap="none" spc="0" normalizeH="0" baseline="0" noProof="0" dirty="0" err="1">
                <a:ln>
                  <a:noFill/>
                </a:ln>
                <a:solidFill>
                  <a:srgbClr val="FFFFFF"/>
                </a:solidFill>
                <a:effectLst/>
                <a:uLnTx/>
                <a:uFillTx/>
                <a:latin typeface="Arial"/>
                <a:cs typeface="Arial"/>
                <a:sym typeface="Arial"/>
              </a:rPr>
              <a:t>Ausführung</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einer</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Aufgabe</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oder</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Handlung</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stößt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während</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eine</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Teilhabeeinschränkung</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a:t>
            </a:r>
            <a:r>
              <a:rPr kumimoji="0" lang="pl-PL" sz="1800" b="0" i="0" u="none" strike="noStrike" kern="0" cap="none" spc="0" normalizeH="0" baseline="0" noProof="0" dirty="0">
                <a:ln>
                  <a:noFill/>
                </a:ln>
                <a:solidFill>
                  <a:srgbClr val="FFFFFF"/>
                </a:solidFill>
                <a:effectLst/>
                <a:uLnTx/>
                <a:uFillTx/>
                <a:latin typeface="Arial"/>
                <a:cs typeface="Arial"/>
                <a:sym typeface="Arial"/>
              </a:rPr>
              <a:t> Problem </a:t>
            </a:r>
            <a:r>
              <a:rPr kumimoji="0" lang="pl-PL" sz="1800" b="0" i="0" u="none" strike="noStrike" kern="0" cap="none" spc="0" normalizeH="0" baseline="0" noProof="0" dirty="0" err="1">
                <a:ln>
                  <a:noFill/>
                </a:ln>
                <a:solidFill>
                  <a:srgbClr val="FFFFFF"/>
                </a:solidFill>
                <a:effectLst/>
                <a:uLnTx/>
                <a:uFillTx/>
                <a:latin typeface="Arial"/>
                <a:cs typeface="Arial"/>
                <a:sym typeface="Arial"/>
              </a:rPr>
              <a:t>ist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das</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Individuum</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bei</a:t>
            </a:r>
            <a:r>
              <a:rPr kumimoji="0" lang="pl-PL" sz="1800" b="0" i="0" u="none" strike="noStrike" kern="0" cap="none" spc="0" normalizeH="0" baseline="0" noProof="0" dirty="0">
                <a:ln>
                  <a:noFill/>
                </a:ln>
                <a:solidFill>
                  <a:srgbClr val="FFFFFF"/>
                </a:solidFill>
                <a:effectLst/>
                <a:uLnTx/>
                <a:uFillTx/>
                <a:latin typeface="Arial"/>
                <a:cs typeface="Arial"/>
                <a:sym typeface="Arial"/>
              </a:rPr>
              <a:t> der </a:t>
            </a:r>
            <a:r>
              <a:rPr kumimoji="0" lang="pl-PL" sz="1800" b="0" i="0" u="none" strike="noStrike" kern="0" cap="none" spc="0" normalizeH="0" baseline="0" noProof="0" dirty="0" err="1">
                <a:ln>
                  <a:noFill/>
                </a:ln>
                <a:solidFill>
                  <a:srgbClr val="FFFFFF"/>
                </a:solidFill>
                <a:effectLst/>
                <a:uLnTx/>
                <a:uFillTx/>
                <a:latin typeface="Arial"/>
                <a:cs typeface="Arial"/>
                <a:sym typeface="Arial"/>
              </a:rPr>
              <a:t>Beteiligung</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an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Lebenssituationen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erfährt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Behinderung</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ist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also</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nicht</a:t>
            </a:r>
            <a:r>
              <a:rPr kumimoji="0" lang="pl-PL" sz="1800" b="0" i="0" u="none" strike="noStrike" kern="0" cap="none" spc="0" normalizeH="0" baseline="0" noProof="0" dirty="0">
                <a:ln>
                  <a:noFill/>
                </a:ln>
                <a:solidFill>
                  <a:srgbClr val="FFFFFF"/>
                </a:solidFill>
                <a:effectLst/>
                <a:uLnTx/>
                <a:uFillTx/>
                <a:latin typeface="Arial"/>
                <a:cs typeface="Arial"/>
                <a:sym typeface="Arial"/>
              </a:rPr>
              <a:t> nur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gesundheitliches</a:t>
            </a:r>
            <a:r>
              <a:rPr kumimoji="0" lang="pl-PL" sz="1800" b="0" i="0" u="none" strike="noStrike" kern="0" cap="none" spc="0" normalizeH="0" baseline="0" noProof="0" dirty="0">
                <a:ln>
                  <a:noFill/>
                </a:ln>
                <a:solidFill>
                  <a:srgbClr val="FFFFFF"/>
                </a:solidFill>
                <a:effectLst/>
                <a:uLnTx/>
                <a:uFillTx/>
                <a:latin typeface="Arial"/>
                <a:cs typeface="Arial"/>
                <a:sym typeface="Arial"/>
              </a:rPr>
              <a:t> Problem. </a:t>
            </a:r>
            <a:r>
              <a:rPr kumimoji="0" lang="pl-PL" sz="1800" b="0" i="0" u="none" strike="noStrike" kern="0" cap="none" spc="0" normalizeH="0" baseline="0" noProof="0" dirty="0" err="1">
                <a:ln>
                  <a:noFill/>
                </a:ln>
                <a:solidFill>
                  <a:srgbClr val="FFFFFF"/>
                </a:solidFill>
                <a:effectLst/>
                <a:uLnTx/>
                <a:uFillTx/>
                <a:latin typeface="Arial"/>
                <a:cs typeface="Arial"/>
                <a:sym typeface="Arial"/>
              </a:rPr>
              <a:t>Sie</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ist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komplexes</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Phänomen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das</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die</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Wechselwirkung</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zwischen</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Merkmalen</a:t>
            </a:r>
            <a:r>
              <a:rPr kumimoji="0" lang="pl-PL" sz="1800" b="0" i="0" u="none" strike="noStrike" kern="0" cap="none" spc="0" normalizeH="0" baseline="0" noProof="0" dirty="0">
                <a:ln>
                  <a:noFill/>
                </a:ln>
                <a:solidFill>
                  <a:srgbClr val="FFFFFF"/>
                </a:solidFill>
                <a:effectLst/>
                <a:uLnTx/>
                <a:uFillTx/>
                <a:latin typeface="Arial"/>
                <a:cs typeface="Arial"/>
                <a:sym typeface="Arial"/>
              </a:rPr>
              <a:t> des </a:t>
            </a:r>
            <a:r>
              <a:rPr kumimoji="0" lang="pl-PL" sz="1800" b="0" i="0" u="none" strike="noStrike" kern="0" cap="none" spc="0" normalizeH="0" baseline="0" noProof="0" dirty="0" err="1">
                <a:ln>
                  <a:noFill/>
                </a:ln>
                <a:solidFill>
                  <a:srgbClr val="FFFFFF"/>
                </a:solidFill>
                <a:effectLst/>
                <a:uLnTx/>
                <a:uFillTx/>
                <a:latin typeface="Arial"/>
                <a:cs typeface="Arial"/>
                <a:sym typeface="Arial"/>
              </a:rPr>
              <a:t>Körpers</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einer</a:t>
            </a:r>
            <a:r>
              <a:rPr kumimoji="0" lang="pl-PL" sz="1800" b="0" i="0" u="none" strike="noStrike" kern="0" cap="none" spc="0" normalizeH="0" baseline="0" noProof="0" dirty="0">
                <a:ln>
                  <a:noFill/>
                </a:ln>
                <a:solidFill>
                  <a:srgbClr val="FFFFFF"/>
                </a:solidFill>
                <a:effectLst/>
                <a:uLnTx/>
                <a:uFillTx/>
                <a:latin typeface="Arial"/>
                <a:cs typeface="Arial"/>
                <a:sym typeface="Arial"/>
              </a:rPr>
              <a:t> Person </a:t>
            </a:r>
            <a:r>
              <a:rPr kumimoji="0" lang="pl-PL" sz="1800" b="0" i="0" u="none" strike="noStrike" kern="0" cap="none" spc="0" normalizeH="0" baseline="0" noProof="0" dirty="0" err="1">
                <a:ln>
                  <a:noFill/>
                </a:ln>
                <a:solidFill>
                  <a:srgbClr val="FFFFFF"/>
                </a:solidFill>
                <a:effectLst/>
                <a:uLnTx/>
                <a:uFillTx/>
                <a:latin typeface="Arial"/>
                <a:cs typeface="Arial"/>
                <a:sym typeface="Arial"/>
              </a:rPr>
              <a:t>und</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Merkmalen</a:t>
            </a:r>
            <a:r>
              <a:rPr kumimoji="0" lang="pl-PL" sz="1800" b="0" i="0" u="none" strike="noStrike" kern="0" cap="none" spc="0" normalizeH="0" baseline="0" noProof="0" dirty="0">
                <a:ln>
                  <a:noFill/>
                </a:ln>
                <a:solidFill>
                  <a:srgbClr val="FFFFFF"/>
                </a:solidFill>
                <a:effectLst/>
                <a:uLnTx/>
                <a:uFillTx/>
                <a:latin typeface="Arial"/>
                <a:cs typeface="Arial"/>
                <a:sym typeface="Arial"/>
              </a:rPr>
              <a:t> der </a:t>
            </a:r>
            <a:r>
              <a:rPr kumimoji="0" lang="pl-PL" sz="1800" b="0" i="0" u="none" strike="noStrike" kern="0" cap="none" spc="0" normalizeH="0" baseline="0" noProof="0" dirty="0" err="1">
                <a:ln>
                  <a:noFill/>
                </a:ln>
                <a:solidFill>
                  <a:srgbClr val="FFFFFF"/>
                </a:solidFill>
                <a:effectLst/>
                <a:uLnTx/>
                <a:uFillTx/>
                <a:latin typeface="Arial"/>
                <a:cs typeface="Arial"/>
                <a:sym typeface="Arial"/>
              </a:rPr>
              <a:t>Gesellschaft</a:t>
            </a:r>
            <a:r>
              <a:rPr kumimoji="0" lang="pl-PL" sz="1800" b="0" i="0" u="none" strike="noStrike" kern="0" cap="none" spc="0" normalizeH="0" baseline="0" noProof="0" dirty="0">
                <a:ln>
                  <a:noFill/>
                </a:ln>
                <a:solidFill>
                  <a:srgbClr val="FFFFFF"/>
                </a:solidFill>
                <a:effectLst/>
                <a:uLnTx/>
                <a:uFillTx/>
                <a:latin typeface="Arial"/>
                <a:cs typeface="Arial"/>
                <a:sym typeface="Arial"/>
              </a:rPr>
              <a:t>, in der </a:t>
            </a:r>
            <a:r>
              <a:rPr kumimoji="0" lang="pl-PL" sz="1800" b="0" i="0" u="none" strike="noStrike" kern="0" cap="none" spc="0" normalizeH="0" baseline="0" noProof="0" dirty="0" err="1">
                <a:ln>
                  <a:noFill/>
                </a:ln>
                <a:solidFill>
                  <a:srgbClr val="FFFFFF"/>
                </a:solidFill>
                <a:effectLst/>
                <a:uLnTx/>
                <a:uFillTx/>
                <a:latin typeface="Arial"/>
                <a:cs typeface="Arial"/>
                <a:sym typeface="Arial"/>
              </a:rPr>
              <a:t>sie</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lebt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r>
              <a:rPr kumimoji="0" lang="pl-PL" sz="1800" b="0" i="0" u="none" strike="noStrike" kern="0" cap="none" spc="0" normalizeH="0" baseline="0" noProof="0" dirty="0" err="1">
                <a:ln>
                  <a:noFill/>
                </a:ln>
                <a:solidFill>
                  <a:srgbClr val="FFFFFF"/>
                </a:solidFill>
                <a:effectLst/>
                <a:uLnTx/>
                <a:uFillTx/>
                <a:latin typeface="Arial"/>
                <a:cs typeface="Arial"/>
                <a:sym typeface="Arial"/>
              </a:rPr>
              <a:t>widerspiegelt</a:t>
            </a:r>
            <a:r>
              <a:rPr kumimoji="0" lang="pl-PL" sz="1800" b="0" i="0" u="none" strike="noStrike" kern="0" cap="none" spc="0" normalizeH="0" baseline="0" noProof="0" dirty="0">
                <a:ln>
                  <a:noFill/>
                </a:ln>
                <a:solidFill>
                  <a:srgbClr val="FFFFFF"/>
                </a:solidFill>
                <a:effectLst/>
                <a:uLnTx/>
                <a:uFillTx/>
                <a:latin typeface="Arial"/>
                <a:cs typeface="Arial"/>
                <a:sym typeface="Arial"/>
              </a:rPr>
              <a:t>." </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95" name="Google Shape;195;p5" descr="Światowa Organizacja Zdrowia (WHO) opublikowała serię poradników ..."/>
          <p:cNvPicPr preferRelativeResize="0"/>
          <p:nvPr/>
        </p:nvPicPr>
        <p:blipFill rotWithShape="1">
          <a:blip r:embed="rId3">
            <a:alphaModFix/>
          </a:blip>
          <a:srcRect/>
          <a:stretch/>
        </p:blipFill>
        <p:spPr>
          <a:xfrm>
            <a:off x="7812088" y="5013325"/>
            <a:ext cx="765175" cy="765175"/>
          </a:xfrm>
          <a:prstGeom prst="rect">
            <a:avLst/>
          </a:prstGeom>
          <a:noFill/>
          <a:ln>
            <a:noFill/>
          </a:ln>
        </p:spPr>
      </p:pic>
      <p:sp>
        <p:nvSpPr>
          <p:cNvPr id="196" name="Google Shape;196;p5"/>
          <p:cNvSpPr/>
          <p:nvPr/>
        </p:nvSpPr>
        <p:spPr>
          <a:xfrm>
            <a:off x="4613275" y="5373688"/>
            <a:ext cx="2979738" cy="322262"/>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500" b="0" i="1" u="none" strike="noStrike" kern="0" cap="none" spc="0" normalizeH="0" baseline="0" noProof="0">
                <a:ln>
                  <a:noFill/>
                </a:ln>
                <a:solidFill>
                  <a:srgbClr val="002060"/>
                </a:solidFill>
                <a:effectLst/>
                <a:uLnTx/>
                <a:uFillTx/>
                <a:latin typeface="Arial"/>
                <a:ea typeface="Arial"/>
                <a:cs typeface="Arial"/>
                <a:sym typeface="Arial"/>
              </a:rPr>
              <a:t>Weltgesundheitsorganisation, 2001</a:t>
            </a:r>
            <a:endParaRPr kumimoji="0" sz="1500" b="0" i="0" u="none" strike="noStrike" kern="0" cap="none" spc="0" normalizeH="0" baseline="0" noProof="0">
              <a:ln>
                <a:noFill/>
              </a:ln>
              <a:solidFill>
                <a:srgbClr val="002060"/>
              </a:solidFill>
              <a:effectLst/>
              <a:uLnTx/>
              <a:uFillTx/>
              <a:latin typeface="Arial"/>
              <a:ea typeface="Arial"/>
              <a:cs typeface="Arial"/>
              <a:sym typeface="Arial"/>
            </a:endParaRPr>
          </a:p>
        </p:txBody>
      </p:sp>
    </p:spTree>
    <p:extLst>
      <p:ext uri="{BB962C8B-B14F-4D97-AF65-F5344CB8AC3E}">
        <p14:creationId xmlns:p14="http://schemas.microsoft.com/office/powerpoint/2010/main" val="1744853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6" descr="Światowa Organizacja Zdrowia (WHO) opublikowała serię poradników ..."/>
          <p:cNvPicPr preferRelativeResize="0"/>
          <p:nvPr/>
        </p:nvPicPr>
        <p:blipFill rotWithShape="1">
          <a:blip r:embed="rId3">
            <a:alphaModFix/>
          </a:blip>
          <a:srcRect/>
          <a:stretch/>
        </p:blipFill>
        <p:spPr>
          <a:xfrm>
            <a:off x="8532813" y="5153025"/>
            <a:ext cx="579437" cy="579438"/>
          </a:xfrm>
          <a:prstGeom prst="rect">
            <a:avLst/>
          </a:prstGeom>
          <a:noFill/>
          <a:ln>
            <a:noFill/>
          </a:ln>
        </p:spPr>
      </p:pic>
      <p:sp>
        <p:nvSpPr>
          <p:cNvPr id="204" name="Google Shape;204;p6"/>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5" name="Google Shape;205;p6"/>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6" name="Google Shape;206;p6"/>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 name="Google Shape;207;p6"/>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 name="Google Shape;208;p6"/>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 name="Google Shape;209;p6"/>
          <p:cNvSpPr/>
          <p:nvPr/>
        </p:nvSpPr>
        <p:spPr>
          <a:xfrm>
            <a:off x="250825" y="779883"/>
            <a:ext cx="8135938" cy="4308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dirty="0" err="1">
                <a:ln>
                  <a:noFill/>
                </a:ln>
                <a:solidFill>
                  <a:srgbClr val="262672"/>
                </a:solidFill>
                <a:effectLst/>
                <a:uLnTx/>
                <a:uFillTx/>
                <a:latin typeface="Arial"/>
                <a:ea typeface="Arial"/>
                <a:cs typeface="Arial"/>
                <a:sym typeface="Arial"/>
              </a:rPr>
              <a:t>Entwicklung</a:t>
            </a:r>
            <a:r>
              <a:rPr kumimoji="0" lang="pl-PL" sz="2200" b="1" i="0" u="none" strike="noStrike" kern="0" cap="none" spc="0" normalizeH="0" baseline="0" noProof="0" dirty="0">
                <a:ln>
                  <a:noFill/>
                </a:ln>
                <a:solidFill>
                  <a:srgbClr val="262672"/>
                </a:solidFill>
                <a:effectLst/>
                <a:uLnTx/>
                <a:uFillTx/>
                <a:latin typeface="Arial"/>
                <a:ea typeface="Arial"/>
                <a:cs typeface="Arial"/>
                <a:sym typeface="Arial"/>
              </a:rPr>
              <a:t> der Definition von "DISABILITY"</a:t>
            </a:r>
            <a:endParaRPr kumimoji="0" sz="2200" b="0" i="0" u="none" strike="noStrike" kern="0" cap="none" spc="0" normalizeH="0" baseline="0" noProof="0" dirty="0">
              <a:ln>
                <a:noFill/>
              </a:ln>
              <a:solidFill>
                <a:srgbClr val="262672"/>
              </a:solidFill>
              <a:effectLst/>
              <a:uLnTx/>
              <a:uFillTx/>
              <a:latin typeface="Arial"/>
              <a:ea typeface="Arial"/>
              <a:cs typeface="Arial"/>
              <a:sym typeface="Arial"/>
            </a:endParaRPr>
          </a:p>
        </p:txBody>
      </p:sp>
      <p:sp>
        <p:nvSpPr>
          <p:cNvPr id="210" name="Google Shape;210;p6"/>
          <p:cNvSpPr/>
          <p:nvPr/>
        </p:nvSpPr>
        <p:spPr>
          <a:xfrm>
            <a:off x="323850" y="1283121"/>
            <a:ext cx="9575800" cy="8318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000" b="0" i="0" u="none" strike="noStrike" kern="0" cap="none" spc="0" normalizeH="0" baseline="0" noProof="0">
                <a:ln>
                  <a:noFill/>
                </a:ln>
                <a:solidFill>
                  <a:srgbClr val="140041"/>
                </a:solidFill>
                <a:effectLst/>
                <a:uLnTx/>
                <a:uFillTx/>
                <a:latin typeface="Arial"/>
                <a:ea typeface="Arial"/>
                <a:cs typeface="Arial"/>
                <a:sym typeface="Arial"/>
              </a:rPr>
              <a:t>Laut der Weltgesundheitsorganisation hat Behinderung drei Dimensionen: </a:t>
            </a:r>
            <a:endParaRPr kumimoji="0" sz="2000" b="0" i="0" u="none" strike="noStrike" kern="0" cap="none" spc="0" normalizeH="0" baseline="0" noProof="0">
              <a:ln>
                <a:noFill/>
              </a:ln>
              <a:solidFill>
                <a:srgbClr val="1400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262672"/>
              </a:solidFill>
              <a:effectLst/>
              <a:uLnTx/>
              <a:uFillTx/>
              <a:latin typeface="Arial"/>
              <a:ea typeface="Arial"/>
              <a:cs typeface="Arial"/>
              <a:sym typeface="Arial"/>
            </a:endParaRPr>
          </a:p>
        </p:txBody>
      </p:sp>
      <p:grpSp>
        <p:nvGrpSpPr>
          <p:cNvPr id="211" name="Google Shape;211;p6"/>
          <p:cNvGrpSpPr/>
          <p:nvPr/>
        </p:nvGrpSpPr>
        <p:grpSpPr>
          <a:xfrm>
            <a:off x="326527" y="1828800"/>
            <a:ext cx="8418937" cy="4259179"/>
            <a:chOff x="2999" y="123953"/>
            <a:chExt cx="8418937" cy="3352493"/>
          </a:xfrm>
        </p:grpSpPr>
        <p:sp>
          <p:nvSpPr>
            <p:cNvPr id="212" name="Google Shape;212;p6"/>
            <p:cNvSpPr/>
            <p:nvPr/>
          </p:nvSpPr>
          <p:spPr>
            <a:xfrm>
              <a:off x="2999" y="133984"/>
              <a:ext cx="2509380" cy="1003752"/>
            </a:xfrm>
            <a:prstGeom prst="chevron">
              <a:avLst>
                <a:gd name="adj" fmla="val 50000"/>
              </a:avLst>
            </a:pr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6"/>
            <p:cNvSpPr txBox="1"/>
            <p:nvPr/>
          </p:nvSpPr>
          <p:spPr>
            <a:xfrm>
              <a:off x="504875" y="133984"/>
              <a:ext cx="1505628" cy="1003752"/>
            </a:xfrm>
            <a:prstGeom prst="rect">
              <a:avLst/>
            </a:prstGeom>
            <a:noFill/>
            <a:ln>
              <a:noFill/>
            </a:ln>
          </p:spPr>
          <p:txBody>
            <a:bodyPr spcFirstLastPara="1" wrap="square" lIns="29200" tIns="14600" rIns="0" bIns="146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300"/>
                <a:buFont typeface="Arial"/>
                <a:buNone/>
                <a:tabLst/>
                <a:defRPr/>
              </a:pPr>
              <a:r>
                <a:rPr kumimoji="0" lang="pl-PL" sz="2300" b="0" i="0" u="none" strike="noStrike" kern="0" cap="none" spc="0" normalizeH="0" baseline="0" noProof="0" dirty="0" err="1">
                  <a:ln>
                    <a:noFill/>
                  </a:ln>
                  <a:solidFill>
                    <a:srgbClr val="FFFFFF"/>
                  </a:solidFill>
                  <a:effectLst/>
                  <a:uLnTx/>
                  <a:uFillTx/>
                  <a:latin typeface="Arial"/>
                  <a:ea typeface="Arial"/>
                  <a:cs typeface="Arial"/>
                  <a:sym typeface="Arial"/>
                </a:rPr>
                <a:t>Wertmin</a:t>
              </a:r>
              <a:r>
                <a:rPr kumimoji="0" lang="de-DE" sz="2300" b="0" i="0" u="none" strike="noStrike" kern="0" cap="none" spc="0" normalizeH="0" baseline="0" noProof="0" dirty="0">
                  <a:ln>
                    <a:noFill/>
                  </a:ln>
                  <a:solidFill>
                    <a:srgbClr val="FFFFFF"/>
                  </a:solidFill>
                  <a:effectLst/>
                  <a:uLnTx/>
                  <a:uFillTx/>
                  <a:latin typeface="Arial"/>
                  <a:ea typeface="Arial"/>
                  <a:cs typeface="Arial"/>
                  <a:sym typeface="Arial"/>
                </a:rPr>
                <a:t>-</a:t>
              </a:r>
              <a:r>
                <a:rPr kumimoji="0" lang="pl-PL" sz="2300" b="0" i="0" u="none" strike="noStrike" kern="0" cap="none" spc="0" normalizeH="0" baseline="0" noProof="0" dirty="0" err="1">
                  <a:ln>
                    <a:noFill/>
                  </a:ln>
                  <a:solidFill>
                    <a:srgbClr val="FFFFFF"/>
                  </a:solidFill>
                  <a:effectLst/>
                  <a:uLnTx/>
                  <a:uFillTx/>
                  <a:latin typeface="Arial"/>
                  <a:ea typeface="Arial"/>
                  <a:cs typeface="Arial"/>
                  <a:sym typeface="Arial"/>
                </a:rPr>
                <a:t>derung</a:t>
              </a:r>
              <a:endParaRPr kumimoji="0" sz="23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14" name="Google Shape;214;p6"/>
            <p:cNvSpPr/>
            <p:nvPr/>
          </p:nvSpPr>
          <p:spPr>
            <a:xfrm>
              <a:off x="2186159" y="123953"/>
              <a:ext cx="6235777" cy="1023814"/>
            </a:xfrm>
            <a:prstGeom prst="chevron">
              <a:avLst>
                <a:gd name="adj" fmla="val 50000"/>
              </a:avLst>
            </a:prstGeom>
            <a:solidFill>
              <a:srgbClr val="C9C9CD">
                <a:alpha val="89803"/>
              </a:srgbClr>
            </a:solidFill>
            <a:ln w="25400" cap="flat" cmpd="sng">
              <a:solidFill>
                <a:srgbClr val="C9C9CD">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6"/>
            <p:cNvSpPr txBox="1"/>
            <p:nvPr/>
          </p:nvSpPr>
          <p:spPr>
            <a:xfrm>
              <a:off x="2698066" y="123953"/>
              <a:ext cx="5211963" cy="1023814"/>
            </a:xfrm>
            <a:prstGeom prst="rect">
              <a:avLst/>
            </a:prstGeom>
            <a:noFill/>
            <a:ln>
              <a:noFill/>
            </a:ln>
          </p:spPr>
          <p:txBody>
            <a:bodyPr spcFirstLastPara="1" wrap="square" lIns="21575" tIns="10775" rIns="0" bIns="10775" anchor="ctr" anchorCtr="0">
              <a:noAutofit/>
            </a:bodyPr>
            <a:lstStyle/>
            <a:p>
              <a:pPr marL="0" marR="0" lvl="0" indent="0" algn="l" defTabSz="914400" rtl="0" eaLnBrk="1" fontAlgn="auto" latinLnBrk="0" hangingPunct="1">
                <a:lnSpc>
                  <a:spcPct val="90000"/>
                </a:lnSpc>
                <a:spcBef>
                  <a:spcPts val="0"/>
                </a:spcBef>
                <a:spcAft>
                  <a:spcPts val="0"/>
                </a:spcAft>
                <a:buClr>
                  <a:srgbClr val="140041"/>
                </a:buClr>
                <a:buSzPts val="1700"/>
                <a:buFont typeface="Arial"/>
                <a:buNone/>
                <a:tabLst/>
                <a:defRPr/>
              </a:pP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jede</a:t>
              </a:r>
              <a:r>
                <a:rPr kumimoji="0" lang="pl-PL" sz="1700" b="0" i="0" u="none" strike="noStrike" kern="0" cap="none" spc="0" normalizeH="0" baseline="0" noProof="0" dirty="0">
                  <a:ln>
                    <a:noFill/>
                  </a:ln>
                  <a:solidFill>
                    <a:srgbClr val="140041"/>
                  </a:solidFill>
                  <a:effectLst/>
                  <a:uLnTx/>
                  <a:uFillTx/>
                  <a:latin typeface="Arial"/>
                  <a:ea typeface="Arial"/>
                  <a:cs typeface="Arial"/>
                  <a:sym typeface="Arial"/>
                </a:rPr>
                <a:t> </a:t>
              </a: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Beeinträchtigung</a:t>
              </a:r>
              <a:r>
                <a:rPr kumimoji="0" lang="pl-PL" sz="1700" b="0" i="0" u="none" strike="noStrike" kern="0" cap="none" spc="0" normalizeH="0" baseline="0" noProof="0" dirty="0">
                  <a:ln>
                    <a:noFill/>
                  </a:ln>
                  <a:solidFill>
                    <a:srgbClr val="140041"/>
                  </a:solidFill>
                  <a:effectLst/>
                  <a:uLnTx/>
                  <a:uFillTx/>
                  <a:latin typeface="Arial"/>
                  <a:ea typeface="Arial"/>
                  <a:cs typeface="Arial"/>
                  <a:sym typeface="Arial"/>
                </a:rPr>
                <a:t> der Fitness </a:t>
              </a: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oder</a:t>
              </a:r>
              <a:r>
                <a:rPr kumimoji="0" lang="pl-PL" sz="1700" b="0" i="0" u="none" strike="noStrike" kern="0" cap="none" spc="0" normalizeH="0" baseline="0" noProof="0" dirty="0">
                  <a:ln>
                    <a:noFill/>
                  </a:ln>
                  <a:solidFill>
                    <a:srgbClr val="140041"/>
                  </a:solidFill>
                  <a:effectLst/>
                  <a:uLnTx/>
                  <a:uFillTx/>
                  <a:latin typeface="Arial"/>
                  <a:ea typeface="Arial"/>
                  <a:cs typeface="Arial"/>
                  <a:sym typeface="Arial"/>
                </a:rPr>
                <a:t> Anomalie in der Struktur </a:t>
              </a: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oder</a:t>
              </a:r>
              <a:r>
                <a:rPr kumimoji="0" lang="pl-PL" sz="1700" b="0" i="0" u="none" strike="noStrike" kern="0" cap="none" spc="0" normalizeH="0" baseline="0" noProof="0" dirty="0">
                  <a:ln>
                    <a:noFill/>
                  </a:ln>
                  <a:solidFill>
                    <a:srgbClr val="140041"/>
                  </a:solidFill>
                  <a:effectLst/>
                  <a:uLnTx/>
                  <a:uFillTx/>
                  <a:latin typeface="Arial"/>
                  <a:ea typeface="Arial"/>
                  <a:cs typeface="Arial"/>
                  <a:sym typeface="Arial"/>
                </a:rPr>
                <a:t> </a:t>
              </a: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Funktion</a:t>
              </a:r>
              <a:r>
                <a:rPr kumimoji="0" lang="pl-PL" sz="1700" b="0" i="0" u="none" strike="noStrike" kern="0" cap="none" spc="0" normalizeH="0" baseline="0" noProof="0" dirty="0">
                  <a:ln>
                    <a:noFill/>
                  </a:ln>
                  <a:solidFill>
                    <a:srgbClr val="140041"/>
                  </a:solidFill>
                  <a:effectLst/>
                  <a:uLnTx/>
                  <a:uFillTx/>
                  <a:latin typeface="Arial"/>
                  <a:ea typeface="Arial"/>
                  <a:cs typeface="Arial"/>
                  <a:sym typeface="Arial"/>
                </a:rPr>
                <a:t> des </a:t>
              </a: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Körpers</a:t>
              </a:r>
              <a:r>
                <a:rPr kumimoji="0" lang="pl-PL" sz="1700" b="0" i="0" u="none" strike="noStrike" kern="0" cap="none" spc="0" normalizeH="0" baseline="0" noProof="0" dirty="0">
                  <a:ln>
                    <a:noFill/>
                  </a:ln>
                  <a:solidFill>
                    <a:srgbClr val="140041"/>
                  </a:solidFill>
                  <a:effectLst/>
                  <a:uLnTx/>
                  <a:uFillTx/>
                  <a:latin typeface="Arial"/>
                  <a:ea typeface="Arial"/>
                  <a:cs typeface="Arial"/>
                  <a:sym typeface="Arial"/>
                </a:rPr>
                <a:t> in </a:t>
              </a: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Bezug</a:t>
              </a:r>
              <a:r>
                <a:rPr kumimoji="0" lang="pl-PL" sz="1700" b="0" i="0" u="none" strike="noStrike" kern="0" cap="none" spc="0" normalizeH="0" baseline="0" noProof="0" dirty="0">
                  <a:ln>
                    <a:noFill/>
                  </a:ln>
                  <a:solidFill>
                    <a:srgbClr val="140041"/>
                  </a:solidFill>
                  <a:effectLst/>
                  <a:uLnTx/>
                  <a:uFillTx/>
                  <a:latin typeface="Arial"/>
                  <a:ea typeface="Arial"/>
                  <a:cs typeface="Arial"/>
                  <a:sym typeface="Arial"/>
                </a:rPr>
                <a:t> </a:t>
              </a: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auf</a:t>
              </a:r>
              <a:r>
                <a:rPr kumimoji="0" lang="pl-PL" sz="1700" b="0" i="0" u="none" strike="noStrike" kern="0" cap="none" spc="0" normalizeH="0" baseline="0" noProof="0" dirty="0">
                  <a:ln>
                    <a:noFill/>
                  </a:ln>
                  <a:solidFill>
                    <a:srgbClr val="140041"/>
                  </a:solidFill>
                  <a:effectLst/>
                  <a:uLnTx/>
                  <a:uFillTx/>
                  <a:latin typeface="Arial"/>
                  <a:ea typeface="Arial"/>
                  <a:cs typeface="Arial"/>
                  <a:sym typeface="Arial"/>
                </a:rPr>
                <a:t> </a:t>
              </a: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psychologische</a:t>
              </a:r>
              <a:r>
                <a:rPr kumimoji="0" lang="pl-PL" sz="1700" b="0" i="0" u="none" strike="noStrike" kern="0" cap="none" spc="0" normalizeH="0" baseline="0" noProof="0" dirty="0">
                  <a:ln>
                    <a:noFill/>
                  </a:ln>
                  <a:solidFill>
                    <a:srgbClr val="140041"/>
                  </a:solidFill>
                  <a:effectLst/>
                  <a:uLnTx/>
                  <a:uFillTx/>
                  <a:latin typeface="Arial"/>
                  <a:ea typeface="Arial"/>
                  <a:cs typeface="Arial"/>
                  <a:sym typeface="Arial"/>
                </a:rPr>
                <a:t>, </a:t>
              </a: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psychophysische</a:t>
              </a:r>
              <a:r>
                <a:rPr kumimoji="0" lang="pl-PL" sz="1700" b="0" i="0" u="none" strike="noStrike" kern="0" cap="none" spc="0" normalizeH="0" baseline="0" noProof="0" dirty="0">
                  <a:ln>
                    <a:noFill/>
                  </a:ln>
                  <a:solidFill>
                    <a:srgbClr val="140041"/>
                  </a:solidFill>
                  <a:effectLst/>
                  <a:uLnTx/>
                  <a:uFillTx/>
                  <a:latin typeface="Arial"/>
                  <a:ea typeface="Arial"/>
                  <a:cs typeface="Arial"/>
                  <a:sym typeface="Arial"/>
                </a:rPr>
                <a:t> </a:t>
              </a: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oder</a:t>
              </a:r>
              <a:r>
                <a:rPr kumimoji="0" lang="pl-PL" sz="1700" b="0" i="0" u="none" strike="noStrike" kern="0" cap="none" spc="0" normalizeH="0" baseline="0" noProof="0" dirty="0">
                  <a:ln>
                    <a:noFill/>
                  </a:ln>
                  <a:solidFill>
                    <a:srgbClr val="140041"/>
                  </a:solidFill>
                  <a:effectLst/>
                  <a:uLnTx/>
                  <a:uFillTx/>
                  <a:latin typeface="Arial"/>
                  <a:ea typeface="Arial"/>
                  <a:cs typeface="Arial"/>
                  <a:sym typeface="Arial"/>
                </a:rPr>
                <a:t> </a:t>
              </a:r>
              <a:r>
                <a:rPr kumimoji="0" lang="pl-PL" sz="1700" b="0" i="0" u="none" strike="noStrike" kern="0" cap="none" spc="0" normalizeH="0" baseline="0" noProof="0" dirty="0" err="1">
                  <a:ln>
                    <a:noFill/>
                  </a:ln>
                  <a:solidFill>
                    <a:srgbClr val="140041"/>
                  </a:solidFill>
                  <a:effectLst/>
                  <a:uLnTx/>
                  <a:uFillTx/>
                  <a:latin typeface="Arial"/>
                  <a:ea typeface="Arial"/>
                  <a:cs typeface="Arial"/>
                  <a:sym typeface="Arial"/>
                </a:rPr>
                <a:t>anatomische</a:t>
              </a:r>
              <a:endParaRPr kumimoji="0" sz="17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16" name="Google Shape;216;p6"/>
            <p:cNvSpPr/>
            <p:nvPr/>
          </p:nvSpPr>
          <p:spPr>
            <a:xfrm>
              <a:off x="2999" y="1298323"/>
              <a:ext cx="2509380" cy="1003752"/>
            </a:xfrm>
            <a:prstGeom prst="chevron">
              <a:avLst>
                <a:gd name="adj" fmla="val 50000"/>
              </a:avLst>
            </a:pr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6"/>
            <p:cNvSpPr txBox="1"/>
            <p:nvPr/>
          </p:nvSpPr>
          <p:spPr>
            <a:xfrm>
              <a:off x="504875" y="1298323"/>
              <a:ext cx="1505628" cy="1003752"/>
            </a:xfrm>
            <a:prstGeom prst="rect">
              <a:avLst/>
            </a:prstGeom>
            <a:noFill/>
            <a:ln>
              <a:noFill/>
            </a:ln>
          </p:spPr>
          <p:txBody>
            <a:bodyPr spcFirstLastPara="1" wrap="square" lIns="29200" tIns="14600" rIns="0" bIns="146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300"/>
                <a:buFont typeface="Arial"/>
                <a:buNone/>
                <a:tabLst/>
                <a:defRPr/>
              </a:pPr>
              <a:r>
                <a:rPr kumimoji="0" lang="pl-PL" sz="2300" b="0" i="0" u="none" strike="noStrike" kern="0" cap="none" spc="0" normalizeH="0" baseline="0" noProof="0" dirty="0" err="1">
                  <a:ln>
                    <a:noFill/>
                  </a:ln>
                  <a:solidFill>
                    <a:srgbClr val="FFFFFF"/>
                  </a:solidFill>
                  <a:effectLst/>
                  <a:uLnTx/>
                  <a:uFillTx/>
                  <a:latin typeface="Arial"/>
                  <a:ea typeface="Arial"/>
                  <a:cs typeface="Arial"/>
                  <a:sym typeface="Arial"/>
                </a:rPr>
                <a:t>Behin</a:t>
              </a:r>
              <a:r>
                <a:rPr kumimoji="0" lang="de-DE" sz="2300" b="0" i="0" u="none" strike="noStrike" kern="0" cap="none" spc="0" normalizeH="0" baseline="0" noProof="0" dirty="0">
                  <a:ln>
                    <a:noFill/>
                  </a:ln>
                  <a:solidFill>
                    <a:srgbClr val="FFFFFF"/>
                  </a:solidFill>
                  <a:effectLst/>
                  <a:uLnTx/>
                  <a:uFillTx/>
                  <a:latin typeface="Arial"/>
                  <a:ea typeface="Arial"/>
                  <a:cs typeface="Arial"/>
                  <a:sym typeface="Arial"/>
                </a:rPr>
                <a:t>-</a:t>
              </a:r>
              <a:r>
                <a:rPr kumimoji="0" lang="pl-PL" sz="2300" b="0" i="0" u="none" strike="noStrike" kern="0" cap="none" spc="0" normalizeH="0" baseline="0" noProof="0" dirty="0" err="1">
                  <a:ln>
                    <a:noFill/>
                  </a:ln>
                  <a:solidFill>
                    <a:srgbClr val="FFFFFF"/>
                  </a:solidFill>
                  <a:effectLst/>
                  <a:uLnTx/>
                  <a:uFillTx/>
                  <a:latin typeface="Arial"/>
                  <a:ea typeface="Arial"/>
                  <a:cs typeface="Arial"/>
                  <a:sym typeface="Arial"/>
                </a:rPr>
                <a:t>derung</a:t>
              </a:r>
              <a:endParaRPr kumimoji="0" sz="23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18" name="Google Shape;218;p6"/>
            <p:cNvSpPr/>
            <p:nvPr/>
          </p:nvSpPr>
          <p:spPr>
            <a:xfrm>
              <a:off x="2186159" y="1288292"/>
              <a:ext cx="6235777" cy="1023814"/>
            </a:xfrm>
            <a:prstGeom prst="chevron">
              <a:avLst>
                <a:gd name="adj" fmla="val 50000"/>
              </a:avLst>
            </a:prstGeom>
            <a:solidFill>
              <a:srgbClr val="C9C9CD">
                <a:alpha val="89803"/>
              </a:srgbClr>
            </a:solidFill>
            <a:ln w="25400" cap="flat" cmpd="sng">
              <a:solidFill>
                <a:srgbClr val="C9C9CD">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6"/>
            <p:cNvSpPr txBox="1"/>
            <p:nvPr/>
          </p:nvSpPr>
          <p:spPr>
            <a:xfrm>
              <a:off x="2698066" y="1288292"/>
              <a:ext cx="5211963" cy="1023814"/>
            </a:xfrm>
            <a:prstGeom prst="rect">
              <a:avLst/>
            </a:prstGeom>
            <a:noFill/>
            <a:ln>
              <a:noFill/>
            </a:ln>
          </p:spPr>
          <p:txBody>
            <a:bodyPr spcFirstLastPara="1" wrap="square" lIns="21575" tIns="10775" rIns="0" bIns="10775" anchor="ctr" anchorCtr="0">
              <a:noAutofit/>
            </a:bodyPr>
            <a:lstStyle/>
            <a:p>
              <a:pPr marL="0" marR="0" lvl="0" indent="0" algn="l" defTabSz="914400" rtl="0" eaLnBrk="1" fontAlgn="auto" latinLnBrk="0" hangingPunct="1">
                <a:lnSpc>
                  <a:spcPct val="90000"/>
                </a:lnSpc>
                <a:spcBef>
                  <a:spcPts val="0"/>
                </a:spcBef>
                <a:spcAft>
                  <a:spcPts val="0"/>
                </a:spcAft>
                <a:buClr>
                  <a:srgbClr val="140041"/>
                </a:buClr>
                <a:buSzPts val="1700"/>
                <a:buFont typeface="Arial"/>
                <a:buNone/>
                <a:tabLst/>
                <a:defRPr/>
              </a:pPr>
              <a:r>
                <a:rPr kumimoji="0" lang="pl-PL" sz="1700" b="0" i="0" u="none" strike="noStrike" kern="0" cap="none" spc="0" normalizeH="0" baseline="0" noProof="0">
                  <a:ln>
                    <a:noFill/>
                  </a:ln>
                  <a:solidFill>
                    <a:srgbClr val="140041"/>
                  </a:solidFill>
                  <a:effectLst/>
                  <a:uLnTx/>
                  <a:uFillTx/>
                  <a:latin typeface="Arial"/>
                  <a:ea typeface="Arial"/>
                  <a:cs typeface="Arial"/>
                  <a:sym typeface="Arial"/>
                </a:rPr>
                <a:t>jede Einschränkung oder Unfähigkeit (aufgrund von Unfähigkeit), ein aktives Leben in einer Art und einem Umfang zu führen, die als typisch für einen Menschen gelten</a:t>
              </a:r>
              <a:endParaRPr kumimoji="0" sz="17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 name="Google Shape;220;p6"/>
            <p:cNvSpPr/>
            <p:nvPr/>
          </p:nvSpPr>
          <p:spPr>
            <a:xfrm>
              <a:off x="2999" y="2462663"/>
              <a:ext cx="2509380" cy="1003752"/>
            </a:xfrm>
            <a:prstGeom prst="chevron">
              <a:avLst>
                <a:gd name="adj" fmla="val 50000"/>
              </a:avLst>
            </a:pr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6"/>
            <p:cNvSpPr txBox="1"/>
            <p:nvPr/>
          </p:nvSpPr>
          <p:spPr>
            <a:xfrm>
              <a:off x="504875" y="2462663"/>
              <a:ext cx="1505628" cy="1003752"/>
            </a:xfrm>
            <a:prstGeom prst="rect">
              <a:avLst/>
            </a:prstGeom>
            <a:noFill/>
            <a:ln>
              <a:noFill/>
            </a:ln>
          </p:spPr>
          <p:txBody>
            <a:bodyPr spcFirstLastPara="1" wrap="square" lIns="29200" tIns="14600" rIns="0" bIns="146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300"/>
                <a:buFont typeface="Arial"/>
                <a:buNone/>
                <a:tabLst/>
                <a:defRPr/>
              </a:pPr>
              <a:r>
                <a:rPr kumimoji="0" lang="pl-PL" sz="2300" b="0" i="0" u="none" strike="noStrike" kern="0" cap="none" spc="0" normalizeH="0" baseline="0" noProof="0">
                  <a:ln>
                    <a:noFill/>
                  </a:ln>
                  <a:solidFill>
                    <a:srgbClr val="FFFFFF"/>
                  </a:solidFill>
                  <a:effectLst/>
                  <a:uLnTx/>
                  <a:uFillTx/>
                  <a:latin typeface="Arial"/>
                  <a:ea typeface="Arial"/>
                  <a:cs typeface="Arial"/>
                  <a:sym typeface="Arial"/>
                </a:rPr>
                <a:t>Handicap</a:t>
              </a:r>
              <a:endParaRPr kumimoji="0" sz="23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 name="Google Shape;222;p6"/>
            <p:cNvSpPr/>
            <p:nvPr/>
          </p:nvSpPr>
          <p:spPr>
            <a:xfrm>
              <a:off x="2186159" y="2452632"/>
              <a:ext cx="6235777" cy="1023814"/>
            </a:xfrm>
            <a:prstGeom prst="chevron">
              <a:avLst>
                <a:gd name="adj" fmla="val 50000"/>
              </a:avLst>
            </a:prstGeom>
            <a:solidFill>
              <a:srgbClr val="C9C9CD">
                <a:alpha val="89803"/>
              </a:srgbClr>
            </a:solidFill>
            <a:ln w="25400" cap="flat" cmpd="sng">
              <a:solidFill>
                <a:srgbClr val="C9C9CD">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6"/>
            <p:cNvSpPr txBox="1"/>
            <p:nvPr/>
          </p:nvSpPr>
          <p:spPr>
            <a:xfrm>
              <a:off x="2698066" y="2452632"/>
              <a:ext cx="5211963" cy="1023814"/>
            </a:xfrm>
            <a:prstGeom prst="rect">
              <a:avLst/>
            </a:prstGeom>
            <a:noFill/>
            <a:ln>
              <a:noFill/>
            </a:ln>
          </p:spPr>
          <p:txBody>
            <a:bodyPr spcFirstLastPara="1" wrap="square" lIns="21575" tIns="10775" rIns="0" bIns="10775" anchor="ctr" anchorCtr="0">
              <a:noAutofit/>
            </a:bodyPr>
            <a:lstStyle/>
            <a:p>
              <a:pPr marL="0" marR="0" lvl="0" indent="0" algn="l" defTabSz="914400" rtl="0" eaLnBrk="1" fontAlgn="auto" latinLnBrk="0" hangingPunct="1">
                <a:lnSpc>
                  <a:spcPct val="90000"/>
                </a:lnSpc>
                <a:spcBef>
                  <a:spcPts val="0"/>
                </a:spcBef>
                <a:spcAft>
                  <a:spcPts val="0"/>
                </a:spcAft>
                <a:buClr>
                  <a:srgbClr val="140041"/>
                </a:buClr>
                <a:buSzPts val="1700"/>
                <a:buFont typeface="Arial"/>
                <a:buNone/>
                <a:tabLst/>
                <a:defRPr/>
              </a:pPr>
              <a:r>
                <a:rPr kumimoji="0" lang="pl-PL" sz="1700" b="0" i="0" u="none" strike="noStrike" kern="0" cap="none" spc="0" normalizeH="0" baseline="0" noProof="0">
                  <a:ln>
                    <a:noFill/>
                  </a:ln>
                  <a:solidFill>
                    <a:srgbClr val="140041"/>
                  </a:solidFill>
                  <a:effectLst/>
                  <a:uLnTx/>
                  <a:uFillTx/>
                  <a:latin typeface="Arial"/>
                  <a:ea typeface="Arial"/>
                  <a:cs typeface="Arial"/>
                  <a:sym typeface="Arial"/>
                </a:rPr>
                <a:t>Behinderung einer bestimmten Person, die sich aus einer Invalidität oder Behinderung ergibt, die die volle Ausübung einer sozialen Rolle entsprechend dem Alter, dem Geschlecht und im Einklang mit den sozialen und kulturellen Bedingungen einschränkt oder verhindert</a:t>
              </a:r>
              <a:endParaRPr kumimoji="0" sz="1700" b="1" i="0" u="none" strike="noStrike" kern="0" cap="none" spc="0" normalizeH="0" baseline="0" noProof="0">
                <a:ln>
                  <a:noFill/>
                </a:ln>
                <a:solidFill>
                  <a:srgbClr val="FFFFFF"/>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61716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 name="Google Shape;231;p7"/>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 name="Google Shape;232;p7"/>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 name="Google Shape;233;p7"/>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 name="Google Shape;234;p7"/>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 name="Google Shape;235;p7"/>
          <p:cNvSpPr/>
          <p:nvPr/>
        </p:nvSpPr>
        <p:spPr>
          <a:xfrm>
            <a:off x="504031" y="956717"/>
            <a:ext cx="6408738"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dirty="0">
                <a:ln>
                  <a:noFill/>
                </a:ln>
                <a:solidFill>
                  <a:srgbClr val="140041"/>
                </a:solidFill>
                <a:effectLst/>
                <a:uLnTx/>
                <a:uFillTx/>
                <a:latin typeface="Arial"/>
                <a:ea typeface="Arial"/>
                <a:cs typeface="Arial"/>
                <a:sym typeface="Arial"/>
              </a:rPr>
              <a:t>ICF - </a:t>
            </a:r>
            <a:r>
              <a:rPr kumimoji="0" lang="pl-PL" sz="2200" b="1" i="0" u="none" strike="noStrike" kern="0" cap="none" spc="0" normalizeH="0" baseline="0" noProof="0" dirty="0" err="1">
                <a:ln>
                  <a:noFill/>
                </a:ln>
                <a:solidFill>
                  <a:srgbClr val="140041"/>
                </a:solidFill>
                <a:effectLst/>
                <a:uLnTx/>
                <a:uFillTx/>
                <a:latin typeface="Arial"/>
                <a:ea typeface="Arial"/>
                <a:cs typeface="Arial"/>
                <a:sym typeface="Arial"/>
              </a:rPr>
              <a:t>Internationale</a:t>
            </a:r>
            <a:r>
              <a:rPr kumimoji="0" lang="pl-PL" sz="2200" b="1" i="0" u="none" strike="noStrike" kern="0" cap="none" spc="0" normalizeH="0" baseline="0" noProof="0" dirty="0">
                <a:ln>
                  <a:noFill/>
                </a:ln>
                <a:solidFill>
                  <a:srgbClr val="140041"/>
                </a:solidFill>
                <a:effectLst/>
                <a:uLnTx/>
                <a:uFillTx/>
                <a:latin typeface="Arial"/>
                <a:ea typeface="Arial"/>
                <a:cs typeface="Arial"/>
                <a:sym typeface="Arial"/>
              </a:rPr>
              <a:t> </a:t>
            </a:r>
            <a:r>
              <a:rPr kumimoji="0" lang="pl-PL" sz="2200" b="1" i="0" u="none" strike="noStrike" kern="0" cap="none" spc="0" normalizeH="0" baseline="0" noProof="0" dirty="0" err="1">
                <a:ln>
                  <a:noFill/>
                </a:ln>
                <a:solidFill>
                  <a:srgbClr val="140041"/>
                </a:solidFill>
                <a:effectLst/>
                <a:uLnTx/>
                <a:uFillTx/>
                <a:latin typeface="Arial"/>
                <a:ea typeface="Arial"/>
                <a:cs typeface="Arial"/>
                <a:sym typeface="Arial"/>
              </a:rPr>
              <a:t>Klassifikation</a:t>
            </a:r>
            <a:r>
              <a:rPr kumimoji="0" lang="pl-PL" sz="2200" b="1" i="0" u="none" strike="noStrike" kern="0" cap="none" spc="0" normalizeH="0" baseline="0" noProof="0" dirty="0">
                <a:ln>
                  <a:noFill/>
                </a:ln>
                <a:solidFill>
                  <a:srgbClr val="140041"/>
                </a:solidFill>
                <a:effectLst/>
                <a:uLnTx/>
                <a:uFillTx/>
                <a:latin typeface="Arial"/>
                <a:ea typeface="Arial"/>
                <a:cs typeface="Arial"/>
                <a:sym typeface="Arial"/>
              </a:rPr>
              <a:t> der </a:t>
            </a:r>
            <a:r>
              <a:rPr kumimoji="0" lang="pl-PL" sz="2200" b="1" i="0" u="none" strike="noStrike" kern="0" cap="none" spc="0" normalizeH="0" baseline="0" noProof="0" dirty="0" err="1">
                <a:ln>
                  <a:noFill/>
                </a:ln>
                <a:solidFill>
                  <a:srgbClr val="140041"/>
                </a:solidFill>
                <a:effectLst/>
                <a:uLnTx/>
                <a:uFillTx/>
                <a:latin typeface="Arial"/>
                <a:ea typeface="Arial"/>
                <a:cs typeface="Arial"/>
                <a:sym typeface="Arial"/>
              </a:rPr>
              <a:t>Funktionsfähigkeit</a:t>
            </a:r>
            <a:r>
              <a:rPr kumimoji="0" lang="pl-PL" sz="2200" b="1" i="0" u="none" strike="noStrike" kern="0" cap="none" spc="0" normalizeH="0" baseline="0" noProof="0" dirty="0">
                <a:ln>
                  <a:noFill/>
                </a:ln>
                <a:solidFill>
                  <a:srgbClr val="140041"/>
                </a:solidFill>
                <a:effectLst/>
                <a:uLnTx/>
                <a:uFillTx/>
                <a:latin typeface="Arial"/>
                <a:ea typeface="Arial"/>
                <a:cs typeface="Arial"/>
                <a:sym typeface="Arial"/>
              </a:rPr>
              <a:t>, </a:t>
            </a:r>
            <a:r>
              <a:rPr kumimoji="0" lang="pl-PL" sz="2200" b="1" i="0" u="none" strike="noStrike" kern="0" cap="none" spc="0" normalizeH="0" baseline="0" noProof="0" dirty="0" err="1">
                <a:ln>
                  <a:noFill/>
                </a:ln>
                <a:solidFill>
                  <a:srgbClr val="140041"/>
                </a:solidFill>
                <a:effectLst/>
                <a:uLnTx/>
                <a:uFillTx/>
                <a:latin typeface="Arial"/>
                <a:ea typeface="Arial"/>
                <a:cs typeface="Arial"/>
                <a:sym typeface="Arial"/>
              </a:rPr>
              <a:t>Behinderung</a:t>
            </a:r>
            <a:r>
              <a:rPr kumimoji="0" lang="pl-PL" sz="2200" b="1" i="0" u="none" strike="noStrike" kern="0" cap="none" spc="0" normalizeH="0" baseline="0" noProof="0" dirty="0">
                <a:ln>
                  <a:noFill/>
                </a:ln>
                <a:solidFill>
                  <a:srgbClr val="140041"/>
                </a:solidFill>
                <a:effectLst/>
                <a:uLnTx/>
                <a:uFillTx/>
                <a:latin typeface="Arial"/>
                <a:ea typeface="Arial"/>
                <a:cs typeface="Arial"/>
                <a:sym typeface="Arial"/>
              </a:rPr>
              <a:t> </a:t>
            </a:r>
            <a:r>
              <a:rPr kumimoji="0" lang="pl-PL" sz="2200" b="1" i="0" u="none" strike="noStrike" kern="0" cap="none" spc="0" normalizeH="0" baseline="0" noProof="0" dirty="0" err="1">
                <a:ln>
                  <a:noFill/>
                </a:ln>
                <a:solidFill>
                  <a:srgbClr val="140041"/>
                </a:solidFill>
                <a:effectLst/>
                <a:uLnTx/>
                <a:uFillTx/>
                <a:latin typeface="Arial"/>
                <a:ea typeface="Arial"/>
                <a:cs typeface="Arial"/>
                <a:sym typeface="Arial"/>
              </a:rPr>
              <a:t>und</a:t>
            </a:r>
            <a:r>
              <a:rPr kumimoji="0" lang="pl-PL" sz="2200" b="1" i="0" u="none" strike="noStrike" kern="0" cap="none" spc="0" normalizeH="0" baseline="0" noProof="0" dirty="0">
                <a:ln>
                  <a:noFill/>
                </a:ln>
                <a:solidFill>
                  <a:srgbClr val="140041"/>
                </a:solidFill>
                <a:effectLst/>
                <a:uLnTx/>
                <a:uFillTx/>
                <a:latin typeface="Arial"/>
                <a:ea typeface="Arial"/>
                <a:cs typeface="Arial"/>
                <a:sym typeface="Arial"/>
              </a:rPr>
              <a:t> </a:t>
            </a:r>
            <a:r>
              <a:rPr kumimoji="0" lang="pl-PL" sz="2200" b="1" i="0" u="none" strike="noStrike" kern="0" cap="none" spc="0" normalizeH="0" baseline="0" noProof="0" dirty="0" err="1">
                <a:ln>
                  <a:noFill/>
                </a:ln>
                <a:solidFill>
                  <a:srgbClr val="140041"/>
                </a:solidFill>
                <a:effectLst/>
                <a:uLnTx/>
                <a:uFillTx/>
                <a:latin typeface="Arial"/>
                <a:ea typeface="Arial"/>
                <a:cs typeface="Arial"/>
                <a:sym typeface="Arial"/>
              </a:rPr>
              <a:t>Gesundheit</a:t>
            </a:r>
            <a:endParaRPr kumimoji="0" sz="2200" b="0" i="0" u="none" strike="noStrike" kern="0" cap="none" spc="0" normalizeH="0" baseline="0" noProof="0" dirty="0">
              <a:ln>
                <a:noFill/>
              </a:ln>
              <a:solidFill>
                <a:srgbClr val="140041"/>
              </a:solidFill>
              <a:effectLst/>
              <a:uLnTx/>
              <a:uFillTx/>
              <a:latin typeface="Arial"/>
              <a:ea typeface="Arial"/>
              <a:cs typeface="Arial"/>
              <a:sym typeface="Arial"/>
            </a:endParaRPr>
          </a:p>
        </p:txBody>
      </p:sp>
      <p:sp>
        <p:nvSpPr>
          <p:cNvPr id="236" name="Google Shape;236;p7"/>
          <p:cNvSpPr/>
          <p:nvPr/>
        </p:nvSpPr>
        <p:spPr>
          <a:xfrm>
            <a:off x="395288" y="3716338"/>
            <a:ext cx="8308975" cy="40005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140041"/>
              </a:solidFill>
              <a:effectLst/>
              <a:uLnTx/>
              <a:uFillTx/>
              <a:latin typeface="Arial"/>
              <a:ea typeface="Arial"/>
              <a:cs typeface="Arial"/>
              <a:sym typeface="Arial"/>
            </a:endParaRPr>
          </a:p>
        </p:txBody>
      </p:sp>
      <p:sp>
        <p:nvSpPr>
          <p:cNvPr id="237" name="Google Shape;237;p7"/>
          <p:cNvSpPr/>
          <p:nvPr/>
        </p:nvSpPr>
        <p:spPr>
          <a:xfrm>
            <a:off x="611188" y="2205038"/>
            <a:ext cx="2736850" cy="7921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588963" marR="0" lvl="0" indent="-401638"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800" b="0" i="0" u="none" strike="noStrike" kern="0" cap="none" spc="0" normalizeH="0" baseline="0" noProof="0" dirty="0" err="1">
                <a:ln>
                  <a:noFill/>
                </a:ln>
                <a:solidFill>
                  <a:srgbClr val="002060"/>
                </a:solidFill>
                <a:effectLst/>
                <a:uLnTx/>
                <a:uFillTx/>
                <a:latin typeface="Arial"/>
                <a:cs typeface="Arial"/>
                <a:sym typeface="Arial"/>
              </a:rPr>
              <a:t>Eingeführt</a:t>
            </a:r>
            <a:r>
              <a:rPr kumimoji="0" lang="pl-PL" sz="1800" b="0" i="0" u="none" strike="noStrike" kern="0" cap="none" spc="0" normalizeH="0" baseline="0" noProof="0" dirty="0">
                <a:ln>
                  <a:noFill/>
                </a:ln>
                <a:solidFill>
                  <a:srgbClr val="002060"/>
                </a:solidFill>
                <a:effectLst/>
                <a:uLnTx/>
                <a:uFillTx/>
                <a:latin typeface="Arial"/>
                <a:cs typeface="Arial"/>
                <a:sym typeface="Arial"/>
              </a:rPr>
              <a:t> im </a:t>
            </a:r>
            <a:r>
              <a:rPr kumimoji="0" lang="pl-PL" sz="1800" b="0" i="0" u="none" strike="noStrike" kern="0" cap="none" spc="0" normalizeH="0" baseline="0" noProof="0" dirty="0" err="1">
                <a:ln>
                  <a:noFill/>
                </a:ln>
                <a:solidFill>
                  <a:srgbClr val="002060"/>
                </a:solidFill>
                <a:effectLst/>
                <a:uLnTx/>
                <a:uFillTx/>
                <a:latin typeface="Arial"/>
                <a:cs typeface="Arial"/>
                <a:sym typeface="Arial"/>
              </a:rPr>
              <a:t>Jahr</a:t>
            </a:r>
            <a:r>
              <a:rPr kumimoji="0" lang="pl-PL" sz="1800" b="0" i="0" u="none" strike="noStrike" kern="0" cap="none" spc="0" normalizeH="0" baseline="0" noProof="0" dirty="0">
                <a:ln>
                  <a:noFill/>
                </a:ln>
                <a:solidFill>
                  <a:srgbClr val="002060"/>
                </a:solidFill>
                <a:effectLst/>
                <a:uLnTx/>
                <a:uFillTx/>
                <a:latin typeface="Arial"/>
                <a:cs typeface="Arial"/>
                <a:sym typeface="Arial"/>
              </a:rPr>
              <a:t> 2001 </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38" name="Google Shape;238;p7"/>
          <p:cNvSpPr/>
          <p:nvPr/>
        </p:nvSpPr>
        <p:spPr>
          <a:xfrm>
            <a:off x="611188" y="4005263"/>
            <a:ext cx="2736850" cy="7921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588963" marR="0" lvl="0" indent="-401638"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800" b="0" i="0" u="none" strike="noStrike" kern="0" cap="none" spc="0" normalizeH="0" baseline="0" noProof="0">
                <a:ln>
                  <a:noFill/>
                </a:ln>
                <a:solidFill>
                  <a:srgbClr val="002060"/>
                </a:solidFill>
                <a:effectLst/>
                <a:uLnTx/>
                <a:uFillTx/>
                <a:latin typeface="Arial"/>
                <a:ea typeface="Arial"/>
                <a:cs typeface="Arial"/>
                <a:sym typeface="Arial"/>
              </a:rPr>
              <a:t>Vereinte Nationen (UN)</a:t>
            </a:r>
            <a:endParaRPr kumimoji="0" sz="1800" b="0" i="0" u="none" strike="noStrike" kern="0" cap="none" spc="0" normalizeH="0" baseline="0" noProof="0">
              <a:ln>
                <a:noFill/>
              </a:ln>
              <a:solidFill>
                <a:srgbClr val="002060"/>
              </a:solidFill>
              <a:effectLst/>
              <a:uLnTx/>
              <a:uFillTx/>
              <a:latin typeface="Arial"/>
              <a:ea typeface="Arial"/>
              <a:cs typeface="Arial"/>
              <a:sym typeface="Arial"/>
            </a:endParaRPr>
          </a:p>
        </p:txBody>
      </p:sp>
      <p:sp>
        <p:nvSpPr>
          <p:cNvPr id="239" name="Google Shape;239;p7"/>
          <p:cNvSpPr/>
          <p:nvPr/>
        </p:nvSpPr>
        <p:spPr>
          <a:xfrm>
            <a:off x="611188" y="3141663"/>
            <a:ext cx="2736850" cy="7921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176213"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800" b="0" i="0" u="none" strike="noStrike" kern="0" cap="none" spc="0" normalizeH="0" baseline="0" noProof="0" dirty="0" err="1">
                <a:ln>
                  <a:noFill/>
                </a:ln>
                <a:solidFill>
                  <a:srgbClr val="002060"/>
                </a:solidFill>
                <a:effectLst/>
                <a:uLnTx/>
                <a:uFillTx/>
                <a:latin typeface="Arial"/>
                <a:cs typeface="Arial"/>
                <a:sym typeface="Arial"/>
              </a:rPr>
              <a:t>Weltgesundheits</a:t>
            </a:r>
            <a:r>
              <a:rPr kumimoji="0" lang="de-DE" sz="1800" b="0" i="0" u="none" strike="noStrike" kern="0" cap="none" spc="0" normalizeH="0" baseline="0" noProof="0" dirty="0">
                <a:ln>
                  <a:noFill/>
                </a:ln>
                <a:solidFill>
                  <a:srgbClr val="002060"/>
                </a:solidFill>
                <a:effectLst/>
                <a:uLnTx/>
                <a:uFillTx/>
                <a:latin typeface="Arial"/>
                <a:cs typeface="Arial"/>
                <a:sym typeface="Arial"/>
              </a:rPr>
              <a:t>-</a:t>
            </a:r>
            <a:r>
              <a:rPr kumimoji="0" lang="pl-PL" sz="1800" b="0" i="0" u="none" strike="noStrike" kern="0" cap="none" spc="0" normalizeH="0" baseline="0" noProof="0" dirty="0" err="1">
                <a:ln>
                  <a:noFill/>
                </a:ln>
                <a:solidFill>
                  <a:srgbClr val="002060"/>
                </a:solidFill>
                <a:effectLst/>
                <a:uLnTx/>
                <a:uFillTx/>
                <a:latin typeface="Arial"/>
                <a:cs typeface="Arial"/>
                <a:sym typeface="Arial"/>
              </a:rPr>
              <a:t>organisation</a:t>
            </a:r>
            <a:r>
              <a:rPr kumimoji="0" lang="pl-PL" sz="1800" b="0" i="0" u="none" strike="noStrike" kern="0" cap="none" spc="0" normalizeH="0" baseline="0" noProof="0" dirty="0">
                <a:ln>
                  <a:noFill/>
                </a:ln>
                <a:solidFill>
                  <a:srgbClr val="002060"/>
                </a:solidFill>
                <a:effectLst/>
                <a:uLnTx/>
                <a:uFillTx/>
                <a:latin typeface="Arial"/>
                <a:cs typeface="Arial"/>
                <a:sym typeface="Arial"/>
              </a:rPr>
              <a:t> (WHO) </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40" name="Google Shape;240;p7"/>
          <p:cNvSpPr/>
          <p:nvPr/>
        </p:nvSpPr>
        <p:spPr>
          <a:xfrm>
            <a:off x="611188" y="4941888"/>
            <a:ext cx="8353425" cy="7921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588963" marR="0" lvl="0" indent="-401638"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2000" b="0" i="0" u="none" strike="noStrike" kern="0" cap="none" spc="0" normalizeH="0" baseline="0" noProof="0">
                <a:ln>
                  <a:noFill/>
                </a:ln>
                <a:solidFill>
                  <a:srgbClr val="002060"/>
                </a:solidFill>
                <a:effectLst/>
                <a:uLnTx/>
                <a:uFillTx/>
                <a:latin typeface="Arial"/>
                <a:ea typeface="Arial"/>
                <a:cs typeface="Arial"/>
                <a:sym typeface="Arial"/>
              </a:rPr>
              <a:t>Kodiersystem für Funktion und Behinderung</a:t>
            </a:r>
            <a:endParaRPr kumimoji="0" sz="2000" b="0" i="0" u="none" strike="noStrike" kern="0" cap="none" spc="0" normalizeH="0" baseline="0" noProof="0">
              <a:ln>
                <a:noFill/>
              </a:ln>
              <a:solidFill>
                <a:srgbClr val="002060"/>
              </a:solidFill>
              <a:effectLst/>
              <a:uLnTx/>
              <a:uFillTx/>
              <a:latin typeface="Arial"/>
              <a:ea typeface="Arial"/>
              <a:cs typeface="Arial"/>
              <a:sym typeface="Arial"/>
            </a:endParaRPr>
          </a:p>
        </p:txBody>
      </p:sp>
      <p:pic>
        <p:nvPicPr>
          <p:cNvPr id="241" name="Google Shape;241;p7"/>
          <p:cNvPicPr preferRelativeResize="0"/>
          <p:nvPr/>
        </p:nvPicPr>
        <p:blipFill rotWithShape="1">
          <a:blip r:embed="rId3">
            <a:alphaModFix/>
          </a:blip>
          <a:srcRect/>
          <a:stretch/>
        </p:blipFill>
        <p:spPr>
          <a:xfrm>
            <a:off x="6659563" y="1341438"/>
            <a:ext cx="2252662" cy="3033712"/>
          </a:xfrm>
          <a:prstGeom prst="rect">
            <a:avLst/>
          </a:prstGeom>
          <a:noFill/>
          <a:ln>
            <a:noFill/>
          </a:ln>
        </p:spPr>
      </p:pic>
      <p:pic>
        <p:nvPicPr>
          <p:cNvPr id="242" name="Google Shape;242;p7"/>
          <p:cNvPicPr preferRelativeResize="0"/>
          <p:nvPr/>
        </p:nvPicPr>
        <p:blipFill rotWithShape="1">
          <a:blip r:embed="rId4">
            <a:alphaModFix/>
          </a:blip>
          <a:srcRect/>
          <a:stretch/>
        </p:blipFill>
        <p:spPr>
          <a:xfrm>
            <a:off x="3708400" y="2205038"/>
            <a:ext cx="2663825" cy="2592387"/>
          </a:xfrm>
          <a:prstGeom prst="rect">
            <a:avLst/>
          </a:prstGeom>
          <a:noFill/>
          <a:ln>
            <a:noFill/>
          </a:ln>
        </p:spPr>
      </p:pic>
    </p:spTree>
    <p:extLst>
      <p:ext uri="{BB962C8B-B14F-4D97-AF65-F5344CB8AC3E}">
        <p14:creationId xmlns:p14="http://schemas.microsoft.com/office/powerpoint/2010/main" val="3411760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0" name="Google Shape;250;p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1" name="Google Shape;251;p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2" name="Google Shape;252;p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3" name="Google Shape;253;p8"/>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4" name="Google Shape;254;p8"/>
          <p:cNvSpPr/>
          <p:nvPr/>
        </p:nvSpPr>
        <p:spPr>
          <a:xfrm>
            <a:off x="539750" y="1268413"/>
            <a:ext cx="8353425"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002060"/>
                </a:solidFill>
                <a:effectLst/>
                <a:uLnTx/>
                <a:uFillTx/>
                <a:latin typeface="Arial"/>
                <a:ea typeface="Arial"/>
                <a:cs typeface="Arial"/>
                <a:sym typeface="Arial"/>
              </a:rPr>
              <a:t> ICD-10 Internationale statistische Klassifikation der Krankheiten und verwandter Gesundheitsprobleme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8"/>
          <p:cNvSpPr/>
          <p:nvPr/>
        </p:nvSpPr>
        <p:spPr>
          <a:xfrm>
            <a:off x="395288" y="3716338"/>
            <a:ext cx="8308975" cy="40005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140041"/>
              </a:solidFill>
              <a:effectLst/>
              <a:uLnTx/>
              <a:uFillTx/>
              <a:latin typeface="Arial"/>
              <a:ea typeface="Arial"/>
              <a:cs typeface="Arial"/>
              <a:sym typeface="Arial"/>
            </a:endParaRPr>
          </a:p>
        </p:txBody>
      </p:sp>
      <p:sp>
        <p:nvSpPr>
          <p:cNvPr id="256" name="Google Shape;256;p8"/>
          <p:cNvSpPr/>
          <p:nvPr/>
        </p:nvSpPr>
        <p:spPr>
          <a:xfrm>
            <a:off x="539750" y="2492375"/>
            <a:ext cx="2736850" cy="792163"/>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588963" marR="0" lvl="0" indent="-401638"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800" b="0" i="0" u="none" strike="noStrike" kern="0" cap="none" spc="0" normalizeH="0" baseline="0" noProof="0">
                <a:ln>
                  <a:noFill/>
                </a:ln>
                <a:solidFill>
                  <a:srgbClr val="002060"/>
                </a:solidFill>
                <a:effectLst/>
                <a:uLnTx/>
                <a:uFillTx/>
                <a:latin typeface="Arial"/>
                <a:cs typeface="Arial"/>
                <a:sym typeface="Arial"/>
              </a:rPr>
              <a:t>Eingeführt 1990 </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8"/>
          <p:cNvSpPr/>
          <p:nvPr/>
        </p:nvSpPr>
        <p:spPr>
          <a:xfrm>
            <a:off x="539750" y="3573463"/>
            <a:ext cx="3024188" cy="7921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176213"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800" b="0" i="0" u="none" strike="noStrike" kern="0" cap="none" spc="0" normalizeH="0" baseline="0" noProof="0" dirty="0" err="1">
                <a:ln>
                  <a:noFill/>
                </a:ln>
                <a:solidFill>
                  <a:srgbClr val="002060"/>
                </a:solidFill>
                <a:effectLst/>
                <a:uLnTx/>
                <a:uFillTx/>
                <a:latin typeface="Arial"/>
                <a:cs typeface="Arial"/>
                <a:sym typeface="Arial"/>
              </a:rPr>
              <a:t>Weltgesundheits</a:t>
            </a:r>
            <a:r>
              <a:rPr kumimoji="0" lang="de-DE" sz="1800" b="0" i="0" u="none" strike="noStrike" kern="0" cap="none" spc="0" normalizeH="0" baseline="0" noProof="0" dirty="0">
                <a:ln>
                  <a:noFill/>
                </a:ln>
                <a:solidFill>
                  <a:srgbClr val="002060"/>
                </a:solidFill>
                <a:effectLst/>
                <a:uLnTx/>
                <a:uFillTx/>
                <a:latin typeface="Arial"/>
                <a:cs typeface="Arial"/>
                <a:sym typeface="Arial"/>
              </a:rPr>
              <a:t>-</a:t>
            </a:r>
            <a:r>
              <a:rPr kumimoji="0" lang="pl-PL" sz="1800" b="0" i="0" u="none" strike="noStrike" kern="0" cap="none" spc="0" normalizeH="0" baseline="0" noProof="0" dirty="0" err="1">
                <a:ln>
                  <a:noFill/>
                </a:ln>
                <a:solidFill>
                  <a:srgbClr val="002060"/>
                </a:solidFill>
                <a:effectLst/>
                <a:uLnTx/>
                <a:uFillTx/>
                <a:latin typeface="Arial"/>
                <a:cs typeface="Arial"/>
                <a:sym typeface="Arial"/>
              </a:rPr>
              <a:t>organisation</a:t>
            </a:r>
            <a:r>
              <a:rPr kumimoji="0" lang="pl-PL" sz="1800" b="0" i="0" u="none" strike="noStrike" kern="0" cap="none" spc="0" normalizeH="0" baseline="0" noProof="0" dirty="0">
                <a:ln>
                  <a:noFill/>
                </a:ln>
                <a:solidFill>
                  <a:srgbClr val="002060"/>
                </a:solidFill>
                <a:effectLst/>
                <a:uLnTx/>
                <a:uFillTx/>
                <a:latin typeface="Arial"/>
                <a:cs typeface="Arial"/>
                <a:sym typeface="Arial"/>
              </a:rPr>
              <a:t> (WHO) </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58" name="Google Shape;258;p8"/>
          <p:cNvSpPr/>
          <p:nvPr/>
        </p:nvSpPr>
        <p:spPr>
          <a:xfrm>
            <a:off x="3708400" y="3573463"/>
            <a:ext cx="2951163" cy="7921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180975"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1800" b="0" i="0" u="none" strike="noStrike" kern="0" cap="none" spc="0" normalizeH="0" baseline="0" noProof="0">
                <a:ln>
                  <a:noFill/>
                </a:ln>
                <a:solidFill>
                  <a:srgbClr val="002060"/>
                </a:solidFill>
                <a:effectLst/>
                <a:uLnTx/>
                <a:uFillTx/>
                <a:latin typeface="Arial"/>
                <a:ea typeface="Arial"/>
                <a:cs typeface="Arial"/>
                <a:sym typeface="Arial"/>
              </a:rPr>
              <a:t>Diagnostik von Krankheiten und Gesundheitsstörungen</a:t>
            </a:r>
            <a:endParaRPr kumimoji="0" sz="1800" b="0" i="0" u="none" strike="noStrike" kern="0" cap="none" spc="0" normalizeH="0" baseline="0" noProof="0">
              <a:ln>
                <a:noFill/>
              </a:ln>
              <a:solidFill>
                <a:srgbClr val="002060"/>
              </a:solidFill>
              <a:effectLst/>
              <a:uLnTx/>
              <a:uFillTx/>
              <a:latin typeface="Arial"/>
              <a:ea typeface="Arial"/>
              <a:cs typeface="Arial"/>
              <a:sym typeface="Arial"/>
            </a:endParaRPr>
          </a:p>
        </p:txBody>
      </p:sp>
      <p:pic>
        <p:nvPicPr>
          <p:cNvPr id="259" name="Google Shape;259;p8"/>
          <p:cNvPicPr preferRelativeResize="0"/>
          <p:nvPr/>
        </p:nvPicPr>
        <p:blipFill rotWithShape="1">
          <a:blip r:embed="rId3">
            <a:alphaModFix/>
          </a:blip>
          <a:srcRect/>
          <a:stretch/>
        </p:blipFill>
        <p:spPr>
          <a:xfrm>
            <a:off x="6804025" y="2205038"/>
            <a:ext cx="1784350" cy="2192337"/>
          </a:xfrm>
          <a:prstGeom prst="rect">
            <a:avLst/>
          </a:prstGeom>
          <a:noFill/>
          <a:ln>
            <a:noFill/>
          </a:ln>
        </p:spPr>
      </p:pic>
      <p:sp>
        <p:nvSpPr>
          <p:cNvPr id="260" name="Google Shape;260;p8"/>
          <p:cNvSpPr/>
          <p:nvPr/>
        </p:nvSpPr>
        <p:spPr>
          <a:xfrm>
            <a:off x="539750" y="4652963"/>
            <a:ext cx="7993063" cy="792162"/>
          </a:xfrm>
          <a:prstGeom prst="rect">
            <a:avLst/>
          </a:prstGeom>
          <a:gradFill>
            <a:gsLst>
              <a:gs pos="0">
                <a:srgbClr val="D8D8DE"/>
              </a:gs>
              <a:gs pos="35000">
                <a:srgbClr val="E1E1E8"/>
              </a:gs>
              <a:gs pos="100000">
                <a:srgbClr val="F2F2F6"/>
              </a:gs>
            </a:gsLst>
            <a:lin ang="16200000" scaled="0"/>
          </a:gradFill>
          <a:ln w="9525" cap="flat" cmpd="sng">
            <a:solidFill>
              <a:srgbClr val="A5A5AB"/>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50750" tIns="50750" rIns="50750" bIns="50750" anchor="ctr" anchorCtr="0">
            <a:noAutofit/>
          </a:bodyPr>
          <a:lstStyle/>
          <a:p>
            <a:pPr marL="588963" marR="0" lvl="0" indent="-401638"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pl-PL" sz="2000" b="0" i="0" u="none" strike="noStrike" kern="0" cap="none" spc="0" normalizeH="0" baseline="0" noProof="0">
                <a:ln>
                  <a:noFill/>
                </a:ln>
                <a:solidFill>
                  <a:srgbClr val="002060"/>
                </a:solidFill>
                <a:effectLst/>
                <a:uLnTx/>
                <a:uFillTx/>
                <a:latin typeface="Arial"/>
                <a:ea typeface="Arial"/>
                <a:cs typeface="Arial"/>
                <a:sym typeface="Arial"/>
              </a:rPr>
              <a:t>Gültig bis 01.01.2022, dann wird sie durch </a:t>
            </a:r>
            <a:r>
              <a:rPr kumimoji="0" lang="pl-PL" sz="2000" b="1" i="0" u="none" strike="noStrike" kern="0" cap="none" spc="0" normalizeH="0" baseline="0" noProof="0">
                <a:ln>
                  <a:noFill/>
                </a:ln>
                <a:solidFill>
                  <a:srgbClr val="002060"/>
                </a:solidFill>
                <a:effectLst/>
                <a:uLnTx/>
                <a:uFillTx/>
                <a:latin typeface="Arial"/>
                <a:ea typeface="Arial"/>
                <a:cs typeface="Arial"/>
                <a:sym typeface="Arial"/>
              </a:rPr>
              <a:t>ICD-11 </a:t>
            </a:r>
            <a:r>
              <a:rPr kumimoji="0" lang="pl-PL" sz="2000" b="0" i="0" u="none" strike="noStrike" kern="0" cap="none" spc="0" normalizeH="0" baseline="0" noProof="0">
                <a:ln>
                  <a:noFill/>
                </a:ln>
                <a:solidFill>
                  <a:srgbClr val="002060"/>
                </a:solidFill>
                <a:effectLst/>
                <a:uLnTx/>
                <a:uFillTx/>
                <a:latin typeface="Arial"/>
                <a:ea typeface="Arial"/>
                <a:cs typeface="Arial"/>
                <a:sym typeface="Arial"/>
              </a:rPr>
              <a:t>ersetzt</a:t>
            </a:r>
            <a:endParaRPr kumimoji="0" sz="2000" b="1" i="0" u="none" strike="noStrike" kern="0" cap="none" spc="0" normalizeH="0" baseline="0" noProof="0">
              <a:ln>
                <a:noFill/>
              </a:ln>
              <a:solidFill>
                <a:srgbClr val="002060"/>
              </a:solidFill>
              <a:effectLst/>
              <a:uLnTx/>
              <a:uFillTx/>
              <a:latin typeface="Arial"/>
              <a:ea typeface="Arial"/>
              <a:cs typeface="Arial"/>
              <a:sym typeface="Arial"/>
            </a:endParaRPr>
          </a:p>
        </p:txBody>
      </p:sp>
    </p:spTree>
    <p:extLst>
      <p:ext uri="{BB962C8B-B14F-4D97-AF65-F5344CB8AC3E}">
        <p14:creationId xmlns:p14="http://schemas.microsoft.com/office/powerpoint/2010/main" val="248567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9"/>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8" name="Google Shape;268;p9"/>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9" name="Google Shape;269;p9"/>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0" name="Google Shape;270;p9"/>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1" name="Google Shape;271;p9"/>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2" name="Google Shape;272;p9"/>
          <p:cNvSpPr/>
          <p:nvPr/>
        </p:nvSpPr>
        <p:spPr>
          <a:xfrm>
            <a:off x="250825" y="981075"/>
            <a:ext cx="8569325"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200" b="1" i="0" u="none" strike="noStrike" kern="0" cap="none" spc="0" normalizeH="0" baseline="0" noProof="0">
                <a:ln>
                  <a:noFill/>
                </a:ln>
                <a:solidFill>
                  <a:srgbClr val="222061"/>
                </a:solidFill>
                <a:effectLst/>
                <a:uLnTx/>
                <a:uFillTx/>
                <a:latin typeface="Arial"/>
                <a:ea typeface="Arial"/>
                <a:cs typeface="Arial"/>
                <a:sym typeface="Arial"/>
              </a:rPr>
              <a:t>Die internationalen Klassifikationen von Gesundheit und Funktionsfähigkeit der WHO, ICD und ICF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73" name="Google Shape;273;p9" descr="Światowa Organizacja Zdrowia (WHO) opublikowała serię poradników ..."/>
          <p:cNvPicPr preferRelativeResize="0"/>
          <p:nvPr/>
        </p:nvPicPr>
        <p:blipFill rotWithShape="1">
          <a:blip r:embed="rId3">
            <a:alphaModFix/>
          </a:blip>
          <a:srcRect/>
          <a:stretch/>
        </p:blipFill>
        <p:spPr>
          <a:xfrm>
            <a:off x="7812088" y="4652963"/>
            <a:ext cx="1084262" cy="1084262"/>
          </a:xfrm>
          <a:prstGeom prst="rect">
            <a:avLst/>
          </a:prstGeom>
          <a:noFill/>
          <a:ln>
            <a:noFill/>
          </a:ln>
        </p:spPr>
      </p:pic>
      <p:grpSp>
        <p:nvGrpSpPr>
          <p:cNvPr id="274" name="Google Shape;274;p9"/>
          <p:cNvGrpSpPr/>
          <p:nvPr/>
        </p:nvGrpSpPr>
        <p:grpSpPr>
          <a:xfrm>
            <a:off x="928356" y="1845139"/>
            <a:ext cx="6279175" cy="4103824"/>
            <a:chOff x="532820" y="315"/>
            <a:chExt cx="6279175" cy="4103824"/>
          </a:xfrm>
        </p:grpSpPr>
        <p:sp>
          <p:nvSpPr>
            <p:cNvPr id="275" name="Google Shape;275;p9"/>
            <p:cNvSpPr/>
            <p:nvPr/>
          </p:nvSpPr>
          <p:spPr>
            <a:xfrm>
              <a:off x="566154" y="315"/>
              <a:ext cx="1584302" cy="1381628"/>
            </a:xfrm>
            <a:prstGeom prst="ellipse">
              <a:avLst/>
            </a:pr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9"/>
            <p:cNvSpPr txBox="1"/>
            <p:nvPr/>
          </p:nvSpPr>
          <p:spPr>
            <a:xfrm>
              <a:off x="798169" y="202650"/>
              <a:ext cx="1318953" cy="976958"/>
            </a:xfrm>
            <a:prstGeom prst="rect">
              <a:avLst/>
            </a:prstGeom>
            <a:noFill/>
            <a:ln>
              <a:noFill/>
            </a:ln>
          </p:spPr>
          <p:txBody>
            <a:bodyPr spcFirstLastPara="1" wrap="square" lIns="33000" tIns="33000" rIns="33000" bIns="330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pl-PL" sz="1600" b="1" i="0" u="none" strike="noStrike" kern="0" cap="none" spc="0" normalizeH="0" baseline="0" noProof="0" dirty="0">
                  <a:ln>
                    <a:noFill/>
                  </a:ln>
                  <a:solidFill>
                    <a:srgbClr val="FFFFFF"/>
                  </a:solidFill>
                  <a:effectLst/>
                  <a:uLnTx/>
                  <a:uFillTx/>
                  <a:latin typeface="Arial"/>
                  <a:cs typeface="Arial"/>
                  <a:sym typeface="Arial"/>
                </a:rPr>
                <a:t>ICF </a:t>
              </a:r>
              <a:endParaRPr kumimoji="0"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910"/>
                </a:spcBef>
                <a:spcAft>
                  <a:spcPts val="0"/>
                </a:spcAft>
                <a:buClr>
                  <a:srgbClr val="FFFFFF"/>
                </a:buClr>
                <a:buSzPts val="1800"/>
                <a:buFont typeface="Arial"/>
                <a:buNone/>
                <a:tabLst/>
                <a:defRPr/>
              </a:pPr>
              <a:r>
                <a:rPr kumimoji="0" lang="pl-PL" sz="1600" b="1" i="0" u="none" strike="noStrike" kern="0" cap="none" spc="0" normalizeH="0" baseline="0" noProof="0" dirty="0" err="1">
                  <a:ln>
                    <a:noFill/>
                  </a:ln>
                  <a:solidFill>
                    <a:srgbClr val="FFFFFF"/>
                  </a:solidFill>
                  <a:effectLst/>
                  <a:uLnTx/>
                  <a:uFillTx/>
                  <a:latin typeface="Arial"/>
                  <a:cs typeface="Arial"/>
                  <a:sym typeface="Arial"/>
                </a:rPr>
                <a:t>Gesundheit</a:t>
              </a:r>
              <a:r>
                <a:rPr kumimoji="0" lang="de-DE" sz="1600" b="1" i="0" u="none" strike="noStrike" kern="0" cap="none" spc="0" normalizeH="0" baseline="0" noProof="0" dirty="0">
                  <a:ln>
                    <a:noFill/>
                  </a:ln>
                  <a:solidFill>
                    <a:srgbClr val="FFFFFF"/>
                  </a:solidFill>
                  <a:effectLst/>
                  <a:uLnTx/>
                  <a:uFillTx/>
                  <a:latin typeface="Arial"/>
                  <a:cs typeface="Arial"/>
                  <a:sym typeface="Arial"/>
                </a:rPr>
                <a:t>-</a:t>
              </a:r>
              <a:r>
                <a:rPr kumimoji="0" lang="pl-PL" sz="1600" b="1" i="0" u="none" strike="noStrike" kern="0" cap="none" spc="0" normalizeH="0" baseline="0" noProof="0" dirty="0">
                  <a:ln>
                    <a:noFill/>
                  </a:ln>
                  <a:solidFill>
                    <a:srgbClr val="FFFFFF"/>
                  </a:solidFill>
                  <a:effectLst/>
                  <a:uLnTx/>
                  <a:uFillTx/>
                  <a:latin typeface="Arial"/>
                  <a:cs typeface="Arial"/>
                  <a:sym typeface="Arial"/>
                </a:rPr>
                <a:t>liche </a:t>
              </a:r>
              <a:r>
                <a:rPr kumimoji="0" lang="pl-PL" sz="1600" b="1" i="0" u="none" strike="noStrike" kern="0" cap="none" spc="0" normalizeH="0" baseline="0" noProof="0" dirty="0" err="1">
                  <a:ln>
                    <a:noFill/>
                  </a:ln>
                  <a:solidFill>
                    <a:srgbClr val="FFFFFF"/>
                  </a:solidFill>
                  <a:effectLst/>
                  <a:uLnTx/>
                  <a:uFillTx/>
                  <a:latin typeface="Arial"/>
                  <a:cs typeface="Arial"/>
                  <a:sym typeface="Arial"/>
                </a:rPr>
                <a:t>Ergebnisse</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277" name="Google Shape;277;p9"/>
            <p:cNvSpPr/>
            <p:nvPr/>
          </p:nvSpPr>
          <p:spPr>
            <a:xfrm>
              <a:off x="801312" y="1528569"/>
              <a:ext cx="1047317" cy="1047317"/>
            </a:xfrm>
            <a:prstGeom prst="mathPlus">
              <a:avLst>
                <a:gd name="adj1" fmla="val 23520"/>
              </a:avLst>
            </a:prstGeom>
            <a:solidFill>
              <a:srgbClr val="A9A8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9"/>
            <p:cNvSpPr txBox="1"/>
            <p:nvPr/>
          </p:nvSpPr>
          <p:spPr>
            <a:xfrm>
              <a:off x="940134" y="1929063"/>
              <a:ext cx="769673" cy="246329"/>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Arial"/>
                <a:buNone/>
                <a:tabLst/>
                <a:defRPr/>
              </a:pP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79" name="Google Shape;279;p9"/>
            <p:cNvSpPr/>
            <p:nvPr/>
          </p:nvSpPr>
          <p:spPr>
            <a:xfrm>
              <a:off x="532820" y="2722511"/>
              <a:ext cx="1584302" cy="1381628"/>
            </a:xfrm>
            <a:prstGeom prst="ellipse">
              <a:avLst/>
            </a:pr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9"/>
            <p:cNvSpPr txBox="1"/>
            <p:nvPr/>
          </p:nvSpPr>
          <p:spPr>
            <a:xfrm>
              <a:off x="764836" y="2924846"/>
              <a:ext cx="1251388" cy="976958"/>
            </a:xfrm>
            <a:prstGeom prst="rect">
              <a:avLst/>
            </a:prstGeom>
            <a:noFill/>
            <a:ln>
              <a:noFill/>
            </a:ln>
          </p:spPr>
          <p:txBody>
            <a:bodyPr spcFirstLastPara="1" wrap="square" lIns="33000" tIns="33000" rIns="33000" bIns="330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pl-PL" sz="2600" b="1" i="0" u="none" strike="noStrike" kern="0" cap="none" spc="0" normalizeH="0" baseline="0" noProof="0" dirty="0">
                  <a:ln>
                    <a:noFill/>
                  </a:ln>
                  <a:solidFill>
                    <a:srgbClr val="FFFFFF"/>
                  </a:solidFill>
                  <a:effectLst/>
                  <a:uLnTx/>
                  <a:uFillTx/>
                  <a:latin typeface="Arial"/>
                  <a:ea typeface="Arial"/>
                  <a:cs typeface="Arial"/>
                  <a:sym typeface="Arial"/>
                </a:rPr>
                <a:t>ICD-10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910"/>
                </a:spcBef>
                <a:spcAft>
                  <a:spcPts val="0"/>
                </a:spcAft>
                <a:buClr>
                  <a:srgbClr val="FFFFFF"/>
                </a:buClr>
                <a:buSzPts val="1900"/>
                <a:buFont typeface="Arial"/>
                <a:buNone/>
                <a:tabLst/>
                <a:defRPr/>
              </a:pPr>
              <a:r>
                <a:rPr kumimoji="0" lang="pl-PL" sz="1900" b="1" i="0" u="none" strike="noStrike" kern="0" cap="none" spc="0" normalizeH="0" baseline="0" noProof="0" dirty="0" err="1">
                  <a:ln>
                    <a:noFill/>
                  </a:ln>
                  <a:solidFill>
                    <a:srgbClr val="FFFFFF"/>
                  </a:solidFill>
                  <a:effectLst/>
                  <a:uLnTx/>
                  <a:uFillTx/>
                  <a:latin typeface="Arial"/>
                  <a:ea typeface="Arial"/>
                  <a:cs typeface="Arial"/>
                  <a:sym typeface="Arial"/>
                </a:rPr>
                <a:t>Morbidi</a:t>
              </a:r>
              <a:r>
                <a:rPr kumimoji="0" lang="de-DE" sz="1900" b="1" i="0" u="none" strike="noStrike" kern="0" cap="none" spc="0" normalizeH="0" baseline="0" noProof="0" dirty="0">
                  <a:ln>
                    <a:noFill/>
                  </a:ln>
                  <a:solidFill>
                    <a:srgbClr val="FFFFFF"/>
                  </a:solidFill>
                  <a:effectLst/>
                  <a:uLnTx/>
                  <a:uFillTx/>
                  <a:latin typeface="Arial"/>
                  <a:ea typeface="Arial"/>
                  <a:cs typeface="Arial"/>
                  <a:sym typeface="Arial"/>
                </a:rPr>
                <a:t>-</a:t>
              </a:r>
              <a:r>
                <a:rPr kumimoji="0" lang="pl-PL" sz="1900" b="1" i="0" u="none" strike="noStrike" kern="0" cap="none" spc="0" normalizeH="0" baseline="0" noProof="0" dirty="0" err="1">
                  <a:ln>
                    <a:noFill/>
                  </a:ln>
                  <a:solidFill>
                    <a:srgbClr val="FFFFFF"/>
                  </a:solidFill>
                  <a:effectLst/>
                  <a:uLnTx/>
                  <a:uFillTx/>
                  <a:latin typeface="Arial"/>
                  <a:ea typeface="Arial"/>
                  <a:cs typeface="Arial"/>
                  <a:sym typeface="Arial"/>
                </a:rPr>
                <a:t>tätsdaten</a:t>
              </a:r>
              <a:r>
                <a:rPr kumimoji="0" lang="pl-PL" sz="1900" b="1"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1" name="Google Shape;281;p9"/>
            <p:cNvSpPr/>
            <p:nvPr/>
          </p:nvSpPr>
          <p:spPr>
            <a:xfrm>
              <a:off x="2412981" y="1716364"/>
              <a:ext cx="556552" cy="671727"/>
            </a:xfrm>
            <a:prstGeom prst="rightArrow">
              <a:avLst>
                <a:gd name="adj1" fmla="val 60000"/>
                <a:gd name="adj2" fmla="val 50000"/>
              </a:avLst>
            </a:prstGeom>
            <a:solidFill>
              <a:srgbClr val="A9A8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9"/>
            <p:cNvSpPr txBox="1"/>
            <p:nvPr/>
          </p:nvSpPr>
          <p:spPr>
            <a:xfrm>
              <a:off x="2412981" y="1850709"/>
              <a:ext cx="389586" cy="403037"/>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000"/>
                <a:buFont typeface="Arial"/>
                <a:buNone/>
                <a:tabLst/>
                <a:defRPr/>
              </a:pPr>
              <a:endParaRPr kumimoji="0" sz="3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3" name="Google Shape;283;p9"/>
            <p:cNvSpPr/>
            <p:nvPr/>
          </p:nvSpPr>
          <p:spPr>
            <a:xfrm>
              <a:off x="3200555" y="246507"/>
              <a:ext cx="3611440" cy="3611440"/>
            </a:xfrm>
            <a:prstGeom prst="ellipse">
              <a:avLst/>
            </a:prstGeom>
            <a:solidFill>
              <a:srgbClr val="1300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9"/>
            <p:cNvSpPr txBox="1"/>
            <p:nvPr/>
          </p:nvSpPr>
          <p:spPr>
            <a:xfrm>
              <a:off x="3729438" y="775390"/>
              <a:ext cx="2553674" cy="2553674"/>
            </a:xfrm>
            <a:prstGeom prst="rect">
              <a:avLst/>
            </a:prstGeom>
            <a:noFill/>
            <a:ln>
              <a:noFill/>
            </a:ln>
          </p:spPr>
          <p:txBody>
            <a:bodyPr spcFirstLastPara="1" wrap="square" lIns="33000" tIns="33000" rIns="33000" bIns="330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pl-PL" sz="2600" b="1" i="0" u="none" strike="noStrike" kern="0" cap="none" spc="0" normalizeH="0" baseline="0" noProof="0">
                  <a:ln>
                    <a:noFill/>
                  </a:ln>
                  <a:solidFill>
                    <a:srgbClr val="FFFFFF"/>
                  </a:solidFill>
                  <a:effectLst/>
                  <a:uLnTx/>
                  <a:uFillTx/>
                  <a:latin typeface="Arial"/>
                  <a:ea typeface="Arial"/>
                  <a:cs typeface="Arial"/>
                  <a:sym typeface="Arial"/>
                </a:rPr>
                <a:t>ICF+ICD-10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910"/>
                </a:spcBef>
                <a:spcAft>
                  <a:spcPts val="0"/>
                </a:spcAft>
                <a:buClr>
                  <a:srgbClr val="FFFFFF"/>
                </a:buClr>
                <a:buSzPts val="1800"/>
                <a:buFont typeface="Arial"/>
                <a:buNone/>
                <a:tabLst/>
                <a:defRPr/>
              </a:pPr>
              <a:r>
                <a:rPr kumimoji="0" lang="pl-PL" sz="1800" b="1" i="0" u="none" strike="noStrike" kern="0" cap="none" spc="0" normalizeH="0" baseline="0" noProof="0">
                  <a:ln>
                    <a:noFill/>
                  </a:ln>
                  <a:solidFill>
                    <a:srgbClr val="FFFFFF"/>
                  </a:solidFill>
                  <a:effectLst/>
                  <a:uLnTx/>
                  <a:uFillTx/>
                  <a:latin typeface="Arial"/>
                  <a:ea typeface="Arial"/>
                  <a:cs typeface="Arial"/>
                  <a:sym typeface="Arial"/>
                </a:rPr>
                <a:t>Verständnis von Gesundheit und wie die Interaktion zwischen dem Individuum und der Umwelt ein gutes Leben ermöglicht</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388772362"/>
      </p:ext>
    </p:extLst>
  </p:cSld>
  <p:clrMapOvr>
    <a:masterClrMapping/>
  </p:clrMapOvr>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0</TotalTime>
  <Pages>0</Pages>
  <Words>7600</Words>
  <Characters>0</Characters>
  <Application>Microsoft Office PowerPoint</Application>
  <PresentationFormat>Pokaz na ekranie (4:3)</PresentationFormat>
  <Lines>0</Lines>
  <Paragraphs>414</Paragraphs>
  <Slides>43</Slides>
  <Notes>35</Notes>
  <HiddenSlides>0</HiddenSlides>
  <MMClips>0</MMClips>
  <ScaleCrop>false</ScaleCrop>
  <HeadingPairs>
    <vt:vector size="6" baseType="variant">
      <vt:variant>
        <vt:lpstr>Używane czcionki</vt:lpstr>
      </vt:variant>
      <vt:variant>
        <vt:i4>7</vt:i4>
      </vt:variant>
      <vt:variant>
        <vt:lpstr>Motyw</vt:lpstr>
      </vt:variant>
      <vt:variant>
        <vt:i4>4</vt:i4>
      </vt:variant>
      <vt:variant>
        <vt:lpstr>Tytuły slajdów</vt:lpstr>
      </vt:variant>
      <vt:variant>
        <vt:i4>43</vt:i4>
      </vt:variant>
    </vt:vector>
  </HeadingPairs>
  <TitlesOfParts>
    <vt:vector size="54" baseType="lpstr">
      <vt:lpstr>Arial</vt:lpstr>
      <vt:lpstr>Arial Bold</vt:lpstr>
      <vt:lpstr>Bradley Hand ITC</vt:lpstr>
      <vt:lpstr>Calibri</vt:lpstr>
      <vt:lpstr>Gill Sans</vt:lpstr>
      <vt:lpstr>Noto Sans Symbols</vt:lpstr>
      <vt:lpstr>Times New Roman</vt:lpstr>
      <vt:lpstr>Pantallazo inicio</vt:lpstr>
      <vt:lpstr>Pantallazo cierre</vt:lpstr>
      <vt:lpstr>1_WOIZ - prezentacja "wykładowa"</vt:lpstr>
      <vt:lpstr>2_WOIZ - prezentacja "wykładowa"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Arten von Krankheiten: </vt:lpstr>
      <vt:lpstr>2. Motorische Behinderung </vt:lpstr>
      <vt:lpstr>"Geistige Behinderung ist eine signifikante Verringerung des Gesamtniveaus der intellektuellen Funktion und Schwierigkeiten im adaptiven Verhalten, die vor dem 18. Lebensjahr auftreten. "</vt:lpstr>
      <vt:lpstr>4. Krankheiten des Atmungs- und Kreislaufsystems</vt:lpstr>
      <vt:lpstr>5. Invalidität des Sehorgans und Taubblindheit</vt:lpstr>
      <vt:lpstr>6. Gehör- und/oder Sprachbehinderung</vt:lpstr>
      <vt:lpstr>Stoffwechselkrankheiten (Stoffwechselstörungen) sind eine Gruppe von Krankheiten, die durch einen abnormalen Verlauf von Stoffwechselprozessen im Körper gekennzeichnet sind.</vt:lpstr>
      <vt:lpstr>8. Psychische Störungen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Ein Patient kam in die Abteilung für Allgemeinchirurgie für eine geplante Cholezystektomie. Patientin: weiblich, 35 Jahre alt, BMI 38, Komorbiditäten: Diabetes Typ 2, beruflich aktiv. Der Eingriff wurde laparoskopisch in der 4-Inzisionstechnik durchgeführt. Der Eingriff verlief planmäßig, es traten keine unerwünschten Ereignisse auf. Entlassung des Patienten von der Station am 3. Tag nach der Operation.</vt:lpstr>
      <vt:lpstr>VIEL ERFOLG!</vt:lpstr>
      <vt:lpstr>Prezentacja programu PowerPoint</vt:lpstr>
      <vt:lpstr>ERGEBNISSE: 39,58%</vt:lpstr>
      <vt:lpstr>Prezentacja programu PowerPoint</vt:lpstr>
      <vt:lpstr>Vielen Dank für Ihre Aufmerksamkeit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Patrycja Kabiesz</cp:lastModifiedBy>
  <cp:revision>968</cp:revision>
  <cp:lastPrinted>2011-07-18T19:05:36Z</cp:lastPrinted>
  <dcterms:created xsi:type="dcterms:W3CDTF">2010-06-23T19:02:16Z</dcterms:created>
  <dcterms:modified xsi:type="dcterms:W3CDTF">2021-07-03T08:20:17Z</dcterms:modified>
</cp:coreProperties>
</file>