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Lst>
  <p:notesMasterIdLst>
    <p:notesMasterId r:id="rId55"/>
  </p:notesMasterIdLst>
  <p:handoutMasterIdLst>
    <p:handoutMasterId r:id="rId56"/>
  </p:handoutMasterIdLst>
  <p:sldIdLst>
    <p:sldId id="627" r:id="rId4"/>
    <p:sldId id="574" r:id="rId5"/>
    <p:sldId id="634" r:id="rId6"/>
    <p:sldId id="636" r:id="rId7"/>
    <p:sldId id="635" r:id="rId8"/>
    <p:sldId id="638" r:id="rId9"/>
    <p:sldId id="637" r:id="rId10"/>
    <p:sldId id="639" r:id="rId11"/>
    <p:sldId id="640" r:id="rId12"/>
    <p:sldId id="641" r:id="rId13"/>
    <p:sldId id="643" r:id="rId14"/>
    <p:sldId id="644" r:id="rId15"/>
    <p:sldId id="646" r:id="rId16"/>
    <p:sldId id="642" r:id="rId17"/>
    <p:sldId id="645" r:id="rId18"/>
    <p:sldId id="670" r:id="rId19"/>
    <p:sldId id="647" r:id="rId20"/>
    <p:sldId id="671" r:id="rId21"/>
    <p:sldId id="648" r:id="rId22"/>
    <p:sldId id="649" r:id="rId23"/>
    <p:sldId id="650" r:id="rId24"/>
    <p:sldId id="652" r:id="rId25"/>
    <p:sldId id="651" r:id="rId26"/>
    <p:sldId id="653" r:id="rId27"/>
    <p:sldId id="672" r:id="rId28"/>
    <p:sldId id="673" r:id="rId29"/>
    <p:sldId id="674" r:id="rId30"/>
    <p:sldId id="654" r:id="rId31"/>
    <p:sldId id="655" r:id="rId32"/>
    <p:sldId id="656" r:id="rId33"/>
    <p:sldId id="658" r:id="rId34"/>
    <p:sldId id="657" r:id="rId35"/>
    <p:sldId id="659" r:id="rId36"/>
    <p:sldId id="675" r:id="rId37"/>
    <p:sldId id="660" r:id="rId38"/>
    <p:sldId id="676" r:id="rId39"/>
    <p:sldId id="661" r:id="rId40"/>
    <p:sldId id="677" r:id="rId41"/>
    <p:sldId id="678" r:id="rId42"/>
    <p:sldId id="662" r:id="rId43"/>
    <p:sldId id="680" r:id="rId44"/>
    <p:sldId id="663" r:id="rId45"/>
    <p:sldId id="664" r:id="rId46"/>
    <p:sldId id="681" r:id="rId47"/>
    <p:sldId id="665" r:id="rId48"/>
    <p:sldId id="666" r:id="rId49"/>
    <p:sldId id="667" r:id="rId50"/>
    <p:sldId id="682" r:id="rId51"/>
    <p:sldId id="668" r:id="rId52"/>
    <p:sldId id="683" r:id="rId53"/>
    <p:sldId id="626" r:id="rId54"/>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F26200"/>
    <a:srgbClr val="0404E6"/>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589F4-32C8-4E46-A0CC-4581AA813D65}" v="2" dt="2020-02-12T10:11:47.948"/>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6138" autoAdjust="0"/>
  </p:normalViewPr>
  <p:slideViewPr>
    <p:cSldViewPr>
      <p:cViewPr varScale="1">
        <p:scale>
          <a:sx n="46" d="100"/>
          <a:sy n="46" d="100"/>
        </p:scale>
        <p:origin x="451" y="43"/>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63"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zy Wolny" userId="c7e8a6814ca9a417" providerId="LiveId" clId="{A07589F4-32C8-4E46-A0CC-4581AA813D65}"/>
    <pc:docChg chg="custSel modSld">
      <pc:chgData name="Jerzy Wolny" userId="c7e8a6814ca9a417" providerId="LiveId" clId="{A07589F4-32C8-4E46-A0CC-4581AA813D65}" dt="2020-02-12T10:22:52.634" v="118" actId="20577"/>
      <pc:docMkLst>
        <pc:docMk/>
      </pc:docMkLst>
      <pc:sldChg chg="modSp">
        <pc:chgData name="Jerzy Wolny" userId="c7e8a6814ca9a417" providerId="LiveId" clId="{A07589F4-32C8-4E46-A0CC-4581AA813D65}" dt="2020-02-12T10:22:52.634" v="118" actId="20577"/>
        <pc:sldMkLst>
          <pc:docMk/>
          <pc:sldMk cId="177153672" sldId="634"/>
        </pc:sldMkLst>
        <pc:spChg chg="mod">
          <ac:chgData name="Jerzy Wolny" userId="c7e8a6814ca9a417" providerId="LiveId" clId="{A07589F4-32C8-4E46-A0CC-4581AA813D65}" dt="2020-02-12T10:22:52.634" v="118" actId="20577"/>
          <ac:spMkLst>
            <pc:docMk/>
            <pc:sldMk cId="177153672" sldId="634"/>
            <ac:spMk id="11" creationId="{7DDD0085-0D9F-6748-B468-7103072F949E}"/>
          </ac:spMkLst>
        </pc:spChg>
      </pc:sldChg>
      <pc:sldChg chg="modSp">
        <pc:chgData name="Jerzy Wolny" userId="c7e8a6814ca9a417" providerId="LiveId" clId="{A07589F4-32C8-4E46-A0CC-4581AA813D65}" dt="2020-02-12T10:07:44.681" v="32" actId="20577"/>
        <pc:sldMkLst>
          <pc:docMk/>
          <pc:sldMk cId="1270199204" sldId="640"/>
        </pc:sldMkLst>
        <pc:spChg chg="mod">
          <ac:chgData name="Jerzy Wolny" userId="c7e8a6814ca9a417" providerId="LiveId" clId="{A07589F4-32C8-4E46-A0CC-4581AA813D65}" dt="2020-02-12T10:07:44.681" v="32" actId="20577"/>
          <ac:spMkLst>
            <pc:docMk/>
            <pc:sldMk cId="1270199204" sldId="640"/>
            <ac:spMk id="7" creationId="{1D5E232C-6126-924A-9C98-AD6755B59A37}"/>
          </ac:spMkLst>
        </pc:spChg>
      </pc:sldChg>
      <pc:sldChg chg="modSp">
        <pc:chgData name="Jerzy Wolny" userId="c7e8a6814ca9a417" providerId="LiveId" clId="{A07589F4-32C8-4E46-A0CC-4581AA813D65}" dt="2020-02-12T10:08:32.729" v="33" actId="313"/>
        <pc:sldMkLst>
          <pc:docMk/>
          <pc:sldMk cId="2095579010" sldId="641"/>
        </pc:sldMkLst>
        <pc:spChg chg="mod">
          <ac:chgData name="Jerzy Wolny" userId="c7e8a6814ca9a417" providerId="LiveId" clId="{A07589F4-32C8-4E46-A0CC-4581AA813D65}" dt="2020-02-12T10:08:32.729" v="33" actId="313"/>
          <ac:spMkLst>
            <pc:docMk/>
            <pc:sldMk cId="2095579010" sldId="641"/>
            <ac:spMk id="7" creationId="{D1D4C954-85C9-644F-A9F5-90AAF569E882}"/>
          </ac:spMkLst>
        </pc:spChg>
      </pc:sldChg>
      <pc:sldChg chg="modSp">
        <pc:chgData name="Jerzy Wolny" userId="c7e8a6814ca9a417" providerId="LiveId" clId="{A07589F4-32C8-4E46-A0CC-4581AA813D65}" dt="2020-02-12T10:10:06.116" v="39" actId="20577"/>
        <pc:sldMkLst>
          <pc:docMk/>
          <pc:sldMk cId="88290996" sldId="645"/>
        </pc:sldMkLst>
        <pc:spChg chg="mod">
          <ac:chgData name="Jerzy Wolny" userId="c7e8a6814ca9a417" providerId="LiveId" clId="{A07589F4-32C8-4E46-A0CC-4581AA813D65}" dt="2020-02-12T10:10:06.116" v="39" actId="20577"/>
          <ac:spMkLst>
            <pc:docMk/>
            <pc:sldMk cId="88290996" sldId="645"/>
            <ac:spMk id="6" creationId="{ED177A1B-5BE5-3A49-B622-53894C51906A}"/>
          </ac:spMkLst>
        </pc:spChg>
      </pc:sldChg>
      <pc:sldChg chg="modSp">
        <pc:chgData name="Jerzy Wolny" userId="c7e8a6814ca9a417" providerId="LiveId" clId="{A07589F4-32C8-4E46-A0CC-4581AA813D65}" dt="2020-02-12T10:12:54.100" v="52" actId="20577"/>
        <pc:sldMkLst>
          <pc:docMk/>
          <pc:sldMk cId="1190208746" sldId="647"/>
        </pc:sldMkLst>
        <pc:spChg chg="mod">
          <ac:chgData name="Jerzy Wolny" userId="c7e8a6814ca9a417" providerId="LiveId" clId="{A07589F4-32C8-4E46-A0CC-4581AA813D65}" dt="2020-02-12T10:12:54.100" v="52" actId="20577"/>
          <ac:spMkLst>
            <pc:docMk/>
            <pc:sldMk cId="1190208746" sldId="647"/>
            <ac:spMk id="6" creationId="{17A4BA66-8275-E442-83FF-032FE012AE4D}"/>
          </ac:spMkLst>
        </pc:spChg>
      </pc:sldChg>
      <pc:sldChg chg="modSp">
        <pc:chgData name="Jerzy Wolny" userId="c7e8a6814ca9a417" providerId="LiveId" clId="{A07589F4-32C8-4E46-A0CC-4581AA813D65}" dt="2020-02-12T10:17:36.174" v="60" actId="6549"/>
        <pc:sldMkLst>
          <pc:docMk/>
          <pc:sldMk cId="962234143" sldId="658"/>
        </pc:sldMkLst>
        <pc:spChg chg="mod">
          <ac:chgData name="Jerzy Wolny" userId="c7e8a6814ca9a417" providerId="LiveId" clId="{A07589F4-32C8-4E46-A0CC-4581AA813D65}" dt="2020-02-12T10:17:36.174" v="60" actId="6549"/>
          <ac:spMkLst>
            <pc:docMk/>
            <pc:sldMk cId="962234143" sldId="658"/>
            <ac:spMk id="7" creationId="{509A8B27-C305-014E-B4F7-FF5C8F31FD14}"/>
          </ac:spMkLst>
        </pc:spChg>
      </pc:sldChg>
      <pc:sldChg chg="modSp">
        <pc:chgData name="Jerzy Wolny" userId="c7e8a6814ca9a417" providerId="LiveId" clId="{A07589F4-32C8-4E46-A0CC-4581AA813D65}" dt="2020-02-12T10:11:47.948" v="41"/>
        <pc:sldMkLst>
          <pc:docMk/>
          <pc:sldMk cId="1861778117" sldId="670"/>
        </pc:sldMkLst>
        <pc:spChg chg="mod">
          <ac:chgData name="Jerzy Wolny" userId="c7e8a6814ca9a417" providerId="LiveId" clId="{A07589F4-32C8-4E46-A0CC-4581AA813D65}" dt="2020-02-12T10:11:47.948" v="41"/>
          <ac:spMkLst>
            <pc:docMk/>
            <pc:sldMk cId="1861778117" sldId="670"/>
            <ac:spMk id="2" creationId="{855ED831-25A3-724C-AD06-A4D03C361F68}"/>
          </ac:spMkLst>
        </pc:spChg>
      </pc:sldChg>
    </pc:docChg>
  </pc:docChgLst>
  <pc:docChgLst>
    <pc:chgData name="Jerzy Wolny" userId="c7e8a6814ca9a417" providerId="LiveId" clId="{6A50D2C3-7416-1347-BBE5-D3CEA47A0298}"/>
    <pc:docChg chg="modShowInfo">
      <pc:chgData name="Jerzy Wolny" userId="c7e8a6814ca9a417" providerId="LiveId" clId="{6A50D2C3-7416-1347-BBE5-D3CEA47A0298}" dt="2020-01-29T08:24:42.672" v="0" actId="2744"/>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t>‹#›</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t>1</a:t>
            </a:fld>
            <a:endParaRPr lang="pl-PL" altLang="pl-PL"/>
          </a:p>
        </p:txBody>
      </p:sp>
    </p:spTree>
    <p:extLst>
      <p:ext uri="{BB962C8B-B14F-4D97-AF65-F5344CB8AC3E}">
        <p14:creationId xmlns:p14="http://schemas.microsoft.com/office/powerpoint/2010/main" val="898172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4705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7489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00064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76434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1428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40534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68213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t>22</a:t>
            </a:fld>
            <a:endParaRPr lang="pl-PL" altLang="pl-PL"/>
          </a:p>
        </p:txBody>
      </p:sp>
    </p:spTree>
    <p:extLst>
      <p:ext uri="{BB962C8B-B14F-4D97-AF65-F5344CB8AC3E}">
        <p14:creationId xmlns:p14="http://schemas.microsoft.com/office/powerpoint/2010/main" val="144724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03/07/2021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1.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4"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cxnSp>
        <p:nvCxnSpPr>
          <p:cNvPr id="3" name="Conector recto 2">
            <a:extLst>
              <a:ext uri="{FF2B5EF4-FFF2-40B4-BE49-F238E27FC236}">
                <a16:creationId xmlns:a16="http://schemas.microsoft.com/office/drawing/2014/main" id="{9DF42E42-F554-4418-AD40-D27470710720}"/>
              </a:ext>
            </a:extLst>
          </p:cNvPr>
          <p:cNvCxnSpPr>
            <a:stCxn id="2051" idx="1"/>
          </p:cNvCxnSpPr>
          <p:nvPr/>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
        <p:nvSpPr>
          <p:cNvPr id="12"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saurus.com/browse/disabilities"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hyperlink" Target="https://www.britannica.com/topic/quality-of-life" TargetMode="Externa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hyperlink" Target="https://www.ncbi.nlm.nih.gov/pmc/articles/PMC6065127/" TargetMode="External"/><Relationship Id="rId2" Type="http://schemas.openxmlformats.org/officeDocument/2006/relationships/hyperlink" Target="https://www.ncbi.nlm.nih.gov/pmc/articles/PMC1466742/" TargetMode="External"/><Relationship Id="rId1" Type="http://schemas.openxmlformats.org/officeDocument/2006/relationships/slideLayout" Target="../slideLayouts/slideLayout9.xml"/><Relationship Id="rId4" Type="http://schemas.openxmlformats.org/officeDocument/2006/relationships/hyperlink" Target="https://www.themindfulword.org/2014/creating-better-society-importance-empowering-people-disabiliti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Normalization_(people_with_disabilities)" TargetMode="External"/><Relationship Id="rId2" Type="http://schemas.openxmlformats.org/officeDocument/2006/relationships/hyperlink" Target="http://13379618.weebly.com/" TargetMode="External"/><Relationship Id="rId1" Type="http://schemas.openxmlformats.org/officeDocument/2006/relationships/slideLayout" Target="../slideLayouts/slideLayout9.xml"/><Relationship Id="rId4" Type="http://schemas.openxmlformats.org/officeDocument/2006/relationships/hyperlink" Target="https://www.disabilitymuseum.org/dhm/lib/detail.html?id=1941&amp;page=al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wpanet.org/current-madrid-declaration" TargetMode="External"/><Relationship Id="rId2" Type="http://schemas.openxmlformats.org/officeDocument/2006/relationships/hyperlink" Target="https://democracy.islington.gov.uk/Data/Annual%20Council/200305131930/Agenda/$THE%20MADRID%20DECLARATION%20REPORT.doc.pdf" TargetMode="External"/><Relationship Id="rId1" Type="http://schemas.openxmlformats.org/officeDocument/2006/relationships/slideLayout" Target="../slideLayouts/slideLayout9.xml"/><Relationship Id="rId5" Type="http://schemas.openxmlformats.org/officeDocument/2006/relationships/hyperlink" Target="https://www.ohchr.org/en/hrbodies/crpd/pages/gc.aspx" TargetMode="External"/><Relationship Id="rId4" Type="http://schemas.openxmlformats.org/officeDocument/2006/relationships/hyperlink" Target="https://www.un.org/disabilities/documents/convention/convoptprot-e.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ted.com/talks/stella_young_i_m_not_your_inspiration_thank_you_very_much" TargetMode="External"/><Relationship Id="rId2" Type="http://schemas.openxmlformats.org/officeDocument/2006/relationships/hyperlink" Target="https://www.youtube.com/watch?v=ure8Lrbh5HY" TargetMode="External"/><Relationship Id="rId1" Type="http://schemas.openxmlformats.org/officeDocument/2006/relationships/slideLayout" Target="../slideLayouts/slideLayout9.xml"/><Relationship Id="rId4" Type="http://schemas.openxmlformats.org/officeDocument/2006/relationships/hyperlink" Target="https://www.ted.com/talks/sue_austin_deep_sea_diving_in_a_wheelchair#t-15144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ted.com/talks/rosie_king_how_autism_freed_me_to_be_myself" TargetMode="External"/><Relationship Id="rId2" Type="http://schemas.openxmlformats.org/officeDocument/2006/relationships/hyperlink" Target="https://www.ted.com/talks/emilie_weight_3_things_i_learned_from_my_intellectually_disabled_son" TargetMode="External"/><Relationship Id="rId1" Type="http://schemas.openxmlformats.org/officeDocument/2006/relationships/slideLayout" Target="../slideLayouts/slideLayout9.xml"/><Relationship Id="rId5" Type="http://schemas.openxmlformats.org/officeDocument/2006/relationships/hyperlink" Target="https://www.ted.com/talks/pawan_sinha_how_brains_learn_to_see" TargetMode="External"/><Relationship Id="rId4" Type="http://schemas.openxmlformats.org/officeDocument/2006/relationships/hyperlink" Target="https://www.ted.com/talks/elise_roy_when_we_design_for_disability_we_all_benefi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hyperlink" Target="http://www.edf-feph.org/independent-living-social-services" TargetMode="Externa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hyperlink" Target="https://www.seniorliving.org/compare/assisted-living-vs-independent-living/" TargetMode="External"/><Relationship Id="rId2" Type="http://schemas.openxmlformats.org/officeDocument/2006/relationships/hyperlink" Target="https://www.dcrc.co/independent-living/"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g9WEmwA80IE" TargetMode="External"/><Relationship Id="rId2" Type="http://schemas.openxmlformats.org/officeDocument/2006/relationships/hyperlink" Target="https://www.youtube.com/watch?v=N-1woWYfp18" TargetMode="External"/><Relationship Id="rId1" Type="http://schemas.openxmlformats.org/officeDocument/2006/relationships/slideLayout" Target="../slideLayouts/slideLayout9.xml"/><Relationship Id="rId5" Type="http://schemas.openxmlformats.org/officeDocument/2006/relationships/hyperlink" Target="https://www.youtube.com/watch?v=0XXqr_ZSsMg" TargetMode="External"/><Relationship Id="rId4" Type="http://schemas.openxmlformats.org/officeDocument/2006/relationships/hyperlink" Target="https://www.youtube.com/watch?v=pjoftlBeMGI"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ncfdadvocate.org.uk/index.php/services/different-types-of-advocay" TargetMode="External"/><Relationship Id="rId2" Type="http://schemas.openxmlformats.org/officeDocument/2006/relationships/hyperlink" Target="https://www.teachspeced.ca/self-advocacy-skills" TargetMode="External"/><Relationship Id="rId1" Type="http://schemas.openxmlformats.org/officeDocument/2006/relationships/slideLayout" Target="../slideLayouts/slideLayout9.xml"/><Relationship Id="rId5" Type="http://schemas.openxmlformats.org/officeDocument/2006/relationships/hyperlink" Target="http://www.aboutlearningdisabilities.co.uk/advocacy-for-individuals-with-learning-disabilities.html" TargetMode="External"/><Relationship Id="rId4" Type="http://schemas.openxmlformats.org/officeDocument/2006/relationships/hyperlink" Target="http://cedwvu.org/resources/types-of-advocacy/"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CdzipgdaRvE" TargetMode="External"/><Relationship Id="rId7" Type="http://schemas.openxmlformats.org/officeDocument/2006/relationships/hyperlink" Target="https://www.youtube.com/watch?v=h5-T1fFN5SA" TargetMode="External"/><Relationship Id="rId2" Type="http://schemas.openxmlformats.org/officeDocument/2006/relationships/hyperlink" Target="https://www.youtube.com/watch?v=sOX3LWUD2_g" TargetMode="External"/><Relationship Id="rId1" Type="http://schemas.openxmlformats.org/officeDocument/2006/relationships/slideLayout" Target="../slideLayouts/slideLayout9.xml"/><Relationship Id="rId6" Type="http://schemas.openxmlformats.org/officeDocument/2006/relationships/hyperlink" Target="https://www.youtube.com/watch?v=lo76V5aoe0I" TargetMode="External"/><Relationship Id="rId5" Type="http://schemas.openxmlformats.org/officeDocument/2006/relationships/hyperlink" Target="https://www.youtube.com/watch?v=Lb-BhtZHvWk" TargetMode="External"/><Relationship Id="rId4" Type="http://schemas.openxmlformats.org/officeDocument/2006/relationships/hyperlink" Target="https://www.youtube.com/watch?v=CqtO3cvdom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hyperlink" Target="https://www.oranaonline.com.au/your-future/housing/independent/" TargetMode="External"/><Relationship Id="rId2" Type="http://schemas.openxmlformats.org/officeDocument/2006/relationships/hyperlink" Target="https://www.oranaonline.com.au/your-future/housing/" TargetMode="External"/><Relationship Id="rId1" Type="http://schemas.openxmlformats.org/officeDocument/2006/relationships/slideLayout" Target="../slideLayouts/slideLayout9.xml"/><Relationship Id="rId6" Type="http://schemas.openxmlformats.org/officeDocument/2006/relationships/hyperlink" Target="https://www.independentliving.org/toolsforpower/tools11.html" TargetMode="External"/><Relationship Id="rId5" Type="http://schemas.openxmlformats.org/officeDocument/2006/relationships/hyperlink" Target="http://www.drilluk.org.uk/" TargetMode="External"/><Relationship Id="rId4" Type="http://schemas.openxmlformats.org/officeDocument/2006/relationships/hyperlink" Target="https://www.oranaonline.com.au/your-future/housing/community-accomodation/"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www.norcen.org/services/mental-health/residential-services/"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hyperlink" Target="https://www.ynharari.com/book/homo-deus/" TargetMode="Externa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hyperlink" Target="https://downloads.cms.gov/cmsgov/archived-downloads/CMCSBulletins/downloads/CIB-9-16-11.pdf" TargetMode="Externa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hyperlink" Target="https://www.independentliving.org/docs5/sexuality.html" TargetMode="External"/><Relationship Id="rId2" Type="http://schemas.openxmlformats.org/officeDocument/2006/relationships/hyperlink" Target="https://www.haushall.de/fileadmin/files/pdf_7_Stiftung/Liebe_leben_LeitlinienSexualitaetPartnerschaft.04.12._2009.pdf" TargetMode="Externa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hyperlink" Target="https://www.haushall.de/fileadmin/files/pdf_7_Stiftung/Liebe_leben_LeitlinienSexualitaetPartnerschaft.04.12._2009.pdf" TargetMode="Externa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hyperlink" Target="https://www.lebenshilfe-thueringen.de/wData/docs/ueber-uns/LH-Vision-2020.pdf" TargetMode="Externa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hyperlink" Target="https://www.health.govt.nz/system/files/documents/pages/self-assessment-models-practice%20-tools-within-disability-support-services.pdf" TargetMode="External"/><Relationship Id="rId2" Type="http://schemas.openxmlformats.org/officeDocument/2006/relationships/hyperlink" Target="https://www.webpsychology.com/assessment-developmental-disabilities-tools" TargetMode="External"/><Relationship Id="rId1" Type="http://schemas.openxmlformats.org/officeDocument/2006/relationships/slideLayout" Target="../slideLayouts/slideLayout9.xml"/><Relationship Id="rId5" Type="http://schemas.openxmlformats.org/officeDocument/2006/relationships/hyperlink" Target="https://www.kvjs.de/fileadmin/dateien/soziales/egh/wegweiser-menschen-mit-beh.pdf" TargetMode="External"/><Relationship Id="rId4" Type="http://schemas.openxmlformats.org/officeDocument/2006/relationships/hyperlink" Target="https://www.researchgate.net/publication/236818224_Empowerment_Assessment_tools_in_People_with_Disabilities_in_Developing_Countries_A_systematic_literature_review"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861048"/>
            <a:ext cx="676875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defRPr/>
            </a:pPr>
            <a:r>
              <a:rPr lang="pl-PL" sz="2000" dirty="0">
                <a:solidFill>
                  <a:schemeClr val="accent2">
                    <a:lumMod val="75000"/>
                  </a:schemeClr>
                </a:solidFill>
                <a:latin typeface="Bradley Hand ITC" panose="03070402050302030203" pitchFamily="66" charset="0"/>
                <a:cs typeface="+mn-cs"/>
              </a:rPr>
              <a:t>MODUL:  FUNKTIONSBEWERTUNG: KONZEPT UND METHODIK </a:t>
            </a:r>
          </a:p>
          <a:p>
            <a:pPr algn="r" eaLnBrk="1" hangingPunct="1">
              <a:lnSpc>
                <a:spcPct val="90000"/>
              </a:lnSpc>
              <a:spcBef>
                <a:spcPts val="1675"/>
              </a:spcBef>
              <a:buSzPct val="171000"/>
              <a:defRPr/>
            </a:pPr>
            <a:r>
              <a:rPr lang="en-US" sz="2000" dirty="0">
                <a:solidFill>
                  <a:schemeClr val="accent2">
                    <a:lumMod val="75000"/>
                  </a:schemeClr>
                </a:solidFill>
                <a:latin typeface="Bradley Hand ITC" panose="03070402050302030203" pitchFamily="66" charset="0"/>
                <a:cs typeface="+mn-cs"/>
                <a:sym typeface="Arial" charset="0"/>
              </a:rPr>
              <a:t>Didaktische Einheit D: </a:t>
            </a:r>
            <a:r>
              <a:rPr lang="en-US" sz="2000" dirty="0">
                <a:solidFill>
                  <a:schemeClr val="accent2">
                    <a:lumMod val="75000"/>
                  </a:schemeClr>
                </a:solidFill>
                <a:latin typeface="Bradley Hand ITC" panose="03070402050302030203" pitchFamily="66" charset="0"/>
                <a:cs typeface="+mn-cs"/>
              </a:rPr>
              <a:t>Sozio-gesundheitliche Auswirkungen von Behinderung. Behinderung in der Arbeitswelt </a:t>
            </a:r>
          </a:p>
          <a:p>
            <a:endParaRPr lang="pl-PL" sz="1600" dirty="0">
              <a:solidFill>
                <a:schemeClr val="tx1"/>
              </a:solidFill>
              <a:latin typeface="Bradley Hand ITC" panose="03070402050302030203" pitchFamily="66" charset="0"/>
            </a:endParaRPr>
          </a:p>
          <a:p>
            <a:r>
              <a:rPr lang="en-US" sz="1600" dirty="0"/>
              <a:t>Beeinträchtigungen und Behinderungen </a:t>
            </a:r>
          </a:p>
          <a:p>
            <a:r>
              <a:rPr lang="en-US" sz="1600" dirty="0"/>
              <a:t>von Funktionsbeeinträchtigungen und Behinderungen </a:t>
            </a:r>
          </a:p>
        </p:txBody>
      </p:sp>
    </p:spTree>
    <p:extLst>
      <p:ext uri="{BB962C8B-B14F-4D97-AF65-F5344CB8AC3E}">
        <p14:creationId xmlns:p14="http://schemas.microsoft.com/office/powerpoint/2010/main" val="3470262893"/>
      </p:ext>
    </p:extLst>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a16="http://schemas.microsoft.com/office/drawing/2014/main" xmlns:a14="http://schemas.microsoft.com/office/drawing/2010/main">
      <p:transition spd="slow" advTm="3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21D47701-798E-7743-B6D5-7D25B5FA2A3B}"/>
              </a:ext>
            </a:extLst>
          </p:cNvPr>
          <p:cNvSpPr txBox="1">
            <a:spLocks/>
          </p:cNvSpPr>
          <p:nvPr/>
        </p:nvSpPr>
        <p:spPr>
          <a:xfrm>
            <a:off x="611560" y="764704"/>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Terminologie</a:t>
            </a:r>
          </a:p>
        </p:txBody>
      </p:sp>
      <p:sp>
        <p:nvSpPr>
          <p:cNvPr id="7" name="Symbol zastępczy zawartości 2">
            <a:extLst>
              <a:ext uri="{FF2B5EF4-FFF2-40B4-BE49-F238E27FC236}">
                <a16:creationId xmlns:a16="http://schemas.microsoft.com/office/drawing/2014/main" id="{D1D4C954-85C9-644F-A9F5-90AAF569E882}"/>
              </a:ext>
            </a:extLst>
          </p:cNvPr>
          <p:cNvSpPr txBox="1">
            <a:spLocks/>
          </p:cNvSpPr>
          <p:nvPr/>
        </p:nvSpPr>
        <p:spPr>
          <a:xfrm>
            <a:off x="263525" y="1728788"/>
            <a:ext cx="8616950" cy="4148484"/>
          </a:xfrm>
          <a:prstGeom prst="rect">
            <a:avLst/>
          </a:prstGeom>
        </p:spPr>
        <p:txBody>
          <a:bodyPr>
            <a:normAutofit fontScale="9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Synonyme für Behinderung, die im Wörterbuch zu finden sind: Gebrechen, Defekt, Beeinträchtigung, Schwäche, Verletzung, Beeinträchtigung, Disqualifikation, Nachteil, Unfähigkeit, Untauglichkeit, Inkompetenz, Unerfahrenheit, Invalidität, Mangel, Untauglichkeit, Schwäche</a:t>
            </a:r>
          </a:p>
          <a:p>
            <a:pPr>
              <a:defRPr/>
            </a:pPr>
            <a:r>
              <a:rPr lang="en-US" sz="2000" b="0" kern="0" dirty="0">
                <a:solidFill>
                  <a:srgbClr val="262673"/>
                </a:solidFill>
              </a:rPr>
              <a:t>Antonyme: Gesundheit, Stärke, Fähigkeit, Vorteil, Nutzen, Extra, Fitness (</a:t>
            </a:r>
            <a:r>
              <a:rPr lang="en-US" sz="2000" b="0" kern="0" dirty="0">
                <a:solidFill>
                  <a:srgbClr val="262673"/>
                </a:solidFill>
                <a:hlinkClick r:id="rId2">
                  <a:extLst>
                    <a:ext uri="{A12FA001-AC4F-418D-AE19-62706E023703}">
                      <ahyp:hlinkClr xmlns:ahyp="http://schemas.microsoft.com/office/drawing/2018/hyperlinkcolor" val="tx"/>
                    </a:ext>
                  </a:extLst>
                </a:hlinkClick>
              </a:rPr>
              <a:t>siehe </a:t>
            </a:r>
            <a:r>
              <a:rPr lang="en-US" sz="2000" b="0" kern="0" dirty="0">
                <a:solidFill>
                  <a:srgbClr val="262673"/>
                </a:solidFill>
              </a:rPr>
              <a:t>https://www.thesaurus.com/browse/disabilities, abgerufen am 21.01.2020)</a:t>
            </a:r>
          </a:p>
          <a:p>
            <a:pPr>
              <a:defRPr/>
            </a:pPr>
            <a:r>
              <a:rPr lang="en-US" sz="2000" b="0" kern="0" dirty="0">
                <a:solidFill>
                  <a:srgbClr val="262673"/>
                </a:solidFill>
              </a:rPr>
              <a:t>Die Klassifizierung von geistiger Behinderung in den 1960er Jahren beschränkte sich auf die Begriffe Idiot und Schwachsinniger</a:t>
            </a:r>
          </a:p>
          <a:p>
            <a:pPr>
              <a:defRPr/>
            </a:pPr>
            <a:r>
              <a:rPr lang="en-US" sz="2000" b="0" kern="0" dirty="0">
                <a:solidFill>
                  <a:srgbClr val="262673"/>
                </a:solidFill>
              </a:rPr>
              <a:t>Wenn wir heute über Menschen mit Behinderungen sprechen, verwenden wir eine ähnliche Sprache, wie wenn wir über Menschen mit körperlichen Erkrankungen sprechen - z. B. Menschen mit chronischen Krankheiten oder "Menschen MIT Behinderungen" oder Menschen mit häufigen Kopfschmerzen, z. B. </a:t>
            </a:r>
          </a:p>
          <a:p>
            <a:pPr>
              <a:defRPr/>
            </a:pPr>
            <a:endParaRPr lang="en-US" b="0" kern="0" dirty="0"/>
          </a:p>
        </p:txBody>
      </p:sp>
    </p:spTree>
    <p:extLst>
      <p:ext uri="{BB962C8B-B14F-4D97-AF65-F5344CB8AC3E}">
        <p14:creationId xmlns:p14="http://schemas.microsoft.com/office/powerpoint/2010/main" val="2095579010"/>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7488F4EF-766F-3E4D-B4AB-ABF576C3C1CF}"/>
              </a:ext>
            </a:extLst>
          </p:cNvPr>
          <p:cNvSpPr txBox="1">
            <a:spLocks/>
          </p:cNvSpPr>
          <p:nvPr/>
        </p:nvSpPr>
        <p:spPr>
          <a:xfrm>
            <a:off x="323528" y="836713"/>
            <a:ext cx="8199437"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Wir können über Menschen mit sprechen:</a:t>
            </a:r>
          </a:p>
        </p:txBody>
      </p:sp>
      <p:sp>
        <p:nvSpPr>
          <p:cNvPr id="6" name="Symbol zastępczy zawartości 2">
            <a:extLst>
              <a:ext uri="{FF2B5EF4-FFF2-40B4-BE49-F238E27FC236}">
                <a16:creationId xmlns:a16="http://schemas.microsoft.com/office/drawing/2014/main" id="{45EC7AFF-4FA0-2946-BEA3-9FE8F2CD9E26}"/>
              </a:ext>
            </a:extLst>
          </p:cNvPr>
          <p:cNvSpPr txBox="1">
            <a:spLocks/>
          </p:cNvSpPr>
          <p:nvPr/>
        </p:nvSpPr>
        <p:spPr>
          <a:xfrm>
            <a:off x="395535" y="1844675"/>
            <a:ext cx="8389689" cy="4002088"/>
          </a:xfrm>
          <a:prstGeom prst="rect">
            <a:avLst/>
          </a:prstGeom>
        </p:spPr>
        <p:txBody>
          <a:bodyPr>
            <a:normAutofit fontScale="3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873125" indent="-685800">
              <a:lnSpc>
                <a:spcPct val="120000"/>
              </a:lnSpc>
              <a:buFont typeface="Arial" panose="020B0604020202020204" pitchFamily="34" charset="0"/>
              <a:buChar char="•"/>
              <a:defRPr/>
            </a:pPr>
            <a:r>
              <a:rPr lang="en-US" sz="6200" b="0" kern="0" dirty="0">
                <a:solidFill>
                  <a:srgbClr val="262673"/>
                </a:solidFill>
              </a:rPr>
              <a:t>Seheinschränkungen und Blindheit</a:t>
            </a:r>
          </a:p>
          <a:p>
            <a:pPr marL="873125" indent="-685800">
              <a:lnSpc>
                <a:spcPct val="120000"/>
              </a:lnSpc>
              <a:buFont typeface="Arial" panose="020B0604020202020204" pitchFamily="34" charset="0"/>
              <a:buChar char="•"/>
              <a:defRPr/>
            </a:pPr>
            <a:r>
              <a:rPr lang="en-US" sz="6200" b="0" kern="0" dirty="0">
                <a:solidFill>
                  <a:srgbClr val="262673"/>
                </a:solidFill>
              </a:rPr>
              <a:t>Schwerhörigkeit und Taubheit</a:t>
            </a:r>
          </a:p>
          <a:p>
            <a:pPr marL="873125" indent="-685800">
              <a:lnSpc>
                <a:spcPct val="120000"/>
              </a:lnSpc>
              <a:buFont typeface="Arial" panose="020B0604020202020204" pitchFamily="34" charset="0"/>
              <a:buChar char="•"/>
              <a:defRPr/>
            </a:pPr>
            <a:r>
              <a:rPr lang="en-US" sz="6200" b="0" kern="0" dirty="0">
                <a:solidFill>
                  <a:srgbClr val="262673"/>
                </a:solidFill>
              </a:rPr>
              <a:t>Motorische Dysfunktion und chronische Krankheiten</a:t>
            </a:r>
          </a:p>
          <a:p>
            <a:pPr marL="873125" indent="-685800">
              <a:lnSpc>
                <a:spcPct val="120000"/>
              </a:lnSpc>
              <a:buFont typeface="Arial" panose="020B0604020202020204" pitchFamily="34" charset="0"/>
              <a:buChar char="•"/>
              <a:defRPr/>
            </a:pPr>
            <a:r>
              <a:rPr lang="en-US" sz="6200" b="0" kern="0" dirty="0">
                <a:solidFill>
                  <a:srgbClr val="262673"/>
                </a:solidFill>
              </a:rPr>
              <a:t>Soziale Fehlanpassung</a:t>
            </a:r>
          </a:p>
          <a:p>
            <a:pPr marL="873125" indent="-685800">
              <a:lnSpc>
                <a:spcPct val="120000"/>
              </a:lnSpc>
              <a:buFont typeface="Arial" panose="020B0604020202020204" pitchFamily="34" charset="0"/>
              <a:buChar char="•"/>
              <a:defRPr/>
            </a:pPr>
            <a:r>
              <a:rPr lang="en-US" sz="6200" b="0" kern="0" dirty="0">
                <a:solidFill>
                  <a:srgbClr val="262673"/>
                </a:solidFill>
              </a:rPr>
              <a:t>Geistige Behinderung</a:t>
            </a:r>
          </a:p>
          <a:p>
            <a:pPr marL="0">
              <a:defRPr/>
            </a:pPr>
            <a:endParaRPr lang="en-US" sz="5000" b="0" kern="0" dirty="0">
              <a:solidFill>
                <a:srgbClr val="262673"/>
              </a:solidFill>
            </a:endParaRPr>
          </a:p>
          <a:p>
            <a:pPr marL="0">
              <a:defRPr/>
            </a:pPr>
            <a:endParaRPr lang="en-US" sz="5000" b="0" kern="0" dirty="0">
              <a:solidFill>
                <a:srgbClr val="262673"/>
              </a:solidFill>
            </a:endParaRPr>
          </a:p>
          <a:p>
            <a:pPr marL="0">
              <a:defRPr/>
            </a:pPr>
            <a:r>
              <a:rPr lang="en-US" sz="5000" b="0" kern="0" dirty="0">
                <a:solidFill>
                  <a:srgbClr val="262673"/>
                </a:solidFill>
              </a:rPr>
              <a:t>Es gibt weitere Klassifizierungen und Unterschiede in der Terminologie, die sich aus den Besonderheiten einer bestimmten Sprache ergeben</a:t>
            </a:r>
          </a:p>
          <a:p>
            <a:pPr>
              <a:defRPr/>
            </a:pPr>
            <a:endParaRPr lang="en-US" b="0" kern="0" dirty="0"/>
          </a:p>
          <a:p>
            <a:pPr>
              <a:defRPr/>
            </a:pPr>
            <a:endParaRPr lang="en-US" b="0" kern="0" dirty="0"/>
          </a:p>
          <a:p>
            <a:pPr>
              <a:defRPr/>
            </a:pPr>
            <a:endParaRPr lang="en-US"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514510110"/>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67251BB7-754B-7342-B7EC-2B2772B69E21}"/>
              </a:ext>
            </a:extLst>
          </p:cNvPr>
          <p:cNvSpPr txBox="1">
            <a:spLocks/>
          </p:cNvSpPr>
          <p:nvPr/>
        </p:nvSpPr>
        <p:spPr>
          <a:xfrm>
            <a:off x="107504" y="764704"/>
            <a:ext cx="8778875" cy="712788"/>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Jede Behinderung erzeugt spezifische Probleme in der Funktionsweise einer bestimmten Gruppe und in der Einstellung des sozialen Umfelds</a:t>
            </a:r>
          </a:p>
        </p:txBody>
      </p:sp>
      <p:sp>
        <p:nvSpPr>
          <p:cNvPr id="6" name="Symbol zastępczy zawartości 2">
            <a:extLst>
              <a:ext uri="{FF2B5EF4-FFF2-40B4-BE49-F238E27FC236}">
                <a16:creationId xmlns:a16="http://schemas.microsoft.com/office/drawing/2014/main" id="{8D02AB6B-C45C-A846-930E-FC72FDED6D3F}"/>
              </a:ext>
            </a:extLst>
          </p:cNvPr>
          <p:cNvSpPr txBox="1">
            <a:spLocks/>
          </p:cNvSpPr>
          <p:nvPr/>
        </p:nvSpPr>
        <p:spPr>
          <a:xfrm>
            <a:off x="68263" y="1844675"/>
            <a:ext cx="8913812" cy="4032597"/>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20000"/>
              </a:lnSpc>
              <a:defRPr/>
            </a:pPr>
            <a:r>
              <a:rPr lang="en-US" sz="7600" b="0" kern="0" dirty="0">
                <a:solidFill>
                  <a:srgbClr val="262673"/>
                </a:solidFill>
              </a:rPr>
              <a:t>Die schwierigsten Situationen sind immer diejenigen, die Probleme in der sozialen Kommunikation oder im intellektuellen Bereich haben</a:t>
            </a:r>
          </a:p>
          <a:p>
            <a:pPr>
              <a:lnSpc>
                <a:spcPct val="120000"/>
              </a:lnSpc>
              <a:defRPr/>
            </a:pPr>
            <a:r>
              <a:rPr lang="en-US" sz="7600" b="0" kern="0" dirty="0">
                <a:solidFill>
                  <a:srgbClr val="262673"/>
                </a:solidFill>
              </a:rPr>
              <a:t>Im Folgenden sehen wir die Entwicklung, wie wir unsere Einstellung gegenüber Menschen mit Behinderungen, insbesondere mit psychischen Störungen, ausrichten:</a:t>
            </a:r>
          </a:p>
          <a:p>
            <a:pPr marL="1330325" indent="-1143000">
              <a:lnSpc>
                <a:spcPct val="120000"/>
              </a:lnSpc>
              <a:buFont typeface="Arial" panose="020B0604020202020204" pitchFamily="34" charset="0"/>
              <a:buChar char="•"/>
              <a:defRPr/>
            </a:pPr>
            <a:r>
              <a:rPr lang="en-US" sz="7600" b="1" kern="0" dirty="0">
                <a:solidFill>
                  <a:srgbClr val="262673"/>
                </a:solidFill>
              </a:rPr>
              <a:t>Beseitigung</a:t>
            </a:r>
          </a:p>
          <a:p>
            <a:pPr marL="1330325" indent="-1143000">
              <a:lnSpc>
                <a:spcPct val="120000"/>
              </a:lnSpc>
              <a:buFont typeface="Arial" panose="020B0604020202020204" pitchFamily="34" charset="0"/>
              <a:buChar char="•"/>
              <a:defRPr/>
            </a:pPr>
            <a:r>
              <a:rPr lang="en-US" sz="7600" b="1" kern="0" dirty="0">
                <a:solidFill>
                  <a:srgbClr val="262673"/>
                </a:solidFill>
              </a:rPr>
              <a:t>Isolierung</a:t>
            </a:r>
          </a:p>
          <a:p>
            <a:pPr marL="1330325" indent="-1143000">
              <a:lnSpc>
                <a:spcPct val="120000"/>
              </a:lnSpc>
              <a:buFont typeface="Arial" panose="020B0604020202020204" pitchFamily="34" charset="0"/>
              <a:buChar char="•"/>
              <a:defRPr/>
            </a:pPr>
            <a:r>
              <a:rPr lang="en-US" sz="7600" b="1" kern="0" dirty="0">
                <a:solidFill>
                  <a:srgbClr val="262673"/>
                </a:solidFill>
              </a:rPr>
              <a:t>Segregation</a:t>
            </a:r>
          </a:p>
          <a:p>
            <a:pPr marL="1330325" indent="-1143000">
              <a:lnSpc>
                <a:spcPct val="120000"/>
              </a:lnSpc>
              <a:buFont typeface="Arial" panose="020B0604020202020204" pitchFamily="34" charset="0"/>
              <a:buChar char="•"/>
              <a:defRPr/>
            </a:pPr>
            <a:r>
              <a:rPr lang="en-US" sz="7600" b="1" kern="0" dirty="0">
                <a:solidFill>
                  <a:srgbClr val="262673"/>
                </a:solidFill>
              </a:rPr>
              <a:t>Integration</a:t>
            </a:r>
          </a:p>
          <a:p>
            <a:pPr marL="1330325" indent="-1143000">
              <a:lnSpc>
                <a:spcPct val="120000"/>
              </a:lnSpc>
              <a:buFont typeface="Arial" panose="020B0604020202020204" pitchFamily="34" charset="0"/>
              <a:buChar char="•"/>
              <a:defRPr/>
            </a:pPr>
            <a:r>
              <a:rPr lang="en-US" sz="7600" b="1" kern="0" dirty="0">
                <a:solidFill>
                  <a:srgbClr val="262673"/>
                </a:solidFill>
              </a:rPr>
              <a:t>Einschluss</a:t>
            </a:r>
          </a:p>
          <a:p>
            <a:pPr>
              <a:defRPr/>
            </a:pPr>
            <a:endParaRPr lang="en-US" b="0" kern="0" dirty="0"/>
          </a:p>
          <a:p>
            <a:pPr>
              <a:defRPr/>
            </a:pPr>
            <a:endParaRPr lang="en-US"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1818268303"/>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4A645419-17D6-A94A-9E30-A91404E56A1A}"/>
              </a:ext>
            </a:extLst>
          </p:cNvPr>
          <p:cNvSpPr txBox="1">
            <a:spLocks/>
          </p:cNvSpPr>
          <p:nvPr/>
        </p:nvSpPr>
        <p:spPr>
          <a:xfrm>
            <a:off x="251520" y="764704"/>
            <a:ext cx="8385175" cy="692150"/>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Zeitgenössische Kontexte</a:t>
            </a:r>
            <a:endParaRPr lang="pl-PL" kern="0" dirty="0">
              <a:solidFill>
                <a:srgbClr val="262673"/>
              </a:solidFill>
              <a:latin typeface="+mn-lt"/>
            </a:endParaRPr>
          </a:p>
        </p:txBody>
      </p:sp>
      <p:sp>
        <p:nvSpPr>
          <p:cNvPr id="6" name="Symbol zastępczy zawartości 2"/>
          <p:cNvSpPr txBox="1">
            <a:spLocks noChangeArrowheads="1"/>
          </p:cNvSpPr>
          <p:nvPr/>
        </p:nvSpPr>
        <p:spPr bwMode="auto">
          <a:xfrm>
            <a:off x="75307" y="1456854"/>
            <a:ext cx="8737600" cy="39020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altLang="pl-PL" sz="2000" b="0" kern="0" dirty="0">
                <a:solidFill>
                  <a:srgbClr val="262673"/>
                </a:solidFill>
              </a:rPr>
              <a:t>Abschaffung - z.B. Abtreibung bei Behinderung des Kindes oder die Zulässigkeit von Sterbehilfe </a:t>
            </a:r>
          </a:p>
          <a:p>
            <a:r>
              <a:rPr lang="en-US" altLang="pl-PL" sz="2000" b="0" kern="0" dirty="0">
                <a:solidFill>
                  <a:srgbClr val="262673"/>
                </a:solidFill>
              </a:rPr>
              <a:t>Isolation, z. B. die Notwendigkeit, Patienten mit bestimmten psychiatrischen Erkrankungen zu isolieren, für die die heutige Medizin keine Lösungen findet </a:t>
            </a:r>
          </a:p>
          <a:p>
            <a:r>
              <a:rPr lang="en-US" altLang="pl-PL" sz="2000" b="0" kern="0" dirty="0">
                <a:solidFill>
                  <a:srgbClr val="262673"/>
                </a:solidFill>
              </a:rPr>
              <a:t>Segregation, z. B. Sonderschulen und andere spezielle Orte </a:t>
            </a:r>
          </a:p>
          <a:p>
            <a:r>
              <a:rPr lang="en-US" altLang="pl-PL" sz="2000" b="0" kern="0" dirty="0">
                <a:solidFill>
                  <a:srgbClr val="262673"/>
                </a:solidFill>
              </a:rPr>
              <a:t>Integration, z. B. gibt es immer noch Diskriminierung bei der Entwicklung von Integration </a:t>
            </a:r>
          </a:p>
          <a:p>
            <a:r>
              <a:rPr lang="en-US" altLang="pl-PL" sz="2000" b="0" kern="0" dirty="0">
                <a:solidFill>
                  <a:srgbClr val="262673"/>
                </a:solidFill>
              </a:rPr>
              <a:t>Inklusion z. B. geringe Qualität der Unterstützung in inklusiven Umgebungen</a:t>
            </a:r>
          </a:p>
          <a:p>
            <a:r>
              <a:rPr lang="en-US" altLang="pl-PL" sz="2000" b="1" kern="0" dirty="0">
                <a:solidFill>
                  <a:srgbClr val="262673"/>
                </a:solidFill>
              </a:rPr>
              <a:t>Was ist eine gute Lösung????? </a:t>
            </a:r>
          </a:p>
          <a:p>
            <a:endParaRPr lang="en-US" altLang="pl-PL" b="0" kern="0" dirty="0"/>
          </a:p>
        </p:txBody>
      </p:sp>
    </p:spTree>
    <p:extLst>
      <p:ext uri="{BB962C8B-B14F-4D97-AF65-F5344CB8AC3E}">
        <p14:creationId xmlns:p14="http://schemas.microsoft.com/office/powerpoint/2010/main" val="701791510"/>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noChangeArrowheads="1"/>
          </p:cNvSpPr>
          <p:nvPr/>
        </p:nvSpPr>
        <p:spPr bwMode="auto">
          <a:xfrm>
            <a:off x="467544" y="836712"/>
            <a:ext cx="8255000" cy="568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Paradigmen in den </a:t>
            </a:r>
            <a:r>
              <a:rPr lang="en-US" kern="0" dirty="0" err="1">
                <a:solidFill>
                  <a:srgbClr val="262673"/>
                </a:solidFill>
              </a:rPr>
              <a:t>Sozialwissenschaften</a:t>
            </a:r>
            <a:r>
              <a:rPr lang="en-US" kern="0" dirty="0">
                <a:solidFill>
                  <a:srgbClr val="262673"/>
                </a:solidFill>
              </a:rPr>
              <a:t> – </a:t>
            </a:r>
          </a:p>
          <a:p>
            <a:r>
              <a:rPr lang="en-US" kern="0" dirty="0" err="1">
                <a:solidFill>
                  <a:srgbClr val="262673"/>
                </a:solidFill>
              </a:rPr>
              <a:t>Soziales</a:t>
            </a:r>
            <a:r>
              <a:rPr lang="en-US" kern="0" dirty="0">
                <a:solidFill>
                  <a:srgbClr val="262673"/>
                </a:solidFill>
              </a:rPr>
              <a:t> Paradigma</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2306FFD3-19B9-1944-98DE-1EC1F158EBFF}"/>
              </a:ext>
            </a:extLst>
          </p:cNvPr>
          <p:cNvSpPr txBox="1">
            <a:spLocks/>
          </p:cNvSpPr>
          <p:nvPr/>
        </p:nvSpPr>
        <p:spPr>
          <a:xfrm>
            <a:off x="212725" y="1916832"/>
            <a:ext cx="8302625" cy="3816423"/>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Sie geht davon aus, dass die ungünstige Situation, in der sich ein Mensch mit einer Behinderung befindet, nicht nur aus seinen individuellen Störungen resultiert, sondern als Folge ungünstiger gesellschaftlicher Bedingungen</a:t>
            </a:r>
          </a:p>
          <a:p>
            <a:pPr marL="0">
              <a:defRPr/>
            </a:pPr>
            <a:endParaRPr lang="en-US" sz="2700" b="0" kern="0" dirty="0"/>
          </a:p>
          <a:p>
            <a:pPr marL="0">
              <a:defRPr/>
            </a:pPr>
            <a:r>
              <a:rPr lang="en-US" sz="1600" b="1" kern="0" dirty="0">
                <a:solidFill>
                  <a:srgbClr val="262673"/>
                </a:solidFill>
              </a:rPr>
              <a:t>Krause, Krakau 2010,</a:t>
            </a:r>
          </a:p>
        </p:txBody>
      </p:sp>
    </p:spTree>
    <p:extLst>
      <p:ext uri="{BB962C8B-B14F-4D97-AF65-F5344CB8AC3E}">
        <p14:creationId xmlns:p14="http://schemas.microsoft.com/office/powerpoint/2010/main" val="1835338421"/>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ChangeArrowheads="1"/>
          </p:cNvSpPr>
          <p:nvPr/>
        </p:nvSpPr>
        <p:spPr bwMode="auto">
          <a:xfrm>
            <a:off x="395536" y="836712"/>
            <a:ext cx="8261350" cy="496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a:solidFill>
                  <a:srgbClr val="262673"/>
                </a:solidFill>
              </a:rPr>
              <a:t>Soziales Paradigma, Fortsetzung</a:t>
            </a:r>
            <a:endParaRPr lang="pl-PL" altLang="pl-PL" kern="0" dirty="0">
              <a:solidFill>
                <a:srgbClr val="262673"/>
              </a:solidFill>
            </a:endParaRPr>
          </a:p>
        </p:txBody>
      </p:sp>
      <p:sp>
        <p:nvSpPr>
          <p:cNvPr id="6" name="Symbol zastępczy zawartości 2">
            <a:extLst>
              <a:ext uri="{FF2B5EF4-FFF2-40B4-BE49-F238E27FC236}">
                <a16:creationId xmlns:a16="http://schemas.microsoft.com/office/drawing/2014/main" id="{ED177A1B-5BE5-3A49-B622-53894C51906A}"/>
              </a:ext>
            </a:extLst>
          </p:cNvPr>
          <p:cNvSpPr txBox="1">
            <a:spLocks/>
          </p:cNvSpPr>
          <p:nvPr/>
        </p:nvSpPr>
        <p:spPr>
          <a:xfrm>
            <a:off x="539552" y="1556792"/>
            <a:ext cx="8364537" cy="4104456"/>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Nach dem sozialen Paradigma wird Behinderung in "breiten und sich verändernden soziokulturellen Bedingungen" interpretiert und steht im Gegensatz zu den medizinischen und individuellen Behinderungsmodellen, in denen die Probleme der Menschen eine direkte Folge ihrer Krankheit oder Behinderung sind und die Maßnahmen gegenüber Menschen mit Behinderungen darauf abzielen, sie an ihre Bedingungen anzupassen</a:t>
            </a:r>
          </a:p>
          <a:p>
            <a:pPr marL="0">
              <a:defRPr/>
            </a:pPr>
            <a:r>
              <a:rPr lang="en-US" sz="1600" b="1" kern="0" dirty="0" err="1">
                <a:solidFill>
                  <a:srgbClr val="262673"/>
                </a:solidFill>
              </a:rPr>
              <a:t>Żółkowska</a:t>
            </a:r>
            <a:r>
              <a:rPr lang="en-US" sz="1600" b="1" kern="0" dirty="0">
                <a:solidFill>
                  <a:srgbClr val="262673"/>
                </a:solidFill>
              </a:rPr>
              <a:t>, Warschau- Krakau, 2004.</a:t>
            </a:r>
          </a:p>
          <a:p>
            <a:pPr marL="0">
              <a:defRPr/>
            </a:pPr>
            <a:endParaRPr lang="en-US" sz="1800" b="0" kern="0" dirty="0"/>
          </a:p>
          <a:p>
            <a:pPr>
              <a:defRPr/>
            </a:pPr>
            <a:endParaRPr lang="en-US" b="0" kern="0" dirty="0"/>
          </a:p>
        </p:txBody>
      </p:sp>
    </p:spTree>
    <p:extLst>
      <p:ext uri="{BB962C8B-B14F-4D97-AF65-F5344CB8AC3E}">
        <p14:creationId xmlns:p14="http://schemas.microsoft.com/office/powerpoint/2010/main" val="88290996"/>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a:extLst>
              <a:ext uri="{FF2B5EF4-FFF2-40B4-BE49-F238E27FC236}">
                <a16:creationId xmlns:a16="http://schemas.microsoft.com/office/drawing/2014/main" id="{855ED831-25A3-724C-AD06-A4D03C361F68}"/>
              </a:ext>
            </a:extLst>
          </p:cNvPr>
          <p:cNvSpPr txBox="1">
            <a:spLocks/>
          </p:cNvSpPr>
          <p:nvPr/>
        </p:nvSpPr>
        <p:spPr>
          <a:xfrm>
            <a:off x="827584" y="1916832"/>
            <a:ext cx="7687766" cy="398866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000" b="0" kern="0" dirty="0">
                <a:solidFill>
                  <a:srgbClr val="262673"/>
                </a:solidFill>
              </a:rPr>
              <a:t>Damit wird das Problem der Behinderung auch zu einem sozialen Problem. "Mangelnder sozialer Erfolg" kann daher Ursachen haben, die außerhalb der Person mit Behinderung zu finden sind, und als Folge des Produkts der Herkunft aus einem im Vergleich zum Rest der Gesellschaft benachteiligten Umfeld identifiziert werden</a:t>
            </a:r>
          </a:p>
          <a:p>
            <a:pPr marL="0">
              <a:defRPr/>
            </a:pPr>
            <a:r>
              <a:rPr lang="en-US" sz="1600" b="1" kern="0" dirty="0" err="1">
                <a:solidFill>
                  <a:srgbClr val="262673"/>
                </a:solidFill>
              </a:rPr>
              <a:t>Cytowska</a:t>
            </a:r>
            <a:r>
              <a:rPr lang="en-US" sz="1600" b="1" kern="0" dirty="0">
                <a:solidFill>
                  <a:srgbClr val="262673"/>
                </a:solidFill>
              </a:rPr>
              <a:t>, Krakau, 2012</a:t>
            </a:r>
          </a:p>
          <a:p>
            <a:pPr>
              <a:defRPr/>
            </a:pPr>
            <a:endParaRPr lang="en-US" b="0" kern="0" dirty="0"/>
          </a:p>
        </p:txBody>
      </p:sp>
      <p:sp>
        <p:nvSpPr>
          <p:cNvPr id="3" name="Tytuł 1"/>
          <p:cNvSpPr txBox="1">
            <a:spLocks noChangeArrowheads="1"/>
          </p:cNvSpPr>
          <p:nvPr/>
        </p:nvSpPr>
        <p:spPr bwMode="auto">
          <a:xfrm>
            <a:off x="395536" y="908720"/>
            <a:ext cx="8261350" cy="496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a:solidFill>
                  <a:srgbClr val="262673"/>
                </a:solidFill>
              </a:rPr>
              <a:t>Soziales Paradigma, Fortsetzung</a:t>
            </a:r>
            <a:endParaRPr lang="pl-PL" altLang="pl-PL" kern="0" dirty="0">
              <a:solidFill>
                <a:srgbClr val="262673"/>
              </a:solidFill>
            </a:endParaRPr>
          </a:p>
        </p:txBody>
      </p:sp>
    </p:spTree>
    <p:extLst>
      <p:ext uri="{BB962C8B-B14F-4D97-AF65-F5344CB8AC3E}">
        <p14:creationId xmlns:p14="http://schemas.microsoft.com/office/powerpoint/2010/main" val="1861778117"/>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266939CF-D1B3-F245-BD95-47C9315D412C}"/>
              </a:ext>
            </a:extLst>
          </p:cNvPr>
          <p:cNvSpPr txBox="1">
            <a:spLocks/>
          </p:cNvSpPr>
          <p:nvPr/>
        </p:nvSpPr>
        <p:spPr>
          <a:xfrm>
            <a:off x="179512" y="836712"/>
            <a:ext cx="8296275" cy="784944"/>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lnSpc>
                <a:spcPct val="170000"/>
              </a:lnSpc>
              <a:defRPr/>
            </a:pPr>
            <a:r>
              <a:rPr lang="en-US" sz="2000" b="0" kern="0" dirty="0">
                <a:solidFill>
                  <a:srgbClr val="262673"/>
                </a:solidFill>
              </a:rPr>
              <a:t>Anwendung von Maßnahmen, die gemäß einer kulturellen Standardnorm am akzeptabelsten sind, um Verhaltensweisen und Eigenschaften zu initiieren und / oder aufrechtzuerhalten, die dem allgemein akzeptierten kulturellen Standard entsprechen</a:t>
            </a:r>
          </a:p>
        </p:txBody>
      </p:sp>
      <p:sp>
        <p:nvSpPr>
          <p:cNvPr id="6" name="Symbol zastępczy zawartości 2">
            <a:extLst>
              <a:ext uri="{FF2B5EF4-FFF2-40B4-BE49-F238E27FC236}">
                <a16:creationId xmlns:a16="http://schemas.microsoft.com/office/drawing/2014/main" id="{17A4BA66-8275-E442-83FF-032FE012AE4D}"/>
              </a:ext>
            </a:extLst>
          </p:cNvPr>
          <p:cNvSpPr txBox="1">
            <a:spLocks/>
          </p:cNvSpPr>
          <p:nvPr/>
        </p:nvSpPr>
        <p:spPr>
          <a:xfrm>
            <a:off x="711894" y="3429000"/>
            <a:ext cx="7720211" cy="439248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1600" b="1" kern="0" dirty="0" err="1">
                <a:solidFill>
                  <a:srgbClr val="262673"/>
                </a:solidFill>
              </a:rPr>
              <a:t>Wolfensberger</a:t>
            </a:r>
            <a:r>
              <a:rPr lang="en-US" sz="1600" b="1" kern="0" dirty="0">
                <a:solidFill>
                  <a:srgbClr val="262673"/>
                </a:solidFill>
              </a:rPr>
              <a:t>, The Principle of Normalization in Human Services, Toronto 1972</a:t>
            </a:r>
          </a:p>
          <a:p>
            <a:pPr marL="0">
              <a:defRPr/>
            </a:pPr>
            <a:endParaRPr lang="en-US" sz="1050" b="1" kern="0" dirty="0"/>
          </a:p>
          <a:p>
            <a:pPr marL="0">
              <a:defRPr/>
            </a:pPr>
            <a:endParaRPr lang="en-US" sz="1050" b="1" kern="0" dirty="0"/>
          </a:p>
          <a:p>
            <a:endParaRPr lang="en-US" sz="1050" b="1" kern="0" dirty="0"/>
          </a:p>
        </p:txBody>
      </p:sp>
    </p:spTree>
    <p:extLst>
      <p:ext uri="{BB962C8B-B14F-4D97-AF65-F5344CB8AC3E}">
        <p14:creationId xmlns:p14="http://schemas.microsoft.com/office/powerpoint/2010/main" val="1190208746"/>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844824"/>
            <a:ext cx="7920880" cy="4093428"/>
          </a:xfrm>
          <a:prstGeom prst="rect">
            <a:avLst/>
          </a:prstGeom>
        </p:spPr>
        <p:txBody>
          <a:bodyPr wrap="square">
            <a:spAutoFit/>
          </a:bodyPr>
          <a:lstStyle/>
          <a:p>
            <a:pPr marL="342900" indent="-342900">
              <a:buFont typeface="Arial" charset="0"/>
              <a:buChar char="•"/>
            </a:pPr>
            <a:r>
              <a:rPr lang="en-US" sz="2000" b="0" dirty="0">
                <a:solidFill>
                  <a:srgbClr val="262673"/>
                </a:solidFill>
              </a:rPr>
              <a:t>Lebens- und Gestaltungserfahrungen in einer offenen Umgebung, ohne Abgrenzung und Isolation</a:t>
            </a:r>
          </a:p>
          <a:p>
            <a:pPr marL="342900" indent="-342900">
              <a:buFont typeface="Arial" charset="0"/>
              <a:buChar char="•"/>
            </a:pPr>
            <a:r>
              <a:rPr lang="en-US" sz="2000" b="0" dirty="0">
                <a:solidFill>
                  <a:srgbClr val="262673"/>
                </a:solidFill>
              </a:rPr>
              <a:t>Entwicklungsbegleitung eines Menschen mit Behinderung von der Geburt bis ins hohe Alter </a:t>
            </a:r>
          </a:p>
          <a:p>
            <a:pPr marL="342900" indent="-342900">
              <a:buFont typeface="Arial" charset="0"/>
              <a:buChar char="•"/>
            </a:pPr>
            <a:r>
              <a:rPr lang="en-US" sz="2000" b="0" dirty="0">
                <a:solidFill>
                  <a:srgbClr val="262673"/>
                </a:solidFill>
              </a:rPr>
              <a:t>Das Entwicklungspotenzial eines Menschen mit Behinderung so weit wie möglich zuverlässig zu erkennen und zu nutzen </a:t>
            </a:r>
          </a:p>
          <a:p>
            <a:pPr marL="342900" indent="-342900">
              <a:buFont typeface="Arial" charset="0"/>
              <a:buChar char="•"/>
            </a:pPr>
            <a:r>
              <a:rPr lang="en-US" sz="2000" b="0" dirty="0">
                <a:solidFill>
                  <a:srgbClr val="262673"/>
                </a:solidFill>
              </a:rPr>
              <a:t>Aufbau gegenseitiger Kontakte mit behinderten Menschen durch Dialog, basierend auf Freundlichkeit und Akzeptanz </a:t>
            </a:r>
          </a:p>
          <a:p>
            <a:pPr marL="342900" indent="-342900">
              <a:buFont typeface="Arial" charset="0"/>
              <a:buChar char="•"/>
            </a:pPr>
            <a:r>
              <a:rPr lang="en-US" sz="2000" b="0" dirty="0">
                <a:solidFill>
                  <a:srgbClr val="262673"/>
                </a:solidFill>
              </a:rPr>
              <a:t>Sicherstellung der Bedingungen für eine angemessene Lebensqualität, Selbstwertgefühl und Autonomie </a:t>
            </a:r>
          </a:p>
          <a:p>
            <a:pPr marL="342900" indent="-342900">
              <a:buFont typeface="Arial" charset="0"/>
              <a:buChar char="•"/>
            </a:pPr>
            <a:endParaRPr lang="en-US" sz="2000" b="0" dirty="0">
              <a:solidFill>
                <a:srgbClr val="262673"/>
              </a:solidFill>
            </a:endParaRPr>
          </a:p>
          <a:p>
            <a:endParaRPr lang="en-US" sz="2000" b="0" dirty="0">
              <a:solidFill>
                <a:srgbClr val="262673"/>
              </a:solidFill>
            </a:endParaRPr>
          </a:p>
          <a:p>
            <a:r>
              <a:rPr lang="en-US" sz="1600" b="0" dirty="0" err="1">
                <a:solidFill>
                  <a:srgbClr val="262673"/>
                </a:solidFill>
              </a:rPr>
              <a:t>Głodkowska</a:t>
            </a:r>
            <a:r>
              <a:rPr lang="en-US" sz="1600" b="0" dirty="0">
                <a:solidFill>
                  <a:srgbClr val="262673"/>
                </a:solidFill>
              </a:rPr>
              <a:t>, Warschau - 2012</a:t>
            </a:r>
          </a:p>
        </p:txBody>
      </p:sp>
      <p:sp>
        <p:nvSpPr>
          <p:cNvPr id="3" name="Tytuł 1"/>
          <p:cNvSpPr txBox="1">
            <a:spLocks/>
          </p:cNvSpPr>
          <p:nvPr/>
        </p:nvSpPr>
        <p:spPr>
          <a:xfrm>
            <a:off x="413383" y="1052736"/>
            <a:ext cx="7573888" cy="58319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Normalisierung, Fortsetzung </a:t>
            </a:r>
            <a:endParaRPr lang="pl-PL" kern="0" dirty="0">
              <a:solidFill>
                <a:srgbClr val="262673"/>
              </a:solidFill>
              <a:latin typeface="+mn-lt"/>
            </a:endParaRPr>
          </a:p>
        </p:txBody>
      </p:sp>
    </p:spTree>
    <p:extLst>
      <p:ext uri="{BB962C8B-B14F-4D97-AF65-F5344CB8AC3E}">
        <p14:creationId xmlns:p14="http://schemas.microsoft.com/office/powerpoint/2010/main" val="582464619"/>
      </p:ext>
    </p:extLst>
  </p:cSld>
  <p:clrMapOvr>
    <a:masterClrMapping/>
  </p:clrMapOvr>
  <p:transition advClick="0" advTm="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801421EF-3409-314C-BC6B-3E16B7454E1F}"/>
              </a:ext>
            </a:extLst>
          </p:cNvPr>
          <p:cNvSpPr txBox="1">
            <a:spLocks/>
          </p:cNvSpPr>
          <p:nvPr/>
        </p:nvSpPr>
        <p:spPr>
          <a:xfrm>
            <a:off x="251520" y="908720"/>
            <a:ext cx="8261350" cy="496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Paradigma der Emanzipation</a:t>
            </a:r>
          </a:p>
        </p:txBody>
      </p:sp>
      <p:sp>
        <p:nvSpPr>
          <p:cNvPr id="6" name="Symbol zastępczy zawartości 2">
            <a:extLst>
              <a:ext uri="{FF2B5EF4-FFF2-40B4-BE49-F238E27FC236}">
                <a16:creationId xmlns:a16="http://schemas.microsoft.com/office/drawing/2014/main" id="{0F2676B0-E746-AC45-8AF0-6BF3B44BC85F}"/>
              </a:ext>
            </a:extLst>
          </p:cNvPr>
          <p:cNvSpPr txBox="1">
            <a:spLocks/>
          </p:cNvSpPr>
          <p:nvPr/>
        </p:nvSpPr>
        <p:spPr>
          <a:xfrm>
            <a:off x="254000" y="1989138"/>
            <a:ext cx="8261350" cy="360045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Traditionell wird Emanzipation als "Befreiung" von Individuen oder sozialen Gruppen von bestimmten Einschränkungen verstanden</a:t>
            </a:r>
          </a:p>
          <a:p>
            <a:pPr>
              <a:defRPr/>
            </a:pPr>
            <a:r>
              <a:rPr lang="en-US" sz="2000" b="0" kern="0" dirty="0">
                <a:solidFill>
                  <a:srgbClr val="262673"/>
                </a:solidFill>
              </a:rPr>
              <a:t>In den Sozialwissenschaften kann Emanzipation als Konzept der autonomen Aktivitäten eines Individuums oder der Unterstützung seiner Entwicklung durch die Gestaltung eines kritischen und offenen Bewusstseins definiert werden</a:t>
            </a:r>
          </a:p>
          <a:p>
            <a:pPr>
              <a:defRPr/>
            </a:pPr>
            <a:r>
              <a:rPr lang="en-US" sz="2000" b="0" kern="0" dirty="0">
                <a:solidFill>
                  <a:srgbClr val="262673"/>
                </a:solidFill>
              </a:rPr>
              <a:t>Im Falle von Menschen mit Behinderungen sehen wir die Emanzipation im Kontext der amerikanischen Proklamation von 1990 (lesen Sie unten)</a:t>
            </a:r>
          </a:p>
        </p:txBody>
      </p:sp>
    </p:spTree>
    <p:extLst>
      <p:ext uri="{BB962C8B-B14F-4D97-AF65-F5344CB8AC3E}">
        <p14:creationId xmlns:p14="http://schemas.microsoft.com/office/powerpoint/2010/main" val="1884398779"/>
      </p:ext>
    </p:extLst>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 name="Przycisk akcji: Dźwięk 6">
            <a:hlinkClick r:id="" action="ppaction://noaction" highlightClick="1"/>
          </p:cNvPr>
          <p:cNvSpPr/>
          <p:nvPr/>
        </p:nvSpPr>
        <p:spPr bwMode="auto">
          <a:xfrm>
            <a:off x="5292080" y="2564904"/>
            <a:ext cx="45719" cy="45719"/>
          </a:xfrm>
          <a:prstGeom prst="actionButtonSound">
            <a:avLst/>
          </a:prstGeom>
          <a:noFill/>
          <a:ln w="12700" cap="flat" cmpd="sng" algn="ctr">
            <a:noFill/>
            <a:prstDash val="solid"/>
            <a:round/>
            <a:headEnd type="none" w="med" len="med"/>
            <a:tailEnd type="none" w="med" len="med"/>
          </a:ln>
          <a:effectLst/>
        </p:spPr>
        <p:txBody>
          <a:bodyPr vert="horz" wrap="square" lIns="50751" tIns="50751" rIns="50751" bIns="50751" numCol="1" rtlCol="0" anchor="ctr" anchorCtr="0" compatLnSpc="1">
            <a:prstTxWarp prst="textNoShape">
              <a:avLst/>
            </a:prstTxWarp>
          </a:bodyPr>
          <a:lstStyle/>
          <a:p>
            <a:pPr marL="588963" marR="0" indent="-401638" algn="r" defTabSz="642938" rtl="0" eaLnBrk="1" fontAlgn="base" latinLnBrk="0" hangingPunct="1">
              <a:lnSpc>
                <a:spcPct val="90000"/>
              </a:lnSpc>
              <a:spcBef>
                <a:spcPts val="1675"/>
              </a:spcBef>
              <a:spcAft>
                <a:spcPct val="0"/>
              </a:spcAft>
              <a:buClrTx/>
              <a:buSzPct val="171000"/>
              <a:buFont typeface="Arial" charset="0"/>
              <a:buNone/>
              <a:tabLst/>
            </a:pPr>
            <a:endParaRPr kumimoji="0" lang="pl-PL" sz="1000" b="1" i="0" u="none" strike="noStrike" cap="none" normalizeH="0" baseline="0">
              <a:ln>
                <a:noFill/>
              </a:ln>
              <a:solidFill>
                <a:schemeClr val="bg1"/>
              </a:solidFill>
              <a:effectLst/>
              <a:latin typeface="Arial" charset="0"/>
              <a:sym typeface="Arial" charset="0"/>
            </a:endParaRPr>
          </a:p>
        </p:txBody>
      </p:sp>
      <p:sp>
        <p:nvSpPr>
          <p:cNvPr id="11" name="Tytuł 1">
            <a:extLst>
              <a:ext uri="{FF2B5EF4-FFF2-40B4-BE49-F238E27FC236}">
                <a16:creationId xmlns:a16="http://schemas.microsoft.com/office/drawing/2014/main" id="{74874927-1422-D74B-A5D2-2924BA5BF12D}"/>
              </a:ext>
            </a:extLst>
          </p:cNvPr>
          <p:cNvSpPr txBox="1">
            <a:spLocks/>
          </p:cNvSpPr>
          <p:nvPr/>
        </p:nvSpPr>
        <p:spPr>
          <a:xfrm>
            <a:off x="611560" y="873653"/>
            <a:ext cx="7200900" cy="399368"/>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Einführung - gesellschaftliche Funktionen der Wissenschaft</a:t>
            </a:r>
            <a:endParaRPr lang="en-US" kern="0" dirty="0">
              <a:solidFill>
                <a:srgbClr val="262673"/>
              </a:solidFill>
              <a:latin typeface="+mn-lt"/>
            </a:endParaRPr>
          </a:p>
        </p:txBody>
      </p:sp>
      <p:sp>
        <p:nvSpPr>
          <p:cNvPr id="12" name="Symbol zastępczy zawartości 2"/>
          <p:cNvSpPr txBox="1">
            <a:spLocks noChangeArrowheads="1"/>
          </p:cNvSpPr>
          <p:nvPr/>
        </p:nvSpPr>
        <p:spPr bwMode="auto">
          <a:xfrm>
            <a:off x="539750" y="1778000"/>
            <a:ext cx="8353425" cy="3811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lnSpc>
                <a:spcPct val="200000"/>
              </a:lnSpc>
              <a:buFont typeface="Arial" panose="020B0604020202020204" pitchFamily="34" charset="0"/>
              <a:buChar char="•"/>
            </a:pPr>
            <a:r>
              <a:rPr lang="en-US" altLang="pl-PL" sz="2000" b="0" kern="0" dirty="0">
                <a:solidFill>
                  <a:srgbClr val="262673"/>
                </a:solidFill>
              </a:rPr>
              <a:t>Diagnose</a:t>
            </a:r>
          </a:p>
          <a:p>
            <a:pPr marL="530225" indent="-342900">
              <a:lnSpc>
                <a:spcPct val="200000"/>
              </a:lnSpc>
              <a:buFont typeface="Arial" panose="020B0604020202020204" pitchFamily="34" charset="0"/>
              <a:buChar char="•"/>
            </a:pPr>
            <a:r>
              <a:rPr lang="en-US" altLang="pl-PL" sz="2000" b="0" kern="0" dirty="0">
                <a:solidFill>
                  <a:srgbClr val="262673"/>
                </a:solidFill>
              </a:rPr>
              <a:t>Vorhersage</a:t>
            </a:r>
          </a:p>
          <a:p>
            <a:pPr marL="530225" indent="-342900">
              <a:lnSpc>
                <a:spcPct val="200000"/>
              </a:lnSpc>
              <a:buFont typeface="Arial" panose="020B0604020202020204" pitchFamily="34" charset="0"/>
              <a:buChar char="•"/>
            </a:pPr>
            <a:r>
              <a:rPr lang="en-US" altLang="pl-PL" sz="2000" b="0" kern="0" dirty="0">
                <a:solidFill>
                  <a:srgbClr val="262673"/>
                </a:solidFill>
              </a:rPr>
              <a:t>Technisch</a:t>
            </a:r>
          </a:p>
          <a:p>
            <a:pPr marL="530225" indent="-342900">
              <a:lnSpc>
                <a:spcPct val="200000"/>
              </a:lnSpc>
              <a:buFont typeface="Arial" panose="020B0604020202020204" pitchFamily="34" charset="0"/>
              <a:buChar char="•"/>
            </a:pPr>
            <a:r>
              <a:rPr lang="en-US" altLang="pl-PL" sz="2000" b="0" kern="0" dirty="0">
                <a:solidFill>
                  <a:srgbClr val="262673"/>
                </a:solidFill>
              </a:rPr>
              <a:t>Humanistisch (innerhalb von Systemen)</a:t>
            </a:r>
          </a:p>
          <a:p>
            <a:pPr>
              <a:lnSpc>
                <a:spcPct val="200000"/>
              </a:lnSpc>
            </a:pPr>
            <a:endParaRPr lang="en-US" altLang="pl-PL" b="0" kern="0" dirty="0"/>
          </a:p>
        </p:txBody>
      </p:sp>
    </p:spTree>
  </p:cSld>
  <p:clrMapOvr>
    <a:masterClrMapping/>
  </p:clrMapOvr>
  <mc:AlternateContent xmlns:mc="http://schemas.openxmlformats.org/markup-compatibility/2006" xmlns:p14="http://schemas.microsoft.com/office/powerpoint/2010/main">
    <mc:Choice Requires="p14">
      <p:transition spd="slow" p14:dur="800" advTm="0">
        <p:circle/>
        <p:sndAc>
          <p:endSnd/>
        </p:sndAc>
      </p:transition>
    </mc:Choice>
    <mc:Fallback xmlns="" xmlns:a16="http://schemas.microsoft.com/office/drawing/2014/main" xmlns:a14="http://schemas.microsoft.com/office/drawing/2010/main">
      <p:transition spd="slow" advTm="0">
        <p:circle/>
        <p:sndAc>
          <p:end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ChangeArrowheads="1"/>
          </p:cNvSpPr>
          <p:nvPr/>
        </p:nvSpPr>
        <p:spPr bwMode="auto">
          <a:xfrm>
            <a:off x="251520" y="836712"/>
            <a:ext cx="8350250" cy="700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a:solidFill>
                  <a:srgbClr val="262673"/>
                </a:solidFill>
              </a:rPr>
              <a:t>Qualitätsparadigma</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A1C957A3-8FD7-CE4A-A8D6-B6103979F03D}"/>
              </a:ext>
            </a:extLst>
          </p:cNvPr>
          <p:cNvSpPr txBox="1">
            <a:spLocks/>
          </p:cNvSpPr>
          <p:nvPr/>
        </p:nvSpPr>
        <p:spPr>
          <a:xfrm>
            <a:off x="95250" y="1700809"/>
            <a:ext cx="8861425" cy="407928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Wird vor allem mit dem Begriff "Lebensqualität" assoziiert</a:t>
            </a:r>
          </a:p>
          <a:p>
            <a:pPr>
              <a:defRPr/>
            </a:pPr>
            <a:r>
              <a:rPr lang="en-US" sz="2000" b="0" kern="0" dirty="0">
                <a:solidFill>
                  <a:srgbClr val="262673"/>
                </a:solidFill>
              </a:rPr>
              <a:t>Lebensqualität (QOL) ist ein übergreifender Begriff für die Qualität der verschiedenen Bereiche des Lebens. Sie ist ein Maßstab, an dem Individuen oder die Gesellschaft ein "gutes" Leben messen. Diese Erwartungen orientieren sich an den Werten, Zielen und dem soziokulturellen Kontext, in dem ein Individuum lebt". (Siehe: </a:t>
            </a:r>
            <a:r>
              <a:rPr lang="en-US" sz="2000" b="0" kern="0" dirty="0">
                <a:solidFill>
                  <a:srgbClr val="262673"/>
                </a:solidFill>
                <a:hlinkClick r:id="rId2">
                  <a:extLst>
                    <a:ext uri="{A12FA001-AC4F-418D-AE19-62706E023703}">
                      <ahyp:hlinkClr xmlns:ahyp="http://schemas.microsoft.com/office/drawing/2018/hyperlinkcolor" val="tx"/>
                    </a:ext>
                  </a:extLst>
                </a:hlinkClick>
              </a:rPr>
              <a:t>https:</a:t>
            </a:r>
            <a:r>
              <a:rPr lang="en-US" sz="2000" b="0" kern="0" dirty="0">
                <a:solidFill>
                  <a:srgbClr val="262673"/>
                </a:solidFill>
              </a:rPr>
              <a:t>//www.britannica.com/topic/quality-of-life, abgerufen am 21.01.2020)</a:t>
            </a:r>
          </a:p>
          <a:p>
            <a:pPr>
              <a:defRPr/>
            </a:pPr>
            <a:r>
              <a:rPr lang="en-US" sz="2000" b="0" kern="0" dirty="0">
                <a:solidFill>
                  <a:srgbClr val="262673"/>
                </a:solidFill>
              </a:rPr>
              <a:t>Für Menschen mit Behinderungen bezieht es sich auf Dinge wie Hilfsmittel, Prothesen, Synthesizer und mehr (weitere Beispiele unten) </a:t>
            </a:r>
          </a:p>
        </p:txBody>
      </p:sp>
    </p:spTree>
    <p:extLst>
      <p:ext uri="{BB962C8B-B14F-4D97-AF65-F5344CB8AC3E}">
        <p14:creationId xmlns:p14="http://schemas.microsoft.com/office/powerpoint/2010/main" val="1280384439"/>
      </p:ext>
    </p:extLst>
  </p:cSld>
  <p:clrMapOvr>
    <a:masterClrMapping/>
  </p:clrMapOvr>
  <p:transition advClick="0"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DB7B6425-F9AD-0C41-81E7-61F8597E91DE}"/>
              </a:ext>
            </a:extLst>
          </p:cNvPr>
          <p:cNvSpPr txBox="1">
            <a:spLocks/>
          </p:cNvSpPr>
          <p:nvPr/>
        </p:nvSpPr>
        <p:spPr>
          <a:xfrm>
            <a:off x="323528" y="836713"/>
            <a:ext cx="8323262"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Das Konzept der Subjektivität und Autonomie </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C03D7330-8A1E-4A4B-BB04-FF17817E15A5}"/>
              </a:ext>
            </a:extLst>
          </p:cNvPr>
          <p:cNvSpPr txBox="1">
            <a:spLocks/>
          </p:cNvSpPr>
          <p:nvPr/>
        </p:nvSpPr>
        <p:spPr>
          <a:xfrm>
            <a:off x="496888" y="1772817"/>
            <a:ext cx="8149902" cy="4007272"/>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rgbClr val="262673"/>
                </a:solidFill>
              </a:rPr>
              <a:t>Die Subjektivität einer Person mit Behinderung konzentriert sich derzeit darauf, eine Person als einzigartiges Individuum mit all ihren Stärken und Schwächen anzuerkennen, die das Recht auf Selbstverwirklichung und Integration mit anderen Menschen hat</a:t>
            </a:r>
          </a:p>
          <a:p>
            <a:pPr>
              <a:defRPr/>
            </a:pPr>
            <a:r>
              <a:rPr lang="en-US" sz="2000" b="0" kern="0" dirty="0">
                <a:solidFill>
                  <a:srgbClr val="262673"/>
                </a:solidFill>
              </a:rPr>
              <a:t>Autonomie hingegen wird gesehen, wenn eine Person ihre eigenen, subjektiven Handlungen realisieren kann.</a:t>
            </a:r>
          </a:p>
          <a:p>
            <a:pPr>
              <a:defRPr/>
            </a:pPr>
            <a:r>
              <a:rPr lang="en-US" sz="2000" b="0" kern="0" dirty="0">
                <a:solidFill>
                  <a:srgbClr val="262673"/>
                </a:solidFill>
              </a:rPr>
              <a:t>Autonomie ist ein weiter gefasster Begriff als Unabhängigkeit. Er betrifft nicht nur die Art und Weise, wie sie handeln, sondern sein Umfang umfasst sowohl die Unabhängigkeit im Handeln als auch die geistige und rechtliche Unabhängigkeit.</a:t>
            </a:r>
          </a:p>
          <a:p>
            <a:pPr marL="0">
              <a:defRPr/>
            </a:pPr>
            <a:endParaRPr lang="en-US"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169627072"/>
      </p:ext>
    </p:extLst>
  </p:cSld>
  <p:clrMapOvr>
    <a:masterClrMapping/>
  </p:clrMapOvr>
  <p:transition advClick="0" advTm="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ChangeArrowheads="1"/>
          </p:cNvSpPr>
          <p:nvPr/>
        </p:nvSpPr>
        <p:spPr bwMode="auto">
          <a:xfrm>
            <a:off x="251520" y="836712"/>
            <a:ext cx="8778875" cy="5040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a:solidFill>
                  <a:srgbClr val="262673"/>
                </a:solidFill>
              </a:rPr>
              <a:t>Umweltfaktoren bei der Entwicklung von Autonomie </a:t>
            </a:r>
            <a:endParaRPr lang="pl-PL" altLang="pl-PL" kern="0" dirty="0">
              <a:solidFill>
                <a:srgbClr val="262673"/>
              </a:solidFill>
            </a:endParaRPr>
          </a:p>
        </p:txBody>
      </p:sp>
      <p:sp>
        <p:nvSpPr>
          <p:cNvPr id="2" name="Prostokąt 1"/>
          <p:cNvSpPr/>
          <p:nvPr/>
        </p:nvSpPr>
        <p:spPr>
          <a:xfrm>
            <a:off x="431540" y="1382286"/>
            <a:ext cx="8280920" cy="4093428"/>
          </a:xfrm>
          <a:prstGeom prst="rect">
            <a:avLst/>
          </a:prstGeom>
        </p:spPr>
        <p:txBody>
          <a:bodyPr wrap="square">
            <a:spAutoFit/>
          </a:bodyPr>
          <a:lstStyle/>
          <a:p>
            <a:pPr marL="0" indent="0">
              <a:buNone/>
            </a:pPr>
            <a:r>
              <a:rPr lang="en-US" sz="2000" b="0" dirty="0">
                <a:solidFill>
                  <a:srgbClr val="262673"/>
                </a:solidFill>
              </a:rPr>
              <a:t>1. Erziehungsverhalten der Eltern und Erziehungsberechtigten:</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akzeptieren.</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gekennzeichnet durch empathisches Verständnis</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motivierend</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Übertragen von Werten</a:t>
            </a:r>
            <a:endParaRPr lang="pl-PL" sz="2000" b="0" dirty="0">
              <a:solidFill>
                <a:srgbClr val="262673"/>
              </a:solidFill>
            </a:endParaRPr>
          </a:p>
          <a:p>
            <a:pPr marL="0" indent="0">
              <a:buNone/>
            </a:pPr>
            <a:r>
              <a:rPr lang="en-US" sz="2000" b="0" dirty="0">
                <a:solidFill>
                  <a:srgbClr val="262673"/>
                </a:solidFill>
              </a:rPr>
              <a:t>2. Aktive Teilnahme am Leben, absichtliche Entwicklung von Fähigkeiten, einschließlich:</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Teilnahme an der Hausarbeit</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Kontakte mit einem vielfältigen sozialen Umfeld (mit und ohne Behinderung)</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Therapien und Schulungen.</a:t>
            </a:r>
            <a:endParaRPr lang="pl-PL" sz="2000" b="0" dirty="0">
              <a:solidFill>
                <a:srgbClr val="262673"/>
              </a:solidFill>
            </a:endParaRPr>
          </a:p>
          <a:p>
            <a:pPr marL="0" indent="0">
              <a:buNone/>
            </a:pPr>
            <a:r>
              <a:rPr lang="en-US" sz="2000" b="0" dirty="0">
                <a:solidFill>
                  <a:srgbClr val="262673"/>
                </a:solidFill>
              </a:rPr>
              <a:t>3. Unterstützung</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emotional</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informativ</a:t>
            </a:r>
            <a:endParaRPr lang="pl-PL" sz="2000" b="0" dirty="0">
              <a:solidFill>
                <a:srgbClr val="262673"/>
              </a:solidFill>
            </a:endParaRPr>
          </a:p>
          <a:p>
            <a:pPr marL="342900" indent="-342900">
              <a:buFont typeface="Arial" panose="020B0604020202020204" pitchFamily="34" charset="0"/>
              <a:buChar char="•"/>
            </a:pPr>
            <a:r>
              <a:rPr lang="en-US" sz="2000" b="0" dirty="0">
                <a:solidFill>
                  <a:srgbClr val="262673"/>
                </a:solidFill>
              </a:rPr>
              <a:t>Instrumental </a:t>
            </a:r>
          </a:p>
        </p:txBody>
      </p:sp>
    </p:spTree>
    <p:extLst>
      <p:ext uri="{BB962C8B-B14F-4D97-AF65-F5344CB8AC3E}">
        <p14:creationId xmlns:p14="http://schemas.microsoft.com/office/powerpoint/2010/main" val="1432297738"/>
      </p:ext>
    </p:extLst>
  </p:cSld>
  <p:clrMapOvr>
    <a:masterClrMapping/>
  </p:clrMapOvr>
  <p:transition advClick="0" advTm="3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476986B6-170F-8046-8B27-95ECA668E4A5}"/>
              </a:ext>
            </a:extLst>
          </p:cNvPr>
          <p:cNvSpPr txBox="1">
            <a:spLocks/>
          </p:cNvSpPr>
          <p:nvPr/>
        </p:nvSpPr>
        <p:spPr>
          <a:xfrm>
            <a:off x="251520" y="764704"/>
            <a:ext cx="8350250" cy="648072"/>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Persönliche Faktoren der Entwicklung von Autonomie</a:t>
            </a:r>
            <a:br>
              <a:rPr lang="en-US" kern="0" dirty="0">
                <a:solidFill>
                  <a:srgbClr val="262673"/>
                </a:solidFill>
                <a:latin typeface="+mn-lt"/>
              </a:rPr>
            </a:br>
            <a:endParaRPr lang="en-US" kern="0" dirty="0">
              <a:solidFill>
                <a:srgbClr val="262673"/>
              </a:solidFill>
              <a:latin typeface="+mn-lt"/>
            </a:endParaRPr>
          </a:p>
        </p:txBody>
      </p:sp>
      <p:sp>
        <p:nvSpPr>
          <p:cNvPr id="7" name="Symbol zastępczy zawartości 2">
            <a:extLst>
              <a:ext uri="{FF2B5EF4-FFF2-40B4-BE49-F238E27FC236}">
                <a16:creationId xmlns:a16="http://schemas.microsoft.com/office/drawing/2014/main" id="{F93D2626-6538-BF4E-A25C-8315627DEA54}"/>
              </a:ext>
            </a:extLst>
          </p:cNvPr>
          <p:cNvSpPr txBox="1">
            <a:spLocks/>
          </p:cNvSpPr>
          <p:nvPr/>
        </p:nvSpPr>
        <p:spPr>
          <a:xfrm>
            <a:off x="165100" y="1484784"/>
            <a:ext cx="8350250" cy="4620840"/>
          </a:xfrm>
          <a:prstGeom prst="rect">
            <a:avLst/>
          </a:prstGeom>
        </p:spPr>
        <p:txBody>
          <a:bodyPr>
            <a:normAutofit fontScale="9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200" b="1" kern="0" dirty="0">
                <a:solidFill>
                  <a:srgbClr val="262673"/>
                </a:solidFill>
              </a:rPr>
              <a:t>Kognitiv</a:t>
            </a:r>
          </a:p>
          <a:p>
            <a:pPr marL="530225" indent="-342900">
              <a:buFont typeface="Arial" panose="020B0604020202020204" pitchFamily="34" charset="0"/>
              <a:buChar char="•"/>
              <a:defRPr/>
            </a:pPr>
            <a:r>
              <a:rPr lang="en-US" sz="2200" b="0" kern="0" dirty="0">
                <a:solidFill>
                  <a:srgbClr val="262673"/>
                </a:solidFill>
              </a:rPr>
              <a:t>Selbstbewußtsein</a:t>
            </a:r>
          </a:p>
          <a:p>
            <a:pPr marL="530225" indent="-342900">
              <a:buFont typeface="Arial" panose="020B0604020202020204" pitchFamily="34" charset="0"/>
              <a:buChar char="•"/>
              <a:defRPr/>
            </a:pPr>
            <a:r>
              <a:rPr lang="en-US" sz="2200" b="0" kern="0" dirty="0">
                <a:solidFill>
                  <a:srgbClr val="262673"/>
                </a:solidFill>
              </a:rPr>
              <a:t>Selbstakzeptanz</a:t>
            </a:r>
          </a:p>
          <a:p>
            <a:pPr marL="530225" indent="-342900">
              <a:buFont typeface="Arial" panose="020B0604020202020204" pitchFamily="34" charset="0"/>
              <a:buChar char="•"/>
              <a:defRPr/>
            </a:pPr>
            <a:r>
              <a:rPr lang="en-US" sz="2200" b="0" kern="0" dirty="0">
                <a:solidFill>
                  <a:srgbClr val="262673"/>
                </a:solidFill>
              </a:rPr>
              <a:t>Selbstwertgefühl</a:t>
            </a:r>
          </a:p>
          <a:p>
            <a:pPr marL="0">
              <a:defRPr/>
            </a:pPr>
            <a:r>
              <a:rPr lang="en-US" sz="2200" b="1" kern="0" dirty="0">
                <a:solidFill>
                  <a:srgbClr val="262673"/>
                </a:solidFill>
              </a:rPr>
              <a:t>Instrumental</a:t>
            </a:r>
          </a:p>
          <a:p>
            <a:pPr marL="530225" indent="-342900">
              <a:buFont typeface="Arial" panose="020B0604020202020204" pitchFamily="34" charset="0"/>
              <a:buChar char="•"/>
              <a:defRPr/>
            </a:pPr>
            <a:r>
              <a:rPr lang="en-US" sz="2200" b="0" kern="0" dirty="0">
                <a:solidFill>
                  <a:srgbClr val="262673"/>
                </a:solidFill>
              </a:rPr>
              <a:t>Soziale Fähigkeiten: Einfühlungsvermögen, Kommunikation, soziales Verständnis </a:t>
            </a:r>
          </a:p>
          <a:p>
            <a:pPr marL="530225" indent="-342900">
              <a:buFont typeface="Arial" panose="020B0604020202020204" pitchFamily="34" charset="0"/>
              <a:buChar char="•"/>
              <a:defRPr/>
            </a:pPr>
            <a:r>
              <a:rPr lang="en-US" sz="2200" b="0" kern="0" dirty="0">
                <a:solidFill>
                  <a:srgbClr val="262673"/>
                </a:solidFill>
              </a:rPr>
              <a:t>Fähigkeit, mit Problemen umzugehen, z. B. nach Informationen zu suchen oder um Hilfe zu bitten Fähigkeit, emotionale und informationelle Unterstützung zu nutzen</a:t>
            </a:r>
          </a:p>
          <a:p>
            <a:pPr marL="0">
              <a:defRPr/>
            </a:pPr>
            <a:r>
              <a:rPr lang="en-US" sz="2700" b="0" kern="0" dirty="0"/>
              <a:t> </a:t>
            </a:r>
          </a:p>
          <a:p>
            <a:pPr>
              <a:defRPr/>
            </a:pPr>
            <a:endParaRPr lang="en-US" b="0" kern="0" dirty="0"/>
          </a:p>
        </p:txBody>
      </p:sp>
    </p:spTree>
    <p:extLst>
      <p:ext uri="{BB962C8B-B14F-4D97-AF65-F5344CB8AC3E}">
        <p14:creationId xmlns:p14="http://schemas.microsoft.com/office/powerpoint/2010/main" val="1050332833"/>
      </p:ext>
    </p:extLst>
  </p:cSld>
  <p:clrMapOvr>
    <a:masterClrMapping/>
  </p:clrMapOvr>
  <p:transition advClick="0" advTm="3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noChangeArrowheads="1"/>
          </p:cNvSpPr>
          <p:nvPr/>
        </p:nvSpPr>
        <p:spPr bwMode="auto">
          <a:xfrm>
            <a:off x="201613" y="908050"/>
            <a:ext cx="8186811"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a:solidFill>
                  <a:srgbClr val="262673"/>
                </a:solidFill>
              </a:rPr>
              <a:t>Lesen Sie</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9A63FDC6-C808-584E-8B6C-CA95F5CBBF60}"/>
              </a:ext>
            </a:extLst>
          </p:cNvPr>
          <p:cNvSpPr txBox="1">
            <a:spLocks/>
          </p:cNvSpPr>
          <p:nvPr/>
        </p:nvSpPr>
        <p:spPr>
          <a:xfrm>
            <a:off x="107950" y="1484784"/>
            <a:ext cx="8742363" cy="4241329"/>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400" b="1" kern="0" dirty="0">
                <a:solidFill>
                  <a:srgbClr val="262673"/>
                </a:solidFill>
              </a:rPr>
              <a:t>Man kann von einer Art Gegensatz zwischen dem medizinischen Modell und dem </a:t>
            </a:r>
            <a:r>
              <a:rPr lang="en-US" sz="2400" b="1" kern="0" dirty="0" err="1">
                <a:solidFill>
                  <a:srgbClr val="262673"/>
                </a:solidFill>
              </a:rPr>
              <a:t>biopsychosozialen </a:t>
            </a:r>
            <a:r>
              <a:rPr lang="en-US" sz="2400" b="1" kern="0" dirty="0">
                <a:solidFill>
                  <a:srgbClr val="262673"/>
                </a:solidFill>
              </a:rPr>
              <a:t>Modell im Kontext von Behinderung sprechen </a:t>
            </a:r>
            <a:r>
              <a:rPr lang="en-US" sz="1200" b="0" kern="0" dirty="0">
                <a:solidFill>
                  <a:srgbClr val="262673"/>
                </a:solidFill>
              </a:rPr>
              <a:t>(siehe z.B. https://www.</a:t>
            </a:r>
            <a:r>
              <a:rPr lang="en-US" sz="1200" b="0" kern="0" dirty="0">
                <a:solidFill>
                  <a:srgbClr val="262673"/>
                </a:solidFill>
                <a:hlinkClick r:id="rId2">
                  <a:extLst>
                    <a:ext uri="{A12FA001-AC4F-418D-AE19-62706E023703}">
                      <ahyp:hlinkClr xmlns:ahyp="http://schemas.microsoft.com/office/drawing/2018/hyperlinkcolor" val="tx"/>
                    </a:ext>
                  </a:extLst>
                </a:hlinkClick>
              </a:rPr>
              <a:t>ncbi.nlm.nih.gov/pmc/articles/PMC1466742/ </a:t>
            </a:r>
            <a:r>
              <a:rPr lang="en-US" sz="1200" b="0" kern="0" dirty="0">
                <a:solidFill>
                  <a:srgbClr val="262673"/>
                </a:solidFill>
              </a:rPr>
              <a:t>Zugriff am 21.01.2020)</a:t>
            </a:r>
          </a:p>
          <a:p>
            <a:pPr>
              <a:defRPr/>
            </a:pPr>
            <a:endParaRPr lang="en-US" sz="1200" b="0" kern="0" dirty="0">
              <a:solidFill>
                <a:srgbClr val="262673"/>
              </a:solidFill>
            </a:endParaRPr>
          </a:p>
          <a:p>
            <a:pPr>
              <a:defRPr/>
            </a:pPr>
            <a:r>
              <a:rPr lang="en-US" sz="2400" b="1" kern="0" dirty="0">
                <a:solidFill>
                  <a:srgbClr val="262673"/>
                </a:solidFill>
              </a:rPr>
              <a:t>Ergänzende Konzepte: Behinderung und ihre Kontexte </a:t>
            </a:r>
            <a:r>
              <a:rPr lang="en-US" sz="1200" b="1" kern="0" dirty="0">
                <a:solidFill>
                  <a:srgbClr val="262673"/>
                </a:solidFill>
              </a:rPr>
              <a:t>(siehe: https://plato.stanford.edu/entries/disability/ </a:t>
            </a:r>
            <a:r>
              <a:rPr lang="en-US" sz="1200" b="0" kern="0" dirty="0">
                <a:solidFill>
                  <a:srgbClr val="262673"/>
                </a:solidFill>
              </a:rPr>
              <a:t>Zugriff am 21.01.2020)</a:t>
            </a:r>
          </a:p>
          <a:p>
            <a:pPr>
              <a:defRPr/>
            </a:pPr>
            <a:endParaRPr lang="en-US" sz="1200" b="0" kern="0" dirty="0">
              <a:solidFill>
                <a:srgbClr val="262673"/>
              </a:solidFill>
            </a:endParaRPr>
          </a:p>
          <a:p>
            <a:pPr>
              <a:defRPr/>
            </a:pPr>
            <a:r>
              <a:rPr lang="en-US" sz="2400" b="1" kern="0" dirty="0">
                <a:solidFill>
                  <a:srgbClr val="262673"/>
                </a:solidFill>
              </a:rPr>
              <a:t>Empowerment - </a:t>
            </a:r>
            <a:r>
              <a:rPr lang="en-US" sz="1200" b="0" kern="0" dirty="0">
                <a:solidFill>
                  <a:srgbClr val="262673"/>
                </a:solidFill>
              </a:rPr>
              <a:t>(siehe z.B. https://www.</a:t>
            </a:r>
            <a:r>
              <a:rPr lang="en-US" sz="1200" b="0" kern="0" dirty="0">
                <a:solidFill>
                  <a:srgbClr val="262673"/>
                </a:solidFill>
                <a:hlinkClick r:id="rId3">
                  <a:extLst>
                    <a:ext uri="{A12FA001-AC4F-418D-AE19-62706E023703}">
                      <ahyp:hlinkClr xmlns:ahyp="http://schemas.microsoft.com/office/drawing/2018/hyperlinkcolor" val="tx"/>
                    </a:ext>
                  </a:extLst>
                </a:hlinkClick>
              </a:rPr>
              <a:t>ncbi.nlm.nih.gov/pmc/articles/PMC6065127/ </a:t>
            </a:r>
            <a:r>
              <a:rPr lang="en-US" sz="1200" b="0" kern="0" dirty="0">
                <a:solidFill>
                  <a:srgbClr val="262673"/>
                </a:solidFill>
              </a:rPr>
              <a:t>Zugriff am 21.01.2020); </a:t>
            </a:r>
            <a:r>
              <a:rPr lang="en-US" sz="1200" b="0" kern="0" dirty="0">
                <a:solidFill>
                  <a:srgbClr val="262673"/>
                </a:solidFill>
                <a:hlinkClick r:id="rId4">
                  <a:extLst>
                    <a:ext uri="{A12FA001-AC4F-418D-AE19-62706E023703}">
                      <ahyp:hlinkClr xmlns:ahyp="http://schemas.microsoft.com/office/drawing/2018/hyperlinkcolor" val="tx"/>
                    </a:ext>
                  </a:extLst>
                </a:hlinkClick>
              </a:rPr>
              <a:t>https://www.themindfulword.org/2014/creating-better-society-importance-empowering-people-disabilities/) </a:t>
            </a:r>
            <a:r>
              <a:rPr lang="en-US" sz="1200" b="0" kern="0" dirty="0">
                <a:solidFill>
                  <a:srgbClr val="262673"/>
                </a:solidFill>
              </a:rPr>
              <a:t>Zugriff am 21.01.2020)</a:t>
            </a:r>
          </a:p>
          <a:p>
            <a:pPr>
              <a:defRPr/>
            </a:pPr>
            <a:endParaRPr lang="en-US" b="0" kern="0" dirty="0"/>
          </a:p>
          <a:p>
            <a:pPr>
              <a:defRPr/>
            </a:pPr>
            <a:endParaRPr lang="en-US" b="0" kern="0" dirty="0"/>
          </a:p>
        </p:txBody>
      </p:sp>
    </p:spTree>
    <p:extLst>
      <p:ext uri="{BB962C8B-B14F-4D97-AF65-F5344CB8AC3E}">
        <p14:creationId xmlns:p14="http://schemas.microsoft.com/office/powerpoint/2010/main" val="801055555"/>
      </p:ext>
    </p:extLst>
  </p:cSld>
  <p:clrMapOvr>
    <a:masterClrMapping/>
  </p:clrMapOvr>
  <p:transition advClick="0" advTm="3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946423" y="1556792"/>
            <a:ext cx="7344816" cy="3908762"/>
          </a:xfrm>
          <a:prstGeom prst="rect">
            <a:avLst/>
          </a:prstGeom>
        </p:spPr>
        <p:txBody>
          <a:bodyPr wrap="square">
            <a:spAutoFit/>
          </a:bodyPr>
          <a:lstStyle/>
          <a:p>
            <a:pPr>
              <a:defRPr/>
            </a:pPr>
            <a:endParaRPr lang="en-US" sz="2800" dirty="0">
              <a:solidFill>
                <a:schemeClr val="tx1"/>
              </a:solidFill>
            </a:endParaRPr>
          </a:p>
          <a:p>
            <a:pPr>
              <a:defRPr/>
            </a:pPr>
            <a:r>
              <a:rPr lang="en-US" sz="2800" dirty="0">
                <a:solidFill>
                  <a:srgbClr val="262673"/>
                </a:solidFill>
              </a:rPr>
              <a:t>Emanzipation - </a:t>
            </a:r>
            <a:r>
              <a:rPr lang="en-US" sz="1400" dirty="0">
                <a:solidFill>
                  <a:srgbClr val="262673"/>
                </a:solidFill>
              </a:rPr>
              <a:t>(siehe. </a:t>
            </a:r>
            <a:r>
              <a:rPr lang="en-US" sz="1400" dirty="0">
                <a:solidFill>
                  <a:srgbClr val="262673"/>
                </a:solidFill>
                <a:hlinkClick r:id="rId2">
                  <a:extLst>
                    <a:ext uri="{A12FA001-AC4F-418D-AE19-62706E023703}">
                      <ahyp:hlinkClr xmlns:ahyp="http://schemas.microsoft.com/office/drawing/2018/hyperlinkcolor" val="tx"/>
                    </a:ext>
                  </a:extLst>
                </a:hlinkClick>
              </a:rPr>
              <a:t>http://13379618.weebly.com/ </a:t>
            </a:r>
            <a:r>
              <a:rPr lang="en-US" dirty="0">
                <a:solidFill>
                  <a:srgbClr val="262673"/>
                </a:solidFill>
              </a:rPr>
              <a:t>Zugriff am </a:t>
            </a:r>
            <a:r>
              <a:rPr lang="en-US" b="0" kern="0" dirty="0">
                <a:solidFill>
                  <a:srgbClr val="262673"/>
                </a:solidFill>
              </a:rPr>
              <a:t>21.01.2020</a:t>
            </a:r>
            <a:r>
              <a:rPr lang="en-US" dirty="0">
                <a:solidFill>
                  <a:srgbClr val="262673"/>
                </a:solidFill>
              </a:rPr>
              <a:t>)</a:t>
            </a:r>
          </a:p>
          <a:p>
            <a:pPr>
              <a:defRPr/>
            </a:pPr>
            <a:endParaRPr lang="en-US" sz="2800" dirty="0">
              <a:solidFill>
                <a:srgbClr val="262673"/>
              </a:solidFill>
            </a:endParaRPr>
          </a:p>
          <a:p>
            <a:pPr>
              <a:defRPr/>
            </a:pPr>
            <a:endParaRPr lang="en-US" sz="2800" dirty="0">
              <a:solidFill>
                <a:srgbClr val="262673"/>
              </a:solidFill>
            </a:endParaRPr>
          </a:p>
          <a:p>
            <a:pPr>
              <a:defRPr/>
            </a:pPr>
            <a:r>
              <a:rPr lang="en-US" sz="2800" dirty="0">
                <a:solidFill>
                  <a:srgbClr val="262673"/>
                </a:solidFill>
              </a:rPr>
              <a:t>Normalisierung - </a:t>
            </a:r>
            <a:r>
              <a:rPr lang="en-US" sz="1400" dirty="0">
                <a:solidFill>
                  <a:srgbClr val="262673"/>
                </a:solidFill>
              </a:rPr>
              <a:t>(siehe. </a:t>
            </a:r>
            <a:r>
              <a:rPr lang="en-US" sz="1400" dirty="0">
                <a:solidFill>
                  <a:srgbClr val="262673"/>
                </a:solidFill>
                <a:hlinkClick r:id="rId3">
                  <a:extLst>
                    <a:ext uri="{A12FA001-AC4F-418D-AE19-62706E023703}">
                      <ahyp:hlinkClr xmlns:ahyp="http://schemas.microsoft.com/office/drawing/2018/hyperlinkcolor" val="tx"/>
                    </a:ext>
                  </a:extLst>
                </a:hlinkClick>
              </a:rPr>
              <a:t>https://en.wikipedia.org/wiki/Normalization_(Menschen_mit_Behinderungen) </a:t>
            </a:r>
            <a:r>
              <a:rPr lang="en-US" sz="1400" dirty="0">
                <a:solidFill>
                  <a:srgbClr val="262673"/>
                </a:solidFill>
              </a:rPr>
              <a:t>a</a:t>
            </a:r>
          </a:p>
          <a:p>
            <a:pPr>
              <a:defRPr/>
            </a:pPr>
            <a:r>
              <a:rPr lang="en-US" sz="1400" dirty="0">
                <a:solidFill>
                  <a:srgbClr val="262673"/>
                </a:solidFill>
                <a:hlinkClick r:id="rId4">
                  <a:extLst>
                    <a:ext uri="{A12FA001-AC4F-418D-AE19-62706E023703}">
                      <ahyp:hlinkClr xmlns:ahyp="http://schemas.microsoft.com/office/drawing/2018/hyperlinkcolor" val="tx"/>
                    </a:ext>
                  </a:extLst>
                </a:hlinkClick>
              </a:rPr>
              <a:t>https://www.disabilitymuseum.org/dhm/lib/detail.html?id=1941&amp;page=all) </a:t>
            </a:r>
          </a:p>
          <a:p>
            <a:pPr>
              <a:defRPr/>
            </a:pPr>
            <a:endParaRPr lang="en-US" dirty="0">
              <a:solidFill>
                <a:srgbClr val="262673"/>
              </a:solidFill>
            </a:endParaRPr>
          </a:p>
          <a:p>
            <a:pPr>
              <a:defRPr/>
            </a:pPr>
            <a:endParaRPr lang="en-US" dirty="0">
              <a:solidFill>
                <a:srgbClr val="262673"/>
              </a:solidFill>
            </a:endParaRPr>
          </a:p>
          <a:p>
            <a:pPr>
              <a:defRPr/>
            </a:pPr>
            <a:endParaRPr lang="en-US" dirty="0">
              <a:solidFill>
                <a:srgbClr val="262673"/>
              </a:solidFill>
            </a:endParaRPr>
          </a:p>
          <a:p>
            <a:pPr>
              <a:defRPr/>
            </a:pPr>
            <a:endParaRPr lang="en-US" dirty="0">
              <a:solidFill>
                <a:srgbClr val="262673"/>
              </a:solidFill>
            </a:endParaRPr>
          </a:p>
          <a:p>
            <a:pPr>
              <a:defRPr/>
            </a:pPr>
            <a:endParaRPr lang="en-US" dirty="0"/>
          </a:p>
          <a:p>
            <a:pPr>
              <a:defRPr/>
            </a:pPr>
            <a:endParaRPr lang="en-US" dirty="0"/>
          </a:p>
          <a:p>
            <a:pPr>
              <a:defRPr/>
            </a:pPr>
            <a:endParaRPr lang="en-US" dirty="0"/>
          </a:p>
          <a:p>
            <a:pPr>
              <a:defRPr/>
            </a:pPr>
            <a:r>
              <a:rPr lang="en-US" b="0" kern="0" dirty="0"/>
              <a:t>21.01.2020</a:t>
            </a:r>
            <a:r>
              <a:rPr lang="en-US" dirty="0"/>
              <a:t>)</a:t>
            </a:r>
          </a:p>
        </p:txBody>
      </p:sp>
      <p:sp>
        <p:nvSpPr>
          <p:cNvPr id="4" name="Tytuł 1"/>
          <p:cNvSpPr txBox="1">
            <a:spLocks noChangeArrowheads="1"/>
          </p:cNvSpPr>
          <p:nvPr/>
        </p:nvSpPr>
        <p:spPr bwMode="auto">
          <a:xfrm>
            <a:off x="201613" y="908050"/>
            <a:ext cx="883443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a:solidFill>
                  <a:srgbClr val="262673"/>
                </a:solidFill>
              </a:rPr>
              <a:t>Lesen Sie</a:t>
            </a:r>
            <a:endParaRPr lang="pl-PL" altLang="pl-PL" kern="0" dirty="0">
              <a:solidFill>
                <a:srgbClr val="262673"/>
              </a:solidFill>
            </a:endParaRPr>
          </a:p>
        </p:txBody>
      </p:sp>
    </p:spTree>
    <p:extLst>
      <p:ext uri="{BB962C8B-B14F-4D97-AF65-F5344CB8AC3E}">
        <p14:creationId xmlns:p14="http://schemas.microsoft.com/office/powerpoint/2010/main" val="254195270"/>
      </p:ext>
    </p:extLst>
  </p:cSld>
  <p:clrMapOvr>
    <a:masterClrMapping/>
  </p:clrMapOvr>
  <p:transition advClick="0" advTm="3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980729"/>
            <a:ext cx="8293968"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Ausgewählte Rechtsakte</a:t>
            </a:r>
          </a:p>
        </p:txBody>
      </p:sp>
      <p:sp>
        <p:nvSpPr>
          <p:cNvPr id="5" name="Symbol zastępczy zawartości 2"/>
          <p:cNvSpPr txBox="1">
            <a:spLocks/>
          </p:cNvSpPr>
          <p:nvPr/>
        </p:nvSpPr>
        <p:spPr>
          <a:xfrm>
            <a:off x="234461" y="1860794"/>
            <a:ext cx="7865932" cy="4088486"/>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2400" kern="0" dirty="0">
                <a:solidFill>
                  <a:srgbClr val="262673"/>
                </a:solidFill>
              </a:rPr>
              <a:t>Erklärung von Madrid 2002- </a:t>
            </a:r>
            <a:r>
              <a:rPr lang="en-US" sz="2400" b="0" kern="0" dirty="0">
                <a:solidFill>
                  <a:srgbClr val="262673"/>
                </a:solidFill>
              </a:rPr>
              <a:t>siehe. </a:t>
            </a:r>
            <a:r>
              <a:rPr lang="en-US" sz="2400" b="0" kern="0" dirty="0">
                <a:solidFill>
                  <a:srgbClr val="262673"/>
                </a:solidFill>
                <a:hlinkClick r:id="rId2" invalidUrl="https://democracy.islington.gov.uk/Data/Annual Council/200305131930/Agenda/$THE MADRID DECLARATION REPORT.doc.pdf">
                  <a:extLst>
                    <a:ext uri="{A12FA001-AC4F-418D-AE19-62706E023703}">
                      <ahyp:hlinkClr xmlns:ahyp="http://schemas.microsoft.com/office/drawing/2018/hyperlinkcolor" val="tx"/>
                    </a:ext>
                  </a:extLst>
                </a:hlinkClick>
              </a:rPr>
              <a:t>https://democracy.islington.gov.uk/Data/Annual%20Council/200305131930/Agenda/$THE%20MADRID%20DECLARATION%20REPORT.doc.pdf </a:t>
            </a:r>
            <a:r>
              <a:rPr lang="en-US" sz="2400" b="0" kern="0" dirty="0">
                <a:solidFill>
                  <a:srgbClr val="262673"/>
                </a:solidFill>
              </a:rPr>
              <a:t>oder in der psychiatrischen Praxis </a:t>
            </a:r>
            <a:r>
              <a:rPr lang="en-US" sz="2400" b="0" kern="0" dirty="0">
                <a:solidFill>
                  <a:srgbClr val="262673"/>
                </a:solidFill>
                <a:hlinkClick r:id="rId3">
                  <a:extLst>
                    <a:ext uri="{A12FA001-AC4F-418D-AE19-62706E023703}">
                      <ahyp:hlinkClr xmlns:ahyp="http://schemas.microsoft.com/office/drawing/2018/hyperlinkcolor" val="tx"/>
                    </a:ext>
                  </a:extLst>
                </a:hlinkClick>
              </a:rPr>
              <a:t>https://www.wpanet.org/current-madrid-declaration </a:t>
            </a:r>
            <a:r>
              <a:rPr lang="en-US" sz="2400" b="0" kern="0" dirty="0">
                <a:solidFill>
                  <a:srgbClr val="262673"/>
                </a:solidFill>
              </a:rPr>
              <a:t>Zugriff am 22.01.2020</a:t>
            </a:r>
          </a:p>
          <a:p>
            <a:endParaRPr lang="en-US" sz="2400" b="0" kern="0" dirty="0">
              <a:solidFill>
                <a:srgbClr val="262673"/>
              </a:solidFill>
            </a:endParaRPr>
          </a:p>
          <a:p>
            <a:r>
              <a:rPr lang="en-US" sz="2400" kern="0" dirty="0">
                <a:solidFill>
                  <a:srgbClr val="262673"/>
                </a:solidFill>
              </a:rPr>
              <a:t>UN-Konvention 2006- </a:t>
            </a:r>
            <a:r>
              <a:rPr lang="en-US" sz="2400" b="0" kern="0" dirty="0">
                <a:solidFill>
                  <a:srgbClr val="262673"/>
                </a:solidFill>
              </a:rPr>
              <a:t>(siehe. </a:t>
            </a:r>
            <a:r>
              <a:rPr lang="en-US" sz="2400" b="0" kern="0" dirty="0">
                <a:solidFill>
                  <a:srgbClr val="262673"/>
                </a:solidFill>
                <a:hlinkClick r:id="rId4">
                  <a:extLst>
                    <a:ext uri="{A12FA001-AC4F-418D-AE19-62706E023703}">
                      <ahyp:hlinkClr xmlns:ahyp="http://schemas.microsoft.com/office/drawing/2018/hyperlinkcolor" val="tx"/>
                    </a:ext>
                  </a:extLst>
                </a:hlinkClick>
              </a:rPr>
              <a:t>https://www.</a:t>
            </a:r>
            <a:r>
              <a:rPr lang="en-US" sz="2400" b="0" kern="0" dirty="0">
                <a:solidFill>
                  <a:srgbClr val="262673"/>
                </a:solidFill>
              </a:rPr>
              <a:t>un.org/disabilities/documents/convention/convoptprot-e.pdf, Zugriff am 22.01.2020</a:t>
            </a:r>
          </a:p>
          <a:p>
            <a:endParaRPr lang="en-US" sz="2400" b="0" kern="0" dirty="0">
              <a:solidFill>
                <a:srgbClr val="262673"/>
              </a:solidFill>
            </a:endParaRPr>
          </a:p>
          <a:p>
            <a:r>
              <a:rPr lang="en-US" sz="2400" kern="0" dirty="0">
                <a:solidFill>
                  <a:srgbClr val="262673"/>
                </a:solidFill>
              </a:rPr>
              <a:t>Menschenrechte - </a:t>
            </a:r>
            <a:r>
              <a:rPr lang="en-US" sz="2400" b="0" kern="0" dirty="0">
                <a:solidFill>
                  <a:srgbClr val="262673"/>
                </a:solidFill>
                <a:hlinkClick r:id="rId5">
                  <a:extLst>
                    <a:ext uri="{A12FA001-AC4F-418D-AE19-62706E023703}">
                      <ahyp:hlinkClr xmlns:ahyp="http://schemas.microsoft.com/office/drawing/2018/hyperlinkcolor" val="tx"/>
                    </a:ext>
                  </a:extLst>
                </a:hlinkClick>
              </a:rPr>
              <a:t>https://www.ohchr.org/en/hrbodies/crpd/pages/gc.aspx </a:t>
            </a:r>
            <a:r>
              <a:rPr lang="en-US" sz="2400" b="0" kern="0" dirty="0">
                <a:solidFill>
                  <a:srgbClr val="262673"/>
                </a:solidFill>
              </a:rPr>
              <a:t>Zugriff am 22.01.2020</a:t>
            </a:r>
          </a:p>
          <a:p>
            <a:endParaRPr lang="en-US" b="0" kern="0" dirty="0"/>
          </a:p>
        </p:txBody>
      </p:sp>
    </p:spTree>
    <p:extLst>
      <p:ext uri="{BB962C8B-B14F-4D97-AF65-F5344CB8AC3E}">
        <p14:creationId xmlns:p14="http://schemas.microsoft.com/office/powerpoint/2010/main" val="414925689"/>
      </p:ext>
    </p:extLst>
  </p:cSld>
  <p:clrMapOvr>
    <a:masterClrMapping/>
  </p:clrMapOvr>
  <p:transition advClick="0" advTm="3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331640" y="817645"/>
            <a:ext cx="6277744"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Video-Beispiele</a:t>
            </a:r>
            <a:endParaRPr lang="en-US" kern="0" dirty="0">
              <a:solidFill>
                <a:srgbClr val="262673"/>
              </a:solidFill>
              <a:latin typeface="+mn-lt"/>
            </a:endParaRPr>
          </a:p>
        </p:txBody>
      </p:sp>
      <p:sp>
        <p:nvSpPr>
          <p:cNvPr id="3" name="Prostokąt 2"/>
          <p:cNvSpPr/>
          <p:nvPr/>
        </p:nvSpPr>
        <p:spPr>
          <a:xfrm>
            <a:off x="395536" y="1412776"/>
            <a:ext cx="7992888" cy="4493538"/>
          </a:xfrm>
          <a:prstGeom prst="rect">
            <a:avLst/>
          </a:prstGeom>
        </p:spPr>
        <p:txBody>
          <a:bodyPr wrap="square">
            <a:spAutoFit/>
          </a:bodyPr>
          <a:lstStyle/>
          <a:p>
            <a:endParaRPr lang="en-US" sz="2400" dirty="0">
              <a:solidFill>
                <a:schemeClr val="tx1"/>
              </a:solidFill>
            </a:endParaRPr>
          </a:p>
          <a:p>
            <a:r>
              <a:rPr lang="en-US" sz="2400" dirty="0">
                <a:solidFill>
                  <a:srgbClr val="262673"/>
                </a:solidFill>
              </a:rPr>
              <a:t>Menschen mit Behinderungen stehen vor Barrieren. Ungleichheit sollte keine davon sein. </a:t>
            </a:r>
            <a:r>
              <a:rPr lang="en-US" sz="1200" dirty="0">
                <a:solidFill>
                  <a:srgbClr val="262673"/>
                </a:solidFill>
                <a:hlinkClick r:id="rId2">
                  <a:extLst>
                    <a:ext uri="{A12FA001-AC4F-418D-AE19-62706E023703}">
                      <ahyp:hlinkClr xmlns:ahyp="http://schemas.microsoft.com/office/drawing/2018/hyperlinkcolor" val="tx"/>
                    </a:ext>
                  </a:extLst>
                </a:hlinkClick>
              </a:rPr>
              <a:t>https://www.youtube.com/watch?v=ure8Lrbh5HY </a:t>
            </a:r>
            <a:r>
              <a:rPr lang="en-US" dirty="0">
                <a:solidFill>
                  <a:srgbClr val="262673"/>
                </a:solidFill>
              </a:rPr>
              <a:t>Zugriff am 23.01.2020 </a:t>
            </a:r>
          </a:p>
          <a:p>
            <a:endParaRPr lang="en-US" dirty="0">
              <a:solidFill>
                <a:srgbClr val="262673"/>
              </a:solidFill>
            </a:endParaRPr>
          </a:p>
          <a:p>
            <a:endParaRPr lang="en-US" dirty="0">
              <a:solidFill>
                <a:srgbClr val="262673"/>
              </a:solidFill>
            </a:endParaRPr>
          </a:p>
          <a:p>
            <a:endParaRPr lang="en-US" sz="800" dirty="0">
              <a:solidFill>
                <a:srgbClr val="262673"/>
              </a:solidFill>
            </a:endParaRPr>
          </a:p>
          <a:p>
            <a:endParaRPr lang="en-US" sz="800" dirty="0">
              <a:solidFill>
                <a:srgbClr val="262673"/>
              </a:solidFill>
            </a:endParaRPr>
          </a:p>
          <a:p>
            <a:r>
              <a:rPr lang="en-US" sz="2400" dirty="0">
                <a:solidFill>
                  <a:srgbClr val="262673"/>
                </a:solidFill>
              </a:rPr>
              <a:t>Stella Young: Ich bin nicht Ihre Inspiration, vielen Dank</a:t>
            </a:r>
          </a:p>
          <a:p>
            <a:pPr marL="0" indent="0">
              <a:buNone/>
            </a:pPr>
            <a:r>
              <a:rPr lang="en-US" sz="1200" dirty="0">
                <a:solidFill>
                  <a:srgbClr val="262673"/>
                </a:solidFill>
                <a:hlinkClick r:id="rId3">
                  <a:extLst>
                    <a:ext uri="{A12FA001-AC4F-418D-AE19-62706E023703}">
                      <ahyp:hlinkClr xmlns:ahyp="http://schemas.microsoft.com/office/drawing/2018/hyperlinkcolor" val="tx"/>
                    </a:ext>
                  </a:extLst>
                </a:hlinkClick>
              </a:rPr>
              <a:t>https://www.ted.com/talks/stella_young_i_m_not_your_inspiration_thank_you_very_much </a:t>
            </a:r>
            <a:r>
              <a:rPr lang="en-US" sz="1200" dirty="0">
                <a:solidFill>
                  <a:srgbClr val="262673"/>
                </a:solidFill>
              </a:rPr>
              <a:t>Zugriff am 23.01.2020 </a:t>
            </a:r>
          </a:p>
          <a:p>
            <a:pPr marL="0" indent="0">
              <a:buNone/>
            </a:pPr>
            <a:endParaRPr lang="en-US" sz="800" dirty="0">
              <a:solidFill>
                <a:srgbClr val="262673"/>
              </a:solidFill>
            </a:endParaRPr>
          </a:p>
          <a:p>
            <a:pPr marL="0" indent="0">
              <a:buNone/>
            </a:pPr>
            <a:endParaRPr lang="en-US" sz="800" dirty="0">
              <a:solidFill>
                <a:srgbClr val="262673"/>
              </a:solidFill>
            </a:endParaRPr>
          </a:p>
          <a:p>
            <a:pPr marL="0" indent="0">
              <a:buNone/>
            </a:pPr>
            <a:endParaRPr lang="en-US" sz="800" dirty="0">
              <a:solidFill>
                <a:srgbClr val="262673"/>
              </a:solidFill>
            </a:endParaRPr>
          </a:p>
          <a:p>
            <a:pPr marL="0" indent="0">
              <a:buNone/>
            </a:pPr>
            <a:r>
              <a:rPr lang="en-US" sz="2400" dirty="0">
                <a:solidFill>
                  <a:srgbClr val="262673"/>
                </a:solidFill>
              </a:rPr>
              <a:t>Sue Austin: Seetauchen..</a:t>
            </a:r>
            <a:r>
              <a:rPr lang="is-IS" sz="2400" dirty="0">
                <a:solidFill>
                  <a:srgbClr val="262673"/>
                </a:solidFill>
              </a:rPr>
              <a:t>.im Rollstuhl</a:t>
            </a:r>
            <a:endParaRPr lang="en-US" sz="2400" dirty="0">
              <a:solidFill>
                <a:srgbClr val="262673"/>
              </a:solidFill>
            </a:endParaRPr>
          </a:p>
          <a:p>
            <a:pPr marL="0" indent="0">
              <a:buNone/>
            </a:pPr>
            <a:r>
              <a:rPr lang="en-US" sz="1200" dirty="0">
                <a:solidFill>
                  <a:srgbClr val="262673"/>
                </a:solidFill>
                <a:hlinkClick r:id="rId4">
                  <a:extLst>
                    <a:ext uri="{A12FA001-AC4F-418D-AE19-62706E023703}">
                      <ahyp:hlinkClr xmlns:ahyp="http://schemas.microsoft.com/office/drawing/2018/hyperlinkcolor" val="tx"/>
                    </a:ext>
                  </a:extLst>
                </a:hlinkClick>
              </a:rPr>
              <a:t>https://www.ted.com/talks/sue_austin_deep_sea_diving_in_a_wheelchair#t-151440 </a:t>
            </a:r>
            <a:r>
              <a:rPr lang="en-US" sz="1200" dirty="0">
                <a:solidFill>
                  <a:srgbClr val="262673"/>
                </a:solidFill>
              </a:rPr>
              <a:t>Zugriff am 23.01.2020 </a:t>
            </a:r>
          </a:p>
          <a:p>
            <a:pPr marL="0" indent="0">
              <a:buNone/>
            </a:pPr>
            <a:endParaRPr lang="en-US" sz="1200" dirty="0">
              <a:solidFill>
                <a:srgbClr val="262673"/>
              </a:solidFill>
            </a:endParaRPr>
          </a:p>
          <a:p>
            <a:pPr marL="0" indent="0">
              <a:buNone/>
            </a:pPr>
            <a:endParaRPr lang="en-US" sz="1200" dirty="0">
              <a:solidFill>
                <a:srgbClr val="262673"/>
              </a:solidFill>
            </a:endParaRPr>
          </a:p>
          <a:p>
            <a:pPr marL="0" indent="0">
              <a:buNone/>
            </a:pPr>
            <a:endParaRPr lang="en-US" sz="1200" dirty="0">
              <a:solidFill>
                <a:schemeClr val="tx1"/>
              </a:solidFill>
            </a:endParaRPr>
          </a:p>
        </p:txBody>
      </p:sp>
    </p:spTree>
    <p:extLst>
      <p:ext uri="{BB962C8B-B14F-4D97-AF65-F5344CB8AC3E}">
        <p14:creationId xmlns:p14="http://schemas.microsoft.com/office/powerpoint/2010/main" val="269392663"/>
      </p:ext>
    </p:extLst>
  </p:cSld>
  <p:clrMapOvr>
    <a:masterClrMapping/>
  </p:clrMapOvr>
  <p:transition advClick="0" advTm="3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6722B0E7-0ED8-5A4B-8AC7-780D3D3059CC}"/>
              </a:ext>
            </a:extLst>
          </p:cNvPr>
          <p:cNvSpPr txBox="1">
            <a:spLocks/>
          </p:cNvSpPr>
          <p:nvPr/>
        </p:nvSpPr>
        <p:spPr>
          <a:xfrm>
            <a:off x="251520" y="836713"/>
            <a:ext cx="8394700" cy="432047"/>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Videobeispiele - Fortsetzung</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F2DF08BB-0981-3D4F-865D-147F891F7964}"/>
              </a:ext>
            </a:extLst>
          </p:cNvPr>
          <p:cNvSpPr txBox="1">
            <a:spLocks/>
          </p:cNvSpPr>
          <p:nvPr/>
        </p:nvSpPr>
        <p:spPr>
          <a:xfrm>
            <a:off x="221256" y="1268760"/>
            <a:ext cx="8682038" cy="4464495"/>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400" dirty="0">
                <a:solidFill>
                  <a:srgbClr val="262673"/>
                </a:solidFill>
              </a:rPr>
              <a:t>Emilie Weight: 3 Dinge, die ich von meinem intellektuell behinderten Sohn gelernt habe</a:t>
            </a:r>
          </a:p>
          <a:p>
            <a:pPr marL="0">
              <a:defRPr/>
            </a:pPr>
            <a:r>
              <a:rPr lang="en-US" dirty="0">
                <a:solidFill>
                  <a:srgbClr val="262673"/>
                </a:solidFill>
                <a:hlinkClick r:id="rId2">
                  <a:extLst>
                    <a:ext uri="{A12FA001-AC4F-418D-AE19-62706E023703}">
                      <ahyp:hlinkClr xmlns:ahyp="http://schemas.microsoft.com/office/drawing/2018/hyperlinkcolor" val="tx"/>
                    </a:ext>
                  </a:extLst>
                </a:hlinkClick>
              </a:rPr>
              <a:t>https://www.ted.com/talks/emilie_weight_3_things_i_learned_from_my_intellectually_disabled_son </a:t>
            </a:r>
            <a:r>
              <a:rPr lang="en-US" dirty="0">
                <a:solidFill>
                  <a:srgbClr val="262673"/>
                </a:solidFill>
              </a:rPr>
              <a:t>Zugriff am </a:t>
            </a:r>
            <a:r>
              <a:rPr lang="en-US" b="0" kern="0" dirty="0">
                <a:solidFill>
                  <a:srgbClr val="262673"/>
                </a:solidFill>
              </a:rPr>
              <a:t>22.01.2020 </a:t>
            </a:r>
          </a:p>
          <a:p>
            <a:pPr marL="0">
              <a:defRPr/>
            </a:pPr>
            <a:r>
              <a:rPr lang="en-US" sz="2400" dirty="0">
                <a:solidFill>
                  <a:srgbClr val="262673"/>
                </a:solidFill>
              </a:rPr>
              <a:t>Rosie King: Wie Autismus mich dazu bringt, ich selbst zu sein</a:t>
            </a:r>
          </a:p>
          <a:p>
            <a:pPr marL="0">
              <a:defRPr/>
            </a:pPr>
            <a:r>
              <a:rPr lang="en-US" sz="1200" dirty="0">
                <a:solidFill>
                  <a:srgbClr val="262673"/>
                </a:solidFill>
                <a:hlinkClick r:id="rId3">
                  <a:extLst>
                    <a:ext uri="{A12FA001-AC4F-418D-AE19-62706E023703}">
                      <ahyp:hlinkClr xmlns:ahyp="http://schemas.microsoft.com/office/drawing/2018/hyperlinkcolor" val="tx"/>
                    </a:ext>
                  </a:extLst>
                </a:hlinkClick>
              </a:rPr>
              <a:t>https://www.ted.com/talks/rosie_king_how_autism_freed_me_to_be_myself </a:t>
            </a:r>
            <a:r>
              <a:rPr lang="en-US" sz="1200" dirty="0">
                <a:solidFill>
                  <a:srgbClr val="262673"/>
                </a:solidFill>
              </a:rPr>
              <a:t>Zugriff am </a:t>
            </a:r>
            <a:r>
              <a:rPr lang="en-US" sz="1200" b="0" kern="0" dirty="0">
                <a:solidFill>
                  <a:srgbClr val="262673"/>
                </a:solidFill>
              </a:rPr>
              <a:t>22.01.2020 </a:t>
            </a:r>
            <a:endParaRPr lang="en-US" sz="1200" dirty="0">
              <a:solidFill>
                <a:srgbClr val="262673"/>
              </a:solidFill>
            </a:endParaRPr>
          </a:p>
          <a:p>
            <a:pPr marL="0">
              <a:defRPr/>
            </a:pPr>
            <a:r>
              <a:rPr lang="en-US" sz="2400" dirty="0">
                <a:solidFill>
                  <a:srgbClr val="262673"/>
                </a:solidFill>
              </a:rPr>
              <a:t>Elise Roy: Wenn wir behindertengerecht gestalten, profitieren wir alle</a:t>
            </a:r>
          </a:p>
          <a:p>
            <a:pPr marL="0">
              <a:defRPr/>
            </a:pPr>
            <a:r>
              <a:rPr lang="en-US" dirty="0">
                <a:solidFill>
                  <a:srgbClr val="262673"/>
                </a:solidFill>
                <a:hlinkClick r:id="rId4">
                  <a:extLst>
                    <a:ext uri="{A12FA001-AC4F-418D-AE19-62706E023703}">
                      <ahyp:hlinkClr xmlns:ahyp="http://schemas.microsoft.com/office/drawing/2018/hyperlinkcolor" val="tx"/>
                    </a:ext>
                  </a:extLst>
                </a:hlinkClick>
              </a:rPr>
              <a:t>https://www.ted.com/talks/elise_roy_when_we_design_for_disability_we_all_benefit </a:t>
            </a:r>
            <a:r>
              <a:rPr lang="en-US" dirty="0">
                <a:solidFill>
                  <a:srgbClr val="262673"/>
                </a:solidFill>
              </a:rPr>
              <a:t>Zugriff am </a:t>
            </a:r>
            <a:r>
              <a:rPr lang="en-US" b="0" kern="0" dirty="0">
                <a:solidFill>
                  <a:srgbClr val="262673"/>
                </a:solidFill>
              </a:rPr>
              <a:t>22.01.2020</a:t>
            </a:r>
          </a:p>
          <a:p>
            <a:pPr marL="0">
              <a:defRPr/>
            </a:pPr>
            <a:r>
              <a:rPr lang="en-US" sz="2400" dirty="0">
                <a:solidFill>
                  <a:srgbClr val="262673"/>
                </a:solidFill>
              </a:rPr>
              <a:t>Pawan Sinha: Wie Gehirne das Sehen lernen</a:t>
            </a:r>
          </a:p>
          <a:p>
            <a:pPr marL="0">
              <a:defRPr/>
            </a:pPr>
            <a:r>
              <a:rPr lang="en-US" sz="1200" b="0" kern="0" dirty="0">
                <a:solidFill>
                  <a:srgbClr val="262673"/>
                </a:solidFill>
                <a:hlinkClick r:id="rId5">
                  <a:extLst>
                    <a:ext uri="{A12FA001-AC4F-418D-AE19-62706E023703}">
                      <ahyp:hlinkClr xmlns:ahyp="http://schemas.microsoft.com/office/drawing/2018/hyperlinkcolor" val="tx"/>
                    </a:ext>
                  </a:extLst>
                </a:hlinkClick>
              </a:rPr>
              <a:t>https://www.ted.com/talks/pawan_sinha_how_brains_learn_to_see </a:t>
            </a:r>
            <a:r>
              <a:rPr lang="en-US" sz="1200" dirty="0">
                <a:solidFill>
                  <a:srgbClr val="262673"/>
                </a:solidFill>
              </a:rPr>
              <a:t>Zugriff am </a:t>
            </a:r>
            <a:r>
              <a:rPr lang="en-US" sz="1200" b="0" kern="0" dirty="0">
                <a:solidFill>
                  <a:srgbClr val="262673"/>
                </a:solidFill>
              </a:rPr>
              <a:t>22.01.2020</a:t>
            </a:r>
          </a:p>
        </p:txBody>
      </p:sp>
    </p:spTree>
    <p:extLst>
      <p:ext uri="{BB962C8B-B14F-4D97-AF65-F5344CB8AC3E}">
        <p14:creationId xmlns:p14="http://schemas.microsoft.com/office/powerpoint/2010/main" val="1899441670"/>
      </p:ext>
    </p:extLst>
  </p:cSld>
  <p:clrMapOvr>
    <a:masterClrMapping/>
  </p:clrMapOvr>
  <p:transition advClick="0" advTm="3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04AF087F-8130-C74B-8ACC-9EC9806A28BC}"/>
              </a:ext>
            </a:extLst>
          </p:cNvPr>
          <p:cNvSpPr txBox="1">
            <a:spLocks/>
          </p:cNvSpPr>
          <p:nvPr/>
        </p:nvSpPr>
        <p:spPr>
          <a:xfrm>
            <a:off x="251520" y="764704"/>
            <a:ext cx="8288337"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Das humanistische Paradigma - eine Zusammenfassung</a:t>
            </a:r>
          </a:p>
        </p:txBody>
      </p:sp>
      <p:sp>
        <p:nvSpPr>
          <p:cNvPr id="6" name="Symbol zastępczy zawartości 2">
            <a:extLst>
              <a:ext uri="{FF2B5EF4-FFF2-40B4-BE49-F238E27FC236}">
                <a16:creationId xmlns:a16="http://schemas.microsoft.com/office/drawing/2014/main" id="{4B4A0126-D801-EB41-A914-5D3B4A3472CB}"/>
              </a:ext>
            </a:extLst>
          </p:cNvPr>
          <p:cNvSpPr txBox="1">
            <a:spLocks/>
          </p:cNvSpPr>
          <p:nvPr/>
        </p:nvSpPr>
        <p:spPr>
          <a:xfrm>
            <a:off x="0" y="1772816"/>
            <a:ext cx="8855075" cy="4169321"/>
          </a:xfrm>
          <a:prstGeom prst="rect">
            <a:avLst/>
          </a:prstGeom>
        </p:spPr>
        <p:txBody>
          <a:bodyPr>
            <a:normAutofit fontScale="7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n-US" sz="2400" b="0" kern="0" dirty="0">
                <a:solidFill>
                  <a:srgbClr val="262673"/>
                </a:solidFill>
              </a:rPr>
              <a:t>Ausgehend von der Renaissance, d.h. von der Verbreitung der Idee der Privilegierung des Menschen im Universum, dem Kult der Vernunft, der Intelligenz und des freien Willens</a:t>
            </a:r>
          </a:p>
          <a:p>
            <a:pPr marL="530225" indent="-342900">
              <a:buFont typeface="Arial" panose="020B0604020202020204" pitchFamily="34" charset="0"/>
              <a:buChar char="•"/>
              <a:defRPr/>
            </a:pPr>
            <a:r>
              <a:rPr lang="en-US" sz="2400" b="0" kern="0" dirty="0">
                <a:solidFill>
                  <a:srgbClr val="262673"/>
                </a:solidFill>
              </a:rPr>
              <a:t>Verweis auf die Normativität der klassischen Bildung</a:t>
            </a:r>
          </a:p>
          <a:p>
            <a:pPr marL="530225" indent="-342900">
              <a:buFont typeface="Arial" panose="020B0604020202020204" pitchFamily="34" charset="0"/>
              <a:buChar char="•"/>
              <a:defRPr/>
            </a:pPr>
            <a:r>
              <a:rPr lang="en-US" sz="2400" b="0" kern="0" dirty="0">
                <a:solidFill>
                  <a:srgbClr val="262673"/>
                </a:solidFill>
              </a:rPr>
              <a:t>Betonung der menschlichen Spiritualität, die in Sinnen und Werten strukturiert und in soziokulturellen Produkten repräsentiert ist</a:t>
            </a:r>
          </a:p>
          <a:p>
            <a:pPr marL="530225" indent="-342900">
              <a:buFont typeface="Arial" panose="020B0604020202020204" pitchFamily="34" charset="0"/>
              <a:buChar char="•"/>
              <a:defRPr/>
            </a:pPr>
            <a:r>
              <a:rPr lang="en-US" sz="2400" b="0" kern="0" dirty="0">
                <a:solidFill>
                  <a:srgbClr val="262673"/>
                </a:solidFill>
              </a:rPr>
              <a:t>Die philosophische Grundlage der menschlichen Existenz und des Menschseins</a:t>
            </a:r>
          </a:p>
          <a:p>
            <a:pPr marL="530225" indent="-342900">
              <a:buFont typeface="Arial" panose="020B0604020202020204" pitchFamily="34" charset="0"/>
              <a:buChar char="•"/>
              <a:defRPr/>
            </a:pPr>
            <a:r>
              <a:rPr lang="en-US" sz="2400" b="0" kern="0" dirty="0">
                <a:solidFill>
                  <a:srgbClr val="262673"/>
                </a:solidFill>
              </a:rPr>
              <a:t>Orientierungen an Emanzipation und antiautoritärer Pädagogik</a:t>
            </a:r>
          </a:p>
          <a:p>
            <a:pPr marL="530225" indent="-342900">
              <a:buFont typeface="Arial" panose="020B0604020202020204" pitchFamily="34" charset="0"/>
              <a:buChar char="•"/>
              <a:defRPr/>
            </a:pPr>
            <a:r>
              <a:rPr lang="en-US" sz="2400" b="0" kern="0" dirty="0">
                <a:solidFill>
                  <a:srgbClr val="262673"/>
                </a:solidFill>
              </a:rPr>
              <a:t>Kritische Analyse der Realität.</a:t>
            </a:r>
          </a:p>
          <a:p>
            <a:pPr>
              <a:defRPr/>
            </a:pPr>
            <a:endParaRPr lang="en-US" b="0" kern="0" dirty="0">
              <a:solidFill>
                <a:srgbClr val="262673"/>
              </a:solidFill>
            </a:endParaRPr>
          </a:p>
          <a:p>
            <a:pPr marL="0">
              <a:defRPr/>
            </a:pPr>
            <a:r>
              <a:rPr lang="en-US" sz="1400" b="1" kern="0" dirty="0">
                <a:solidFill>
                  <a:srgbClr val="262673"/>
                </a:solidFill>
              </a:rPr>
              <a:t>(Krause 2010 S. 114</a:t>
            </a:r>
            <a:r>
              <a:rPr lang="en-US" sz="1400" b="0" kern="0" dirty="0">
                <a:solidFill>
                  <a:srgbClr val="262673"/>
                </a:solidFill>
              </a:rPr>
              <a:t>)</a:t>
            </a:r>
          </a:p>
        </p:txBody>
      </p:sp>
    </p:spTree>
    <p:extLst>
      <p:ext uri="{BB962C8B-B14F-4D97-AF65-F5344CB8AC3E}">
        <p14:creationId xmlns:p14="http://schemas.microsoft.com/office/powerpoint/2010/main" val="1675714719"/>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AD1400A9-66A4-BC4E-AB20-6B2B034B0DAD}"/>
              </a:ext>
            </a:extLst>
          </p:cNvPr>
          <p:cNvSpPr txBox="1">
            <a:spLocks/>
          </p:cNvSpPr>
          <p:nvPr/>
        </p:nvSpPr>
        <p:spPr>
          <a:xfrm>
            <a:off x="372491" y="980728"/>
            <a:ext cx="8255000" cy="496912"/>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Funktion des sozialen Lernens (Fortsetzung)</a:t>
            </a:r>
            <a:endParaRPr lang="en-US" kern="0" dirty="0">
              <a:solidFill>
                <a:srgbClr val="262673"/>
              </a:solidFill>
              <a:latin typeface="+mn-lt"/>
            </a:endParaRPr>
          </a:p>
        </p:txBody>
      </p:sp>
      <p:sp>
        <p:nvSpPr>
          <p:cNvPr id="11" name="Symbol zastępczy zawartości 2">
            <a:extLst>
              <a:ext uri="{FF2B5EF4-FFF2-40B4-BE49-F238E27FC236}">
                <a16:creationId xmlns:a16="http://schemas.microsoft.com/office/drawing/2014/main" id="{7DDD0085-0D9F-6748-B468-7103072F949E}"/>
              </a:ext>
            </a:extLst>
          </p:cNvPr>
          <p:cNvSpPr txBox="1">
            <a:spLocks/>
          </p:cNvSpPr>
          <p:nvPr/>
        </p:nvSpPr>
        <p:spPr>
          <a:xfrm>
            <a:off x="192088" y="1772816"/>
            <a:ext cx="8607425" cy="4104455"/>
          </a:xfrm>
          <a:prstGeom prst="rect">
            <a:avLst/>
          </a:prstGeom>
        </p:spPr>
        <p:txBody>
          <a:bodyPr>
            <a:normAutofit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lnSpc>
                <a:spcPct val="80000"/>
              </a:lnSpc>
              <a:buFont typeface="Arial" panose="020B0604020202020204" pitchFamily="34" charset="0"/>
              <a:buChar char="•"/>
              <a:defRPr/>
            </a:pPr>
            <a:r>
              <a:rPr lang="en-US" sz="2000" b="0" kern="0" dirty="0">
                <a:solidFill>
                  <a:srgbClr val="262673"/>
                </a:solidFill>
              </a:rPr>
              <a:t>Die Diagnose ermöglicht es Ihnen, sich an den Mechanismen des Lebens zu orientieren, einschließlich der Sozialisation, der Umgebung und der Werte, die im Prozess der Erziehung und Rehabilitation verwendet werden können</a:t>
            </a:r>
          </a:p>
          <a:p>
            <a:pPr marL="530225" indent="-342900">
              <a:lnSpc>
                <a:spcPct val="80000"/>
              </a:lnSpc>
              <a:buFont typeface="Arial" panose="020B0604020202020204" pitchFamily="34" charset="0"/>
              <a:buChar char="•"/>
              <a:defRPr/>
            </a:pPr>
            <a:r>
              <a:rPr lang="en-US" sz="2000" b="0" kern="0" dirty="0">
                <a:solidFill>
                  <a:srgbClr val="262673"/>
                </a:solidFill>
              </a:rPr>
              <a:t>Die Vorhersage ermöglicht es uns, die Entwicklung der uns interessierenden Prozesse und Phänomene, ihre Volatilität und die Überprüfung der angenommenen Hypothesen zu antizipieren</a:t>
            </a:r>
          </a:p>
          <a:p>
            <a:pPr marL="530225" indent="-342900">
              <a:lnSpc>
                <a:spcPct val="80000"/>
              </a:lnSpc>
              <a:buFont typeface="Arial" panose="020B0604020202020204" pitchFamily="34" charset="0"/>
              <a:buChar char="•"/>
              <a:defRPr/>
            </a:pPr>
            <a:r>
              <a:rPr lang="en-US" sz="2000" b="0" kern="0" dirty="0">
                <a:solidFill>
                  <a:srgbClr val="262673"/>
                </a:solidFill>
              </a:rPr>
              <a:t>Die instrumentelle und technische Funktion ist das methodische Umfeld (die Basis und die Prämissen der Wissenschaften, Methoden, Techniken, Mittel der Implementierung mit der gesamten Instrumentierung und Technologie, die in der Bildung und Ausbildung verwendet werden</a:t>
            </a:r>
          </a:p>
          <a:p>
            <a:pPr marL="530225" indent="-342900">
              <a:lnSpc>
                <a:spcPct val="80000"/>
              </a:lnSpc>
              <a:buFont typeface="Arial" panose="020B0604020202020204" pitchFamily="34" charset="0"/>
              <a:buChar char="•"/>
              <a:defRPr/>
            </a:pPr>
            <a:r>
              <a:rPr lang="en-US" sz="2000" b="0" kern="0" dirty="0">
                <a:solidFill>
                  <a:srgbClr val="262673"/>
                </a:solidFill>
              </a:rPr>
              <a:t>Die humanistische Funktion (die in der modernen Welt als die wichtigste angesehen wird) versucht, die Frage zu beantworten, wie wir die Prozesse des Zusammenlebens organisieren sollten</a:t>
            </a:r>
          </a:p>
          <a:p>
            <a:pPr>
              <a:defRPr/>
            </a:pPr>
            <a:endParaRPr lang="en-US" b="0" kern="0" dirty="0"/>
          </a:p>
        </p:txBody>
      </p:sp>
    </p:spTree>
    <p:extLst>
      <p:ext uri="{BB962C8B-B14F-4D97-AF65-F5344CB8AC3E}">
        <p14:creationId xmlns:p14="http://schemas.microsoft.com/office/powerpoint/2010/main" val="177153672"/>
      </p:ext>
    </p:extLst>
  </p:cSld>
  <p:clrMapOvr>
    <a:masterClrMapping/>
  </p:clrMapOvr>
  <p:transition advTm="3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C190F125-6CF6-0641-955B-C5E23F5E37BE}"/>
              </a:ext>
            </a:extLst>
          </p:cNvPr>
          <p:cNvSpPr txBox="1">
            <a:spLocks/>
          </p:cNvSpPr>
          <p:nvPr/>
        </p:nvSpPr>
        <p:spPr>
          <a:xfrm>
            <a:off x="683" y="692696"/>
            <a:ext cx="8915400"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Das humanistische </a:t>
            </a:r>
            <a:r>
              <a:rPr lang="en-US" kern="0" dirty="0" err="1">
                <a:solidFill>
                  <a:srgbClr val="262673"/>
                </a:solidFill>
                <a:latin typeface="+mn-lt"/>
              </a:rPr>
              <a:t>Paradigma</a:t>
            </a:r>
            <a:r>
              <a:rPr lang="en-US" kern="0" dirty="0">
                <a:solidFill>
                  <a:srgbClr val="262673"/>
                </a:solidFill>
                <a:latin typeface="+mn-lt"/>
              </a:rPr>
              <a:t> - </a:t>
            </a:r>
            <a:r>
              <a:rPr lang="en-US" kern="0" dirty="0" err="1">
                <a:solidFill>
                  <a:srgbClr val="262673"/>
                </a:solidFill>
                <a:latin typeface="+mn-lt"/>
              </a:rPr>
              <a:t>Zusammenfassung</a:t>
            </a:r>
            <a:r>
              <a:rPr lang="en-US" kern="0" dirty="0">
                <a:solidFill>
                  <a:srgbClr val="262673"/>
                </a:solidFill>
                <a:latin typeface="+mn-lt"/>
              </a:rPr>
              <a:t>- Weiterführung</a:t>
            </a:r>
          </a:p>
        </p:txBody>
      </p:sp>
      <p:sp>
        <p:nvSpPr>
          <p:cNvPr id="6" name="Symbol zastępczy zawartości 2">
            <a:extLst>
              <a:ext uri="{FF2B5EF4-FFF2-40B4-BE49-F238E27FC236}">
                <a16:creationId xmlns:a16="http://schemas.microsoft.com/office/drawing/2014/main" id="{0151A4B7-263B-9042-8F40-1971375BEC3E}"/>
              </a:ext>
            </a:extLst>
          </p:cNvPr>
          <p:cNvSpPr txBox="1">
            <a:spLocks/>
          </p:cNvSpPr>
          <p:nvPr/>
        </p:nvSpPr>
        <p:spPr>
          <a:xfrm>
            <a:off x="251520" y="1700808"/>
            <a:ext cx="8758237" cy="4320133"/>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n-US" sz="2000" b="0" kern="0" dirty="0">
                <a:solidFill>
                  <a:srgbClr val="262673"/>
                </a:solidFill>
              </a:rPr>
              <a:t>Aufmerksamkeit auf die Probleme von Menschen mit Behinderung lenken</a:t>
            </a:r>
          </a:p>
          <a:p>
            <a:pPr marL="530225" indent="-342900">
              <a:buFont typeface="Arial" panose="020B0604020202020204" pitchFamily="34" charset="0"/>
              <a:buChar char="•"/>
              <a:defRPr/>
            </a:pPr>
            <a:r>
              <a:rPr lang="en-US" sz="2000" b="0" kern="0" dirty="0">
                <a:solidFill>
                  <a:srgbClr val="262673"/>
                </a:solidFill>
              </a:rPr>
              <a:t>Erhöhtes Interesse am "Anderen" - Einbeziehung dieser Problematik in den gesellschaftlichen und öffentlichen Diskurs </a:t>
            </a:r>
          </a:p>
          <a:p>
            <a:pPr marL="530225" indent="-342900">
              <a:buFont typeface="Arial" panose="020B0604020202020204" pitchFamily="34" charset="0"/>
              <a:buChar char="•"/>
              <a:defRPr/>
            </a:pPr>
            <a:r>
              <a:rPr lang="en-US" sz="2000" b="0" kern="0" dirty="0">
                <a:solidFill>
                  <a:srgbClr val="262673"/>
                </a:solidFill>
              </a:rPr>
              <a:t>Der Marginalisierung und Ausgrenzung entgegenwirken. "Anders" in der humanistischen Pädagogik</a:t>
            </a:r>
          </a:p>
          <a:p>
            <a:pPr marL="530225" indent="-342900">
              <a:buFont typeface="Arial" panose="020B0604020202020204" pitchFamily="34" charset="0"/>
              <a:buChar char="•"/>
              <a:defRPr/>
            </a:pPr>
            <a:r>
              <a:rPr lang="en-US" sz="2000" b="0" kern="0" dirty="0">
                <a:solidFill>
                  <a:srgbClr val="262673"/>
                </a:solidFill>
              </a:rPr>
              <a:t>wird "weniger unterschiedlich"</a:t>
            </a:r>
          </a:p>
          <a:p>
            <a:pPr marL="530225" indent="-342900">
              <a:buFont typeface="Arial" panose="020B0604020202020204" pitchFamily="34" charset="0"/>
              <a:buChar char="•"/>
              <a:defRPr/>
            </a:pPr>
            <a:r>
              <a:rPr lang="en-US" sz="2000" b="0" kern="0" dirty="0">
                <a:solidFill>
                  <a:srgbClr val="262673"/>
                </a:solidFill>
              </a:rPr>
              <a:t>Ein behinderter Mensch als Gegenstand pädagogischer Betrachtung</a:t>
            </a:r>
          </a:p>
          <a:p>
            <a:pPr marL="530225" indent="-342900">
              <a:buFont typeface="Arial" panose="020B0604020202020204" pitchFamily="34" charset="0"/>
              <a:buChar char="•"/>
              <a:defRPr/>
            </a:pPr>
            <a:r>
              <a:rPr lang="en-US" sz="2000" b="0" kern="0" dirty="0">
                <a:solidFill>
                  <a:srgbClr val="262673"/>
                </a:solidFill>
              </a:rPr>
              <a:t>Starke Entwicklung der Pädagogik der Liebe</a:t>
            </a:r>
          </a:p>
          <a:p>
            <a:pPr marL="530225" indent="-342900">
              <a:buFont typeface="Arial" panose="020B0604020202020204" pitchFamily="34" charset="0"/>
              <a:buChar char="•"/>
              <a:defRPr/>
            </a:pPr>
            <a:r>
              <a:rPr lang="en-US" sz="2000" b="0" kern="0" dirty="0">
                <a:solidFill>
                  <a:srgbClr val="262673"/>
                </a:solidFill>
              </a:rPr>
              <a:t>Entwicklung von Schutz- und Unterstützungskonzepten für behinderte und kranke Menschen</a:t>
            </a:r>
          </a:p>
          <a:p>
            <a:pPr marL="530225" indent="-342900">
              <a:buFont typeface="Arial" panose="020B0604020202020204" pitchFamily="34" charset="0"/>
              <a:buChar char="•"/>
              <a:defRPr/>
            </a:pPr>
            <a:r>
              <a:rPr lang="en-US" sz="2000" b="0" kern="0" dirty="0">
                <a:solidFill>
                  <a:srgbClr val="262673"/>
                </a:solidFill>
              </a:rPr>
              <a:t>Progressive Befähigung von Menschen mit Behinderung</a:t>
            </a:r>
          </a:p>
          <a:p>
            <a:pPr marL="530225" indent="-342900">
              <a:buFont typeface="Arial" panose="020B0604020202020204" pitchFamily="34" charset="0"/>
              <a:buChar char="•"/>
              <a:defRPr/>
            </a:pPr>
            <a:r>
              <a:rPr lang="en-US" sz="2000" b="0" kern="0" dirty="0">
                <a:solidFill>
                  <a:srgbClr val="262673"/>
                </a:solidFill>
              </a:rPr>
              <a:t>Veränderung des Umgangs mit Menschen mit Behinderungen, Aufklärung über die Einstellung zu ihnen und Empathie für menschliches Leid</a:t>
            </a:r>
          </a:p>
          <a:p>
            <a:pPr>
              <a:defRPr/>
            </a:pPr>
            <a:r>
              <a:rPr lang="en-US" sz="1275" b="0" kern="0" dirty="0">
                <a:solidFill>
                  <a:srgbClr val="262673"/>
                </a:solidFill>
              </a:rPr>
              <a:t>(</a:t>
            </a:r>
            <a:r>
              <a:rPr lang="en-US" sz="1125" b="1" kern="0" dirty="0">
                <a:solidFill>
                  <a:srgbClr val="262673"/>
                </a:solidFill>
              </a:rPr>
              <a:t>vgl. Krause 2010 S. 117)</a:t>
            </a:r>
          </a:p>
          <a:p>
            <a:pPr>
              <a:defRPr/>
            </a:pPr>
            <a:endParaRPr lang="en-US" b="0" kern="0" dirty="0"/>
          </a:p>
        </p:txBody>
      </p:sp>
    </p:spTree>
    <p:extLst>
      <p:ext uri="{BB962C8B-B14F-4D97-AF65-F5344CB8AC3E}">
        <p14:creationId xmlns:p14="http://schemas.microsoft.com/office/powerpoint/2010/main" val="1495093902"/>
      </p:ext>
    </p:extLst>
  </p:cSld>
  <p:clrMapOvr>
    <a:masterClrMapping/>
  </p:clrMapOvr>
  <p:transition advClick="0" advTm="3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CCA9ABC9-C8AA-2146-85B9-4671B0C5014C}"/>
              </a:ext>
            </a:extLst>
          </p:cNvPr>
          <p:cNvSpPr txBox="1">
            <a:spLocks/>
          </p:cNvSpPr>
          <p:nvPr/>
        </p:nvSpPr>
        <p:spPr>
          <a:xfrm>
            <a:off x="323528" y="764704"/>
            <a:ext cx="8302625"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Praktische Aspekte</a:t>
            </a:r>
            <a:endParaRPr lang="en-US" kern="0" dirty="0">
              <a:solidFill>
                <a:srgbClr val="262673"/>
              </a:solidFill>
              <a:latin typeface="+mn-lt"/>
            </a:endParaRPr>
          </a:p>
        </p:txBody>
      </p:sp>
      <p:sp>
        <p:nvSpPr>
          <p:cNvPr id="7" name="Symbol zastępczy zawartości 2">
            <a:extLst>
              <a:ext uri="{FF2B5EF4-FFF2-40B4-BE49-F238E27FC236}">
                <a16:creationId xmlns:a16="http://schemas.microsoft.com/office/drawing/2014/main" id="{509A8B27-C305-014E-B4F7-FF5C8F31FD14}"/>
              </a:ext>
            </a:extLst>
          </p:cNvPr>
          <p:cNvSpPr txBox="1">
            <a:spLocks/>
          </p:cNvSpPr>
          <p:nvPr/>
        </p:nvSpPr>
        <p:spPr>
          <a:xfrm>
            <a:off x="106040" y="1556792"/>
            <a:ext cx="8737600" cy="4320480"/>
          </a:xfrm>
          <a:prstGeom prst="rect">
            <a:avLst/>
          </a:prstGeom>
        </p:spPr>
        <p:txBody>
          <a:bodyPr>
            <a:normAutofit fontScale="92500"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n-US" sz="2400" b="0" kern="0" dirty="0">
                <a:solidFill>
                  <a:srgbClr val="262673"/>
                </a:solidFill>
              </a:rPr>
              <a:t>Die Idee des "lebenslangen Lernens" als Methode zur Lebensgestaltung auch für Menschen mit Behinderungen</a:t>
            </a:r>
          </a:p>
          <a:p>
            <a:pPr marL="530225" indent="-342900">
              <a:buFont typeface="Arial" panose="020B0604020202020204" pitchFamily="34" charset="0"/>
              <a:buChar char="•"/>
              <a:defRPr/>
            </a:pPr>
            <a:r>
              <a:rPr lang="en-US" sz="2400" b="0" kern="0" dirty="0">
                <a:solidFill>
                  <a:srgbClr val="262673"/>
                </a:solidFill>
              </a:rPr>
              <a:t>Die Entwicklung der Unterstützung von Personen in frühen Entwicklungsstadien wird zu einer dauerhaften Strategie</a:t>
            </a:r>
          </a:p>
          <a:p>
            <a:pPr marL="530225" indent="-342900">
              <a:buFont typeface="Arial" panose="020B0604020202020204" pitchFamily="34" charset="0"/>
              <a:buChar char="•"/>
              <a:defRPr/>
            </a:pPr>
            <a:r>
              <a:rPr lang="en-US" sz="2400" b="0" kern="0" dirty="0">
                <a:solidFill>
                  <a:srgbClr val="262673"/>
                </a:solidFill>
              </a:rPr>
              <a:t>In Europa sehen wir den Aufstieg verschiedener Modelle für ein unabhängiges Leben für Erwachsene mit Behinderungen</a:t>
            </a:r>
          </a:p>
          <a:p>
            <a:pPr marL="530225" indent="-342900">
              <a:buFont typeface="Arial" panose="020B0604020202020204" pitchFamily="34" charset="0"/>
              <a:buChar char="•"/>
              <a:defRPr/>
            </a:pPr>
            <a:r>
              <a:rPr lang="en-US" sz="2400" b="0" kern="0" dirty="0">
                <a:solidFill>
                  <a:srgbClr val="262673"/>
                </a:solidFill>
              </a:rPr>
              <a:t>"</a:t>
            </a:r>
            <a:r>
              <a:rPr lang="en-US" sz="2400" b="0" kern="0" dirty="0" err="1">
                <a:solidFill>
                  <a:srgbClr val="262673"/>
                </a:solidFill>
              </a:rPr>
              <a:t>Tanatopädagogik</a:t>
            </a:r>
            <a:r>
              <a:rPr lang="en-US" sz="2400" b="0" kern="0" dirty="0">
                <a:solidFill>
                  <a:srgbClr val="262673"/>
                </a:solidFill>
              </a:rPr>
              <a:t>" - entwickelt sich aus der teilweise in der Hospizarbeit beobachteten Erkenntnis, das Bedürfnis nach Lebensqualität und Alter, auch in der Krankheit und Würde im Tod, in den Mittelpunkt zu stellen</a:t>
            </a:r>
          </a:p>
          <a:p>
            <a:pPr marL="0">
              <a:defRPr/>
            </a:pPr>
            <a:r>
              <a:rPr lang="en-US" b="0" kern="0" dirty="0"/>
              <a:t>	</a:t>
            </a:r>
          </a:p>
        </p:txBody>
      </p:sp>
    </p:spTree>
    <p:extLst>
      <p:ext uri="{BB962C8B-B14F-4D97-AF65-F5344CB8AC3E}">
        <p14:creationId xmlns:p14="http://schemas.microsoft.com/office/powerpoint/2010/main" val="962234143"/>
      </p:ext>
    </p:extLst>
  </p:cSld>
  <p:clrMapOvr>
    <a:masterClrMapping/>
  </p:clrMapOvr>
  <p:transition advClick="0" advTm="3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7ECA91CB-6D20-1E4D-82C9-4BD0D4EC7989}"/>
              </a:ext>
            </a:extLst>
          </p:cNvPr>
          <p:cNvSpPr txBox="1">
            <a:spLocks/>
          </p:cNvSpPr>
          <p:nvPr/>
        </p:nvSpPr>
        <p:spPr>
          <a:xfrm>
            <a:off x="323528" y="764704"/>
            <a:ext cx="8262938" cy="493713"/>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Praktische Aspekte, Fortsetzung</a:t>
            </a:r>
          </a:p>
        </p:txBody>
      </p:sp>
      <p:sp>
        <p:nvSpPr>
          <p:cNvPr id="6" name="Symbol zastępczy zawartości 2">
            <a:extLst>
              <a:ext uri="{FF2B5EF4-FFF2-40B4-BE49-F238E27FC236}">
                <a16:creationId xmlns:a16="http://schemas.microsoft.com/office/drawing/2014/main" id="{55EE573B-55C5-EB41-A3C1-942E7B651BAD}"/>
              </a:ext>
            </a:extLst>
          </p:cNvPr>
          <p:cNvSpPr txBox="1">
            <a:spLocks/>
          </p:cNvSpPr>
          <p:nvPr/>
        </p:nvSpPr>
        <p:spPr>
          <a:xfrm>
            <a:off x="124618" y="1288112"/>
            <a:ext cx="8894763" cy="4618508"/>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70000"/>
              </a:lnSpc>
              <a:defRPr/>
            </a:pPr>
            <a:r>
              <a:rPr lang="en-US" sz="5600" b="0" kern="0" dirty="0">
                <a:solidFill>
                  <a:srgbClr val="262673"/>
                </a:solidFill>
              </a:rPr>
              <a:t>In den 1960er Jahren, zu Beginn der Verbraucherbewegung in den USA, entsteht auch die Independent Living Bewegung.  Sie dient als Rahmen, um alle Konzepte von Integration, Normalisierung und Rehabilitation in ein neues Paradigma einzubinden, das von Menschen mit Behinderungen selbst entwickelt wird und nicht von Experten, die nur Zeugen des Lebens mit Behinderungen sind.  </a:t>
            </a:r>
            <a:r>
              <a:rPr lang="en-US" sz="3400" b="0" kern="0" dirty="0">
                <a:solidFill>
                  <a:srgbClr val="262673"/>
                </a:solidFill>
              </a:rPr>
              <a:t>(siehe. </a:t>
            </a:r>
            <a:r>
              <a:rPr lang="en-US" sz="3400" b="0" kern="0" dirty="0">
                <a:solidFill>
                  <a:srgbClr val="262673"/>
                </a:solidFill>
                <a:hlinkClick r:id="rId2">
                  <a:extLst>
                    <a:ext uri="{A12FA001-AC4F-418D-AE19-62706E023703}">
                      <ahyp:hlinkClr xmlns:ahyp="http://schemas.microsoft.com/office/drawing/2018/hyperlinkcolor" val="tx"/>
                    </a:ext>
                  </a:extLst>
                </a:hlinkClick>
              </a:rPr>
              <a:t>http://www.</a:t>
            </a:r>
            <a:r>
              <a:rPr lang="en-US" sz="3400" b="0" kern="0" dirty="0">
                <a:solidFill>
                  <a:srgbClr val="262673"/>
                </a:solidFill>
              </a:rPr>
              <a:t>edf-feph.org/independent-living-social-services, abgerufen am 22.01.2020)</a:t>
            </a:r>
          </a:p>
          <a:p>
            <a:pPr>
              <a:lnSpc>
                <a:spcPct val="170000"/>
              </a:lnSpc>
              <a:defRPr/>
            </a:pPr>
            <a:r>
              <a:rPr lang="en-US" sz="5600" b="0" kern="0" dirty="0">
                <a:solidFill>
                  <a:srgbClr val="262673"/>
                </a:solidFill>
              </a:rPr>
              <a:t>"Unabhängiges Leben" ist eine Art Philosophie, eine Betrachtungsweise von Behinderung und Gesellschaft sowie der globalen Bewegung von Menschen mit Behinderungen, die sich für Selbstbestimmung, Selbstachtung und Chancengleichheit einsetzen. Sie geht davon aus, dass behinderte Menschen die besten Experten in Bezug auf ihre Bedürfnisse sind, es geht also nur darum, Kommunikationskanäle zu entwickeln, damit diese Stimme gehört werden kann. Eine wichtige Annahme ist auch die Annahme, dass die Essenz dieser Prozesse Inklusion ist - Inklusion unabhängig von der Diagnose, was eine starke Auswirkung für die Veränderung der Perspektiven für viele Menschen mit einem bedeutenden und tiefen Grad der Behinderung hat und einen großen Einfluss auf z.B. gerichtliche Prozesse, die Erklärung von Behinderung haben kann. </a:t>
            </a:r>
            <a:endParaRPr lang="en-US" sz="2400" b="0" kern="0" dirty="0">
              <a:solidFill>
                <a:srgbClr val="262673"/>
              </a:solidFill>
            </a:endParaRPr>
          </a:p>
          <a:p>
            <a:pPr marL="0">
              <a:defRPr/>
            </a:pPr>
            <a:r>
              <a:rPr lang="en-US" sz="4000" b="1" kern="0" dirty="0">
                <a:solidFill>
                  <a:srgbClr val="262673"/>
                </a:solidFill>
              </a:rPr>
              <a:t>(siehe. Amy S. Hewitt, Kelly M. Nye-Lengerman - Community Living and Participation for People With Intellectual and Developmental Disabilities, Washington, AAIDD, 2019)</a:t>
            </a:r>
          </a:p>
          <a:p>
            <a:pPr>
              <a:defRPr/>
            </a:pPr>
            <a:endParaRPr lang="en-US" b="0" kern="0" dirty="0"/>
          </a:p>
        </p:txBody>
      </p:sp>
    </p:spTree>
    <p:extLst>
      <p:ext uri="{BB962C8B-B14F-4D97-AF65-F5344CB8AC3E}">
        <p14:creationId xmlns:p14="http://schemas.microsoft.com/office/powerpoint/2010/main" val="1865377660"/>
      </p:ext>
    </p:extLst>
  </p:cSld>
  <p:clrMapOvr>
    <a:masterClrMapping/>
  </p:clrMapOvr>
  <p:transition advClick="0" advTm="3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09E106C7-6318-3B45-B797-05277F510185}"/>
              </a:ext>
            </a:extLst>
          </p:cNvPr>
          <p:cNvSpPr txBox="1">
            <a:spLocks/>
          </p:cNvSpPr>
          <p:nvPr/>
        </p:nvSpPr>
        <p:spPr>
          <a:xfrm>
            <a:off x="539552" y="692696"/>
            <a:ext cx="7200900" cy="43204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Unabhängiges Wohnen</a:t>
            </a:r>
          </a:p>
        </p:txBody>
      </p:sp>
      <p:sp>
        <p:nvSpPr>
          <p:cNvPr id="7" name="Symbol zastępczy zawartości 2">
            <a:extLst>
              <a:ext uri="{FF2B5EF4-FFF2-40B4-BE49-F238E27FC236}">
                <a16:creationId xmlns:a16="http://schemas.microsoft.com/office/drawing/2014/main" id="{1E637D67-BE2B-DF4B-B3BB-E6D62C202919}"/>
              </a:ext>
            </a:extLst>
          </p:cNvPr>
          <p:cNvSpPr txBox="1">
            <a:spLocks/>
          </p:cNvSpPr>
          <p:nvPr/>
        </p:nvSpPr>
        <p:spPr>
          <a:xfrm>
            <a:off x="404813" y="1556792"/>
            <a:ext cx="8110537" cy="4176464"/>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400" kern="0" dirty="0">
                <a:solidFill>
                  <a:srgbClr val="262673"/>
                </a:solidFill>
              </a:rPr>
              <a:t>Was ist unabhängiges Wohnen?</a:t>
            </a:r>
          </a:p>
          <a:p>
            <a:pPr marL="0">
              <a:defRPr/>
            </a:pPr>
            <a:r>
              <a:rPr lang="en-US" sz="1800" b="0" kern="0" dirty="0">
                <a:solidFill>
                  <a:srgbClr val="262673"/>
                </a:solidFill>
                <a:hlinkClick r:id="rId2">
                  <a:extLst>
                    <a:ext uri="{A12FA001-AC4F-418D-AE19-62706E023703}">
                      <ahyp:hlinkClr xmlns:ahyp="http://schemas.microsoft.com/office/drawing/2018/hyperlinkcolor" val="tx"/>
                    </a:ext>
                  </a:extLst>
                </a:hlinkClick>
              </a:rPr>
              <a:t>https://www.dcrc.co/independent-living/ </a:t>
            </a:r>
            <a:r>
              <a:rPr lang="en-US" b="0" kern="0" dirty="0">
                <a:solidFill>
                  <a:srgbClr val="262673"/>
                </a:solidFill>
              </a:rPr>
              <a:t>Zugriff am 22.01.2020)</a:t>
            </a:r>
          </a:p>
          <a:p>
            <a:pPr marL="0">
              <a:defRPr/>
            </a:pPr>
            <a:endParaRPr lang="en-US" b="0" kern="0" dirty="0">
              <a:solidFill>
                <a:srgbClr val="262673"/>
              </a:solidFill>
            </a:endParaRPr>
          </a:p>
          <a:p>
            <a:pPr marL="0">
              <a:defRPr/>
            </a:pPr>
            <a:endParaRPr lang="en-US" b="0" kern="0" dirty="0">
              <a:solidFill>
                <a:srgbClr val="262673"/>
              </a:solidFill>
            </a:endParaRPr>
          </a:p>
          <a:p>
            <a:pPr>
              <a:defRPr/>
            </a:pPr>
            <a:r>
              <a:rPr lang="en-US" sz="2400" kern="0" dirty="0">
                <a:solidFill>
                  <a:srgbClr val="262673"/>
                </a:solidFill>
              </a:rPr>
              <a:t>Was ist der Unterschied zwischen selbständigem Wohnen und betreutem Wohnen?</a:t>
            </a:r>
          </a:p>
          <a:p>
            <a:pPr marL="0">
              <a:defRPr/>
            </a:pPr>
            <a:r>
              <a:rPr lang="en-US" sz="1800" b="0" kern="0" dirty="0">
                <a:solidFill>
                  <a:srgbClr val="262673"/>
                </a:solidFill>
                <a:hlinkClick r:id="rId3">
                  <a:extLst>
                    <a:ext uri="{A12FA001-AC4F-418D-AE19-62706E023703}">
                      <ahyp:hlinkClr xmlns:ahyp="http://schemas.microsoft.com/office/drawing/2018/hyperlinkcolor" val="tx"/>
                    </a:ext>
                  </a:extLst>
                </a:hlinkClick>
              </a:rPr>
              <a:t>https://www.seniorliving.org/compare/assisted-living-vs-independent-living/ </a:t>
            </a:r>
            <a:r>
              <a:rPr lang="en-US" b="0" kern="0" dirty="0">
                <a:solidFill>
                  <a:srgbClr val="262673"/>
                </a:solidFill>
              </a:rPr>
              <a:t>Zugriff am 22.01.2020)</a:t>
            </a:r>
          </a:p>
          <a:p>
            <a:pPr>
              <a:defRPr/>
            </a:pPr>
            <a:endParaRPr lang="en-US" sz="2400"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1101715999"/>
      </p:ext>
    </p:extLst>
  </p:cSld>
  <p:clrMapOvr>
    <a:masterClrMapping/>
  </p:clrMapOvr>
  <p:transition advClick="0" advTm="3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682186"/>
            <a:ext cx="8280920" cy="4154984"/>
          </a:xfrm>
          <a:prstGeom prst="rect">
            <a:avLst/>
          </a:prstGeom>
        </p:spPr>
        <p:txBody>
          <a:bodyPr wrap="square">
            <a:spAutoFit/>
          </a:bodyPr>
          <a:lstStyle/>
          <a:p>
            <a:pPr>
              <a:defRPr/>
            </a:pPr>
            <a:r>
              <a:rPr lang="en-US" sz="2400" dirty="0">
                <a:solidFill>
                  <a:srgbClr val="262673"/>
                </a:solidFill>
              </a:rPr>
              <a:t>Selbstständiges Leben mit einer Behinderung</a:t>
            </a:r>
          </a:p>
          <a:p>
            <a:pPr>
              <a:defRPr/>
            </a:pPr>
            <a:endParaRPr lang="en-US" dirty="0">
              <a:solidFill>
                <a:srgbClr val="262673"/>
              </a:solidFill>
              <a:hlinkClick r:id="rId2"/>
            </a:endParaRPr>
          </a:p>
          <a:p>
            <a:pPr>
              <a:defRPr/>
            </a:pPr>
            <a:r>
              <a:rPr lang="en-US" dirty="0">
                <a:solidFill>
                  <a:srgbClr val="262673"/>
                </a:solidFill>
                <a:hlinkClick r:id="rId2">
                  <a:extLst>
                    <a:ext uri="{A12FA001-AC4F-418D-AE19-62706E023703}">
                      <ahyp:hlinkClr xmlns:ahyp="http://schemas.microsoft.com/office/drawing/2018/hyperlinkcolor" val="tx"/>
                    </a:ext>
                  </a:extLst>
                </a:hlinkClick>
              </a:rPr>
              <a:t>https://www.youtube.com/watch?v=N-1woWYfp18</a:t>
            </a: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Unabhängiges Leben für Menschen mit Behinderungen</a:t>
            </a:r>
          </a:p>
          <a:p>
            <a:pPr>
              <a:defRPr/>
            </a:pPr>
            <a:r>
              <a:rPr lang="en-US" dirty="0">
                <a:solidFill>
                  <a:srgbClr val="262673"/>
                </a:solidFill>
                <a:hlinkClick r:id="rId3">
                  <a:extLst>
                    <a:ext uri="{A12FA001-AC4F-418D-AE19-62706E023703}">
                      <ahyp:hlinkClr xmlns:ahyp="http://schemas.microsoft.com/office/drawing/2018/hyperlinkcolor" val="tx"/>
                    </a:ext>
                  </a:extLst>
                </a:hlinkClick>
              </a:rPr>
              <a:t>https://www.youtube.com/watch?v=g9WEmwA80IE</a:t>
            </a:r>
            <a:endParaRPr lang="en-US" dirty="0">
              <a:solidFill>
                <a:srgbClr val="262673"/>
              </a:solidFill>
            </a:endParaRPr>
          </a:p>
          <a:p>
            <a:pPr>
              <a:defRPr/>
            </a:pP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Stolz darauf, unabhängig zu sein: Leben mit einer geistigen Behinderung</a:t>
            </a:r>
          </a:p>
          <a:p>
            <a:pPr>
              <a:defRPr/>
            </a:pPr>
            <a:r>
              <a:rPr lang="en-US" dirty="0">
                <a:solidFill>
                  <a:srgbClr val="262673"/>
                </a:solidFill>
                <a:hlinkClick r:id="rId4">
                  <a:extLst>
                    <a:ext uri="{A12FA001-AC4F-418D-AE19-62706E023703}">
                      <ahyp:hlinkClr xmlns:ahyp="http://schemas.microsoft.com/office/drawing/2018/hyperlinkcolor" val="tx"/>
                    </a:ext>
                  </a:extLst>
                </a:hlinkClick>
              </a:rPr>
              <a:t>https://www.youtube.com/watch?v=pjoftlBeMGI</a:t>
            </a: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Lassen Sie uns über geistige Behinderungen sprechen: Loretta Claiborne</a:t>
            </a:r>
          </a:p>
          <a:p>
            <a:pPr>
              <a:defRPr/>
            </a:pPr>
            <a:endParaRPr lang="en-US" dirty="0">
              <a:solidFill>
                <a:srgbClr val="262673"/>
              </a:solidFill>
            </a:endParaRPr>
          </a:p>
          <a:p>
            <a:pPr>
              <a:defRPr/>
            </a:pPr>
            <a:r>
              <a:rPr lang="en-US" dirty="0">
                <a:solidFill>
                  <a:srgbClr val="262673"/>
                </a:solidFill>
                <a:hlinkClick r:id="rId5">
                  <a:extLst>
                    <a:ext uri="{A12FA001-AC4F-418D-AE19-62706E023703}">
                      <ahyp:hlinkClr xmlns:ahyp="http://schemas.microsoft.com/office/drawing/2018/hyperlinkcolor" val="tx"/>
                    </a:ext>
                  </a:extLst>
                </a:hlinkClick>
              </a:rPr>
              <a:t>https://www.youtube.com/watch?v=0XXqr_ZSsMg </a:t>
            </a:r>
          </a:p>
          <a:p>
            <a:pPr>
              <a:defRPr/>
            </a:pPr>
            <a:endParaRPr lang="en-US" dirty="0">
              <a:solidFill>
                <a:srgbClr val="262673"/>
              </a:solidFill>
            </a:endParaRPr>
          </a:p>
          <a:p>
            <a:pPr>
              <a:defRPr/>
            </a:pPr>
            <a:r>
              <a:rPr lang="en-US" b="0" kern="0" dirty="0">
                <a:solidFill>
                  <a:srgbClr val="262673"/>
                </a:solidFill>
              </a:rPr>
              <a:t>Zugriff am 22.01.2020)</a:t>
            </a:r>
          </a:p>
        </p:txBody>
      </p:sp>
      <p:sp>
        <p:nvSpPr>
          <p:cNvPr id="3" name="Prostokąt 2"/>
          <p:cNvSpPr/>
          <p:nvPr/>
        </p:nvSpPr>
        <p:spPr>
          <a:xfrm>
            <a:off x="2771800" y="836712"/>
            <a:ext cx="5904656" cy="523220"/>
          </a:xfrm>
          <a:prstGeom prst="rect">
            <a:avLst/>
          </a:prstGeom>
        </p:spPr>
        <p:txBody>
          <a:bodyPr wrap="square">
            <a:spAutoFit/>
          </a:bodyPr>
          <a:lstStyle/>
          <a:p>
            <a:pPr>
              <a:defRPr/>
            </a:pPr>
            <a:r>
              <a:rPr lang="en-US" sz="2800" kern="0" dirty="0">
                <a:solidFill>
                  <a:srgbClr val="262673"/>
                </a:solidFill>
              </a:rPr>
              <a:t>Video-Beispiele:</a:t>
            </a:r>
          </a:p>
        </p:txBody>
      </p:sp>
    </p:spTree>
    <p:extLst>
      <p:ext uri="{BB962C8B-B14F-4D97-AF65-F5344CB8AC3E}">
        <p14:creationId xmlns:p14="http://schemas.microsoft.com/office/powerpoint/2010/main" val="1352768935"/>
      </p:ext>
    </p:extLst>
  </p:cSld>
  <p:clrMapOvr>
    <a:masterClrMapping/>
  </p:clrMapOvr>
  <p:transition advClick="0" advTm="3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2BBFFFB4-1584-A24F-BC99-B29E94E20B15}"/>
              </a:ext>
            </a:extLst>
          </p:cNvPr>
          <p:cNvSpPr txBox="1">
            <a:spLocks/>
          </p:cNvSpPr>
          <p:nvPr/>
        </p:nvSpPr>
        <p:spPr>
          <a:xfrm>
            <a:off x="395536" y="764704"/>
            <a:ext cx="8062912" cy="496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Selbstverteidigung</a:t>
            </a:r>
          </a:p>
        </p:txBody>
      </p:sp>
      <p:sp>
        <p:nvSpPr>
          <p:cNvPr id="6" name="Symbol zastępczy zawartości 2">
            <a:extLst>
              <a:ext uri="{FF2B5EF4-FFF2-40B4-BE49-F238E27FC236}">
                <a16:creationId xmlns:a16="http://schemas.microsoft.com/office/drawing/2014/main" id="{C669988D-EC0A-0C4A-830E-8C64A554029E}"/>
              </a:ext>
            </a:extLst>
          </p:cNvPr>
          <p:cNvSpPr txBox="1">
            <a:spLocks/>
          </p:cNvSpPr>
          <p:nvPr/>
        </p:nvSpPr>
        <p:spPr>
          <a:xfrm>
            <a:off x="323528" y="1412776"/>
            <a:ext cx="8496943" cy="4464496"/>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400" kern="0" dirty="0">
                <a:solidFill>
                  <a:srgbClr val="262673"/>
                </a:solidFill>
              </a:rPr>
              <a:t>Was sind einige Fähigkeiten zur Selbstvertretung?</a:t>
            </a:r>
          </a:p>
          <a:p>
            <a:pPr marL="0">
              <a:defRPr/>
            </a:pPr>
            <a:r>
              <a:rPr lang="en-US" b="0" kern="0" dirty="0">
                <a:solidFill>
                  <a:srgbClr val="262673"/>
                </a:solidFill>
              </a:rPr>
              <a:t>https://www.parentcenterhub.org/priority-selfadvocacy/ (Zugriff am 22.01.2020)</a:t>
            </a:r>
          </a:p>
          <a:p>
            <a:pPr marL="0">
              <a:defRPr/>
            </a:pPr>
            <a:r>
              <a:rPr lang="en-US" sz="2400" kern="0" dirty="0">
                <a:solidFill>
                  <a:srgbClr val="262673"/>
                </a:solidFill>
              </a:rPr>
              <a:t>  Fähigkeiten zur Selbstvertretung</a:t>
            </a:r>
          </a:p>
          <a:p>
            <a:pPr marL="0">
              <a:defRPr/>
            </a:pPr>
            <a:r>
              <a:rPr lang="en-US" sz="1200" b="0" kern="0" dirty="0">
                <a:solidFill>
                  <a:srgbClr val="262673"/>
                </a:solidFill>
                <a:hlinkClick r:id="rId2">
                  <a:extLst>
                    <a:ext uri="{A12FA001-AC4F-418D-AE19-62706E023703}">
                      <ahyp:hlinkClr xmlns:ahyp="http://schemas.microsoft.com/office/drawing/2018/hyperlinkcolor" val="tx"/>
                    </a:ext>
                  </a:extLst>
                </a:hlinkClick>
              </a:rPr>
              <a:t>https://www.teachspeced.ca/self-advocacy-skills </a:t>
            </a:r>
            <a:r>
              <a:rPr lang="en-US" sz="1200" b="0" kern="0" dirty="0">
                <a:solidFill>
                  <a:srgbClr val="262673"/>
                </a:solidFill>
              </a:rPr>
              <a:t>(Zugriff am 22.01.2020)</a:t>
            </a:r>
          </a:p>
          <a:p>
            <a:pPr>
              <a:defRPr/>
            </a:pPr>
            <a:r>
              <a:rPr lang="en-US" sz="2400" kern="0" dirty="0">
                <a:solidFill>
                  <a:srgbClr val="262673"/>
                </a:solidFill>
              </a:rPr>
              <a:t>Was sind die verschiedenen Arten der Selbstvertretung?</a:t>
            </a:r>
          </a:p>
          <a:p>
            <a:pPr marL="0">
              <a:defRPr/>
            </a:pPr>
            <a:r>
              <a:rPr lang="en-US" b="0" kern="0" dirty="0">
                <a:solidFill>
                  <a:srgbClr val="262673"/>
                </a:solidFill>
                <a:hlinkClick r:id="rId3">
                  <a:extLst>
                    <a:ext uri="{A12FA001-AC4F-418D-AE19-62706E023703}">
                      <ahyp:hlinkClr xmlns:ahyp="http://schemas.microsoft.com/office/drawing/2018/hyperlinkcolor" val="tx"/>
                    </a:ext>
                  </a:extLst>
                </a:hlinkClick>
              </a:rPr>
              <a:t>http://www.ncfdadvocate.org.uk/index.php/services/different-types-of-advocay </a:t>
            </a:r>
          </a:p>
          <a:p>
            <a:pPr marL="0">
              <a:defRPr/>
            </a:pPr>
            <a:r>
              <a:rPr lang="en-US" b="0" kern="0" dirty="0">
                <a:solidFill>
                  <a:srgbClr val="262673"/>
                </a:solidFill>
                <a:hlinkClick r:id="rId4">
                  <a:extLst>
                    <a:ext uri="{A12FA001-AC4F-418D-AE19-62706E023703}">
                      <ahyp:hlinkClr xmlns:ahyp="http://schemas.microsoft.com/office/drawing/2018/hyperlinkcolor" val="tx"/>
                    </a:ext>
                  </a:extLst>
                </a:hlinkClick>
              </a:rPr>
              <a:t>http://cedwvu.org/resources/types-of-advocacy/ </a:t>
            </a:r>
          </a:p>
          <a:p>
            <a:pPr marL="0">
              <a:defRPr/>
            </a:pPr>
            <a:r>
              <a:rPr lang="en-US" b="0" kern="0" dirty="0">
                <a:solidFill>
                  <a:srgbClr val="262673"/>
                </a:solidFill>
                <a:hlinkClick r:id="rId5">
                  <a:extLst>
                    <a:ext uri="{A12FA001-AC4F-418D-AE19-62706E023703}">
                      <ahyp:hlinkClr xmlns:ahyp="http://schemas.microsoft.com/office/drawing/2018/hyperlinkcolor" val="tx"/>
                    </a:ext>
                  </a:extLst>
                </a:hlinkClick>
              </a:rPr>
              <a:t>http://www.aboutlearningdisabilities.co.uk/advocacy-for-individuals-with-learning-disabilities.html </a:t>
            </a:r>
            <a:r>
              <a:rPr lang="en-US" b="0" kern="0" dirty="0">
                <a:solidFill>
                  <a:srgbClr val="262673"/>
                </a:solidFill>
              </a:rPr>
              <a:t>(Zugriff am 22.01.2020)</a:t>
            </a:r>
          </a:p>
          <a:p>
            <a:pPr marL="0">
              <a:defRPr/>
            </a:pPr>
            <a:endParaRPr lang="en-US" sz="1200" b="0" kern="0" dirty="0"/>
          </a:p>
          <a:p>
            <a:pPr marL="0">
              <a:defRPr/>
            </a:pPr>
            <a:endParaRPr lang="en-US" b="0" kern="0" dirty="0"/>
          </a:p>
        </p:txBody>
      </p:sp>
    </p:spTree>
    <p:extLst>
      <p:ext uri="{BB962C8B-B14F-4D97-AF65-F5344CB8AC3E}">
        <p14:creationId xmlns:p14="http://schemas.microsoft.com/office/powerpoint/2010/main" val="1439670356"/>
      </p:ext>
    </p:extLst>
  </p:cSld>
  <p:clrMapOvr>
    <a:masterClrMapping/>
  </p:clrMapOvr>
  <p:transition advClick="0" advTm="3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1772816"/>
            <a:ext cx="8064896" cy="3877985"/>
          </a:xfrm>
          <a:prstGeom prst="rect">
            <a:avLst/>
          </a:prstGeom>
        </p:spPr>
        <p:txBody>
          <a:bodyPr wrap="square">
            <a:spAutoFit/>
          </a:bodyPr>
          <a:lstStyle/>
          <a:p>
            <a:pPr>
              <a:defRPr/>
            </a:pPr>
            <a:r>
              <a:rPr lang="pl-PL" sz="2400" dirty="0" err="1">
                <a:solidFill>
                  <a:srgbClr val="262673"/>
                </a:solidFill>
              </a:rPr>
              <a:t>Was ist Self-Advocacy</a:t>
            </a:r>
            <a:r>
              <a:rPr lang="pl-PL" sz="2400" dirty="0">
                <a:solidFill>
                  <a:srgbClr val="262673"/>
                </a:solidFill>
              </a:rPr>
              <a:t>?</a:t>
            </a:r>
          </a:p>
          <a:p>
            <a:pPr>
              <a:defRPr/>
            </a:pPr>
            <a:endParaRPr lang="pl-PL" sz="2400" dirty="0">
              <a:solidFill>
                <a:srgbClr val="262673"/>
              </a:solidFill>
            </a:endParaRPr>
          </a:p>
          <a:p>
            <a:pPr>
              <a:defRPr/>
            </a:pPr>
            <a:r>
              <a:rPr lang="en-US" dirty="0">
                <a:solidFill>
                  <a:srgbClr val="262673"/>
                </a:solidFill>
                <a:hlinkClick r:id="rId2">
                  <a:extLst>
                    <a:ext uri="{A12FA001-AC4F-418D-AE19-62706E023703}">
                      <ahyp:hlinkClr xmlns:ahyp="http://schemas.microsoft.com/office/drawing/2018/hyperlinkcolor" val="tx"/>
                    </a:ext>
                  </a:extLst>
                </a:hlinkClick>
              </a:rPr>
              <a:t>https://www.youtube.com/watch?v=sOX3LWUD2_g</a:t>
            </a:r>
            <a:endParaRPr lang="en-US" dirty="0">
              <a:solidFill>
                <a:srgbClr val="262673"/>
              </a:solidFill>
            </a:endParaRPr>
          </a:p>
          <a:p>
            <a:pPr>
              <a:defRPr/>
            </a:pPr>
            <a:endParaRPr lang="en-US" dirty="0">
              <a:solidFill>
                <a:srgbClr val="262673"/>
              </a:solidFill>
            </a:endParaRPr>
          </a:p>
          <a:p>
            <a:pPr>
              <a:defRPr/>
            </a:pPr>
            <a:r>
              <a:rPr lang="en-US" dirty="0">
                <a:solidFill>
                  <a:srgbClr val="262673"/>
                </a:solidFill>
                <a:hlinkClick r:id="rId3">
                  <a:extLst>
                    <a:ext uri="{A12FA001-AC4F-418D-AE19-62706E023703}">
                      <ahyp:hlinkClr xmlns:ahyp="http://schemas.microsoft.com/office/drawing/2018/hyperlinkcolor" val="tx"/>
                    </a:ext>
                  </a:extLst>
                </a:hlinkClick>
              </a:rPr>
              <a:t>https://www.youtube.com/watch?v=CdzipgdaRvE </a:t>
            </a:r>
          </a:p>
          <a:p>
            <a:pPr>
              <a:defRPr/>
            </a:pPr>
            <a:endParaRPr lang="en-US" dirty="0">
              <a:solidFill>
                <a:srgbClr val="262673"/>
              </a:solidFill>
            </a:endParaRPr>
          </a:p>
          <a:p>
            <a:pPr>
              <a:defRPr/>
            </a:pPr>
            <a:r>
              <a:rPr lang="en-US" sz="2400" dirty="0">
                <a:solidFill>
                  <a:srgbClr val="262673"/>
                </a:solidFill>
              </a:rPr>
              <a:t>Selbstfürsorge - ein Geisteszustand | Abby Edwards</a:t>
            </a:r>
          </a:p>
          <a:p>
            <a:pPr>
              <a:defRPr/>
            </a:pPr>
            <a:endParaRPr lang="en-US" dirty="0">
              <a:solidFill>
                <a:srgbClr val="262673"/>
              </a:solidFill>
            </a:endParaRPr>
          </a:p>
          <a:p>
            <a:pPr>
              <a:defRPr/>
            </a:pPr>
            <a:r>
              <a:rPr lang="en-US" dirty="0">
                <a:solidFill>
                  <a:srgbClr val="262673"/>
                </a:solidFill>
                <a:hlinkClick r:id="rId4">
                  <a:extLst>
                    <a:ext uri="{A12FA001-AC4F-418D-AE19-62706E023703}">
                      <ahyp:hlinkClr xmlns:ahyp="http://schemas.microsoft.com/office/drawing/2018/hyperlinkcolor" val="tx"/>
                    </a:ext>
                  </a:extLst>
                </a:hlinkClick>
              </a:rPr>
              <a:t>https://www.youtube.com/watch?v=CqtO3cvdom8</a:t>
            </a:r>
            <a:endParaRPr lang="en-US" dirty="0">
              <a:solidFill>
                <a:srgbClr val="262673"/>
              </a:solidFill>
            </a:endParaRPr>
          </a:p>
          <a:p>
            <a:pPr>
              <a:defRPr/>
            </a:pPr>
            <a:endParaRPr lang="en-US" dirty="0">
              <a:solidFill>
                <a:srgbClr val="262673"/>
              </a:solidFill>
            </a:endParaRPr>
          </a:p>
          <a:p>
            <a:pPr>
              <a:defRPr/>
            </a:pPr>
            <a:r>
              <a:rPr lang="en-US" dirty="0">
                <a:solidFill>
                  <a:srgbClr val="262673"/>
                </a:solidFill>
                <a:hlinkClick r:id="rId5">
                  <a:extLst>
                    <a:ext uri="{A12FA001-AC4F-418D-AE19-62706E023703}">
                      <ahyp:hlinkClr xmlns:ahyp="http://schemas.microsoft.com/office/drawing/2018/hyperlinkcolor" val="tx"/>
                    </a:ext>
                  </a:extLst>
                </a:hlinkClick>
              </a:rPr>
              <a:t>https://www.youtube.com/watch?v=Lb-BhtZHvWk </a:t>
            </a:r>
          </a:p>
          <a:p>
            <a:pPr>
              <a:defRPr/>
            </a:pP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Teresa Moore - Selbstverteidigung</a:t>
            </a:r>
          </a:p>
          <a:p>
            <a:pPr>
              <a:defRPr/>
            </a:pPr>
            <a:endParaRPr lang="en-US" dirty="0">
              <a:solidFill>
                <a:srgbClr val="262673"/>
              </a:solidFill>
            </a:endParaRPr>
          </a:p>
          <a:p>
            <a:pPr>
              <a:defRPr/>
            </a:pPr>
            <a:r>
              <a:rPr lang="en-US" dirty="0">
                <a:solidFill>
                  <a:srgbClr val="262673"/>
                </a:solidFill>
                <a:hlinkClick r:id="rId6">
                  <a:extLst>
                    <a:ext uri="{A12FA001-AC4F-418D-AE19-62706E023703}">
                      <ahyp:hlinkClr xmlns:ahyp="http://schemas.microsoft.com/office/drawing/2018/hyperlinkcolor" val="tx"/>
                    </a:ext>
                  </a:extLst>
                </a:hlinkClick>
              </a:rPr>
              <a:t>https://www.youtube.com/watch?v=lo76V5aoe0I</a:t>
            </a:r>
            <a:endParaRPr lang="en-US" dirty="0">
              <a:solidFill>
                <a:srgbClr val="262673"/>
              </a:solidFill>
            </a:endParaRPr>
          </a:p>
          <a:p>
            <a:pPr>
              <a:defRPr/>
            </a:pPr>
            <a:endParaRPr lang="en-US" dirty="0">
              <a:solidFill>
                <a:srgbClr val="262673"/>
              </a:solidFill>
            </a:endParaRPr>
          </a:p>
          <a:p>
            <a:pPr>
              <a:defRPr/>
            </a:pPr>
            <a:r>
              <a:rPr lang="en-US" dirty="0">
                <a:solidFill>
                  <a:srgbClr val="262673"/>
                </a:solidFill>
                <a:hlinkClick r:id="rId7">
                  <a:extLst>
                    <a:ext uri="{A12FA001-AC4F-418D-AE19-62706E023703}">
                      <ahyp:hlinkClr xmlns:ahyp="http://schemas.microsoft.com/office/drawing/2018/hyperlinkcolor" val="tx"/>
                    </a:ext>
                  </a:extLst>
                </a:hlinkClick>
              </a:rPr>
              <a:t>https://www.youtube.com/watch?v=h5-T1fFN5SA </a:t>
            </a:r>
          </a:p>
          <a:p>
            <a:pPr marL="0">
              <a:defRPr/>
            </a:pPr>
            <a:r>
              <a:rPr lang="en-US" b="0" kern="0" dirty="0">
                <a:solidFill>
                  <a:srgbClr val="262673"/>
                </a:solidFill>
              </a:rPr>
              <a:t>(Zugriff am 22.01.2020)</a:t>
            </a:r>
          </a:p>
        </p:txBody>
      </p:sp>
      <p:sp>
        <p:nvSpPr>
          <p:cNvPr id="3" name="Prostokąt 2"/>
          <p:cNvSpPr/>
          <p:nvPr/>
        </p:nvSpPr>
        <p:spPr>
          <a:xfrm>
            <a:off x="2267744" y="914811"/>
            <a:ext cx="5146115" cy="584775"/>
          </a:xfrm>
          <a:prstGeom prst="rect">
            <a:avLst/>
          </a:prstGeom>
        </p:spPr>
        <p:txBody>
          <a:bodyPr wrap="square">
            <a:spAutoFit/>
          </a:bodyPr>
          <a:lstStyle/>
          <a:p>
            <a:pPr marL="0">
              <a:defRPr/>
            </a:pPr>
            <a:r>
              <a:rPr lang="en-US" sz="3200" kern="0" dirty="0">
                <a:solidFill>
                  <a:srgbClr val="262673"/>
                </a:solidFill>
              </a:rPr>
              <a:t>Video-Beispiele:</a:t>
            </a:r>
          </a:p>
        </p:txBody>
      </p:sp>
    </p:spTree>
    <p:extLst>
      <p:ext uri="{BB962C8B-B14F-4D97-AF65-F5344CB8AC3E}">
        <p14:creationId xmlns:p14="http://schemas.microsoft.com/office/powerpoint/2010/main" val="1365045795"/>
      </p:ext>
    </p:extLst>
  </p:cSld>
  <p:clrMapOvr>
    <a:masterClrMapping/>
  </p:clrMapOvr>
  <p:transition advClick="0" advTm="3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370E5A5B-ED59-3D4F-8ADB-EE7113A28C7E}"/>
              </a:ext>
            </a:extLst>
          </p:cNvPr>
          <p:cNvSpPr txBox="1">
            <a:spLocks/>
          </p:cNvSpPr>
          <p:nvPr/>
        </p:nvSpPr>
        <p:spPr>
          <a:xfrm>
            <a:off x="179512" y="764705"/>
            <a:ext cx="8882062" cy="720080"/>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GB" kern="0" dirty="0">
                <a:solidFill>
                  <a:srgbClr val="262673"/>
                </a:solidFill>
                <a:latin typeface="+mn-lt"/>
              </a:rPr>
              <a:t>Wichtigkeit des guten Funktionierens im sozialen und beruflichen Umfeld - ausgewählte Elemente</a:t>
            </a:r>
          </a:p>
        </p:txBody>
      </p:sp>
      <p:sp>
        <p:nvSpPr>
          <p:cNvPr id="6" name="Symbol zastępczy zawartości 2">
            <a:extLst>
              <a:ext uri="{FF2B5EF4-FFF2-40B4-BE49-F238E27FC236}">
                <a16:creationId xmlns:a16="http://schemas.microsoft.com/office/drawing/2014/main" id="{2C5FE5C6-B72E-A347-8C37-C76BDC9073A5}"/>
              </a:ext>
            </a:extLst>
          </p:cNvPr>
          <p:cNvSpPr txBox="1">
            <a:spLocks/>
          </p:cNvSpPr>
          <p:nvPr/>
        </p:nvSpPr>
        <p:spPr>
          <a:xfrm>
            <a:off x="207720" y="1611635"/>
            <a:ext cx="8371085" cy="3926309"/>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1800" b="0" kern="0" dirty="0">
                <a:solidFill>
                  <a:srgbClr val="262673"/>
                </a:solidFill>
              </a:rPr>
              <a:t>Je nach Art der Behinderung sind die Bedürfnisse von Menschen mit Behinderungen unterschiedlich, von völliger Unabhängigkeit, über eine gewisse Abhängigkeit bis hin zu fast vollständiger Unterstützung.</a:t>
            </a:r>
          </a:p>
          <a:p>
            <a:pPr marL="0">
              <a:lnSpc>
                <a:spcPct val="150000"/>
              </a:lnSpc>
              <a:defRPr/>
            </a:pPr>
            <a:r>
              <a:rPr lang="en-US" sz="1800" b="0" kern="0" dirty="0">
                <a:solidFill>
                  <a:srgbClr val="262673"/>
                </a:solidFill>
              </a:rPr>
              <a:t>Die Bedürfnisse können nach den folgenden Punkten gruppiert werden:</a:t>
            </a:r>
          </a:p>
          <a:p>
            <a:pPr marL="473075" indent="-285750">
              <a:lnSpc>
                <a:spcPct val="150000"/>
              </a:lnSpc>
              <a:buFont typeface="Arial" panose="020B0604020202020204" pitchFamily="34" charset="0"/>
              <a:buChar char="•"/>
              <a:defRPr/>
            </a:pPr>
            <a:r>
              <a:rPr lang="en-US" sz="1800" b="0" kern="0" dirty="0">
                <a:solidFill>
                  <a:srgbClr val="262673"/>
                </a:solidFill>
              </a:rPr>
              <a:t>Unabhängig wohnen</a:t>
            </a:r>
          </a:p>
          <a:p>
            <a:pPr marL="473075" indent="-285750">
              <a:lnSpc>
                <a:spcPct val="150000"/>
              </a:lnSpc>
              <a:buFont typeface="Arial" panose="020B0604020202020204" pitchFamily="34" charset="0"/>
              <a:buChar char="•"/>
              <a:defRPr/>
            </a:pPr>
            <a:r>
              <a:rPr lang="en-US" sz="1800" b="0" kern="0" dirty="0">
                <a:solidFill>
                  <a:srgbClr val="262673"/>
                </a:solidFill>
              </a:rPr>
              <a:t>Professionelle Arbeit</a:t>
            </a:r>
          </a:p>
          <a:p>
            <a:pPr marL="473075" indent="-285750">
              <a:lnSpc>
                <a:spcPct val="150000"/>
              </a:lnSpc>
              <a:buFont typeface="Arial" panose="020B0604020202020204" pitchFamily="34" charset="0"/>
              <a:buChar char="•"/>
              <a:defRPr/>
            </a:pPr>
            <a:r>
              <a:rPr lang="en-US" sz="1800" b="0" kern="0" dirty="0">
                <a:solidFill>
                  <a:srgbClr val="262673"/>
                </a:solidFill>
              </a:rPr>
              <a:t>Leben in der Partnerschaft und sexuelle Aktivität</a:t>
            </a:r>
          </a:p>
          <a:p>
            <a:pPr marL="473075" indent="-285750">
              <a:lnSpc>
                <a:spcPct val="150000"/>
              </a:lnSpc>
              <a:buFont typeface="Arial" panose="020B0604020202020204" pitchFamily="34" charset="0"/>
              <a:buChar char="•"/>
              <a:defRPr/>
            </a:pPr>
            <a:r>
              <a:rPr lang="en-US" sz="1800" b="0" kern="0" dirty="0">
                <a:solidFill>
                  <a:srgbClr val="262673"/>
                </a:solidFill>
              </a:rPr>
              <a:t>Anerkennung ihrer Staatsbürgerschaft</a:t>
            </a:r>
          </a:p>
        </p:txBody>
      </p:sp>
    </p:spTree>
    <p:extLst>
      <p:ext uri="{BB962C8B-B14F-4D97-AF65-F5344CB8AC3E}">
        <p14:creationId xmlns:p14="http://schemas.microsoft.com/office/powerpoint/2010/main" val="293088875"/>
      </p:ext>
    </p:extLst>
  </p:cSld>
  <p:clrMapOvr>
    <a:masterClrMapping/>
  </p:clrMapOvr>
  <p:transition advClick="0" advTm="3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07504" y="764704"/>
            <a:ext cx="8496944" cy="534708"/>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latin typeface="+mn-lt"/>
              </a:rPr>
              <a:t>Unabhängig wohnen - Beispiele für gute Praxis</a:t>
            </a:r>
          </a:p>
        </p:txBody>
      </p:sp>
      <p:sp>
        <p:nvSpPr>
          <p:cNvPr id="3" name="Symbol zastępczy zawartości 2"/>
          <p:cNvSpPr txBox="1">
            <a:spLocks/>
          </p:cNvSpPr>
          <p:nvPr/>
        </p:nvSpPr>
        <p:spPr>
          <a:xfrm>
            <a:off x="107504" y="1299412"/>
            <a:ext cx="8928992" cy="4793884"/>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6400" b="0" kern="0" dirty="0">
                <a:solidFill>
                  <a:srgbClr val="262673"/>
                </a:solidFill>
              </a:rPr>
              <a:t>Australische ORANA-Organisation </a:t>
            </a:r>
            <a:r>
              <a:rPr lang="en-US" sz="6400" b="0" kern="0" dirty="0">
                <a:solidFill>
                  <a:srgbClr val="262673"/>
                </a:solidFill>
                <a:hlinkClick r:id="rId2">
                  <a:extLst>
                    <a:ext uri="{A12FA001-AC4F-418D-AE19-62706E023703}">
                      <ahyp:hlinkClr xmlns:ahyp="http://schemas.microsoft.com/office/drawing/2018/hyperlinkcolor" val="tx"/>
                    </a:ext>
                  </a:extLst>
                </a:hlinkClick>
              </a:rPr>
              <a:t>https://www.oranaonline.com.au/your-future/housing/ </a:t>
            </a:r>
            <a:r>
              <a:rPr lang="en-US" sz="6400" b="0" kern="0" dirty="0">
                <a:solidFill>
                  <a:srgbClr val="262673"/>
                </a:solidFill>
              </a:rPr>
              <a:t>- Zugriff am 24.01.2020). </a:t>
            </a:r>
          </a:p>
          <a:p>
            <a:r>
              <a:rPr lang="en-US" sz="6400" b="0" kern="0" dirty="0">
                <a:solidFill>
                  <a:srgbClr val="262673"/>
                </a:solidFill>
              </a:rPr>
              <a:t>Eine Person mit einer Behinderung trifft mit Unterstützung die Entscheidung, wie viel Unterstützung (z. B. wie viele Stunden pro Woche oder Monat) sie zu Hause erhalten möchte</a:t>
            </a:r>
          </a:p>
          <a:p>
            <a:r>
              <a:rPr lang="en-US" sz="6400" b="0" kern="0" dirty="0">
                <a:solidFill>
                  <a:srgbClr val="262673"/>
                </a:solidFill>
              </a:rPr>
              <a:t>Die Hilfe umfasst alltägliche Aktivitäten und kann Kochen und Einkaufen, Unterstützung bei</a:t>
            </a:r>
          </a:p>
          <a:p>
            <a:r>
              <a:rPr lang="en-US" sz="6400" b="0" kern="0" dirty="0">
                <a:solidFill>
                  <a:srgbClr val="262673"/>
                </a:solidFill>
              </a:rPr>
              <a:t>Persönliche Hygiene (einschließlich Duschen und Ankleiden), allgemeine persönliche Bankgeschäfte (Arbeiten mit einem Budget), Verwaltung der schriftlichen Kommunikation mit der Außenwelt</a:t>
            </a:r>
          </a:p>
          <a:p>
            <a:r>
              <a:rPr lang="en-US" sz="6400" b="0" kern="0" dirty="0">
                <a:solidFill>
                  <a:srgbClr val="262673"/>
                </a:solidFill>
              </a:rPr>
              <a:t>Organisation und Teilnahme an Arztbesuchen einschließlich des Zahnarztes und Verwaltung von Medikamenten</a:t>
            </a:r>
          </a:p>
          <a:p>
            <a:r>
              <a:rPr lang="en-US" sz="6400" b="0" kern="0" dirty="0">
                <a:solidFill>
                  <a:srgbClr val="262673"/>
                </a:solidFill>
              </a:rPr>
              <a:t>Die Organisation bietet auch Schulungen in kleinen Gruppen oder sogar 1: 1 an, in den Bereichen sicheres Kochen, Budget und Umgang mit Geld, Technologien, Information und Kommunikation, Lernen, wie man respektvolle und sichere Beziehungen aufbaut, Lernen im Bereich unabhängiges Leben, Ernährung und ein gesunder Lebensstil, etc.</a:t>
            </a:r>
          </a:p>
          <a:p>
            <a:r>
              <a:rPr lang="pl-PL" sz="6400" b="0" dirty="0">
                <a:solidFill>
                  <a:srgbClr val="262673"/>
                </a:solidFill>
                <a:hlinkClick r:id="rId3">
                  <a:extLst>
                    <a:ext uri="{A12FA001-AC4F-418D-AE19-62706E023703}">
                      <ahyp:hlinkClr xmlns:ahyp="http://schemas.microsoft.com/office/drawing/2018/hyperlinkcolor" val="tx"/>
                    </a:ext>
                  </a:extLst>
                </a:hlinkClick>
              </a:rPr>
              <a:t> </a:t>
            </a:r>
            <a:r>
              <a:rPr lang="en-US" sz="6400" b="0" kern="0" dirty="0">
                <a:solidFill>
                  <a:srgbClr val="262673"/>
                </a:solidFill>
              </a:rPr>
              <a:t> (</a:t>
            </a:r>
            <a:r>
              <a:rPr lang="pl-PL" sz="6400" b="0" dirty="0">
                <a:solidFill>
                  <a:srgbClr val="262673"/>
                </a:solidFill>
                <a:hlinkClick r:id="rId4">
                  <a:extLst>
                    <a:ext uri="{A12FA001-AC4F-418D-AE19-62706E023703}">
                      <ahyp:hlinkClr xmlns:ahyp="http://schemas.microsoft.com/office/drawing/2018/hyperlinkcolor" val="tx"/>
                    </a:ext>
                  </a:extLst>
                </a:hlinkClick>
              </a:rPr>
              <a:t>siehe. </a:t>
            </a:r>
            <a:r>
              <a:rPr lang="pl-PL" sz="6400" b="0" dirty="0">
                <a:solidFill>
                  <a:srgbClr val="262673"/>
                </a:solidFill>
                <a:hlinkClick r:id="rId3">
                  <a:extLst>
                    <a:ext uri="{A12FA001-AC4F-418D-AE19-62706E023703}">
                      <ahyp:hlinkClr xmlns:ahyp="http://schemas.microsoft.com/office/drawing/2018/hyperlinkcolor" val="tx"/>
                    </a:ext>
                  </a:extLst>
                </a:hlinkClick>
              </a:rPr>
              <a:t>https://www.oranaonline.com.au/your-future/housing/community-accomodation/ https://www.oranaonline.com.au/your-future/housing/independent/ </a:t>
            </a:r>
            <a:r>
              <a:rPr lang="en-US" sz="6400" b="0" kern="0" dirty="0">
                <a:solidFill>
                  <a:srgbClr val="262673"/>
                </a:solidFill>
              </a:rPr>
              <a:t>Zugriff am 24.01.2020).  Siehe auch </a:t>
            </a:r>
            <a:r>
              <a:rPr lang="en-US" sz="6400" b="0" kern="0" dirty="0">
                <a:solidFill>
                  <a:srgbClr val="262673"/>
                </a:solidFill>
                <a:hlinkClick r:id="rId5">
                  <a:extLst>
                    <a:ext uri="{A12FA001-AC4F-418D-AE19-62706E023703}">
                      <ahyp:hlinkClr xmlns:ahyp="http://schemas.microsoft.com/office/drawing/2018/hyperlinkcolor" val="tx"/>
                    </a:ext>
                  </a:extLst>
                </a:hlinkClick>
              </a:rPr>
              <a:t>http://www.drilluk.org.uk/ </a:t>
            </a:r>
            <a:r>
              <a:rPr lang="en-US" sz="6400" b="0" kern="0" dirty="0">
                <a:solidFill>
                  <a:srgbClr val="262673"/>
                </a:solidFill>
              </a:rPr>
              <a:t>, </a:t>
            </a:r>
            <a:r>
              <a:rPr lang="pl-PL" sz="6400" b="0" dirty="0">
                <a:solidFill>
                  <a:srgbClr val="262673"/>
                </a:solidFill>
                <a:hlinkClick r:id="rId6">
                  <a:extLst>
                    <a:ext uri="{A12FA001-AC4F-418D-AE19-62706E023703}">
                      <ahyp:hlinkClr xmlns:ahyp="http://schemas.microsoft.com/office/drawing/2018/hyperlinkcolor" val="tx"/>
                    </a:ext>
                  </a:extLst>
                </a:hlinkClick>
              </a:rPr>
              <a:t>https://www.independentliving.org/toolsforpower/tools11.html </a:t>
            </a:r>
            <a:r>
              <a:rPr lang="en-US" sz="6400" b="0" kern="0" dirty="0">
                <a:solidFill>
                  <a:srgbClr val="262673"/>
                </a:solidFill>
              </a:rPr>
              <a:t>Zugriff am 24.01.2020). </a:t>
            </a:r>
          </a:p>
          <a:p>
            <a:endParaRPr lang="en-US" sz="3700" b="0" kern="0" dirty="0"/>
          </a:p>
        </p:txBody>
      </p:sp>
    </p:spTree>
    <p:extLst>
      <p:ext uri="{BB962C8B-B14F-4D97-AF65-F5344CB8AC3E}">
        <p14:creationId xmlns:p14="http://schemas.microsoft.com/office/powerpoint/2010/main" val="807709845"/>
      </p:ext>
    </p:extLst>
  </p:cSld>
  <p:clrMapOvr>
    <a:masterClrMapping/>
  </p:clrMapOvr>
  <p:transition advClick="0" advTm="3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692696"/>
            <a:ext cx="8568952" cy="886159"/>
          </a:xfrm>
          <a:prstGeom prst="rect">
            <a:avLst/>
          </a:prstGeom>
        </p:spPr>
        <p:txBody>
          <a:bodyPr>
            <a:normAutofit fontScale="97500"/>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Unabhängig wohnen - Beispiele für gute Praxis - Fortführung </a:t>
            </a:r>
          </a:p>
        </p:txBody>
      </p:sp>
      <p:sp>
        <p:nvSpPr>
          <p:cNvPr id="3" name="Symbol zastępczy zawartości 2"/>
          <p:cNvSpPr txBox="1">
            <a:spLocks/>
          </p:cNvSpPr>
          <p:nvPr/>
        </p:nvSpPr>
        <p:spPr>
          <a:xfrm>
            <a:off x="107504" y="1578855"/>
            <a:ext cx="8784976" cy="4514441"/>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5600" b="0" kern="0" dirty="0">
                <a:solidFill>
                  <a:srgbClr val="262673"/>
                </a:solidFill>
              </a:rPr>
              <a:t>Merkmale einer unabhängigen Wohnung - deutsche Lösungen:</a:t>
            </a:r>
          </a:p>
          <a:p>
            <a:r>
              <a:rPr lang="en-US" sz="5600" b="0" kern="0" dirty="0">
                <a:solidFill>
                  <a:srgbClr val="262673"/>
                </a:solidFill>
              </a:rPr>
              <a:t> Der Lebensraum als sicherer Lebensraum und Schutz vor der Außenwelt, d. h. vor Faktoren wie Witterung und anderen Menschen, aber auch als Ort des Versteckens, an dem man ungestört leben und sich nicht rechtfertigen oder erklären muss. Er erfüllt die stabilisierende Funktion für einen Menschen und baut ein Verantwortungsgefühl auf </a:t>
            </a:r>
          </a:p>
          <a:p>
            <a:r>
              <a:rPr lang="en-US" sz="5600" b="0" kern="0" dirty="0">
                <a:solidFill>
                  <a:srgbClr val="262673"/>
                </a:solidFill>
              </a:rPr>
              <a:t>Ein Lebensraum als Ort der Stabilität und des Treffens wichtiger Entscheidungen. Ein Ort der Ruhe, aber es ist wichtig, darauf zu achten, dass der Raum den individuellen Bedürfnissen und Wünschen eines jeden Menschen entspricht, um ein Gefühl des Vertrauens in Entscheidungen aufzubauen. Dies ist der Lebensbereich, den ein Mensch mit einer Behinderung nach seinen eigenen gestalterischen und funktionalen Vorlieben und im Rahmen seiner finanziellen Möglichkeiten idealerweise mit den gleichen Regeln und Einschränkungen gestalten kann und sollte, die auch nichtbehinderte Menschen bei der Einrichtung eines Lebensraums berücksichtigen</a:t>
            </a:r>
          </a:p>
          <a:p>
            <a:r>
              <a:rPr lang="en-US" sz="5600" b="0" kern="0" dirty="0">
                <a:solidFill>
                  <a:srgbClr val="262673"/>
                </a:solidFill>
              </a:rPr>
              <a:t>Ein Lebensraum für die Kommunikation und Kooperation mit anderen, die Entwicklung von Mechanismen des durchsetzungsfähigen Verhaltens und den Aufbau eines Intim- und Gemeinschaftslebens, auch in Partnerschaft mit einer anderen Person </a:t>
            </a:r>
          </a:p>
          <a:p>
            <a:r>
              <a:rPr lang="en-US" sz="5600" b="0" kern="0" dirty="0">
                <a:solidFill>
                  <a:srgbClr val="262673"/>
                </a:solidFill>
              </a:rPr>
              <a:t>Wohnraum als Repräsentationsraum für den sozialen Status, als soziale Demonstration, als Statussymbol </a:t>
            </a:r>
          </a:p>
          <a:p>
            <a:pPr marL="0"/>
            <a:r>
              <a:rPr lang="en-US" sz="5600" b="0" kern="0" dirty="0">
                <a:solidFill>
                  <a:srgbClr val="262673"/>
                </a:solidFill>
              </a:rPr>
              <a:t>(siehe North Central Health Care, </a:t>
            </a:r>
            <a:r>
              <a:rPr lang="en-US" sz="5600" b="0" kern="0" dirty="0">
                <a:solidFill>
                  <a:srgbClr val="262673"/>
                </a:solidFill>
                <a:hlinkClick r:id="rId2">
                  <a:extLst>
                    <a:ext uri="{A12FA001-AC4F-418D-AE19-62706E023703}">
                      <ahyp:hlinkClr xmlns:ahyp="http://schemas.microsoft.com/office/drawing/2018/hyperlinkcolor" val="tx"/>
                    </a:ext>
                  </a:extLst>
                </a:hlinkClick>
              </a:rPr>
              <a:t>https://www.norcen.org/services/mental-health/residential-services/ </a:t>
            </a:r>
            <a:r>
              <a:rPr lang="en-US" sz="5600" b="0" kern="0" dirty="0">
                <a:solidFill>
                  <a:srgbClr val="262673"/>
                </a:solidFill>
              </a:rPr>
              <a:t>, Zugriff am 24.01.2020), siehe auch: (Amy S. Hewitt, Kelly M. Nye </a:t>
            </a:r>
            <a:r>
              <a:rPr lang="en-US" sz="5600" b="0" kern="0" dirty="0" err="1">
                <a:solidFill>
                  <a:srgbClr val="262673"/>
                </a:solidFill>
              </a:rPr>
              <a:t>Lengerman </a:t>
            </a:r>
            <a:r>
              <a:rPr lang="en-US" sz="5600" b="0" kern="0" dirty="0">
                <a:solidFill>
                  <a:srgbClr val="262673"/>
                </a:solidFill>
              </a:rPr>
              <a:t>Community Living and Participation for People with Intellectual and Developmental Disabilities, Washington, AAIDD)</a:t>
            </a:r>
          </a:p>
          <a:p>
            <a:pPr marL="0"/>
            <a:endParaRPr lang="en-US" sz="2300" b="0" kern="0" dirty="0"/>
          </a:p>
          <a:p>
            <a:pPr marL="0"/>
            <a:r>
              <a:rPr lang="en-US" b="0" kern="0" dirty="0"/>
              <a:t> 	</a:t>
            </a:r>
          </a:p>
        </p:txBody>
      </p:sp>
    </p:spTree>
    <p:extLst>
      <p:ext uri="{BB962C8B-B14F-4D97-AF65-F5344CB8AC3E}">
        <p14:creationId xmlns:p14="http://schemas.microsoft.com/office/powerpoint/2010/main" val="712503329"/>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43BE92DD-D3CB-C048-9F37-0597261FE97C}"/>
              </a:ext>
            </a:extLst>
          </p:cNvPr>
          <p:cNvSpPr txBox="1">
            <a:spLocks/>
          </p:cNvSpPr>
          <p:nvPr/>
        </p:nvSpPr>
        <p:spPr>
          <a:xfrm>
            <a:off x="179512" y="836712"/>
            <a:ext cx="8404225" cy="993775"/>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Behinderung</a:t>
            </a:r>
            <a:br>
              <a:rPr lang="en-US" kern="0" dirty="0">
                <a:solidFill>
                  <a:srgbClr val="262673"/>
                </a:solidFill>
                <a:latin typeface="+mn-lt"/>
              </a:rPr>
            </a:br>
            <a:r>
              <a:rPr lang="en-US" kern="0" dirty="0">
                <a:solidFill>
                  <a:srgbClr val="262673"/>
                </a:solidFill>
                <a:latin typeface="+mn-lt"/>
              </a:rPr>
              <a:t>gemäß der UN-Konvention über die Rechte von Menschen mit Behinderungen von 2006</a:t>
            </a:r>
          </a:p>
        </p:txBody>
      </p:sp>
      <p:sp>
        <p:nvSpPr>
          <p:cNvPr id="11" name="Symbol zastępczy zawartości 2">
            <a:extLst>
              <a:ext uri="{FF2B5EF4-FFF2-40B4-BE49-F238E27FC236}">
                <a16:creationId xmlns:a16="http://schemas.microsoft.com/office/drawing/2014/main" id="{A7DD0E85-797F-0545-8E65-9F7EA180770D}"/>
              </a:ext>
            </a:extLst>
          </p:cNvPr>
          <p:cNvSpPr txBox="1">
            <a:spLocks/>
          </p:cNvSpPr>
          <p:nvPr/>
        </p:nvSpPr>
        <p:spPr>
          <a:xfrm>
            <a:off x="457994" y="2492896"/>
            <a:ext cx="8228012" cy="2882900"/>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2200" b="0" kern="0" dirty="0">
                <a:solidFill>
                  <a:srgbClr val="262673"/>
                </a:solidFill>
              </a:rPr>
              <a:t>Eine Behinderung ist eine langfristig eingeschränkte körperliche, geistige, intellektuelle oder sensorische Fähigkeit zur Interaktion mit verschiedenen Barrieren, die die volle und wirksame Teilhabe am gesellschaftlichen Leben auf einer gleichberechtigten Basis mit anderen Bürgern einschränken können</a:t>
            </a:r>
          </a:p>
          <a:p>
            <a:pPr marL="0">
              <a:lnSpc>
                <a:spcPct val="150000"/>
              </a:lnSpc>
              <a:defRPr/>
            </a:pPr>
            <a:endParaRPr lang="en-US" b="0" kern="0" dirty="0"/>
          </a:p>
          <a:p>
            <a:pPr marL="0">
              <a:lnSpc>
                <a:spcPct val="150000"/>
              </a:lnSpc>
              <a:defRPr/>
            </a:pPr>
            <a:endParaRPr lang="en-US" b="0" kern="0" dirty="0"/>
          </a:p>
        </p:txBody>
      </p:sp>
    </p:spTree>
    <p:extLst>
      <p:ext uri="{BB962C8B-B14F-4D97-AF65-F5344CB8AC3E}">
        <p14:creationId xmlns:p14="http://schemas.microsoft.com/office/powerpoint/2010/main" val="3818393655"/>
      </p:ext>
    </p:extLst>
  </p:cSld>
  <p:clrMapOvr>
    <a:masterClrMapping/>
  </p:clrMapOvr>
  <p:transition advClick="0" advTm="3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BDCD2133-030D-B547-8FE9-B4A5E2903983}"/>
              </a:ext>
            </a:extLst>
          </p:cNvPr>
          <p:cNvSpPr txBox="1">
            <a:spLocks/>
          </p:cNvSpPr>
          <p:nvPr/>
        </p:nvSpPr>
        <p:spPr>
          <a:xfrm>
            <a:off x="179512" y="764704"/>
            <a:ext cx="8323262" cy="52228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Professionelle Arbeit</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E5A50945-586E-C647-BF0E-F3EA3F307D52}"/>
              </a:ext>
            </a:extLst>
          </p:cNvPr>
          <p:cNvSpPr txBox="1">
            <a:spLocks/>
          </p:cNvSpPr>
          <p:nvPr/>
        </p:nvSpPr>
        <p:spPr>
          <a:xfrm>
            <a:off x="115888" y="1462088"/>
            <a:ext cx="8909050" cy="4456112"/>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400" b="0" kern="0" dirty="0">
                <a:solidFill>
                  <a:srgbClr val="262673"/>
                </a:solidFill>
              </a:rPr>
              <a:t>Arbeit, Beschäftigung und die damit verbundene finanzielle Entlohnung führt zu der Möglichkeit, ein unabhängiges Leben zu führen und eine Familie zu gründen - das ist ein grundlegendes Kapitel in der Biographie fast jedes erwachsenen Menschen auf der Erde. Die Beschäftigung ist also ein wichtiges Element der sozialen Position, eine gewisse Stabilität und ist mit der Einbeziehung psychologischer und sozialer Komponenten verbunden, die mit den Werten des Selbstwertgefühls, den Möglichkeiten der Verwirklichung von Lebensbestrebungen und auch mit den Möglichkeiten, sich selbst und anderen Unterhaltung zu sichern, verbunden sind. Mit anderen Worten, sie ist mit allem verbunden, was wir unter der Qualität des menschlichen Lebens verstehen.</a:t>
            </a:r>
          </a:p>
          <a:p>
            <a:pPr>
              <a:defRPr/>
            </a:pPr>
            <a:r>
              <a:rPr lang="en-US" sz="2400" b="0" kern="0" dirty="0">
                <a:solidFill>
                  <a:srgbClr val="262673"/>
                </a:solidFill>
              </a:rPr>
              <a:t> Es scheint, dass der niedrige Prozentsatz der arbeitslosen Menschen ist immer noch ein Indikator für die Dynamik der Entwicklung jeder Gemeinschaft, obwohl zusammen mit den Prozessen der Veränderung, vor allem in der Technologie und Robotik-Industrie, Maschinen beginnen, den Menschen zu ersetzen und damit die Arbeit beginnt, auf eine ganz andere Bedeutung zu nehmen. Es wird eine Art von Privileg und so weit unbekannt sind Probleme im Zusammenhang mit der Notwendigkeit, Gesellschaften auf völlig neue Bedingungen zu organisieren, </a:t>
            </a:r>
            <a:r>
              <a:rPr lang="en-US" sz="2400" b="0" kern="0" dirty="0" err="1">
                <a:solidFill>
                  <a:srgbClr val="262673"/>
                </a:solidFill>
              </a:rPr>
              <a:t>dh </a:t>
            </a:r>
            <a:r>
              <a:rPr lang="en-US" sz="2400" b="0" kern="0" dirty="0">
                <a:solidFill>
                  <a:srgbClr val="262673"/>
                </a:solidFill>
              </a:rPr>
              <a:t>mit einer großen Anzahl von arbeitslosen Menschen und die Folgen dieses Phänomens (vgl. z. B. </a:t>
            </a:r>
            <a:r>
              <a:rPr lang="en-US" sz="2400" b="0" kern="0" dirty="0" err="1">
                <a:solidFill>
                  <a:srgbClr val="262673"/>
                </a:solidFill>
              </a:rPr>
              <a:t>Harari </a:t>
            </a:r>
            <a:r>
              <a:rPr lang="en-US" sz="2400" b="0" kern="0" dirty="0">
                <a:solidFill>
                  <a:srgbClr val="262673"/>
                </a:solidFill>
              </a:rPr>
              <a:t>Y.N. Homo Deus</a:t>
            </a:r>
          </a:p>
          <a:p>
            <a:pPr marL="0">
              <a:defRPr/>
            </a:pPr>
            <a:r>
              <a:rPr lang="en-US" sz="1700" b="0" kern="0" dirty="0">
                <a:solidFill>
                  <a:srgbClr val="262673"/>
                </a:solidFill>
              </a:rPr>
              <a:t>(vgl. </a:t>
            </a:r>
            <a:r>
              <a:rPr lang="en-US" sz="1700" b="0" kern="0" dirty="0" err="1">
                <a:solidFill>
                  <a:srgbClr val="262673"/>
                </a:solidFill>
              </a:rPr>
              <a:t>z</a:t>
            </a:r>
            <a:r>
              <a:rPr lang="en-US" sz="1700" b="0" kern="0" dirty="0">
                <a:solidFill>
                  <a:srgbClr val="262673"/>
                </a:solidFill>
              </a:rPr>
              <a:t>.</a:t>
            </a:r>
            <a:r>
              <a:rPr lang="en-US" sz="1700" b="0" kern="0" dirty="0" err="1">
                <a:solidFill>
                  <a:srgbClr val="262673"/>
                </a:solidFill>
              </a:rPr>
              <a:t>B</a:t>
            </a:r>
            <a:r>
              <a:rPr lang="en-US" sz="1700" b="0" kern="0" dirty="0">
                <a:solidFill>
                  <a:srgbClr val="262673"/>
                </a:solidFill>
              </a:rPr>
              <a:t>. </a:t>
            </a:r>
            <a:r>
              <a:rPr lang="en-US" sz="1700" b="0" kern="0" dirty="0" err="1">
                <a:solidFill>
                  <a:srgbClr val="262673"/>
                </a:solidFill>
              </a:rPr>
              <a:t>Harari </a:t>
            </a:r>
            <a:r>
              <a:rPr lang="en-US" sz="1700" b="0" kern="0" dirty="0">
                <a:solidFill>
                  <a:srgbClr val="262673"/>
                </a:solidFill>
              </a:rPr>
              <a:t>Y.N. - Homo Deus</a:t>
            </a:r>
            <a:r>
              <a:rPr lang="en-US" sz="1700" b="0" kern="0" dirty="0">
                <a:solidFill>
                  <a:srgbClr val="262673"/>
                </a:solidFill>
                <a:hlinkClick r:id="rId2">
                  <a:extLst>
                    <a:ext uri="{A12FA001-AC4F-418D-AE19-62706E023703}">
                      <ahyp:hlinkClr xmlns:ahyp="http://schemas.microsoft.com/office/drawing/2018/hyperlinkcolor" val="tx"/>
                    </a:ext>
                  </a:extLst>
                </a:hlinkClick>
              </a:rPr>
              <a:t>. </a:t>
            </a:r>
            <a:r>
              <a:rPr lang="en-US" sz="1700" b="0" kern="0" dirty="0">
                <a:solidFill>
                  <a:srgbClr val="262673"/>
                </a:solidFill>
              </a:rPr>
              <a:t>https://www.ynharari.com/book/homo-deus/, abgerufen am 17.07.2019).</a:t>
            </a:r>
          </a:p>
          <a:p>
            <a:pPr>
              <a:defRPr/>
            </a:pPr>
            <a:endParaRPr lang="en-US" b="0" kern="0" dirty="0"/>
          </a:p>
        </p:txBody>
      </p:sp>
    </p:spTree>
    <p:extLst>
      <p:ext uri="{BB962C8B-B14F-4D97-AF65-F5344CB8AC3E}">
        <p14:creationId xmlns:p14="http://schemas.microsoft.com/office/powerpoint/2010/main" val="744895361"/>
      </p:ext>
    </p:extLst>
  </p:cSld>
  <p:clrMapOvr>
    <a:masterClrMapping/>
  </p:clrMapOvr>
  <p:transition advClick="0" advTm="3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0" y="692697"/>
            <a:ext cx="8737032" cy="432048"/>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sz="2000" kern="0" dirty="0">
                <a:solidFill>
                  <a:srgbClr val="262673"/>
                </a:solidFill>
              </a:rPr>
              <a:t>Professionelles Arbeiten - ausgewählte Beispiele für gute Praxis </a:t>
            </a:r>
            <a:endParaRPr lang="pl-PL" sz="2000" kern="0" dirty="0">
              <a:solidFill>
                <a:srgbClr val="262673"/>
              </a:solidFill>
              <a:latin typeface="+mn-lt"/>
            </a:endParaRPr>
          </a:p>
        </p:txBody>
      </p:sp>
      <p:sp>
        <p:nvSpPr>
          <p:cNvPr id="3" name="Symbol zastępczy zawartości 2"/>
          <p:cNvSpPr txBox="1">
            <a:spLocks/>
          </p:cNvSpPr>
          <p:nvPr/>
        </p:nvSpPr>
        <p:spPr>
          <a:xfrm>
            <a:off x="179512" y="1052735"/>
            <a:ext cx="8856984" cy="4752529"/>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5600" b="0" kern="0" dirty="0">
                <a:solidFill>
                  <a:srgbClr val="262673"/>
                </a:solidFill>
              </a:rPr>
              <a:t>Peer-Support- und Verbraucherservice-Programme, die von verschiedenen Arten von Agenturen oder unabhängigen Non-Profit-Organisationen angeboten werden können</a:t>
            </a:r>
          </a:p>
          <a:p>
            <a:r>
              <a:rPr lang="en-US" sz="5600" b="0" kern="0" dirty="0">
                <a:solidFill>
                  <a:srgbClr val="262673"/>
                </a:solidFill>
              </a:rPr>
              <a:t>Eigenständige Modelle für die Bereitstellung von Dienstleistungen, bei denen Menschen mit Behinderungen ihre eigenen Arbeitstrainer und beschäftigungsunterstützendes Personal beschäftigen können</a:t>
            </a:r>
          </a:p>
          <a:p>
            <a:r>
              <a:rPr lang="en-US" sz="5600" b="0" kern="0" dirty="0">
                <a:solidFill>
                  <a:srgbClr val="262673"/>
                </a:solidFill>
              </a:rPr>
              <a:t>Individualisierte Beschäftigung bedeutet, die Regeln des Arbeitsverhältnisses zwischen Arbeitnehmer und Arbeitgeber so zu bestimmen, dass sie den gegenseitigen Bedürfnissen entsprechen. Sie basiert auf der individuellen Ermittlung der Stärken, Bedürfnisse und Interessen des behinderten Menschen und zielt darauf ab, die spezifischen Bedürfnisse des Arbeitgebers zu befriedigen,</a:t>
            </a:r>
          </a:p>
          <a:p>
            <a:r>
              <a:rPr lang="en-US" sz="5600" b="0" kern="0" dirty="0">
                <a:solidFill>
                  <a:srgbClr val="262673"/>
                </a:solidFill>
              </a:rPr>
              <a:t>Co-Worker-Modelle basieren auf normalen Mitarbeitern in der Arbeitsumgebung, die eine berufliche Ausbildung und laufende Unterstützung für den Teilnehmer anbieten. Diese Unterstützung kann nach dem Prinzip der Freiwilligkeit erfolgen oder durch ein Stipendium oder eine andere Form der Bezahlung bezahlt werden</a:t>
            </a:r>
          </a:p>
          <a:p>
            <a:r>
              <a:rPr lang="en-US" sz="5600" b="0" kern="0" dirty="0">
                <a:solidFill>
                  <a:srgbClr val="262673"/>
                </a:solidFill>
              </a:rPr>
              <a:t>Ticket to Work (TTW) ist ein Programm, das, wie der Name schon sagt, dem US-Gesetz entspricht. Bezeichnet eine Art der Finanzierung von Beschäftigung, unter Berücksichtigung einer gleichen Art von möglichen Kosten für die Schaffung und Erhaltung eines Arbeitsplatzes</a:t>
            </a:r>
          </a:p>
          <a:p>
            <a:r>
              <a:rPr lang="en-US" sz="5600" b="0" kern="0" dirty="0">
                <a:solidFill>
                  <a:srgbClr val="262673"/>
                </a:solidFill>
              </a:rPr>
              <a:t>Habilitation auf einer täglichen Basis, das heißt, die Bereitstellung von geplanten Aktivitäten in einer anderen Umgebung als Wohn-, wie die Fähigkeit zur Selbsthilfe, verwenden adaptive Fähigkeiten, die Entwicklung von sozialen Fähigkeiten zu verbessern und die Entwicklung von Fähigkeiten im Alltag und Leben, auch im Bereich der Vorbereitung für die Arbeit. Habilitation kann auch Organisation von Dienstleistungen für Menschen im Ruhestand oder im Alter gelten</a:t>
            </a:r>
          </a:p>
          <a:p>
            <a:pPr marL="0"/>
            <a:r>
              <a:rPr lang="en-US" sz="4400" b="0" kern="0" dirty="0">
                <a:solidFill>
                  <a:srgbClr val="262673"/>
                </a:solidFill>
              </a:rPr>
              <a:t> (siehe. Cindy Mann, DEPARTMENT OF HEALTH &amp; HUMAN SERVICES, Informational Bulletin, 09.2016, </a:t>
            </a:r>
            <a:r>
              <a:rPr lang="en-US" sz="4400" b="0" kern="0" dirty="0">
                <a:solidFill>
                  <a:srgbClr val="262673"/>
                </a:solidFill>
                <a:hlinkClick r:id="rId2">
                  <a:extLst>
                    <a:ext uri="{A12FA001-AC4F-418D-AE19-62706E023703}">
                      <ahyp:hlinkClr xmlns:ahyp="http://schemas.microsoft.com/office/drawing/2018/hyperlinkcolor" val="tx"/>
                    </a:ext>
                  </a:extLst>
                </a:hlinkClick>
              </a:rPr>
              <a:t>https://downloads.cms.gov/cmsgov/archived-downloads/CMCSBulletins/downloads/CIB-9-16-11.pdf - </a:t>
            </a:r>
            <a:r>
              <a:rPr lang="en-US" sz="4400" b="0" kern="0" dirty="0">
                <a:solidFill>
                  <a:srgbClr val="262673"/>
                </a:solidFill>
              </a:rPr>
              <a:t>Zugriff am 27.01.2020)</a:t>
            </a:r>
          </a:p>
          <a:p>
            <a:endParaRPr lang="en-US" b="0" kern="0" dirty="0"/>
          </a:p>
          <a:p>
            <a:endParaRPr lang="en-US" b="0" kern="0" dirty="0"/>
          </a:p>
        </p:txBody>
      </p:sp>
    </p:spTree>
    <p:extLst>
      <p:ext uri="{BB962C8B-B14F-4D97-AF65-F5344CB8AC3E}">
        <p14:creationId xmlns:p14="http://schemas.microsoft.com/office/powerpoint/2010/main" val="183320919"/>
      </p:ext>
    </p:extLst>
  </p:cSld>
  <p:clrMapOvr>
    <a:masterClrMapping/>
  </p:clrMapOvr>
  <p:transition advClick="0" advTm="3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36A6E107-3F95-AA49-89CA-13065413B01B}"/>
              </a:ext>
            </a:extLst>
          </p:cNvPr>
          <p:cNvSpPr txBox="1">
            <a:spLocks/>
          </p:cNvSpPr>
          <p:nvPr/>
        </p:nvSpPr>
        <p:spPr>
          <a:xfrm>
            <a:off x="179512" y="764704"/>
            <a:ext cx="8378825" cy="433387"/>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Leben in einer Beziehung/Sexualität </a:t>
            </a:r>
            <a:endParaRPr lang="pl-PL" kern="0" dirty="0">
              <a:solidFill>
                <a:srgbClr val="262673"/>
              </a:solidFill>
              <a:latin typeface="+mn-lt"/>
            </a:endParaRPr>
          </a:p>
        </p:txBody>
      </p:sp>
      <p:sp>
        <p:nvSpPr>
          <p:cNvPr id="6" name="Symbol zastępczy zawartości 4">
            <a:extLst>
              <a:ext uri="{FF2B5EF4-FFF2-40B4-BE49-F238E27FC236}">
                <a16:creationId xmlns:a16="http://schemas.microsoft.com/office/drawing/2014/main" id="{46B21C51-907B-D545-B18F-FB51ACB2B1A2}"/>
              </a:ext>
            </a:extLst>
          </p:cNvPr>
          <p:cNvSpPr txBox="1">
            <a:spLocks/>
          </p:cNvSpPr>
          <p:nvPr/>
        </p:nvSpPr>
        <p:spPr>
          <a:xfrm>
            <a:off x="179512" y="1412776"/>
            <a:ext cx="8815388" cy="4381500"/>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1950" b="0" kern="0" dirty="0">
                <a:solidFill>
                  <a:srgbClr val="262673"/>
                </a:solidFill>
              </a:rPr>
              <a:t>Je nach Art der Behinderung kann das Leben in einer Beziehung und das Sexualleben verschiedene Arten von Problemen beinhalten </a:t>
            </a:r>
          </a:p>
          <a:p>
            <a:pPr>
              <a:defRPr/>
            </a:pPr>
            <a:r>
              <a:rPr lang="en-US" sz="1950" b="0" kern="0" dirty="0">
                <a:solidFill>
                  <a:srgbClr val="262673"/>
                </a:solidFill>
              </a:rPr>
              <a:t>Es gibt Organisationen, die Beratung im Bereich der Intimität für Menschen mit Behinderungen anbieten</a:t>
            </a:r>
          </a:p>
          <a:p>
            <a:pPr>
              <a:defRPr/>
            </a:pPr>
            <a:r>
              <a:rPr lang="en-US" sz="1950" b="0" kern="0" dirty="0">
                <a:solidFill>
                  <a:srgbClr val="262673"/>
                </a:solidFill>
              </a:rPr>
              <a:t>Es gibt auch Länder, in denen es viele Barrieren und Einschränkungen für Menschen mit Behinderungen in diesem Bereich gibt, insbesondere für Menschen mit geistiger Behinderung (</a:t>
            </a:r>
            <a:r>
              <a:rPr lang="en-US" sz="1950" b="0" kern="0" dirty="0" err="1">
                <a:solidFill>
                  <a:srgbClr val="262673"/>
                </a:solidFill>
              </a:rPr>
              <a:t>z. B. </a:t>
            </a:r>
            <a:r>
              <a:rPr lang="en-US" sz="1950" b="0" kern="0" dirty="0">
                <a:solidFill>
                  <a:srgbClr val="262673"/>
                </a:solidFill>
              </a:rPr>
              <a:t>in Polen) </a:t>
            </a:r>
          </a:p>
          <a:p>
            <a:pPr>
              <a:defRPr/>
            </a:pPr>
            <a:r>
              <a:rPr lang="en-US" sz="1950" b="0" kern="0" dirty="0">
                <a:solidFill>
                  <a:srgbClr val="262673"/>
                </a:solidFill>
              </a:rPr>
              <a:t>Das deutsche System stützt sich stark auf einen pragmatischen Ansatz, um Herausforderungen und Lösungen im Bereich von Beziehungen und Sex bei Menschen mit tieferen geistigen Behinderungen zu identifizieren. Solche Fragen umfassen: </a:t>
            </a:r>
          </a:p>
          <a:p>
            <a:pPr marL="530225" indent="-342900">
              <a:buFont typeface="Arial" panose="020B0604020202020204" pitchFamily="34" charset="0"/>
              <a:buChar char="•"/>
              <a:defRPr/>
            </a:pPr>
            <a:r>
              <a:rPr lang="en-US" sz="1950" b="0" kern="0" dirty="0">
                <a:solidFill>
                  <a:srgbClr val="262673"/>
                </a:solidFill>
              </a:rPr>
              <a:t>Wie gestaltet man Sexualerziehung richtig? </a:t>
            </a:r>
          </a:p>
          <a:p>
            <a:pPr marL="530225" indent="-342900">
              <a:buFont typeface="Arial" panose="020B0604020202020204" pitchFamily="34" charset="0"/>
              <a:buChar char="•"/>
              <a:defRPr/>
            </a:pPr>
            <a:r>
              <a:rPr lang="en-US" sz="1950" b="0" kern="0" dirty="0">
                <a:solidFill>
                  <a:srgbClr val="262673"/>
                </a:solidFill>
              </a:rPr>
              <a:t>Was soll man einem Menschen sagen, wenn er/sie heiraten und Kinder haben möchte? </a:t>
            </a:r>
          </a:p>
          <a:p>
            <a:pPr marL="530225" indent="-342900">
              <a:buFont typeface="Arial" panose="020B0604020202020204" pitchFamily="34" charset="0"/>
              <a:buChar char="•"/>
              <a:defRPr/>
            </a:pPr>
            <a:r>
              <a:rPr lang="en-US" sz="1950" b="0" kern="0" dirty="0">
                <a:solidFill>
                  <a:srgbClr val="262673"/>
                </a:solidFill>
              </a:rPr>
              <a:t>Was ist zu tun, wenn sich eine behinderte Person vor anderen auszieht? </a:t>
            </a:r>
          </a:p>
          <a:p>
            <a:pPr marL="530225" indent="-342900">
              <a:buFont typeface="Arial" panose="020B0604020202020204" pitchFamily="34" charset="0"/>
              <a:buChar char="•"/>
              <a:defRPr/>
            </a:pPr>
            <a:r>
              <a:rPr lang="en-US" sz="1950" b="0" kern="0" dirty="0">
                <a:solidFill>
                  <a:srgbClr val="262673"/>
                </a:solidFill>
              </a:rPr>
              <a:t>Wie kann man sexuelle Belästigung und Gewalt verhindern? </a:t>
            </a:r>
          </a:p>
          <a:p>
            <a:pPr marL="473075" indent="-285750">
              <a:buFont typeface="Arial" panose="020B0604020202020204" pitchFamily="34" charset="0"/>
              <a:buChar char="•"/>
              <a:defRPr/>
            </a:pPr>
            <a:r>
              <a:rPr lang="en-US" sz="1800" b="0" kern="0" dirty="0">
                <a:solidFill>
                  <a:srgbClr val="262673"/>
                </a:solidFill>
              </a:rPr>
              <a:t>Welche Perspektiven haben Homosexuelle?</a:t>
            </a:r>
            <a:endParaRPr lang="en-US" b="0" kern="0" dirty="0">
              <a:solidFill>
                <a:srgbClr val="262673"/>
              </a:solidFill>
            </a:endParaRPr>
          </a:p>
        </p:txBody>
      </p:sp>
    </p:spTree>
    <p:extLst>
      <p:ext uri="{BB962C8B-B14F-4D97-AF65-F5344CB8AC3E}">
        <p14:creationId xmlns:p14="http://schemas.microsoft.com/office/powerpoint/2010/main" val="1348309961"/>
      </p:ext>
    </p:extLst>
  </p:cSld>
  <p:clrMapOvr>
    <a:masterClrMapping/>
  </p:clrMapOvr>
  <p:transition advClick="0" advTm="3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67DF43CA-32E3-F141-8861-AAAC0E4A00E0}"/>
              </a:ext>
            </a:extLst>
          </p:cNvPr>
          <p:cNvSpPr txBox="1">
            <a:spLocks/>
          </p:cNvSpPr>
          <p:nvPr/>
        </p:nvSpPr>
        <p:spPr>
          <a:xfrm>
            <a:off x="179512" y="764704"/>
            <a:ext cx="8310563" cy="430212"/>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Leben in einer Beziehung. Sexualität - Fortführung</a:t>
            </a:r>
            <a:endParaRPr lang="pl-PL" kern="0" dirty="0">
              <a:solidFill>
                <a:srgbClr val="262673"/>
              </a:solidFill>
            </a:endParaRPr>
          </a:p>
        </p:txBody>
      </p:sp>
      <p:sp>
        <p:nvSpPr>
          <p:cNvPr id="6" name="Symbol zastępczy zawartości 2">
            <a:extLst>
              <a:ext uri="{FF2B5EF4-FFF2-40B4-BE49-F238E27FC236}">
                <a16:creationId xmlns:a16="http://schemas.microsoft.com/office/drawing/2014/main" id="{D493185B-6D39-934E-820A-F7CCB1C2C6BB}"/>
              </a:ext>
            </a:extLst>
          </p:cNvPr>
          <p:cNvSpPr txBox="1">
            <a:spLocks/>
          </p:cNvSpPr>
          <p:nvPr/>
        </p:nvSpPr>
        <p:spPr>
          <a:xfrm>
            <a:off x="92075" y="1412776"/>
            <a:ext cx="9051925" cy="4680520"/>
          </a:xfrm>
          <a:prstGeom prst="rect">
            <a:avLst/>
          </a:prstGeom>
        </p:spPr>
        <p:txBody>
          <a:bodyPr>
            <a:normAutofit fontScale="4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20000"/>
              </a:lnSpc>
              <a:defRPr/>
            </a:pPr>
            <a:r>
              <a:rPr lang="en-US" sz="2400" b="0" kern="0" dirty="0">
                <a:solidFill>
                  <a:srgbClr val="262673"/>
                </a:solidFill>
              </a:rPr>
              <a:t>Die Entwicklung der Sexualität, zusätzlich zu den Freiheiten, auch Regeln und Einschränkungen, vor allem im Zusammenhang mit den so genannten schwierigen Verhaltensweisen (baring, masturbieren). Es sollte auch hervorgehoben werden, dass Sex und Intimität ein </a:t>
            </a:r>
          </a:p>
          <a:p>
            <a:pPr>
              <a:lnSpc>
                <a:spcPct val="120000"/>
              </a:lnSpc>
              <a:defRPr/>
            </a:pPr>
            <a:r>
              <a:rPr lang="en-US" sz="2400" b="0" kern="0" dirty="0">
                <a:solidFill>
                  <a:srgbClr val="262673"/>
                </a:solidFill>
              </a:rPr>
              <a:t>siehe. </a:t>
            </a:r>
            <a:r>
              <a:rPr lang="en-US" sz="2400" b="0" kern="0" dirty="0">
                <a:solidFill>
                  <a:srgbClr val="262673"/>
                </a:solidFill>
                <a:hlinkClick r:id="rId2">
                  <a:extLst>
                    <a:ext uri="{A12FA001-AC4F-418D-AE19-62706E023703}">
                      <ahyp:hlinkClr xmlns:ahyp="http://schemas.microsoft.com/office/drawing/2018/hyperlinkcolor" val="tx"/>
                    </a:ext>
                  </a:extLst>
                </a:hlinkClick>
              </a:rPr>
              <a:t>https://www.</a:t>
            </a:r>
            <a:r>
              <a:rPr lang="en-US" sz="2400" b="0" kern="0" dirty="0">
                <a:solidFill>
                  <a:srgbClr val="262673"/>
                </a:solidFill>
              </a:rPr>
              <a:t>haushall.de/fileadmin/files/pdf_7_Stiftung/Liebe_leben_LeitlinienSexualitaetPartnerschaft.04.12._2009.pdf, Zugriff am 22.01.2020, in Deutsch) und </a:t>
            </a:r>
            <a:r>
              <a:rPr lang="en-US" sz="2400" b="0" kern="0" dirty="0">
                <a:solidFill>
                  <a:srgbClr val="262673"/>
                </a:solidFill>
                <a:hlinkClick r:id="rId3">
                  <a:extLst>
                    <a:ext uri="{A12FA001-AC4F-418D-AE19-62706E023703}">
                      <ahyp:hlinkClr xmlns:ahyp="http://schemas.microsoft.com/office/drawing/2018/hyperlinkcolor" val="tx"/>
                    </a:ext>
                  </a:extLst>
                </a:hlinkClick>
              </a:rPr>
              <a:t>https://www.independentliving.org/docs5/sexuality.html </a:t>
            </a:r>
            <a:r>
              <a:rPr lang="en-US" sz="2400" b="0" kern="0" dirty="0">
                <a:solidFill>
                  <a:srgbClr val="262673"/>
                </a:solidFill>
              </a:rPr>
              <a:t>- in Englisch</a:t>
            </a:r>
          </a:p>
          <a:p>
            <a:pPr>
              <a:lnSpc>
                <a:spcPct val="120000"/>
              </a:lnSpc>
              <a:defRPr/>
            </a:pPr>
            <a:r>
              <a:rPr lang="en-US" sz="2400" b="0" kern="0" dirty="0">
                <a:solidFill>
                  <a:srgbClr val="262673"/>
                </a:solidFill>
              </a:rPr>
              <a:t>Pragmatischer Rahmen von Indikationen für die Erstellung eines Unterstützungsmodells:</a:t>
            </a:r>
          </a:p>
          <a:p>
            <a:pPr>
              <a:lnSpc>
                <a:spcPct val="120000"/>
              </a:lnSpc>
              <a:defRPr/>
            </a:pPr>
            <a:r>
              <a:rPr lang="en-US" sz="2400" b="0" kern="0" dirty="0">
                <a:solidFill>
                  <a:srgbClr val="262673"/>
                </a:solidFill>
              </a:rPr>
              <a:t> Ausdruck der Liebe in einer Partnerschaft</a:t>
            </a:r>
          </a:p>
          <a:p>
            <a:pPr>
              <a:defRPr/>
            </a:pPr>
            <a:r>
              <a:rPr lang="en-US" sz="2400" b="0" kern="0" dirty="0">
                <a:solidFill>
                  <a:srgbClr val="262673"/>
                </a:solidFill>
              </a:rPr>
              <a:t>Paare, die sich bilden, brauchen Entwicklungs- und Lebensperspektiven</a:t>
            </a:r>
          </a:p>
          <a:p>
            <a:pPr>
              <a:defRPr/>
            </a:pPr>
            <a:r>
              <a:rPr lang="en-US" sz="2400" b="0" kern="0" dirty="0">
                <a:solidFill>
                  <a:srgbClr val="262673"/>
                </a:solidFill>
              </a:rPr>
              <a:t>Fachleute und Berater sollten Entscheidungen von Menschen mit Behinderungen nur unterstützen und mitgestalten, nicht aber für sie entscheiden</a:t>
            </a:r>
          </a:p>
          <a:p>
            <a:pPr>
              <a:defRPr/>
            </a:pPr>
            <a:r>
              <a:rPr lang="en-US" sz="2400" b="0" kern="0" dirty="0">
                <a:solidFill>
                  <a:srgbClr val="262673"/>
                </a:solidFill>
              </a:rPr>
              <a:t>Im Falle einer Schwangerschaft entstehen viele neue Aufgaben, wenn ein neuer Mensch auf die Welt kommt, und ein Schwangerschaftsabbruch ist keine Option, daher ist es notwendig, Ihr Schulungs- und Unterstützungssystem zu planen</a:t>
            </a:r>
          </a:p>
          <a:p>
            <a:pPr>
              <a:defRPr/>
            </a:pPr>
            <a:r>
              <a:rPr lang="en-US" sz="2400" b="0" kern="0" dirty="0">
                <a:solidFill>
                  <a:srgbClr val="262673"/>
                </a:solidFill>
              </a:rPr>
              <a:t>Bei homosexuellen Paaren ist es notwendig, Lebensperspektiven zu schaffen und Anpassungen an geltende Gesetze vorzunehmen, insbesondere im Bereich Heiraten und Kinderkriegen</a:t>
            </a:r>
          </a:p>
          <a:p>
            <a:pPr>
              <a:defRPr/>
            </a:pPr>
            <a:r>
              <a:rPr lang="en-US" sz="2400" b="0" kern="0" dirty="0">
                <a:solidFill>
                  <a:srgbClr val="262673"/>
                </a:solidFill>
              </a:rPr>
              <a:t> Erwachsene mit Behinderungen sollen ein unabhängiges und menschenwürdiges Leben führen können</a:t>
            </a:r>
          </a:p>
          <a:p>
            <a:pPr>
              <a:defRPr/>
            </a:pPr>
            <a:endParaRPr lang="en-US" sz="1600" b="0" kern="0" dirty="0"/>
          </a:p>
          <a:p>
            <a:pPr>
              <a:defRPr/>
            </a:pPr>
            <a:endParaRPr lang="en-US" b="0" kern="0" dirty="0"/>
          </a:p>
        </p:txBody>
      </p:sp>
    </p:spTree>
    <p:extLst>
      <p:ext uri="{BB962C8B-B14F-4D97-AF65-F5344CB8AC3E}">
        <p14:creationId xmlns:p14="http://schemas.microsoft.com/office/powerpoint/2010/main" val="2874919"/>
      </p:ext>
    </p:extLst>
  </p:cSld>
  <p:clrMapOvr>
    <a:masterClrMapping/>
  </p:clrMapOvr>
  <p:transition advClick="0" advTm="3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827584" y="620688"/>
            <a:ext cx="7632849" cy="54133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Leben in einer Beziehung. Sexualität - Fortsetzung </a:t>
            </a:r>
          </a:p>
        </p:txBody>
      </p:sp>
      <p:sp>
        <p:nvSpPr>
          <p:cNvPr id="4" name="Symbol zastępczy zawartości 2"/>
          <p:cNvSpPr txBox="1">
            <a:spLocks/>
          </p:cNvSpPr>
          <p:nvPr/>
        </p:nvSpPr>
        <p:spPr>
          <a:xfrm>
            <a:off x="107504" y="1162021"/>
            <a:ext cx="8208912" cy="4931276"/>
          </a:xfrm>
          <a:prstGeom prst="rect">
            <a:avLst/>
          </a:prstGeom>
        </p:spPr>
        <p:txBody>
          <a:bodyPr>
            <a:normAutofit fontScale="9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1400" b="0" kern="0" dirty="0">
                <a:solidFill>
                  <a:srgbClr val="262673"/>
                </a:solidFill>
              </a:rPr>
              <a:t>Pragmatischer Rahmen für Empfehlungen zur Erstellung eines Unterstützungsmodells: </a:t>
            </a:r>
          </a:p>
          <a:p>
            <a:r>
              <a:rPr lang="en-US" sz="1400" b="0" kern="0" dirty="0">
                <a:solidFill>
                  <a:srgbClr val="262673"/>
                </a:solidFill>
              </a:rPr>
              <a:t>Jeder Mensch hat in Übereinstimmung mit seinem Willen und den von ihm akzeptierten Werten und unter Übernahme der Verantwortung für sich selbst und seine Handlungen das Recht, sein Leben zu gestalten, einschließlich des Lebens in einer Beziehung und seiner eigenen Sexualität </a:t>
            </a:r>
          </a:p>
          <a:p>
            <a:r>
              <a:rPr lang="en-US" sz="1400" b="0" kern="0" dirty="0">
                <a:solidFill>
                  <a:srgbClr val="262673"/>
                </a:solidFill>
              </a:rPr>
              <a:t>Die Allgemeinbildung sollte auch die Sexualerziehung beinhalten und praktisch von Geburt an beginnen, wichtig ist auch das Element der Ausbildung von Durchsetzungsvermögen, </a:t>
            </a:r>
          </a:p>
          <a:p>
            <a:r>
              <a:rPr lang="en-US" sz="1400" b="0" kern="0" dirty="0">
                <a:solidFill>
                  <a:srgbClr val="262673"/>
                </a:solidFill>
              </a:rPr>
              <a:t>Planung von Bildungsaktivitäten im Bereich der Sexualität, unabhängig von der Stufe der Ausbildung und dieser Interaktionen, deren Elemente sollten von den Eltern / Erziehungsberechtigten einer Person mit Behinderung vor allem im Bereich der moralischen und religiösen Prinzipien vereinbart werden </a:t>
            </a:r>
          </a:p>
          <a:p>
            <a:r>
              <a:rPr lang="en-US" sz="1400" b="0" kern="0" dirty="0">
                <a:solidFill>
                  <a:srgbClr val="262673"/>
                </a:solidFill>
              </a:rPr>
              <a:t> In der Sexualerziehung sollte ein Schwerpunkt auf dem Prinzip der freiwilligen Zustimmung sowie der Gewährleistung von Sicherheit bei intimen Begegnungen liegen</a:t>
            </a:r>
          </a:p>
          <a:p>
            <a:r>
              <a:rPr lang="en-US" sz="1400" b="0" kern="0" dirty="0">
                <a:solidFill>
                  <a:srgbClr val="262673"/>
                </a:solidFill>
              </a:rPr>
              <a:t>In Gesprächen über Sexualität mit Menschen mit Behinderungen können wir auch unserer eigenen Sexualität nachgehen,</a:t>
            </a:r>
          </a:p>
          <a:p>
            <a:r>
              <a:rPr lang="en-US" sz="1400" b="0" kern="0" dirty="0">
                <a:solidFill>
                  <a:srgbClr val="262673"/>
                </a:solidFill>
              </a:rPr>
              <a:t> Auseinandersetzung mit der Entwicklung der Sexualität einschließlich Regeln und Einschränkungen, </a:t>
            </a:r>
          </a:p>
          <a:p>
            <a:r>
              <a:rPr lang="en-US" sz="1400" b="0" kern="0" dirty="0">
                <a:solidFill>
                  <a:srgbClr val="262673"/>
                </a:solidFill>
              </a:rPr>
              <a:t>Die Entfaltung der Sexualität bedeutet neben der Freiheit auch Regeln und Einschränkungen. Es sollte auch hervorgehoben werden, dass Sex und Intimität ein Ausdruck der Liebe in einer Partnerschaft ist</a:t>
            </a:r>
          </a:p>
          <a:p>
            <a:pPr marL="0"/>
            <a:r>
              <a:rPr lang="en-US" b="0" kern="0" dirty="0">
                <a:solidFill>
                  <a:srgbClr val="262673"/>
                </a:solidFill>
              </a:rPr>
              <a:t>siehe. </a:t>
            </a:r>
            <a:r>
              <a:rPr lang="en-US" b="0" kern="0" dirty="0">
                <a:solidFill>
                  <a:srgbClr val="262673"/>
                </a:solidFill>
                <a:hlinkClick r:id="rId2">
                  <a:extLst>
                    <a:ext uri="{A12FA001-AC4F-418D-AE19-62706E023703}">
                      <ahyp:hlinkClr xmlns:ahyp="http://schemas.microsoft.com/office/drawing/2018/hyperlinkcolor" val="tx"/>
                    </a:ext>
                  </a:extLst>
                </a:hlinkClick>
              </a:rPr>
              <a:t>https://www.haushall.de/fileadmin/files/pdf_7_Stiftung/Liebe_leben_LeitlinienSexualitaetPartnerschaft.04.12._2009.pdf, </a:t>
            </a:r>
            <a:r>
              <a:rPr lang="en-US" b="0" kern="0" dirty="0">
                <a:solidFill>
                  <a:srgbClr val="262673"/>
                </a:solidFill>
              </a:rPr>
              <a:t>Zugriff am 25.01.2020)</a:t>
            </a:r>
          </a:p>
        </p:txBody>
      </p:sp>
    </p:spTree>
    <p:extLst>
      <p:ext uri="{BB962C8B-B14F-4D97-AF65-F5344CB8AC3E}">
        <p14:creationId xmlns:p14="http://schemas.microsoft.com/office/powerpoint/2010/main" val="565360626"/>
      </p:ext>
    </p:extLst>
  </p:cSld>
  <p:clrMapOvr>
    <a:masterClrMapping/>
  </p:clrMapOvr>
  <p:transition advClick="0" advTm="3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5F735633-9919-7747-B395-A1C332243527}"/>
              </a:ext>
            </a:extLst>
          </p:cNvPr>
          <p:cNvSpPr txBox="1">
            <a:spLocks/>
          </p:cNvSpPr>
          <p:nvPr/>
        </p:nvSpPr>
        <p:spPr>
          <a:xfrm>
            <a:off x="251520" y="764704"/>
            <a:ext cx="8313737" cy="512762"/>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Ein Bürger mit einer Behinderung</a:t>
            </a:r>
          </a:p>
        </p:txBody>
      </p:sp>
      <p:sp>
        <p:nvSpPr>
          <p:cNvPr id="6" name="Symbol zastępczy zawartości 2">
            <a:extLst>
              <a:ext uri="{FF2B5EF4-FFF2-40B4-BE49-F238E27FC236}">
                <a16:creationId xmlns:a16="http://schemas.microsoft.com/office/drawing/2014/main" id="{0D2F06C4-0457-544C-9A29-0BF436B94356}"/>
              </a:ext>
            </a:extLst>
          </p:cNvPr>
          <p:cNvSpPr txBox="1">
            <a:spLocks/>
          </p:cNvSpPr>
          <p:nvPr/>
        </p:nvSpPr>
        <p:spPr>
          <a:xfrm>
            <a:off x="65088" y="1412776"/>
            <a:ext cx="8915400" cy="4680520"/>
          </a:xfrm>
          <a:prstGeom prst="rect">
            <a:avLst/>
          </a:prstGeom>
        </p:spPr>
        <p:txBody>
          <a:bodyPr>
            <a:normAutofit fontScale="8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defRPr/>
            </a:pPr>
            <a:r>
              <a:rPr lang="en-US" sz="1800" b="0" kern="0" dirty="0">
                <a:solidFill>
                  <a:srgbClr val="262673"/>
                </a:solidFill>
              </a:rPr>
              <a:t>Einer der wichtigsten Punkte in diesem Zusammenhang ist der Begriff der Würde. Verständnis</a:t>
            </a:r>
          </a:p>
          <a:p>
            <a:pPr>
              <a:lnSpc>
                <a:spcPct val="150000"/>
              </a:lnSpc>
              <a:defRPr/>
            </a:pPr>
            <a:r>
              <a:rPr lang="en-US" sz="1800" b="0" kern="0" dirty="0">
                <a:solidFill>
                  <a:srgbClr val="262673"/>
                </a:solidFill>
              </a:rPr>
              <a:t>Die Menschenwürde wird mit der Philosophie von Immanuel Kant in Verbindung gebracht, nach der die Würde untrennbar mit der Freiheit des Menschen verbunden ist und sich aus seiner Zuordnung zur sittlichen Ordnung ergibt.</a:t>
            </a:r>
          </a:p>
          <a:p>
            <a:pPr>
              <a:lnSpc>
                <a:spcPct val="150000"/>
              </a:lnSpc>
              <a:defRPr/>
            </a:pPr>
            <a:r>
              <a:rPr lang="en-US" sz="1800" b="0" kern="0" dirty="0">
                <a:solidFill>
                  <a:srgbClr val="262673"/>
                </a:solidFill>
              </a:rPr>
              <a:t>Die zeitgenössische Welt versteht das Konzept der Würde als eine grundlegende und universelle Maßnahme in den Beziehungen zwischenmenschlichen, die elementarste Quelle der normativen Regelungen in Bezug auf Rechte und Pflichten menschlichen. Würde in der Literatur des Themas wird auch wahrgenommen, zum Beispiel in der sichtbaren Kontext zeitgenössischen Diskussion, die von Johannes Paul II. sprach über den Zusammenprall der Idee der "Zivilisation Liebe "und" die Zivilisation des Todes (siehe. </a:t>
            </a:r>
            <a:r>
              <a:rPr lang="en-US" sz="1800" b="0" kern="0" dirty="0" err="1">
                <a:solidFill>
                  <a:srgbClr val="262673"/>
                </a:solidFill>
              </a:rPr>
              <a:t>zB </a:t>
            </a:r>
            <a:r>
              <a:rPr lang="en-US" sz="1800" b="0" kern="0" dirty="0">
                <a:solidFill>
                  <a:srgbClr val="262673"/>
                </a:solidFill>
              </a:rPr>
              <a:t>"The Great Encyclopedia of Teachings von Johannes Paul II ", 2014) initiiert wurde</a:t>
            </a:r>
          </a:p>
          <a:p>
            <a:pPr>
              <a:lnSpc>
                <a:spcPct val="150000"/>
              </a:lnSpc>
              <a:defRPr/>
            </a:pPr>
            <a:r>
              <a:rPr lang="en-US" sz="1800" b="0" kern="0" dirty="0">
                <a:solidFill>
                  <a:srgbClr val="262673"/>
                </a:solidFill>
              </a:rPr>
              <a:t>Ein weiteres Thema sind die Rechte von Menschen mit Behinderungen, einschließlich der politischen Rechte</a:t>
            </a:r>
          </a:p>
        </p:txBody>
      </p:sp>
    </p:spTree>
    <p:extLst>
      <p:ext uri="{BB962C8B-B14F-4D97-AF65-F5344CB8AC3E}">
        <p14:creationId xmlns:p14="http://schemas.microsoft.com/office/powerpoint/2010/main" val="1044430311"/>
      </p:ext>
    </p:extLst>
  </p:cSld>
  <p:clrMapOvr>
    <a:masterClrMapping/>
  </p:clrMapOvr>
  <p:transition advClick="0" advTm="3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13A6815A-2FCE-CD4F-A4C5-E62F42542BC6}"/>
              </a:ext>
            </a:extLst>
          </p:cNvPr>
          <p:cNvSpPr txBox="1">
            <a:spLocks/>
          </p:cNvSpPr>
          <p:nvPr/>
        </p:nvSpPr>
        <p:spPr>
          <a:xfrm>
            <a:off x="183292" y="620688"/>
            <a:ext cx="8375650" cy="432049"/>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Zukunftsvisionen</a:t>
            </a:r>
            <a:br>
              <a:rPr lang="en-US" kern="0" dirty="0">
                <a:solidFill>
                  <a:srgbClr val="262673"/>
                </a:solidFill>
                <a:latin typeface="+mn-lt"/>
              </a:rPr>
            </a:b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15D779D8-B2EB-AF42-B823-DEBEBF5BB52A}"/>
              </a:ext>
            </a:extLst>
          </p:cNvPr>
          <p:cNvSpPr txBox="1">
            <a:spLocks/>
          </p:cNvSpPr>
          <p:nvPr/>
        </p:nvSpPr>
        <p:spPr>
          <a:xfrm>
            <a:off x="183292" y="980728"/>
            <a:ext cx="8905875" cy="5112567"/>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873125" indent="-685800">
              <a:lnSpc>
                <a:spcPct val="110000"/>
              </a:lnSpc>
              <a:buFont typeface="Arial" panose="020B0604020202020204" pitchFamily="34" charset="0"/>
              <a:buChar char="•"/>
              <a:defRPr/>
            </a:pPr>
            <a:r>
              <a:rPr lang="en-US" sz="5600" b="0" kern="0" dirty="0">
                <a:solidFill>
                  <a:srgbClr val="262673"/>
                </a:solidFill>
              </a:rPr>
              <a:t>In den Schweizer Studien zu Lösungen für Menschen mit Behinderung im Jahr 2035 wird Behinderung: Ein fester Bestandteil des gesellschaftlichen Lebens und Barrieren verschwinden.</a:t>
            </a:r>
          </a:p>
          <a:p>
            <a:pPr marL="873125" indent="-685800">
              <a:lnSpc>
                <a:spcPct val="110000"/>
              </a:lnSpc>
              <a:buFont typeface="Arial" panose="020B0604020202020204" pitchFamily="34" charset="0"/>
              <a:buChar char="•"/>
              <a:defRPr/>
            </a:pPr>
            <a:r>
              <a:rPr lang="en-US" sz="5600" b="0" kern="0" dirty="0">
                <a:solidFill>
                  <a:srgbClr val="262673"/>
                </a:solidFill>
              </a:rPr>
              <a:t>Der Einfluss technologischer Lösungen auf das gesamte Leben der Gesellschaften in Europa verändert den Alltag aller Bürger, auch den von Menschen mit Behinderungen, erheblich.</a:t>
            </a:r>
          </a:p>
          <a:p>
            <a:pPr marL="873125" indent="-685800">
              <a:lnSpc>
                <a:spcPct val="110000"/>
              </a:lnSpc>
              <a:buFont typeface="Arial" panose="020B0604020202020204" pitchFamily="34" charset="0"/>
              <a:buChar char="•"/>
              <a:defRPr/>
            </a:pPr>
            <a:r>
              <a:rPr lang="en-US" sz="5600" b="0" kern="0" dirty="0">
                <a:solidFill>
                  <a:srgbClr val="262673"/>
                </a:solidFill>
              </a:rPr>
              <a:t>Im Jahr 2035 gibt es keine Unterscheidung mehr zwischen Menschen mit Behinderungen und Menschen, die in der Lage sind, jeder wird in seiner Einzigartigkeit akzeptiert und dank der Auswahl an Integrationswegen können Menschen mit Behinderungen ihre Bedürfnisse gesichert haben. (Hauser, </a:t>
            </a:r>
            <a:r>
              <a:rPr lang="en-US" sz="5600" b="0" kern="0" dirty="0" err="1">
                <a:solidFill>
                  <a:srgbClr val="262673"/>
                </a:solidFill>
              </a:rPr>
              <a:t>Tenger</a:t>
            </a:r>
            <a:r>
              <a:rPr lang="en-US" sz="5600" b="0" kern="0" dirty="0">
                <a:solidFill>
                  <a:srgbClr val="262673"/>
                </a:solidFill>
              </a:rPr>
              <a:t>, 2015)</a:t>
            </a:r>
          </a:p>
          <a:p>
            <a:pPr marL="873125" indent="-685800">
              <a:lnSpc>
                <a:spcPct val="110000"/>
              </a:lnSpc>
              <a:buFont typeface="Arial" panose="020B0604020202020204" pitchFamily="34" charset="0"/>
              <a:buChar char="•"/>
              <a:defRPr/>
            </a:pPr>
            <a:r>
              <a:rPr lang="en-US" sz="5600" b="0" kern="0" dirty="0">
                <a:solidFill>
                  <a:srgbClr val="262673"/>
                </a:solidFill>
              </a:rPr>
              <a:t>Es entsteht eine Vision von neuen Wohnmodellen, angefangen von Mehrgenerationenhäusern über Wohngemeinschaften bis hin zu Wohnungen, in denen mehrere Menschen mit Behinderungen zusammenleben. Dabei verschwimmen die Grenzen mehr und mehr.</a:t>
            </a:r>
          </a:p>
          <a:p>
            <a:pPr marL="873125" indent="-685800">
              <a:lnSpc>
                <a:spcPct val="110000"/>
              </a:lnSpc>
              <a:buFont typeface="Arial" panose="020B0604020202020204" pitchFamily="34" charset="0"/>
              <a:buChar char="•"/>
              <a:defRPr/>
            </a:pPr>
            <a:r>
              <a:rPr lang="en-US" sz="5600" b="0" kern="0" dirty="0">
                <a:solidFill>
                  <a:srgbClr val="262673"/>
                </a:solidFill>
              </a:rPr>
              <a:t>Deutsche Organisation "</a:t>
            </a:r>
            <a:r>
              <a:rPr lang="en-US" sz="5600" b="0" kern="0" dirty="0" err="1">
                <a:solidFill>
                  <a:srgbClr val="262673"/>
                </a:solidFill>
              </a:rPr>
              <a:t>Lebenshilfe</a:t>
            </a:r>
            <a:r>
              <a:rPr lang="en-US" sz="5600" b="0" kern="0" dirty="0">
                <a:solidFill>
                  <a:srgbClr val="262673"/>
                </a:solidFill>
              </a:rPr>
              <a:t>" </a:t>
            </a:r>
            <a:r>
              <a:rPr lang="en-US" sz="4400" b="0" kern="0" dirty="0">
                <a:solidFill>
                  <a:srgbClr val="262673"/>
                </a:solidFill>
              </a:rPr>
              <a:t>s.: </a:t>
            </a:r>
            <a:r>
              <a:rPr lang="en-US" sz="4400" b="0" kern="0" dirty="0">
                <a:solidFill>
                  <a:srgbClr val="262673"/>
                </a:solidFill>
                <a:hlinkClick r:id="rId2">
                  <a:extLst>
                    <a:ext uri="{A12FA001-AC4F-418D-AE19-62706E023703}">
                      <ahyp:hlinkClr xmlns:ahyp="http://schemas.microsoft.com/office/drawing/2018/hyperlinkcolor" val="tx"/>
                    </a:ext>
                  </a:extLst>
                </a:hlinkClick>
              </a:rPr>
              <a:t>https:</a:t>
            </a:r>
            <a:r>
              <a:rPr lang="en-US" sz="4400" b="0" kern="0" dirty="0">
                <a:solidFill>
                  <a:srgbClr val="262673"/>
                </a:solidFill>
              </a:rPr>
              <a:t>//www.lebenshilfe-thueringen.de/wData/docs/ueber-uns/LH-Vision-2020.pdf, abgerufen am 22.01. 2020) </a:t>
            </a:r>
            <a:r>
              <a:rPr lang="en-US" sz="5600" b="0" kern="0" dirty="0">
                <a:solidFill>
                  <a:srgbClr val="262673"/>
                </a:solidFill>
              </a:rPr>
              <a:t>stellt eine Vision vor, in der alle Menschen das Recht auf Leben haben. Jeder Mensch hat die gleichen Rechte. Jeder Mensch mit einer Behinderung hat die Möglichkeit, über den Umfang der Assistenz zu entscheiden, was er braucht.</a:t>
            </a:r>
          </a:p>
          <a:p>
            <a:pPr marL="873125" indent="-685800">
              <a:lnSpc>
                <a:spcPct val="110000"/>
              </a:lnSpc>
              <a:buFont typeface="Arial" panose="020B0604020202020204" pitchFamily="34" charset="0"/>
              <a:buChar char="•"/>
              <a:defRPr/>
            </a:pPr>
            <a:r>
              <a:rPr lang="en-US" sz="5600" b="0" kern="0" dirty="0">
                <a:solidFill>
                  <a:srgbClr val="262673"/>
                </a:solidFill>
              </a:rPr>
              <a:t>Menschen mit Behinderungen nehmen an allem teil, an dem sie teilhaben wollen, z.B. am selbständigen Leben, an der Arbeit, an der Freizeitgestaltung, an der Auswahl von Freunden und Partnern, etc.</a:t>
            </a:r>
          </a:p>
          <a:p>
            <a:pPr marL="873125" indent="-685800">
              <a:lnSpc>
                <a:spcPct val="110000"/>
              </a:lnSpc>
              <a:buFont typeface="Arial" panose="020B0604020202020204" pitchFamily="34" charset="0"/>
              <a:buChar char="•"/>
              <a:defRPr/>
            </a:pPr>
            <a:r>
              <a:rPr lang="en-US" sz="5600" b="0" kern="0" dirty="0">
                <a:solidFill>
                  <a:srgbClr val="262673"/>
                </a:solidFill>
              </a:rPr>
              <a:t>Es gibt keine besonderen Formen der Erziehung auf irgendeiner Ebene, weder in Kindergärten noch in Schulen.  Der Mensch ist wichtiger als das Geld,</a:t>
            </a:r>
          </a:p>
          <a:p>
            <a:pPr>
              <a:defRPr/>
            </a:pPr>
            <a:endParaRPr lang="en-US"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1388068417"/>
      </p:ext>
    </p:extLst>
  </p:cSld>
  <p:clrMapOvr>
    <a:masterClrMapping/>
  </p:clrMapOvr>
  <p:transition advClick="0" advTm="3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00501739-9628-9044-BE8D-C23AFBE0C0C1}"/>
              </a:ext>
            </a:extLst>
          </p:cNvPr>
          <p:cNvSpPr txBox="1">
            <a:spLocks/>
          </p:cNvSpPr>
          <p:nvPr/>
        </p:nvSpPr>
        <p:spPr>
          <a:xfrm>
            <a:off x="179512" y="908720"/>
            <a:ext cx="8766175" cy="742950"/>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GB" kern="0" dirty="0">
                <a:solidFill>
                  <a:srgbClr val="262673"/>
                </a:solidFill>
                <a:latin typeface="+mn-lt"/>
              </a:rPr>
              <a:t>Methoden zur Beurteilung des Niveaus der sozialen und beruflichen Funktionsfähigkeit </a:t>
            </a:r>
            <a:endParaRPr lang="pl-PL" kern="0" dirty="0">
              <a:solidFill>
                <a:srgbClr val="262673"/>
              </a:solidFill>
              <a:latin typeface="+mn-lt"/>
            </a:endParaRPr>
          </a:p>
        </p:txBody>
      </p:sp>
      <p:sp>
        <p:nvSpPr>
          <p:cNvPr id="6" name="Symbol zastępczy zawartości 2"/>
          <p:cNvSpPr txBox="1">
            <a:spLocks noChangeArrowheads="1"/>
          </p:cNvSpPr>
          <p:nvPr/>
        </p:nvSpPr>
        <p:spPr bwMode="auto">
          <a:xfrm>
            <a:off x="195263" y="1772816"/>
            <a:ext cx="8766175"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pPr>
            <a:r>
              <a:rPr lang="en-US" altLang="pl-PL" sz="2000" b="0" kern="0" dirty="0">
                <a:solidFill>
                  <a:srgbClr val="262673"/>
                </a:solidFill>
              </a:rPr>
              <a:t>Es gibt verschiedene Arten von Vorlagen und Umfragen, die zur Beurteilung der verschiedenen Unterstützungsstufen für Menschen mit Behinderungen verwendet werden.  </a:t>
            </a:r>
          </a:p>
          <a:p>
            <a:pPr marL="530225" indent="-342900">
              <a:buFont typeface="Arial" panose="020B0604020202020204" pitchFamily="34" charset="0"/>
              <a:buChar char="•"/>
            </a:pPr>
            <a:r>
              <a:rPr lang="en-US" altLang="pl-PL" sz="2000" b="0" kern="0" dirty="0">
                <a:solidFill>
                  <a:srgbClr val="262673"/>
                </a:solidFill>
              </a:rPr>
              <a:t>Am nützlichsten sind jedoch eigene Beobachtungsbögen, mit denen der Zuwachs an sozialen Kompetenzen in ausgewählten Funktionsbereichen beurteilt werden kann</a:t>
            </a:r>
          </a:p>
          <a:p>
            <a:pPr marL="530225" indent="-342900">
              <a:buFont typeface="Arial" panose="020B0604020202020204" pitchFamily="34" charset="0"/>
              <a:buChar char="•"/>
            </a:pPr>
            <a:r>
              <a:rPr lang="en-US" altLang="pl-PL" sz="2000" b="0" kern="0" dirty="0">
                <a:solidFill>
                  <a:srgbClr val="262673"/>
                </a:solidFill>
              </a:rPr>
              <a:t>Am wichtigsten ist jedoch, dass es umfassende Lösungen gibt, die von lokalen, gemeinschaftsbasierten Strategien ausgehen. Mit lokalen Regierungen und Behörden, die die Bedürfnisse ihrer Bürger am besten verstehen</a:t>
            </a:r>
          </a:p>
          <a:p>
            <a:endParaRPr lang="en-US" altLang="pl-PL" b="0" kern="0" dirty="0"/>
          </a:p>
        </p:txBody>
      </p:sp>
    </p:spTree>
    <p:extLst>
      <p:ext uri="{BB962C8B-B14F-4D97-AF65-F5344CB8AC3E}">
        <p14:creationId xmlns:p14="http://schemas.microsoft.com/office/powerpoint/2010/main" val="1763357298"/>
      </p:ext>
    </p:extLst>
  </p:cSld>
  <p:clrMapOvr>
    <a:masterClrMapping/>
  </p:clrMapOvr>
  <p:transition advClick="0" advTm="3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259492" y="620688"/>
            <a:ext cx="8200940" cy="66446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kern="0" dirty="0">
                <a:solidFill>
                  <a:srgbClr val="262673"/>
                </a:solidFill>
                <a:latin typeface="+mn-lt"/>
              </a:rPr>
              <a:t>Methoden zur Bewertung des Niveaus des sozialen und beruflichen Funktionierens - Fortsetzung</a:t>
            </a:r>
            <a:endParaRPr lang="pl-PL" kern="0" dirty="0">
              <a:solidFill>
                <a:srgbClr val="262673"/>
              </a:solidFill>
              <a:latin typeface="+mn-lt"/>
            </a:endParaRPr>
          </a:p>
        </p:txBody>
      </p:sp>
      <p:sp>
        <p:nvSpPr>
          <p:cNvPr id="6" name="Symbol zastępczy zawartości 2"/>
          <p:cNvSpPr txBox="1">
            <a:spLocks/>
          </p:cNvSpPr>
          <p:nvPr/>
        </p:nvSpPr>
        <p:spPr>
          <a:xfrm>
            <a:off x="107504" y="1357162"/>
            <a:ext cx="8928992" cy="4736134"/>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1400" b="0" kern="0" dirty="0">
                <a:solidFill>
                  <a:srgbClr val="262673"/>
                </a:solidFill>
              </a:rPr>
              <a:t>Bei der Bewertung der sozialen Arbeit zur Unterstützung der Entwicklung von Menschen mit Behinderungen und besonderen Bedürfnissen ist es notwendig, verschiedene Funktionsbereiche zu berücksichtigen, siehe z.B. https://www.nacsw.org/Convention/WengerClemonsJClientFINAL.pdf oder http://www.nln.org/professional-development-programs/teaching-resources/ace-d/additional-resources/assessment-of-%20a-person-with-disability oder </a:t>
            </a:r>
            <a:r>
              <a:rPr lang="en-US" sz="1400" b="0" kern="0" dirty="0">
                <a:solidFill>
                  <a:srgbClr val="262673"/>
                </a:solidFill>
                <a:hlinkClick r:id="rId2">
                  <a:extLst>
                    <a:ext uri="{A12FA001-AC4F-418D-AE19-62706E023703}">
                      <ahyp:hlinkClr xmlns:ahyp="http://schemas.microsoft.com/office/drawing/2018/hyperlinkcolor" val="tx"/>
                    </a:ext>
                  </a:extLst>
                </a:hlinkClick>
              </a:rPr>
              <a:t>https://www.webpsychology.com/assessment-developmental-disabilities-tools </a:t>
            </a:r>
          </a:p>
          <a:p>
            <a:r>
              <a:rPr lang="en-US" sz="1400" b="0" kern="0" dirty="0">
                <a:solidFill>
                  <a:srgbClr val="262673"/>
                </a:solidFill>
              </a:rPr>
              <a:t>Eigene Bewertungsinstrumente sind in der Regel Beobachtungsbögen, die verschiedene Aspekte berücksichtigen, einschließlich der Möglichkeit, in einer offenen Gesellschaft unabhängig oder unterstützt zu funktionieren (</a:t>
            </a:r>
            <a:r>
              <a:rPr lang="en-US" sz="1400" b="0" kern="0" dirty="0">
                <a:solidFill>
                  <a:srgbClr val="262673"/>
                </a:solidFill>
                <a:hlinkClick r:id="rId3" invalidUrl="https://www.health.govt.nz/system/files/documents/pages/self-assessment-models-practice -tools-within-disability-support-services.pdf">
                  <a:extLst>
                    <a:ext uri="{A12FA001-AC4F-418D-AE19-62706E023703}">
                      <ahyp:hlinkClr xmlns:ahyp="http://schemas.microsoft.com/office/drawing/2018/hyperlinkcolor" val="tx"/>
                    </a:ext>
                  </a:extLst>
                </a:hlinkClick>
              </a:rPr>
              <a:t>siehe https://www.health.govt.nz/system/files/documents/pages/self-assessment-models-practice -tools-within-disability-support-services.pdf </a:t>
            </a:r>
            <a:r>
              <a:rPr lang="en-US" sz="1400" b="0" kern="0" dirty="0">
                <a:solidFill>
                  <a:srgbClr val="262673"/>
                </a:solidFill>
              </a:rPr>
              <a:t>oder </a:t>
            </a:r>
            <a:r>
              <a:rPr lang="en-US" sz="1400" b="0" kern="0" dirty="0">
                <a:solidFill>
                  <a:srgbClr val="262673"/>
                </a:solidFill>
                <a:hlinkClick r:id="rId4">
                  <a:extLst>
                    <a:ext uri="{A12FA001-AC4F-418D-AE19-62706E023703}">
                      <ahyp:hlinkClr xmlns:ahyp="http://schemas.microsoft.com/office/drawing/2018/hyperlinkcolor" val="tx"/>
                    </a:ext>
                  </a:extLst>
                </a:hlinkClick>
              </a:rPr>
              <a:t>https://www.researchgate.net/publication/236818224_Empowerment_Assessment_tools_in_People_with_Disabilities_in_Developing_Countries_A_systematic_literature_review</a:t>
            </a:r>
            <a:endParaRPr lang="en-US" sz="1400" b="0" kern="0" dirty="0">
              <a:solidFill>
                <a:srgbClr val="262673"/>
              </a:solidFill>
            </a:endParaRPr>
          </a:p>
          <a:p>
            <a:r>
              <a:rPr lang="en-US" sz="1400" b="0" kern="0" dirty="0">
                <a:solidFill>
                  <a:srgbClr val="262673"/>
                </a:solidFill>
              </a:rPr>
              <a:t>Am vorteilhaftesten sind ganzheitliche Lösungen in lokalen Gemeinschaften, in denen die gesamte Unterstützung systemisch ist und Unterstützungsaktivitäten von der Geburt eines Kindes mit Behinderung über die Ausbildung bis hin zum Erwachsenenalter durchführt und einer möglichst großen Gruppe ein selbständiges und unabhängiges Leben ermöglicht, und wo es unmöglich ist, entsprechende Unterstützung bietet siehe https://www.independentliving.org/docs6/frieden1980.html und http://www.crinet.org/education/Independent%20Living/the_start_of_the_independent_living_movement.htm und eines der am umfassendsten entwickelten Systeme </a:t>
            </a:r>
            <a:r>
              <a:rPr lang="en-US" sz="1400" b="0" kern="0" dirty="0">
                <a:solidFill>
                  <a:srgbClr val="262673"/>
                </a:solidFill>
                <a:hlinkClick r:id="rId5">
                  <a:extLst>
                    <a:ext uri="{A12FA001-AC4F-418D-AE19-62706E023703}">
                      <ahyp:hlinkClr xmlns:ahyp="http://schemas.microsoft.com/office/drawing/2018/hyperlinkcolor" val="tx"/>
                    </a:ext>
                  </a:extLst>
                </a:hlinkClick>
              </a:rPr>
              <a:t>https://www.kvjs.de/fileadmin/dateien/soziales/egh/wegweiser-menschen-mit-beh.pdf  </a:t>
            </a:r>
          </a:p>
        </p:txBody>
      </p:sp>
    </p:spTree>
    <p:extLst>
      <p:ext uri="{BB962C8B-B14F-4D97-AF65-F5344CB8AC3E}">
        <p14:creationId xmlns:p14="http://schemas.microsoft.com/office/powerpoint/2010/main" val="450943227"/>
      </p:ext>
    </p:extLst>
  </p:cSld>
  <p:clrMapOvr>
    <a:masterClrMapping/>
  </p:clrMapOvr>
  <p:transition advClick="0" advTm="3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7CD5A037-7DFE-6346-9B8E-BBC55111F11A}"/>
              </a:ext>
            </a:extLst>
          </p:cNvPr>
          <p:cNvSpPr txBox="1">
            <a:spLocks/>
          </p:cNvSpPr>
          <p:nvPr/>
        </p:nvSpPr>
        <p:spPr>
          <a:xfrm>
            <a:off x="513594" y="865906"/>
            <a:ext cx="8237537" cy="78494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Wesentliche Fragen für Lehrer und Gruppe</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B1561F5D-4407-F642-BB1E-65BEF27E75BA}"/>
              </a:ext>
            </a:extLst>
          </p:cNvPr>
          <p:cNvSpPr txBox="1">
            <a:spLocks/>
          </p:cNvSpPr>
          <p:nvPr/>
        </p:nvSpPr>
        <p:spPr>
          <a:xfrm>
            <a:off x="277814" y="1772816"/>
            <a:ext cx="8489950" cy="4248472"/>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644525" indent="-457200">
              <a:lnSpc>
                <a:spcPct val="150000"/>
              </a:lnSpc>
              <a:buSzPct val="90000"/>
              <a:buFont typeface="+mj-lt"/>
              <a:buAutoNum type="arabicPeriod"/>
              <a:defRPr/>
            </a:pPr>
            <a:r>
              <a:rPr lang="en-US" sz="2400" b="0" kern="0" dirty="0">
                <a:solidFill>
                  <a:srgbClr val="262673"/>
                </a:solidFill>
              </a:rPr>
              <a:t>Wie wird Behinderung heute definiert?</a:t>
            </a:r>
          </a:p>
          <a:p>
            <a:pPr marL="644525" indent="-457200">
              <a:lnSpc>
                <a:spcPct val="150000"/>
              </a:lnSpc>
              <a:buSzPct val="90000"/>
              <a:buFont typeface="+mj-lt"/>
              <a:buAutoNum type="arabicPeriod"/>
              <a:defRPr/>
            </a:pPr>
            <a:r>
              <a:rPr lang="en-US" sz="2400" b="0" kern="0" dirty="0">
                <a:solidFill>
                  <a:srgbClr val="262673"/>
                </a:solidFill>
              </a:rPr>
              <a:t>Erklären Sie die Unterschiede zwischen dem medizinischen Modell und dem </a:t>
            </a:r>
            <a:r>
              <a:rPr lang="en-US" sz="2400" b="0" kern="0" dirty="0" err="1">
                <a:solidFill>
                  <a:srgbClr val="262673"/>
                </a:solidFill>
              </a:rPr>
              <a:t>biopsychosozialen </a:t>
            </a:r>
            <a:r>
              <a:rPr lang="en-US" sz="2400" b="0" kern="0" dirty="0">
                <a:solidFill>
                  <a:srgbClr val="262673"/>
                </a:solidFill>
              </a:rPr>
              <a:t>Modell von Behinderung</a:t>
            </a:r>
          </a:p>
          <a:p>
            <a:pPr marL="644525" indent="-457200">
              <a:lnSpc>
                <a:spcPct val="150000"/>
              </a:lnSpc>
              <a:buSzPct val="90000"/>
              <a:buFont typeface="+mj-lt"/>
              <a:buAutoNum type="arabicPeriod"/>
              <a:defRPr/>
            </a:pPr>
            <a:r>
              <a:rPr lang="en-US" sz="2400" b="0" dirty="0">
                <a:solidFill>
                  <a:srgbClr val="262673"/>
                </a:solidFill>
              </a:rPr>
              <a:t>Diskutieren Sie das Konzept der Subjektivität und Autonomie</a:t>
            </a:r>
            <a:endParaRPr lang="en-US" sz="2400" b="0" kern="0" dirty="0">
              <a:solidFill>
                <a:srgbClr val="262673"/>
              </a:solidFill>
            </a:endParaRPr>
          </a:p>
          <a:p>
            <a:pPr marL="644525" indent="-457200">
              <a:lnSpc>
                <a:spcPct val="150000"/>
              </a:lnSpc>
              <a:buSzPct val="90000"/>
              <a:buFont typeface="+mj-lt"/>
              <a:buAutoNum type="arabicPeriod"/>
              <a:defRPr/>
            </a:pPr>
            <a:r>
              <a:rPr lang="en-US" sz="2400" b="0" kern="0" dirty="0">
                <a:solidFill>
                  <a:srgbClr val="262673"/>
                </a:solidFill>
              </a:rPr>
              <a:t>Erklären Sie die Konzepte der Autonomie und der unabhängigen Lebensführung</a:t>
            </a:r>
          </a:p>
          <a:p>
            <a:pPr marL="644525" indent="-457200">
              <a:lnSpc>
                <a:spcPct val="150000"/>
              </a:lnSpc>
              <a:buSzPct val="90000"/>
              <a:buFont typeface="+mj-lt"/>
              <a:buAutoNum type="arabicPeriod"/>
              <a:defRPr/>
            </a:pPr>
            <a:r>
              <a:rPr lang="en-US" sz="2400" b="0" kern="0" dirty="0">
                <a:solidFill>
                  <a:srgbClr val="262673"/>
                </a:solidFill>
              </a:rPr>
              <a:t>Diskutieren Sie die Funktionsbereiche der Menschen mit Behinderungen in der lokalen Umgebung</a:t>
            </a:r>
          </a:p>
          <a:p>
            <a:pPr marL="0">
              <a:defRPr/>
            </a:pPr>
            <a:r>
              <a:rPr lang="en-US" sz="2400" b="0" kern="0" dirty="0"/>
              <a:t>	</a:t>
            </a:r>
          </a:p>
        </p:txBody>
      </p:sp>
    </p:spTree>
    <p:extLst>
      <p:ext uri="{BB962C8B-B14F-4D97-AF65-F5344CB8AC3E}">
        <p14:creationId xmlns:p14="http://schemas.microsoft.com/office/powerpoint/2010/main" val="684566418"/>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124AE1B0-80D4-3A4E-8547-1B0689ACEAD1}"/>
              </a:ext>
            </a:extLst>
          </p:cNvPr>
          <p:cNvSpPr txBox="1">
            <a:spLocks/>
          </p:cNvSpPr>
          <p:nvPr/>
        </p:nvSpPr>
        <p:spPr>
          <a:xfrm>
            <a:off x="539750" y="1092201"/>
            <a:ext cx="7488238" cy="68061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Die organische Dimension der Behinderung</a:t>
            </a:r>
          </a:p>
        </p:txBody>
      </p:sp>
      <p:sp>
        <p:nvSpPr>
          <p:cNvPr id="11" name="Symbol zastępczy zawartości 2">
            <a:extLst>
              <a:ext uri="{FF2B5EF4-FFF2-40B4-BE49-F238E27FC236}">
                <a16:creationId xmlns:a16="http://schemas.microsoft.com/office/drawing/2014/main" id="{1D1F9FCA-D989-F54F-ABF7-9287CBE665CB}"/>
              </a:ext>
            </a:extLst>
          </p:cNvPr>
          <p:cNvSpPr txBox="1">
            <a:spLocks/>
          </p:cNvSpPr>
          <p:nvPr/>
        </p:nvSpPr>
        <p:spPr>
          <a:xfrm>
            <a:off x="539750" y="2204864"/>
            <a:ext cx="7959725" cy="2994025"/>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endParaRPr lang="en-US" b="0" kern="0" dirty="0"/>
          </a:p>
          <a:p>
            <a:pPr>
              <a:defRPr/>
            </a:pPr>
            <a:r>
              <a:rPr lang="en-US" sz="2200" b="0" kern="0" dirty="0">
                <a:solidFill>
                  <a:srgbClr val="262673"/>
                </a:solidFill>
              </a:rPr>
              <a:t>Somatische, körperliche Krankheit oder Verletzung; Zerstörung oder Beschädigung, Dysfunktion, Gesundheitsbeeinträchtigung</a:t>
            </a:r>
          </a:p>
          <a:p>
            <a:pPr marL="0">
              <a:defRPr/>
            </a:pPr>
            <a:r>
              <a:rPr lang="en-US" sz="2200" b="0" kern="0" dirty="0">
                <a:solidFill>
                  <a:srgbClr val="262673"/>
                </a:solidFill>
              </a:rPr>
              <a:t> </a:t>
            </a:r>
          </a:p>
          <a:p>
            <a:pPr>
              <a:defRPr/>
            </a:pPr>
            <a:r>
              <a:rPr lang="en-US" sz="2200" b="0" kern="0" dirty="0">
                <a:solidFill>
                  <a:srgbClr val="262673"/>
                </a:solidFill>
              </a:rPr>
              <a:t>Sensibilitätsschäden des Sehvermögens, des Gehörs oder des Knochen- oder Muskelsystems; oder Lähmungen der Gliedmaßen oder des Gehirns/Zentralnervensystems</a:t>
            </a:r>
          </a:p>
          <a:p>
            <a:pPr>
              <a:defRPr/>
            </a:pPr>
            <a:endParaRPr lang="en-US" b="0" kern="0" dirty="0"/>
          </a:p>
        </p:txBody>
      </p:sp>
    </p:spTree>
    <p:extLst>
      <p:ext uri="{BB962C8B-B14F-4D97-AF65-F5344CB8AC3E}">
        <p14:creationId xmlns:p14="http://schemas.microsoft.com/office/powerpoint/2010/main" val="4126343052"/>
      </p:ext>
    </p:extLst>
  </p:cSld>
  <p:clrMapOvr>
    <a:masterClrMapping/>
  </p:clrMapOvr>
  <p:transition advClick="0" advTm="3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35696" y="3270703"/>
            <a:ext cx="5539337" cy="461665"/>
          </a:xfrm>
          <a:prstGeom prst="rect">
            <a:avLst/>
          </a:prstGeom>
        </p:spPr>
        <p:txBody>
          <a:bodyPr wrap="none">
            <a:spAutoFit/>
          </a:bodyPr>
          <a:lstStyle/>
          <a:p>
            <a:pPr algn="ctr"/>
            <a:r>
              <a:rPr lang="de-DE" sz="2400" dirty="0">
                <a:solidFill>
                  <a:schemeClr val="tx1"/>
                </a:solidFill>
              </a:rPr>
              <a:t>Vielen Dank für Ihre Aufmerksamkeit</a:t>
            </a:r>
          </a:p>
        </p:txBody>
      </p:sp>
    </p:spTree>
    <p:extLst>
      <p:ext uri="{BB962C8B-B14F-4D97-AF65-F5344CB8AC3E}">
        <p14:creationId xmlns:p14="http://schemas.microsoft.com/office/powerpoint/2010/main" val="1046825595"/>
      </p:ext>
    </p:extLst>
  </p:cSld>
  <p:clrMapOvr>
    <a:masterClrMapping/>
  </p:clrMapOvr>
  <p:transition advClick="0" advTm="3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4441CB4-FD24-4366-839C-6EEC1A00BC9B}"/>
              </a:ext>
            </a:extLst>
          </p:cNvPr>
          <p:cNvSpPr txBox="1"/>
          <p:nvPr/>
        </p:nvSpPr>
        <p:spPr>
          <a:xfrm>
            <a:off x="2339752" y="4437112"/>
            <a:ext cx="4572000" cy="907300"/>
          </a:xfrm>
          <a:prstGeom prst="rect">
            <a:avLst/>
          </a:prstGeom>
          <a:noFill/>
        </p:spPr>
        <p:txBody>
          <a:bodyPr wrap="square">
            <a:spAutoFit/>
          </a:bodyPr>
          <a:lstStyle/>
          <a:p>
            <a:pPr marL="548640" marR="255905" algn="ctr">
              <a:lnSpc>
                <a:spcPct val="107000"/>
              </a:lnSpc>
              <a:spcBef>
                <a:spcPts val="1000"/>
              </a:spcBef>
              <a:spcAft>
                <a:spcPts val="800"/>
              </a:spcAft>
            </a:pP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Unterstützung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Europäischen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Erstellung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Veröffentlichung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stellt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Billigung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des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Inhalts</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welcher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nur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Ansichten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Verfasser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wiedergibt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und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kann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nichtfür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etwaige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Verwendung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darin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enthaltenen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Informationen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haftbar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gemacht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werden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t>
            </a:r>
            <a:endParaRPr lang="pl-PL" sz="1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05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54CC8E43-AE83-2144-A91B-94854C1DC6DC}"/>
              </a:ext>
            </a:extLst>
          </p:cNvPr>
          <p:cNvSpPr txBox="1">
            <a:spLocks/>
          </p:cNvSpPr>
          <p:nvPr/>
        </p:nvSpPr>
        <p:spPr>
          <a:xfrm>
            <a:off x="539552" y="980728"/>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Psychologische Dimension der Behinderung</a:t>
            </a:r>
          </a:p>
        </p:txBody>
      </p:sp>
      <p:sp>
        <p:nvSpPr>
          <p:cNvPr id="11" name="Symbol zastępczy zawartości 2"/>
          <p:cNvSpPr txBox="1">
            <a:spLocks noChangeArrowheads="1"/>
          </p:cNvSpPr>
          <p:nvPr/>
        </p:nvSpPr>
        <p:spPr bwMode="auto">
          <a:xfrm>
            <a:off x="539750" y="2060575"/>
            <a:ext cx="78867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pPr>
            <a:r>
              <a:rPr lang="en-US" altLang="pl-PL" sz="2000" b="0" kern="0" dirty="0">
                <a:solidFill>
                  <a:srgbClr val="262673"/>
                </a:solidFill>
              </a:rPr>
              <a:t>Beeinträchtigung der Aktivität</a:t>
            </a:r>
          </a:p>
          <a:p>
            <a:pPr>
              <a:lnSpc>
                <a:spcPct val="150000"/>
              </a:lnSpc>
            </a:pPr>
            <a:r>
              <a:rPr lang="en-US" altLang="pl-PL" sz="2000" b="0" kern="0" dirty="0">
                <a:solidFill>
                  <a:srgbClr val="262673"/>
                </a:solidFill>
              </a:rPr>
              <a:t>Begrenzte Erfahrung und Kompetenz</a:t>
            </a:r>
          </a:p>
          <a:p>
            <a:pPr>
              <a:lnSpc>
                <a:spcPct val="150000"/>
              </a:lnSpc>
            </a:pPr>
            <a:r>
              <a:rPr lang="en-US" altLang="pl-PL" sz="2000" b="0" kern="0" dirty="0">
                <a:solidFill>
                  <a:srgbClr val="262673"/>
                </a:solidFill>
              </a:rPr>
              <a:t>Störungen der Wahrnehmung, des Denkens, der Kommunikation, der Motorik, der Emotionen</a:t>
            </a:r>
          </a:p>
          <a:p>
            <a:pPr>
              <a:lnSpc>
                <a:spcPct val="150000"/>
              </a:lnSpc>
            </a:pPr>
            <a:r>
              <a:rPr lang="en-US" altLang="pl-PL" sz="2000" b="0" kern="0" dirty="0">
                <a:solidFill>
                  <a:srgbClr val="262673"/>
                </a:solidFill>
              </a:rPr>
              <a:t>Persönliche Beziehungen</a:t>
            </a:r>
          </a:p>
          <a:p>
            <a:endParaRPr lang="en-US" altLang="pl-PL" b="0" kern="0" dirty="0"/>
          </a:p>
        </p:txBody>
      </p:sp>
    </p:spTree>
    <p:extLst>
      <p:ext uri="{BB962C8B-B14F-4D97-AF65-F5344CB8AC3E}">
        <p14:creationId xmlns:p14="http://schemas.microsoft.com/office/powerpoint/2010/main" val="3171432781"/>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3">
            <a:extLst>
              <a:ext uri="{FF2B5EF4-FFF2-40B4-BE49-F238E27FC236}">
                <a16:creationId xmlns:a16="http://schemas.microsoft.com/office/drawing/2014/main" id="{4E81B037-89E7-420D-AB1F-8D32EE150983}"/>
              </a:ext>
            </a:extLst>
          </p:cNvPr>
          <p:cNvSpPr/>
          <p:nvPr/>
        </p:nvSpPr>
        <p:spPr>
          <a:xfrm>
            <a:off x="827584" y="1964521"/>
            <a:ext cx="7704856" cy="2246769"/>
          </a:xfrm>
          <a:prstGeom prst="rect">
            <a:avLst/>
          </a:prstGeom>
        </p:spPr>
        <p:txBody>
          <a:bodyPr wrap="square">
            <a:spAutoFit/>
          </a:bodyPr>
          <a:lstStyle/>
          <a:p>
            <a:pPr>
              <a:defRPr/>
            </a:pPr>
            <a:endParaRPr lang="es-ES" sz="2000" b="0" dirty="0">
              <a:solidFill>
                <a:schemeClr val="accent2">
                  <a:lumMod val="75000"/>
                </a:schemeClr>
              </a:solidFill>
            </a:endParaRPr>
          </a:p>
          <a:p>
            <a:pPr>
              <a:defRPr/>
            </a:pPr>
            <a:r>
              <a:rPr lang="es-ES" sz="2000" b="0" dirty="0">
                <a:solidFill>
                  <a:schemeClr val="accent2">
                    <a:lumMod val="75000"/>
                  </a:schemeClr>
                </a:solidFill>
              </a:rPr>
              <a:t> </a:t>
            </a: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p:txBody>
      </p:sp>
      <p:sp>
        <p:nvSpPr>
          <p:cNvPr id="12" name="Tytuł 1">
            <a:extLst>
              <a:ext uri="{FF2B5EF4-FFF2-40B4-BE49-F238E27FC236}">
                <a16:creationId xmlns:a16="http://schemas.microsoft.com/office/drawing/2014/main" id="{12CF0B8C-375E-A048-B8EE-A59DA3E8F680}"/>
              </a:ext>
            </a:extLst>
          </p:cNvPr>
          <p:cNvSpPr txBox="1">
            <a:spLocks/>
          </p:cNvSpPr>
          <p:nvPr/>
        </p:nvSpPr>
        <p:spPr>
          <a:xfrm>
            <a:off x="539750" y="1092200"/>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Die soziale Dimension von Behinderung</a:t>
            </a:r>
          </a:p>
        </p:txBody>
      </p:sp>
      <p:sp>
        <p:nvSpPr>
          <p:cNvPr id="13" name="Symbol zastępczy zawartości 2">
            <a:extLst>
              <a:ext uri="{FF2B5EF4-FFF2-40B4-BE49-F238E27FC236}">
                <a16:creationId xmlns:a16="http://schemas.microsoft.com/office/drawing/2014/main" id="{5402021C-F66C-2F41-BF9E-9A4BFAB3FA0B}"/>
              </a:ext>
            </a:extLst>
          </p:cNvPr>
          <p:cNvSpPr txBox="1">
            <a:spLocks/>
          </p:cNvSpPr>
          <p:nvPr/>
        </p:nvSpPr>
        <p:spPr>
          <a:xfrm>
            <a:off x="539750" y="1778000"/>
            <a:ext cx="8280400" cy="3811588"/>
          </a:xfrm>
          <a:prstGeom prst="rect">
            <a:avLst/>
          </a:prstGeom>
        </p:spPr>
        <p:txBody>
          <a:bodyPr>
            <a:normAutofit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n-US" sz="2000" b="0" kern="0" dirty="0">
                <a:solidFill>
                  <a:srgbClr val="262673"/>
                </a:solidFill>
              </a:rPr>
              <a:t>Einschränkung oder Beeinträchtigung der Funktion in sozialen Rollen</a:t>
            </a:r>
          </a:p>
          <a:p>
            <a:pPr marL="530225" indent="-342900">
              <a:buFont typeface="Arial" panose="020B0604020202020204" pitchFamily="34" charset="0"/>
              <a:buChar char="•"/>
              <a:defRPr/>
            </a:pPr>
            <a:r>
              <a:rPr lang="en-US" sz="2000" b="0" kern="0" dirty="0">
                <a:solidFill>
                  <a:srgbClr val="262673"/>
                </a:solidFill>
              </a:rPr>
              <a:t>Körperliche Abhängigkeit</a:t>
            </a:r>
          </a:p>
          <a:p>
            <a:pPr marL="530225" indent="-342900">
              <a:buFont typeface="Arial" panose="020B0604020202020204" pitchFamily="34" charset="0"/>
              <a:buChar char="•"/>
              <a:defRPr/>
            </a:pPr>
            <a:r>
              <a:rPr lang="en-US" sz="2000" b="0" kern="0" dirty="0">
                <a:solidFill>
                  <a:srgbClr val="262673"/>
                </a:solidFill>
              </a:rPr>
              <a:t>Schlechte Orientierung in der eigenen Umgebung</a:t>
            </a:r>
          </a:p>
          <a:p>
            <a:pPr marL="530225" indent="-342900">
              <a:buFont typeface="Arial" panose="020B0604020202020204" pitchFamily="34" charset="0"/>
              <a:buChar char="•"/>
              <a:defRPr/>
            </a:pPr>
            <a:r>
              <a:rPr lang="en-US" sz="2000" b="0" kern="0" dirty="0">
                <a:solidFill>
                  <a:srgbClr val="262673"/>
                </a:solidFill>
              </a:rPr>
              <a:t>Störungen in der zwischenmenschlichen Kommunikation</a:t>
            </a:r>
          </a:p>
          <a:p>
            <a:pPr marL="530225" indent="-342900">
              <a:buFont typeface="Arial" panose="020B0604020202020204" pitchFamily="34" charset="0"/>
              <a:buChar char="•"/>
              <a:defRPr/>
            </a:pPr>
            <a:r>
              <a:rPr lang="en-US" sz="2000" b="0" kern="0" dirty="0">
                <a:solidFill>
                  <a:srgbClr val="262673"/>
                </a:solidFill>
              </a:rPr>
              <a:t>Schwierigkeiten bei der Durchführung von Lebensaufgaben</a:t>
            </a:r>
          </a:p>
          <a:p>
            <a:pPr marL="530225" indent="-342900">
              <a:buFont typeface="Arial" panose="020B0604020202020204" pitchFamily="34" charset="0"/>
              <a:buChar char="•"/>
              <a:defRPr/>
            </a:pPr>
            <a:r>
              <a:rPr lang="en-US" sz="2000" b="0" kern="0" dirty="0">
                <a:solidFill>
                  <a:srgbClr val="262673"/>
                </a:solidFill>
              </a:rPr>
              <a:t>Asoziales und isolierendes Verhalten</a:t>
            </a:r>
          </a:p>
          <a:p>
            <a:pPr marL="530225" indent="-342900">
              <a:buFont typeface="Arial" panose="020B0604020202020204" pitchFamily="34" charset="0"/>
              <a:buChar char="•"/>
              <a:defRPr/>
            </a:pPr>
            <a:r>
              <a:rPr lang="en-US" sz="2000" b="0" kern="0" dirty="0">
                <a:solidFill>
                  <a:srgbClr val="262673"/>
                </a:solidFill>
              </a:rPr>
              <a:t>Und andere</a:t>
            </a:r>
          </a:p>
        </p:txBody>
      </p:sp>
    </p:spTree>
    <p:extLst>
      <p:ext uri="{BB962C8B-B14F-4D97-AF65-F5344CB8AC3E}">
        <p14:creationId xmlns:p14="http://schemas.microsoft.com/office/powerpoint/2010/main" val="938228070"/>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 name="Tytuł 1">
            <a:extLst>
              <a:ext uri="{FF2B5EF4-FFF2-40B4-BE49-F238E27FC236}">
                <a16:creationId xmlns:a16="http://schemas.microsoft.com/office/drawing/2014/main" id="{2797FE91-F47C-A747-93A7-5AACCD2374E6}"/>
              </a:ext>
            </a:extLst>
          </p:cNvPr>
          <p:cNvSpPr txBox="1">
            <a:spLocks/>
          </p:cNvSpPr>
          <p:nvPr/>
        </p:nvSpPr>
        <p:spPr>
          <a:xfrm>
            <a:off x="395536" y="836712"/>
            <a:ext cx="8388350" cy="791741"/>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Analyse der Behinderung über verschiedene Dimensionen und Kategorien</a:t>
            </a:r>
          </a:p>
        </p:txBody>
      </p:sp>
      <p:sp>
        <p:nvSpPr>
          <p:cNvPr id="13" name="Symbol zastępczy zawartości 2"/>
          <p:cNvSpPr txBox="1">
            <a:spLocks noChangeArrowheads="1"/>
          </p:cNvSpPr>
          <p:nvPr/>
        </p:nvSpPr>
        <p:spPr bwMode="auto">
          <a:xfrm>
            <a:off x="322263" y="1988839"/>
            <a:ext cx="8570217" cy="338437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pPr>
            <a:r>
              <a:rPr lang="en-US" altLang="pl-PL" sz="2000" b="0" kern="0" dirty="0">
                <a:solidFill>
                  <a:srgbClr val="262673"/>
                </a:solidFill>
              </a:rPr>
              <a:t>Medizinisch - (Rehabilitation)</a:t>
            </a:r>
          </a:p>
          <a:p>
            <a:pPr marL="530225" indent="-342900">
              <a:buFont typeface="Arial" panose="020B0604020202020204" pitchFamily="34" charset="0"/>
              <a:buChar char="•"/>
            </a:pPr>
            <a:r>
              <a:rPr lang="en-US" altLang="pl-PL" sz="2000" b="0" kern="0" dirty="0">
                <a:solidFill>
                  <a:srgbClr val="262673"/>
                </a:solidFill>
              </a:rPr>
              <a:t>Legal - (Basierend auf Gesetz)</a:t>
            </a:r>
          </a:p>
          <a:p>
            <a:pPr marL="530225" indent="-342900">
              <a:buFont typeface="Arial" panose="020B0604020202020204" pitchFamily="34" charset="0"/>
              <a:buChar char="•"/>
            </a:pPr>
            <a:r>
              <a:rPr lang="en-US" altLang="pl-PL" sz="2000" b="0" kern="0" dirty="0">
                <a:solidFill>
                  <a:srgbClr val="262673"/>
                </a:solidFill>
              </a:rPr>
              <a:t>Soziologisch - (sozio-technisch) </a:t>
            </a:r>
          </a:p>
          <a:p>
            <a:pPr marL="530225" indent="-342900">
              <a:buFont typeface="Arial" panose="020B0604020202020204" pitchFamily="34" charset="0"/>
              <a:buChar char="•"/>
            </a:pPr>
            <a:r>
              <a:rPr lang="en-US" altLang="pl-PL" sz="2000" b="0" kern="0" dirty="0">
                <a:solidFill>
                  <a:srgbClr val="262673"/>
                </a:solidFill>
              </a:rPr>
              <a:t>Pädagogisch - (</a:t>
            </a:r>
            <a:r>
              <a:rPr lang="en-US" altLang="pl-PL" sz="2000" b="0" kern="0" dirty="0" err="1">
                <a:solidFill>
                  <a:srgbClr val="262673"/>
                </a:solidFill>
              </a:rPr>
              <a:t>Resozialisierung</a:t>
            </a:r>
            <a:r>
              <a:rPr lang="en-US" altLang="pl-PL" sz="2000" b="0" kern="0" dirty="0">
                <a:solidFill>
                  <a:srgbClr val="262673"/>
                </a:solidFill>
              </a:rPr>
              <a:t>, Revalidierung, Rehabilitation, </a:t>
            </a:r>
            <a:r>
              <a:rPr lang="en-US" altLang="pl-PL" sz="2000" b="0" kern="0" dirty="0" err="1">
                <a:solidFill>
                  <a:srgbClr val="262673"/>
                </a:solidFill>
              </a:rPr>
              <a:t>orthodidaktisch</a:t>
            </a:r>
            <a:r>
              <a:rPr lang="en-US" altLang="pl-PL" sz="2000" b="0" kern="0" dirty="0">
                <a:solidFill>
                  <a:srgbClr val="262673"/>
                </a:solidFill>
              </a:rPr>
              <a:t>, therapeutisch)</a:t>
            </a:r>
          </a:p>
          <a:p>
            <a:pPr marL="530225" indent="-342900">
              <a:buFont typeface="Arial" panose="020B0604020202020204" pitchFamily="34" charset="0"/>
              <a:buChar char="•"/>
            </a:pPr>
            <a:r>
              <a:rPr lang="en-US" altLang="pl-PL" sz="2000" b="0" kern="0" dirty="0">
                <a:solidFill>
                  <a:srgbClr val="262673"/>
                </a:solidFill>
              </a:rPr>
              <a:t>Psychologisch - (psychotherapeutisch)</a:t>
            </a:r>
          </a:p>
        </p:txBody>
      </p:sp>
    </p:spTree>
    <p:extLst>
      <p:ext uri="{BB962C8B-B14F-4D97-AF65-F5344CB8AC3E}">
        <p14:creationId xmlns:p14="http://schemas.microsoft.com/office/powerpoint/2010/main" val="1142440887"/>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3FEB8799-2B76-2747-AC82-81FB9A680F7A}"/>
              </a:ext>
            </a:extLst>
          </p:cNvPr>
          <p:cNvSpPr txBox="1">
            <a:spLocks/>
          </p:cNvSpPr>
          <p:nvPr/>
        </p:nvSpPr>
        <p:spPr>
          <a:xfrm>
            <a:off x="251520" y="836712"/>
            <a:ext cx="8702675" cy="71293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Arten der Behinderung</a:t>
            </a:r>
          </a:p>
        </p:txBody>
      </p:sp>
      <p:sp>
        <p:nvSpPr>
          <p:cNvPr id="7" name="Symbol zastępczy zawartości 2">
            <a:extLst>
              <a:ext uri="{FF2B5EF4-FFF2-40B4-BE49-F238E27FC236}">
                <a16:creationId xmlns:a16="http://schemas.microsoft.com/office/drawing/2014/main" id="{1D5E232C-6126-924A-9C98-AD6755B59A37}"/>
              </a:ext>
            </a:extLst>
          </p:cNvPr>
          <p:cNvSpPr txBox="1">
            <a:spLocks/>
          </p:cNvSpPr>
          <p:nvPr/>
        </p:nvSpPr>
        <p:spPr>
          <a:xfrm>
            <a:off x="467544" y="1989138"/>
            <a:ext cx="8047806" cy="3500437"/>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644525" indent="-457200">
              <a:buFont typeface="Arial" panose="020B0604020202020204" pitchFamily="34" charset="0"/>
              <a:buChar char="•"/>
              <a:defRPr/>
            </a:pPr>
            <a:r>
              <a:rPr lang="en-US" sz="2200" b="0" kern="0" dirty="0">
                <a:solidFill>
                  <a:srgbClr val="262673"/>
                </a:solidFill>
              </a:rPr>
              <a:t>Schädigung der Seh- und Hörorgane oder Sprachstörungen</a:t>
            </a:r>
          </a:p>
          <a:p>
            <a:pPr marL="644525" indent="-457200">
              <a:buFont typeface="Arial" panose="020B0604020202020204" pitchFamily="34" charset="0"/>
              <a:buChar char="•"/>
              <a:defRPr/>
            </a:pPr>
            <a:r>
              <a:rPr lang="en-US" sz="2200" b="0" kern="0" dirty="0">
                <a:solidFill>
                  <a:srgbClr val="262673"/>
                </a:solidFill>
              </a:rPr>
              <a:t>Bewegungsstörungen</a:t>
            </a:r>
          </a:p>
          <a:p>
            <a:pPr marL="644525" indent="-457200">
              <a:buFont typeface="Arial" panose="020B0604020202020204" pitchFamily="34" charset="0"/>
              <a:buChar char="•"/>
              <a:defRPr/>
            </a:pPr>
            <a:r>
              <a:rPr lang="en-US" sz="2200" b="0" kern="0" dirty="0">
                <a:solidFill>
                  <a:srgbClr val="262673"/>
                </a:solidFill>
              </a:rPr>
              <a:t>Verletzung von inneren Organen</a:t>
            </a:r>
          </a:p>
          <a:p>
            <a:pPr marL="644525" indent="-457200">
              <a:buFont typeface="Arial" panose="020B0604020202020204" pitchFamily="34" charset="0"/>
              <a:buChar char="•"/>
              <a:defRPr/>
            </a:pPr>
            <a:r>
              <a:rPr lang="en-US" sz="2200" b="0" kern="0" dirty="0">
                <a:solidFill>
                  <a:srgbClr val="262673"/>
                </a:solidFill>
              </a:rPr>
              <a:t>Fehlfunktion des Nervensystems</a:t>
            </a:r>
          </a:p>
          <a:p>
            <a:pPr marL="0">
              <a:defRPr/>
            </a:pPr>
            <a:endParaRPr lang="en-US" sz="2700" b="0" kern="0" dirty="0">
              <a:solidFill>
                <a:srgbClr val="262673"/>
              </a:solidFill>
            </a:endParaRPr>
          </a:p>
          <a:p>
            <a:pPr marL="0">
              <a:defRPr/>
            </a:pPr>
            <a:r>
              <a:rPr lang="en-US" sz="2200" b="0" kern="0" dirty="0">
                <a:solidFill>
                  <a:srgbClr val="262673"/>
                </a:solidFill>
              </a:rPr>
              <a:t>Alle diese Störungen können als eine homogene Behinderung oder als gleichzeitig auftretende Behinderung auftreten</a:t>
            </a:r>
          </a:p>
          <a:p>
            <a:pPr marL="0">
              <a:defRPr/>
            </a:pPr>
            <a:endParaRPr lang="en-US" b="0" kern="0" dirty="0"/>
          </a:p>
        </p:txBody>
      </p:sp>
    </p:spTree>
    <p:extLst>
      <p:ext uri="{BB962C8B-B14F-4D97-AF65-F5344CB8AC3E}">
        <p14:creationId xmlns:p14="http://schemas.microsoft.com/office/powerpoint/2010/main" val="1270199204"/>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0</TotalTime>
  <Pages>0</Pages>
  <Words>5562</Words>
  <Characters>0</Characters>
  <Application>Microsoft Office PowerPoint</Application>
  <PresentationFormat>Pokaz na ekranie (4:3)</PresentationFormat>
  <Lines>0</Lines>
  <Paragraphs>387</Paragraphs>
  <Slides>51</Slides>
  <Notes>9</Notes>
  <HiddenSlides>0</HiddenSlides>
  <MMClips>0</MMClips>
  <ScaleCrop>false</ScaleCrop>
  <HeadingPairs>
    <vt:vector size="6" baseType="variant">
      <vt:variant>
        <vt:lpstr>Używane czcionki</vt:lpstr>
      </vt:variant>
      <vt:variant>
        <vt:i4>6</vt:i4>
      </vt:variant>
      <vt:variant>
        <vt:lpstr>Motyw</vt:lpstr>
      </vt:variant>
      <vt:variant>
        <vt:i4>3</vt:i4>
      </vt:variant>
      <vt:variant>
        <vt:lpstr>Tytuły slajdów</vt:lpstr>
      </vt:variant>
      <vt:variant>
        <vt:i4>51</vt:i4>
      </vt:variant>
    </vt:vector>
  </HeadingPairs>
  <TitlesOfParts>
    <vt:vector size="60" baseType="lpstr">
      <vt:lpstr>Arial</vt:lpstr>
      <vt:lpstr>Arial Bold</vt:lpstr>
      <vt:lpstr>Bradley Hand ITC</vt:lpstr>
      <vt:lpstr>Calibri</vt:lpstr>
      <vt:lpstr>Gill Sans</vt:lpstr>
      <vt:lpstr>Times New Roman</vt:lpstr>
      <vt:lpstr>Pantallazo inicio</vt:lpstr>
      <vt:lpstr>Pantallazo cierre</vt:lpstr>
      <vt:lpstr>1_WOIZ - prezentacja "wykładowa"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Patrycja Kabiesz</cp:lastModifiedBy>
  <cp:revision>1107</cp:revision>
  <cp:lastPrinted>2011-07-18T19:05:36Z</cp:lastPrinted>
  <dcterms:created xsi:type="dcterms:W3CDTF">2010-06-23T19:02:16Z</dcterms:created>
  <dcterms:modified xsi:type="dcterms:W3CDTF">2021-07-03T08:28:06Z</dcterms:modified>
</cp:coreProperties>
</file>