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 id="2147483688" r:id="rId2"/>
    <p:sldMasterId id="2147483675" r:id="rId3"/>
  </p:sldMasterIdLst>
  <p:notesMasterIdLst>
    <p:notesMasterId r:id="rId56"/>
  </p:notesMasterIdLst>
  <p:handoutMasterIdLst>
    <p:handoutMasterId r:id="rId57"/>
  </p:handoutMasterIdLst>
  <p:sldIdLst>
    <p:sldId id="627" r:id="rId4"/>
    <p:sldId id="574" r:id="rId5"/>
    <p:sldId id="634" r:id="rId6"/>
    <p:sldId id="636" r:id="rId7"/>
    <p:sldId id="635" r:id="rId8"/>
    <p:sldId id="638" r:id="rId9"/>
    <p:sldId id="637" r:id="rId10"/>
    <p:sldId id="639" r:id="rId11"/>
    <p:sldId id="640" r:id="rId12"/>
    <p:sldId id="641" r:id="rId13"/>
    <p:sldId id="643" r:id="rId14"/>
    <p:sldId id="644" r:id="rId15"/>
    <p:sldId id="646" r:id="rId16"/>
    <p:sldId id="642" r:id="rId17"/>
    <p:sldId id="645" r:id="rId18"/>
    <p:sldId id="670" r:id="rId19"/>
    <p:sldId id="647" r:id="rId20"/>
    <p:sldId id="671" r:id="rId21"/>
    <p:sldId id="648" r:id="rId22"/>
    <p:sldId id="649" r:id="rId23"/>
    <p:sldId id="650" r:id="rId24"/>
    <p:sldId id="652" r:id="rId25"/>
    <p:sldId id="651" r:id="rId26"/>
    <p:sldId id="653" r:id="rId27"/>
    <p:sldId id="672" r:id="rId28"/>
    <p:sldId id="673" r:id="rId29"/>
    <p:sldId id="674" r:id="rId30"/>
    <p:sldId id="654" r:id="rId31"/>
    <p:sldId id="655" r:id="rId32"/>
    <p:sldId id="656" r:id="rId33"/>
    <p:sldId id="658" r:id="rId34"/>
    <p:sldId id="657" r:id="rId35"/>
    <p:sldId id="659" r:id="rId36"/>
    <p:sldId id="675" r:id="rId37"/>
    <p:sldId id="660" r:id="rId38"/>
    <p:sldId id="676" r:id="rId39"/>
    <p:sldId id="661" r:id="rId40"/>
    <p:sldId id="677" r:id="rId41"/>
    <p:sldId id="678" r:id="rId42"/>
    <p:sldId id="662" r:id="rId43"/>
    <p:sldId id="679" r:id="rId44"/>
    <p:sldId id="680" r:id="rId45"/>
    <p:sldId id="663" r:id="rId46"/>
    <p:sldId id="664" r:id="rId47"/>
    <p:sldId id="681" r:id="rId48"/>
    <p:sldId id="665" r:id="rId49"/>
    <p:sldId id="666" r:id="rId50"/>
    <p:sldId id="667" r:id="rId51"/>
    <p:sldId id="682" r:id="rId52"/>
    <p:sldId id="668" r:id="rId53"/>
    <p:sldId id="669" r:id="rId54"/>
    <p:sldId id="626" r:id="rId55"/>
  </p:sldIdLst>
  <p:sldSz cx="9144000" cy="6858000" type="screen4x3"/>
  <p:notesSz cx="6669088" cy="9928225"/>
  <p:defaultTextStyle>
    <a:defPPr>
      <a:defRPr lang="en-US"/>
    </a:defPPr>
    <a:lvl1pPr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istina Herrero Ligero" initials="CHL"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73"/>
    <a:srgbClr val="F26200"/>
    <a:srgbClr val="0404E6"/>
    <a:srgbClr val="FF6600"/>
    <a:srgbClr val="D16D09"/>
    <a:srgbClr val="D15509"/>
    <a:srgbClr val="FF3300"/>
    <a:srgbClr val="222061"/>
    <a:srgbClr val="FFFFF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7589F4-32C8-4E46-A0CC-4581AA813D65}" v="2" dt="2020-02-12T10:11:47.948"/>
  </p1510:revLst>
</p1510:revInfo>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046" autoAdjust="0"/>
    <p:restoredTop sz="96138" autoAdjust="0"/>
  </p:normalViewPr>
  <p:slideViewPr>
    <p:cSldViewPr>
      <p:cViewPr varScale="1">
        <p:scale>
          <a:sx n="78" d="100"/>
          <a:sy n="78" d="100"/>
        </p:scale>
        <p:origin x="1867" y="72"/>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commentAuthors" Target="commentAuthors.xml"/><Relationship Id="rId5" Type="http://schemas.openxmlformats.org/officeDocument/2006/relationships/slide" Target="slides/slide2.xml"/><Relationship Id="rId61"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handoutMaster" Target="handoutMasters/handout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A786AC13-3B3C-434F-930F-3759522426C4}"/>
              </a:ext>
            </a:extLst>
          </p:cNvPr>
          <p:cNvSpPr>
            <a:spLocks noGrp="1" noChangeArrowheads="1"/>
          </p:cNvSpPr>
          <p:nvPr>
            <p:ph type="hdr" sz="quarter"/>
          </p:nvPr>
        </p:nvSpPr>
        <p:spPr bwMode="auto">
          <a:xfrm>
            <a:off x="0" y="0"/>
            <a:ext cx="2890838"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5651" name="Rectangle 3">
            <a:extLst>
              <a:ext uri="{FF2B5EF4-FFF2-40B4-BE49-F238E27FC236}">
                <a16:creationId xmlns:a16="http://schemas.microsoft.com/office/drawing/2014/main" id="{12F27FC0-06F0-4D51-AA51-8BDFE07682D6}"/>
              </a:ext>
            </a:extLst>
          </p:cNvPr>
          <p:cNvSpPr>
            <a:spLocks noGrp="1" noChangeArrowheads="1"/>
          </p:cNvSpPr>
          <p:nvPr>
            <p:ph type="dt" sz="quarter" idx="1"/>
          </p:nvPr>
        </p:nvSpPr>
        <p:spPr bwMode="auto">
          <a:xfrm>
            <a:off x="3778250" y="0"/>
            <a:ext cx="2889250"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r"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5652" name="Rectangle 4">
            <a:extLst>
              <a:ext uri="{FF2B5EF4-FFF2-40B4-BE49-F238E27FC236}">
                <a16:creationId xmlns:a16="http://schemas.microsoft.com/office/drawing/2014/main" id="{E82735A0-647D-4BD1-BD5B-45621751ED74}"/>
              </a:ext>
            </a:extLst>
          </p:cNvPr>
          <p:cNvSpPr>
            <a:spLocks noGrp="1" noChangeArrowheads="1"/>
          </p:cNvSpPr>
          <p:nvPr>
            <p:ph type="ftr" sz="quarter" idx="2"/>
          </p:nvPr>
        </p:nvSpPr>
        <p:spPr bwMode="auto">
          <a:xfrm>
            <a:off x="0" y="9431338"/>
            <a:ext cx="2890838"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5653" name="Rectangle 5">
            <a:extLst>
              <a:ext uri="{FF2B5EF4-FFF2-40B4-BE49-F238E27FC236}">
                <a16:creationId xmlns:a16="http://schemas.microsoft.com/office/drawing/2014/main" id="{8BC580F7-5C43-4800-8EB5-F383B44EFA06}"/>
              </a:ext>
            </a:extLst>
          </p:cNvPr>
          <p:cNvSpPr>
            <a:spLocks noGrp="1" noChangeArrowheads="1"/>
          </p:cNvSpPr>
          <p:nvPr>
            <p:ph type="sldNum" sz="quarter" idx="3"/>
          </p:nvPr>
        </p:nvSpPr>
        <p:spPr bwMode="auto">
          <a:xfrm>
            <a:off x="3778250" y="9431338"/>
            <a:ext cx="2889250"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r" eaLnBrk="1" hangingPunct="1">
              <a:defRPr sz="1200" b="0">
                <a:solidFill>
                  <a:schemeClr val="tx1"/>
                </a:solidFill>
                <a:latin typeface="Gill Sans" charset="0"/>
              </a:defRPr>
            </a:lvl1pPr>
          </a:lstStyle>
          <a:p>
            <a:pPr>
              <a:defRPr/>
            </a:pPr>
            <a:fld id="{0F4D8571-DAE3-4A0A-B55A-D352E17371B3}" type="slidenum">
              <a:rPr lang="pl-PL" altLang="pl-PL"/>
              <a:pPr>
                <a:defRPr/>
              </a:pPr>
              <a:t>‹#›</a:t>
            </a:fld>
            <a:endParaRPr lang="pl-PL" altLang="pl-PL"/>
          </a:p>
        </p:txBody>
      </p:sp>
    </p:spTree>
    <p:extLst>
      <p:ext uri="{BB962C8B-B14F-4D97-AF65-F5344CB8AC3E}">
        <p14:creationId xmlns:p14="http://schemas.microsoft.com/office/powerpoint/2010/main" val="6354842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9D23DB73-A9FE-4E14-959C-1751FBB3DBE7}"/>
              </a:ext>
            </a:extLst>
          </p:cNvPr>
          <p:cNvSpPr>
            <a:spLocks noGrp="1" noChangeArrowheads="1"/>
          </p:cNvSpPr>
          <p:nvPr>
            <p:ph type="hdr" sz="quarter"/>
          </p:nvPr>
        </p:nvSpPr>
        <p:spPr bwMode="auto">
          <a:xfrm>
            <a:off x="0" y="0"/>
            <a:ext cx="2890838"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3603" name="Rectangle 3">
            <a:extLst>
              <a:ext uri="{FF2B5EF4-FFF2-40B4-BE49-F238E27FC236}">
                <a16:creationId xmlns:a16="http://schemas.microsoft.com/office/drawing/2014/main" id="{A9DAA2C6-4EF0-41B4-BC9E-E27E5042BB98}"/>
              </a:ext>
            </a:extLst>
          </p:cNvPr>
          <p:cNvSpPr>
            <a:spLocks noGrp="1" noChangeArrowheads="1"/>
          </p:cNvSpPr>
          <p:nvPr>
            <p:ph type="dt" idx="1"/>
          </p:nvPr>
        </p:nvSpPr>
        <p:spPr bwMode="auto">
          <a:xfrm>
            <a:off x="3778250" y="0"/>
            <a:ext cx="2889250"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r"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3076" name="Rectangle 4">
            <a:extLst>
              <a:ext uri="{FF2B5EF4-FFF2-40B4-BE49-F238E27FC236}">
                <a16:creationId xmlns:a16="http://schemas.microsoft.com/office/drawing/2014/main" id="{6437E330-273C-4546-B9FD-22B008B64B45}"/>
              </a:ext>
            </a:extLst>
          </p:cNvPr>
          <p:cNvSpPr>
            <a:spLocks noGrp="1" noRot="1" noChangeAspect="1" noChangeArrowheads="1" noTextEdit="1"/>
          </p:cNvSpPr>
          <p:nvPr>
            <p:ph type="sldImg" idx="2"/>
          </p:nvPr>
        </p:nvSpPr>
        <p:spPr bwMode="auto">
          <a:xfrm>
            <a:off x="854075" y="746125"/>
            <a:ext cx="4960938" cy="3721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5" name="Rectangle 5">
            <a:extLst>
              <a:ext uri="{FF2B5EF4-FFF2-40B4-BE49-F238E27FC236}">
                <a16:creationId xmlns:a16="http://schemas.microsoft.com/office/drawing/2014/main" id="{DB446E1B-717C-4A79-9E33-9563462D8FF2}"/>
              </a:ext>
            </a:extLst>
          </p:cNvPr>
          <p:cNvSpPr>
            <a:spLocks noGrp="1" noChangeArrowheads="1"/>
          </p:cNvSpPr>
          <p:nvPr>
            <p:ph type="body" sz="quarter" idx="3"/>
          </p:nvPr>
        </p:nvSpPr>
        <p:spPr bwMode="auto">
          <a:xfrm>
            <a:off x="666750" y="4714875"/>
            <a:ext cx="5335588" cy="4467225"/>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p>
        </p:txBody>
      </p:sp>
      <p:sp>
        <p:nvSpPr>
          <p:cNvPr id="153606" name="Rectangle 6">
            <a:extLst>
              <a:ext uri="{FF2B5EF4-FFF2-40B4-BE49-F238E27FC236}">
                <a16:creationId xmlns:a16="http://schemas.microsoft.com/office/drawing/2014/main" id="{FCD46796-19B0-4292-B146-6897B629387F}"/>
              </a:ext>
            </a:extLst>
          </p:cNvPr>
          <p:cNvSpPr>
            <a:spLocks noGrp="1" noChangeArrowheads="1"/>
          </p:cNvSpPr>
          <p:nvPr>
            <p:ph type="ftr" sz="quarter" idx="4"/>
          </p:nvPr>
        </p:nvSpPr>
        <p:spPr bwMode="auto">
          <a:xfrm>
            <a:off x="0" y="9431338"/>
            <a:ext cx="2890838"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3607" name="Rectangle 7">
            <a:extLst>
              <a:ext uri="{FF2B5EF4-FFF2-40B4-BE49-F238E27FC236}">
                <a16:creationId xmlns:a16="http://schemas.microsoft.com/office/drawing/2014/main" id="{9D239CE3-0A73-4B0C-BABC-9F9F7B8A64F9}"/>
              </a:ext>
            </a:extLst>
          </p:cNvPr>
          <p:cNvSpPr>
            <a:spLocks noGrp="1" noChangeArrowheads="1"/>
          </p:cNvSpPr>
          <p:nvPr>
            <p:ph type="sldNum" sz="quarter" idx="5"/>
          </p:nvPr>
        </p:nvSpPr>
        <p:spPr bwMode="auto">
          <a:xfrm>
            <a:off x="3778250" y="9431338"/>
            <a:ext cx="2889250"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r" eaLnBrk="1" hangingPunct="1">
              <a:defRPr sz="1200" b="0">
                <a:solidFill>
                  <a:schemeClr val="tx1"/>
                </a:solidFill>
                <a:latin typeface="Gill Sans" charset="0"/>
              </a:defRPr>
            </a:lvl1pPr>
          </a:lstStyle>
          <a:p>
            <a:pPr>
              <a:defRPr/>
            </a:pPr>
            <a:fld id="{006E914C-D4D4-4E1B-A2D4-BEC8EAE69E5B}" type="slidenum">
              <a:rPr lang="pl-PL" altLang="pl-PL"/>
              <a:pPr>
                <a:defRPr/>
              </a:pPr>
              <a:t>‹#›</a:t>
            </a:fld>
            <a:endParaRPr lang="pl-PL" altLang="pl-PL"/>
          </a:p>
        </p:txBody>
      </p:sp>
    </p:spTree>
    <p:extLst>
      <p:ext uri="{BB962C8B-B14F-4D97-AF65-F5344CB8AC3E}">
        <p14:creationId xmlns:p14="http://schemas.microsoft.com/office/powerpoint/2010/main" val="147920541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ill Sans" charset="0"/>
        <a:ea typeface="+mn-ea"/>
        <a:cs typeface="+mn-cs"/>
      </a:defRPr>
    </a:lvl1pPr>
    <a:lvl2pPr marL="457200" algn="l" rtl="0" eaLnBrk="0" fontAlgn="base" hangingPunct="0">
      <a:spcBef>
        <a:spcPct val="0"/>
      </a:spcBef>
      <a:spcAft>
        <a:spcPct val="0"/>
      </a:spcAft>
      <a:defRPr sz="1200" kern="1200">
        <a:solidFill>
          <a:schemeClr val="tx1"/>
        </a:solidFill>
        <a:latin typeface="Gill Sans" charset="0"/>
        <a:ea typeface="+mn-ea"/>
        <a:cs typeface="+mn-cs"/>
      </a:defRPr>
    </a:lvl2pPr>
    <a:lvl3pPr marL="914400" algn="l" rtl="0" eaLnBrk="0" fontAlgn="base" hangingPunct="0">
      <a:spcBef>
        <a:spcPct val="0"/>
      </a:spcBef>
      <a:spcAft>
        <a:spcPct val="0"/>
      </a:spcAft>
      <a:defRPr sz="1200" kern="1200">
        <a:solidFill>
          <a:schemeClr val="tx1"/>
        </a:solidFill>
        <a:latin typeface="Gill Sans" charset="0"/>
        <a:ea typeface="+mn-ea"/>
        <a:cs typeface="+mn-cs"/>
      </a:defRPr>
    </a:lvl3pPr>
    <a:lvl4pPr marL="1371600" algn="l" rtl="0" eaLnBrk="0" fontAlgn="base" hangingPunct="0">
      <a:spcBef>
        <a:spcPct val="0"/>
      </a:spcBef>
      <a:spcAft>
        <a:spcPct val="0"/>
      </a:spcAft>
      <a:defRPr sz="1200" kern="1200">
        <a:solidFill>
          <a:schemeClr val="tx1"/>
        </a:solidFill>
        <a:latin typeface="Gill Sans" charset="0"/>
        <a:ea typeface="+mn-ea"/>
        <a:cs typeface="+mn-cs"/>
      </a:defRPr>
    </a:lvl4pPr>
    <a:lvl5pPr marL="1828800" algn="l" rtl="0" eaLnBrk="0" fontAlgn="base" hangingPunct="0">
      <a:spcBef>
        <a:spcPct val="0"/>
      </a:spcBef>
      <a:spcAft>
        <a:spcPct val="0"/>
      </a:spcAft>
      <a:defRPr sz="1200" kern="1200">
        <a:solidFill>
          <a:schemeClr val="tx1"/>
        </a:solidFill>
        <a:latin typeface="Gill San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a:defRPr/>
            </a:pPr>
            <a:fld id="{006E914C-D4D4-4E1B-A2D4-BEC8EAE69E5B}" type="slidenum">
              <a:rPr lang="pl-PL" altLang="pl-PL" smtClean="0"/>
              <a:pPr>
                <a:defRPr/>
              </a:pPr>
              <a:t>1</a:t>
            </a:fld>
            <a:endParaRPr lang="pl-PL" altLang="pl-PL"/>
          </a:p>
        </p:txBody>
      </p:sp>
    </p:spTree>
    <p:extLst>
      <p:ext uri="{BB962C8B-B14F-4D97-AF65-F5344CB8AC3E}">
        <p14:creationId xmlns:p14="http://schemas.microsoft.com/office/powerpoint/2010/main" val="898172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2</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47052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3</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874895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4</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400064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5</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764345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6</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814287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7</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3405345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8</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682137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a:defRPr/>
            </a:pPr>
            <a:fld id="{006E914C-D4D4-4E1B-A2D4-BEC8EAE69E5B}" type="slidenum">
              <a:rPr lang="pl-PL" altLang="pl-PL" smtClean="0"/>
              <a:pPr>
                <a:defRPr/>
              </a:pPr>
              <a:t>22</a:t>
            </a:fld>
            <a:endParaRPr lang="pl-PL" altLang="pl-PL"/>
          </a:p>
        </p:txBody>
      </p:sp>
    </p:spTree>
    <p:extLst>
      <p:ext uri="{BB962C8B-B14F-4D97-AF65-F5344CB8AC3E}">
        <p14:creationId xmlns:p14="http://schemas.microsoft.com/office/powerpoint/2010/main" val="1447247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225554"/>
      </p:ext>
    </p:extLst>
  </p:cSld>
  <p:clrMapOvr>
    <a:masterClrMapping/>
  </p:clrMapOvr>
  <p:transition advClick="0" advTm="300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a:prstGeom prst="rect">
            <a:avLst/>
          </a:prstGeo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Tree>
    <p:extLst>
      <p:ext uri="{BB962C8B-B14F-4D97-AF65-F5344CB8AC3E}">
        <p14:creationId xmlns:p14="http://schemas.microsoft.com/office/powerpoint/2010/main" val="3475500510"/>
      </p:ext>
    </p:extLst>
  </p:cSld>
  <p:clrMapOvr>
    <a:masterClrMapping/>
  </p:clrMapOvr>
  <p:transition advClick="0" advTm="3000"/>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sym typeface="Arial" charset="0"/>
            </a:endParaRPr>
          </a:p>
        </p:txBody>
      </p:sp>
      <p:sp>
        <p:nvSpPr>
          <p:cNvPr id="4" name="Symbol zastępczy tekstu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Tree>
    <p:extLst>
      <p:ext uri="{BB962C8B-B14F-4D97-AF65-F5344CB8AC3E}">
        <p14:creationId xmlns:p14="http://schemas.microsoft.com/office/powerpoint/2010/main" val="3942999680"/>
      </p:ext>
    </p:extLst>
  </p:cSld>
  <p:clrMapOvr>
    <a:masterClrMapping/>
  </p:clrMapOvr>
  <p:transition advClick="0" advTm="300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tytułu pionowego 2"/>
          <p:cNvSpPr>
            <a:spLocks noGrp="1"/>
          </p:cNvSpPr>
          <p:nvPr>
            <p:ph type="body" orient="vert" idx="1"/>
          </p:nvPr>
        </p:nvSpPr>
        <p:spPr>
          <a:xfrm>
            <a:off x="539750" y="1778000"/>
            <a:ext cx="2447925" cy="300038"/>
          </a:xfrm>
          <a:prstGeom prst="rect">
            <a:avLst/>
          </a:prstGeo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323957132"/>
      </p:ext>
    </p:extLst>
  </p:cSld>
  <p:clrMapOvr>
    <a:masterClrMapping/>
  </p:clrMapOvr>
  <p:transition advClick="0" advTm="300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734175" y="179388"/>
            <a:ext cx="2159000" cy="5781675"/>
          </a:xfrm>
          <a:prstGeom prst="rect">
            <a:avLst/>
          </a:prstGeo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252413" y="179388"/>
            <a:ext cx="6329362" cy="5781675"/>
          </a:xfrm>
          <a:prstGeom prst="rect">
            <a:avLst/>
          </a:prstGeo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124156749"/>
      </p:ext>
    </p:extLst>
  </p:cSld>
  <p:clrMapOvr>
    <a:masterClrMapping/>
  </p:clrMapOvr>
  <p:transition advClick="0" advTm="3000"/>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A28829C-D2C5-4D42-BE8A-4F8A41114E2B}"/>
              </a:ext>
            </a:extLst>
          </p:cNvPr>
          <p:cNvSpPr>
            <a:spLocks noGrp="1"/>
          </p:cNvSpPr>
          <p:nvPr>
            <p:ph type="dt" sz="half" idx="10"/>
          </p:nvPr>
        </p:nvSpPr>
        <p:spPr>
          <a:xfrm>
            <a:off x="628650" y="6356350"/>
            <a:ext cx="2057400" cy="365125"/>
          </a:xfrm>
          <a:prstGeom prst="rect">
            <a:avLst/>
          </a:prstGeom>
        </p:spPr>
        <p:txBody>
          <a:bodyPr/>
          <a:lstStyle/>
          <a:p>
            <a:fld id="{712B9414-CB0F-4C23-B371-28EC791D4E6B}" type="datetimeFigureOut">
              <a:rPr lang="es-ES" smtClean="0"/>
              <a:t>05/07/2021</a:t>
            </a:fld>
            <a:endParaRPr lang="es-ES"/>
          </a:p>
        </p:txBody>
      </p:sp>
      <p:sp>
        <p:nvSpPr>
          <p:cNvPr id="3" name="Marcador de pie de página 2">
            <a:extLst>
              <a:ext uri="{FF2B5EF4-FFF2-40B4-BE49-F238E27FC236}">
                <a16:creationId xmlns:a16="http://schemas.microsoft.com/office/drawing/2014/main" id="{6D0BB456-2253-4052-BF6A-44170294294E}"/>
              </a:ext>
            </a:extLst>
          </p:cNvPr>
          <p:cNvSpPr>
            <a:spLocks noGrp="1"/>
          </p:cNvSpPr>
          <p:nvPr>
            <p:ph type="ftr" sz="quarter" idx="11"/>
          </p:nvPr>
        </p:nvSpPr>
        <p:spPr>
          <a:xfrm>
            <a:off x="3028950" y="6356350"/>
            <a:ext cx="3086100" cy="365125"/>
          </a:xfrm>
          <a:prstGeom prst="rect">
            <a:avLst/>
          </a:prstGeom>
        </p:spPr>
        <p:txBody>
          <a:bodyPr/>
          <a:lstStyle/>
          <a:p>
            <a:endParaRPr lang="es-ES"/>
          </a:p>
        </p:txBody>
      </p:sp>
      <p:sp>
        <p:nvSpPr>
          <p:cNvPr id="4" name="Marcador de número de diapositiva 3">
            <a:extLst>
              <a:ext uri="{FF2B5EF4-FFF2-40B4-BE49-F238E27FC236}">
                <a16:creationId xmlns:a16="http://schemas.microsoft.com/office/drawing/2014/main" id="{BCB6EDE6-DB8A-4DB0-A5E1-EE58A5EEE730}"/>
              </a:ext>
            </a:extLst>
          </p:cNvPr>
          <p:cNvSpPr>
            <a:spLocks noGrp="1"/>
          </p:cNvSpPr>
          <p:nvPr>
            <p:ph type="sldNum" sz="quarter" idx="12"/>
          </p:nvPr>
        </p:nvSpPr>
        <p:spPr>
          <a:xfrm>
            <a:off x="6457950" y="6356350"/>
            <a:ext cx="2057400" cy="365125"/>
          </a:xfrm>
          <a:prstGeom prst="rect">
            <a:avLst/>
          </a:prstGeom>
        </p:spPr>
        <p:txBody>
          <a:bodyPr/>
          <a:lstStyle/>
          <a:p>
            <a:fld id="{44C48ACA-3E37-4987-8F1A-67691E09B26D}" type="slidenum">
              <a:rPr lang="es-ES" smtClean="0"/>
              <a:t>‹#›</a:t>
            </a:fld>
            <a:endParaRPr lang="es-ES"/>
          </a:p>
        </p:txBody>
      </p:sp>
    </p:spTree>
    <p:extLst>
      <p:ext uri="{BB962C8B-B14F-4D97-AF65-F5344CB8AC3E}">
        <p14:creationId xmlns:p14="http://schemas.microsoft.com/office/powerpoint/2010/main" val="1983156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a:prstGeom prst="rect">
            <a:avLst/>
          </a:prstGeo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Tree>
    <p:extLst>
      <p:ext uri="{BB962C8B-B14F-4D97-AF65-F5344CB8AC3E}">
        <p14:creationId xmlns:p14="http://schemas.microsoft.com/office/powerpoint/2010/main" val="1792898901"/>
      </p:ext>
    </p:extLst>
  </p:cSld>
  <p:clrMapOvr>
    <a:masterClrMapping/>
  </p:clrMapOvr>
  <p:transition advClick="0" advTm="300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zawartości 2"/>
          <p:cNvSpPr>
            <a:spLocks noGrp="1"/>
          </p:cNvSpPr>
          <p:nvPr>
            <p:ph idx="1"/>
          </p:nvPr>
        </p:nvSpPr>
        <p:spPr>
          <a:xfrm>
            <a:off x="539750" y="1778000"/>
            <a:ext cx="2447925" cy="300038"/>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957903230"/>
      </p:ext>
    </p:extLst>
  </p:cSld>
  <p:clrMapOvr>
    <a:masterClrMapping/>
  </p:clrMapOvr>
  <p:transition advClick="0" advTm="300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Tree>
    <p:extLst>
      <p:ext uri="{BB962C8B-B14F-4D97-AF65-F5344CB8AC3E}">
        <p14:creationId xmlns:p14="http://schemas.microsoft.com/office/powerpoint/2010/main" val="1971424270"/>
      </p:ext>
    </p:extLst>
  </p:cSld>
  <p:clrMapOvr>
    <a:masterClrMapping/>
  </p:clrMapOvr>
  <p:transition advClick="0" advTm="300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zawartości 2"/>
          <p:cNvSpPr>
            <a:spLocks noGrp="1"/>
          </p:cNvSpPr>
          <p:nvPr>
            <p:ph sz="half" idx="1"/>
          </p:nvPr>
        </p:nvSpPr>
        <p:spPr>
          <a:xfrm>
            <a:off x="252413" y="1400175"/>
            <a:ext cx="4243387" cy="45608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400175"/>
            <a:ext cx="4244975" cy="45608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716525946"/>
      </p:ext>
    </p:extLst>
  </p:cSld>
  <p:clrMapOvr>
    <a:masterClrMapping/>
  </p:clrMapOvr>
  <p:transition advClick="0" advTm="3000"/>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a:prstGeom prst="rect">
            <a:avLst/>
          </a:prstGeo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844907675"/>
      </p:ext>
    </p:extLst>
  </p:cSld>
  <p:clrMapOvr>
    <a:masterClrMapping/>
  </p:clrMapOvr>
  <p:transition advClick="0" advTm="3000"/>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Tree>
    <p:extLst>
      <p:ext uri="{BB962C8B-B14F-4D97-AF65-F5344CB8AC3E}">
        <p14:creationId xmlns:p14="http://schemas.microsoft.com/office/powerpoint/2010/main" val="2339326563"/>
      </p:ext>
    </p:extLst>
  </p:cSld>
  <p:clrMapOvr>
    <a:masterClrMapping/>
  </p:clrMapOvr>
  <p:transition advClick="0" advTm="300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512791"/>
      </p:ext>
    </p:extLst>
  </p:cSld>
  <p:clrMapOvr>
    <a:masterClrMapping/>
  </p:clrMapOvr>
  <p:transition advClick="0" advTm="300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jpg"/><Relationship Id="rId7"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 Id="rId9"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1.jpg"/><Relationship Id="rId18" Type="http://schemas.openxmlformats.org/officeDocument/2006/relationships/image" Target="../media/image15.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3.xml"/><Relationship Id="rId17" Type="http://schemas.openxmlformats.org/officeDocument/2006/relationships/image" Target="../media/image14.gif"/><Relationship Id="rId2" Type="http://schemas.openxmlformats.org/officeDocument/2006/relationships/slideLayout" Target="../slideLayouts/slideLayout4.xml"/><Relationship Id="rId16"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2.pn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7F5898CD-F109-43CE-8333-D377CDEFC4E3}"/>
              </a:ext>
            </a:extLst>
          </p:cNvPr>
          <p:cNvGrpSpPr/>
          <p:nvPr userDrawn="1"/>
        </p:nvGrpSpPr>
        <p:grpSpPr>
          <a:xfrm>
            <a:off x="1427789" y="2101850"/>
            <a:ext cx="6288423" cy="1543174"/>
            <a:chOff x="2483768" y="2101850"/>
            <a:chExt cx="6288423" cy="1543174"/>
          </a:xfrm>
        </p:grpSpPr>
        <p:pic>
          <p:nvPicPr>
            <p:cNvPr id="1032" name="Obraz 1">
              <a:extLst>
                <a:ext uri="{FF2B5EF4-FFF2-40B4-BE49-F238E27FC236}">
                  <a16:creationId xmlns:a16="http://schemas.microsoft.com/office/drawing/2014/main" id="{1407952D-8B25-4FA2-8918-81203F0FE34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39351" y="2101850"/>
              <a:ext cx="1932840" cy="154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ole tekstowe 17">
              <a:extLst>
                <a:ext uri="{FF2B5EF4-FFF2-40B4-BE49-F238E27FC236}">
                  <a16:creationId xmlns:a16="http://schemas.microsoft.com/office/drawing/2014/main" id="{D1CE1919-414B-4DE4-964C-B2C5E44ED078}"/>
                </a:ext>
              </a:extLst>
            </p:cNvPr>
            <p:cNvSpPr txBox="1"/>
            <p:nvPr userDrawn="1"/>
          </p:nvSpPr>
          <p:spPr bwMode="auto">
            <a:xfrm>
              <a:off x="2483768" y="2321491"/>
              <a:ext cx="4184730" cy="1103893"/>
            </a:xfrm>
            <a:prstGeom prst="rect">
              <a:avLst/>
            </a:prstGeom>
            <a:noFill/>
          </p:spPr>
          <p:txBody>
            <a:bodyPr>
              <a:scene3d>
                <a:camera prst="orthographicFront"/>
                <a:lightRig rig="harsh" dir="t"/>
              </a:scene3d>
              <a:sp3d extrusionH="57150" prstMaterial="matte">
                <a:bevelT w="63500" h="12700" prst="angle"/>
                <a:contourClr>
                  <a:schemeClr val="bg1">
                    <a:lumMod val="65000"/>
                  </a:schemeClr>
                </a:contourClr>
              </a:sp3d>
            </a:bodyPr>
            <a:lstStyle/>
            <a:p>
              <a:pPr algn="r">
                <a:spcAft>
                  <a:spcPts val="0"/>
                </a:spcAft>
                <a:defRPr/>
              </a:pPr>
              <a:r>
                <a:rPr lang="en-US" sz="1800" dirty="0">
                  <a:solidFill>
                    <a:schemeClr val="bg1">
                      <a:lumMod val="50000"/>
                    </a:schemeClr>
                  </a:solidFill>
                  <a:ea typeface="Times New Roman" panose="02020603050405020304" pitchFamily="18" charset="0"/>
                </a:rPr>
                <a:t>Development of innovative training solutions in the ﬁeld of functional evaluation aimed at updating of the curricula of health sciences schools</a:t>
              </a:r>
              <a:endParaRPr lang="pl-PL" sz="1800" dirty="0">
                <a:solidFill>
                  <a:schemeClr val="bg1">
                    <a:lumMod val="50000"/>
                  </a:schemeClr>
                </a:solidFill>
                <a:latin typeface="Times New Roman" panose="02020603050405020304" pitchFamily="18" charset="0"/>
                <a:ea typeface="Times New Roman" panose="02020603050405020304" pitchFamily="18" charset="0"/>
              </a:endParaRPr>
            </a:p>
          </p:txBody>
        </p:sp>
      </p:grpSp>
      <p:pic>
        <p:nvPicPr>
          <p:cNvPr id="1028" name="Obraz 13" descr="Logo Politechniki ÅlÄskiej">
            <a:extLst>
              <a:ext uri="{FF2B5EF4-FFF2-40B4-BE49-F238E27FC236}">
                <a16:creationId xmlns:a16="http://schemas.microsoft.com/office/drawing/2014/main" id="{FC0A478C-BDBE-4BDE-AA43-47749735BE7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1044" r="29419"/>
          <a:stretch>
            <a:fillRect/>
          </a:stretch>
        </p:blipFill>
        <p:spPr bwMode="auto">
          <a:xfrm>
            <a:off x="539750" y="5932488"/>
            <a:ext cx="18716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Obraz 14">
            <a:extLst>
              <a:ext uri="{FF2B5EF4-FFF2-40B4-BE49-F238E27FC236}">
                <a16:creationId xmlns:a16="http://schemas.microsoft.com/office/drawing/2014/main" id="{95BCF6DF-C3EE-4187-9DC0-ACE2D108ED2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253038" y="5805488"/>
            <a:ext cx="97472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Obraz 15">
            <a:extLst>
              <a:ext uri="{FF2B5EF4-FFF2-40B4-BE49-F238E27FC236}">
                <a16:creationId xmlns:a16="http://schemas.microsoft.com/office/drawing/2014/main" id="{1D9DFB03-099B-426B-8DE4-903ED8CC404B}"/>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l="10886" t="30379" r="9628" b="26703"/>
          <a:stretch>
            <a:fillRect/>
          </a:stretch>
        </p:blipFill>
        <p:spPr bwMode="auto">
          <a:xfrm>
            <a:off x="6958013" y="5868988"/>
            <a:ext cx="1646237"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Imagen 11">
            <a:extLst>
              <a:ext uri="{FF2B5EF4-FFF2-40B4-BE49-F238E27FC236}">
                <a16:creationId xmlns:a16="http://schemas.microsoft.com/office/drawing/2014/main" id="{05FE09E8-6CB9-4FD9-9D83-68B2B84BA510}"/>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070225" y="5983288"/>
            <a:ext cx="145256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a:extLst>
              <a:ext uri="{FF2B5EF4-FFF2-40B4-BE49-F238E27FC236}">
                <a16:creationId xmlns:a16="http://schemas.microsoft.com/office/drawing/2014/main" id="{C78C4C2B-68B9-4C0C-9BAD-FF084FB00A3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4691"/>
            <a:ext cx="9144000" cy="1859280"/>
          </a:xfrm>
          <a:prstGeom prst="rect">
            <a:avLst/>
          </a:prstGeom>
        </p:spPr>
      </p:pic>
      <p:pic>
        <p:nvPicPr>
          <p:cNvPr id="12" name="Imagen 11">
            <a:extLst>
              <a:ext uri="{FF2B5EF4-FFF2-40B4-BE49-F238E27FC236}">
                <a16:creationId xmlns:a16="http://schemas.microsoft.com/office/drawing/2014/main" id="{25F30BC2-E2E6-493D-955E-C69103BB7BA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164287" y="1327888"/>
            <a:ext cx="1812155" cy="516936"/>
          </a:xfrm>
          <a:prstGeom prst="rect">
            <a:avLst/>
          </a:prstGeom>
        </p:spPr>
      </p:pic>
      <p:pic>
        <p:nvPicPr>
          <p:cNvPr id="15" name="Imagen 1">
            <a:extLst>
              <a:ext uri="{FF2B5EF4-FFF2-40B4-BE49-F238E27FC236}">
                <a16:creationId xmlns:a16="http://schemas.microsoft.com/office/drawing/2014/main" id="{D69C079C-D2FD-47BA-A0D7-4871D4A9AFC2}"/>
              </a:ext>
            </a:extLst>
          </p:cNvPr>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t="26203" b="8290"/>
          <a:stretch/>
        </p:blipFill>
        <p:spPr bwMode="auto">
          <a:xfrm rot="16200000">
            <a:off x="-1467543" y="3788789"/>
            <a:ext cx="3324052" cy="36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6" r:id="rId1"/>
  </p:sldLayoutIdLst>
  <p:transition advClick="0" advTm="3000"/>
  <p:txStyles>
    <p:titleStyle>
      <a:lvl1pPr algn="ctr" defTabSz="642938" rtl="0" eaLnBrk="0" fontAlgn="base" hangingPunct="0">
        <a:spcBef>
          <a:spcPct val="0"/>
        </a:spcBef>
        <a:spcAft>
          <a:spcPct val="0"/>
        </a:spcAft>
        <a:defRPr sz="3000">
          <a:solidFill>
            <a:schemeClr val="tx2"/>
          </a:solidFill>
          <a:latin typeface="+mj-lt"/>
          <a:ea typeface="+mj-ea"/>
          <a:cs typeface="+mj-cs"/>
        </a:defRPr>
      </a:lvl1pPr>
      <a:lvl2pPr algn="ctr" defTabSz="642938" rtl="0" eaLnBrk="0" fontAlgn="base" hangingPunct="0">
        <a:spcBef>
          <a:spcPct val="0"/>
        </a:spcBef>
        <a:spcAft>
          <a:spcPct val="0"/>
        </a:spcAft>
        <a:defRPr sz="3000">
          <a:solidFill>
            <a:schemeClr val="tx2"/>
          </a:solidFill>
          <a:latin typeface="Arial" charset="0"/>
        </a:defRPr>
      </a:lvl2pPr>
      <a:lvl3pPr algn="ctr" defTabSz="642938" rtl="0" eaLnBrk="0" fontAlgn="base" hangingPunct="0">
        <a:spcBef>
          <a:spcPct val="0"/>
        </a:spcBef>
        <a:spcAft>
          <a:spcPct val="0"/>
        </a:spcAft>
        <a:defRPr sz="3000">
          <a:solidFill>
            <a:schemeClr val="tx2"/>
          </a:solidFill>
          <a:latin typeface="Arial" charset="0"/>
        </a:defRPr>
      </a:lvl3pPr>
      <a:lvl4pPr algn="ctr" defTabSz="642938" rtl="0" eaLnBrk="0" fontAlgn="base" hangingPunct="0">
        <a:spcBef>
          <a:spcPct val="0"/>
        </a:spcBef>
        <a:spcAft>
          <a:spcPct val="0"/>
        </a:spcAft>
        <a:defRPr sz="3000">
          <a:solidFill>
            <a:schemeClr val="tx2"/>
          </a:solidFill>
          <a:latin typeface="Arial" charset="0"/>
        </a:defRPr>
      </a:lvl4pPr>
      <a:lvl5pPr algn="ctr" defTabSz="642938" rtl="0" eaLnBrk="0" fontAlgn="base" hangingPunct="0">
        <a:spcBef>
          <a:spcPct val="0"/>
        </a:spcBef>
        <a:spcAft>
          <a:spcPct val="0"/>
        </a:spcAft>
        <a:defRPr sz="3000">
          <a:solidFill>
            <a:schemeClr val="tx2"/>
          </a:solidFill>
          <a:latin typeface="Arial" charset="0"/>
        </a:defRPr>
      </a:lvl5pPr>
      <a:lvl6pPr marL="457200" algn="ctr" defTabSz="642938" rtl="0" eaLnBrk="1" fontAlgn="base" hangingPunct="1">
        <a:spcBef>
          <a:spcPct val="0"/>
        </a:spcBef>
        <a:spcAft>
          <a:spcPct val="0"/>
        </a:spcAft>
        <a:defRPr sz="3000">
          <a:solidFill>
            <a:schemeClr val="tx2"/>
          </a:solidFill>
          <a:latin typeface="Arial" charset="0"/>
        </a:defRPr>
      </a:lvl6pPr>
      <a:lvl7pPr marL="914400" algn="ctr" defTabSz="642938" rtl="0" eaLnBrk="1" fontAlgn="base" hangingPunct="1">
        <a:spcBef>
          <a:spcPct val="0"/>
        </a:spcBef>
        <a:spcAft>
          <a:spcPct val="0"/>
        </a:spcAft>
        <a:defRPr sz="3000">
          <a:solidFill>
            <a:schemeClr val="tx2"/>
          </a:solidFill>
          <a:latin typeface="Arial" charset="0"/>
        </a:defRPr>
      </a:lvl7pPr>
      <a:lvl8pPr marL="1371600" algn="ctr" defTabSz="642938" rtl="0" eaLnBrk="1" fontAlgn="base" hangingPunct="1">
        <a:spcBef>
          <a:spcPct val="0"/>
        </a:spcBef>
        <a:spcAft>
          <a:spcPct val="0"/>
        </a:spcAft>
        <a:defRPr sz="3000">
          <a:solidFill>
            <a:schemeClr val="tx2"/>
          </a:solidFill>
          <a:latin typeface="Arial" charset="0"/>
        </a:defRPr>
      </a:lvl8pPr>
      <a:lvl9pPr marL="1828800" algn="ctr" defTabSz="642938" rtl="0" eaLnBrk="1" fontAlgn="base" hangingPunct="1">
        <a:spcBef>
          <a:spcPct val="0"/>
        </a:spcBef>
        <a:spcAft>
          <a:spcPct val="0"/>
        </a:spcAft>
        <a:defRPr sz="3000">
          <a:solidFill>
            <a:schemeClr val="tx2"/>
          </a:solidFill>
          <a:latin typeface="Arial" charset="0"/>
        </a:defRPr>
      </a:lvl9pPr>
    </p:titleStyle>
    <p:bodyStyle>
      <a:lvl1pPr marL="241300" indent="-241300" algn="l" defTabSz="642938" rtl="0" eaLnBrk="0" fontAlgn="base" hangingPunct="0">
        <a:spcBef>
          <a:spcPct val="20000"/>
        </a:spcBef>
        <a:spcAft>
          <a:spcPct val="0"/>
        </a:spcAft>
        <a:buChar char="•"/>
        <a:defRPr sz="2200">
          <a:solidFill>
            <a:schemeClr val="tx1"/>
          </a:solidFill>
          <a:latin typeface="+mn-lt"/>
          <a:ea typeface="+mn-ea"/>
          <a:cs typeface="+mn-cs"/>
        </a:defRPr>
      </a:lvl1pPr>
      <a:lvl2pPr marL="522288" indent="-203200" algn="l" defTabSz="642938" rtl="0" eaLnBrk="0" fontAlgn="base" hangingPunct="0">
        <a:spcBef>
          <a:spcPct val="20000"/>
        </a:spcBef>
        <a:spcAft>
          <a:spcPct val="0"/>
        </a:spcAft>
        <a:buChar char="–"/>
        <a:defRPr sz="2000">
          <a:solidFill>
            <a:schemeClr val="tx1"/>
          </a:solidFill>
          <a:latin typeface="+mn-lt"/>
        </a:defRPr>
      </a:lvl2pPr>
      <a:lvl3pPr marL="803275" indent="-160338" algn="l" defTabSz="642938" rtl="0" eaLnBrk="0" fontAlgn="base" hangingPunct="0">
        <a:spcBef>
          <a:spcPct val="20000"/>
        </a:spcBef>
        <a:spcAft>
          <a:spcPct val="0"/>
        </a:spcAft>
        <a:buChar char="•"/>
        <a:defRPr sz="1700">
          <a:solidFill>
            <a:schemeClr val="tx1"/>
          </a:solidFill>
          <a:latin typeface="+mn-lt"/>
        </a:defRPr>
      </a:lvl3pPr>
      <a:lvl4pPr marL="1123950" indent="-160338" algn="l" defTabSz="642938" rtl="0" eaLnBrk="0" fontAlgn="base" hangingPunct="0">
        <a:spcBef>
          <a:spcPct val="20000"/>
        </a:spcBef>
        <a:spcAft>
          <a:spcPct val="0"/>
        </a:spcAft>
        <a:buChar char="–"/>
        <a:defRPr sz="1400">
          <a:solidFill>
            <a:schemeClr val="tx1"/>
          </a:solidFill>
          <a:latin typeface="+mn-lt"/>
        </a:defRPr>
      </a:lvl4pPr>
      <a:lvl5pPr marL="1446213" indent="-158750" algn="l" defTabSz="642938" rtl="0" eaLnBrk="0" fontAlgn="base" hangingPunct="0">
        <a:spcBef>
          <a:spcPct val="20000"/>
        </a:spcBef>
        <a:spcAft>
          <a:spcPct val="0"/>
        </a:spcAft>
        <a:buChar char="»"/>
        <a:defRPr sz="1400">
          <a:solidFill>
            <a:schemeClr val="tx1"/>
          </a:solidFill>
          <a:latin typeface="+mn-lt"/>
        </a:defRPr>
      </a:lvl5pPr>
      <a:lvl6pPr marL="1903413" indent="-158750" algn="l" defTabSz="642938" rtl="0" eaLnBrk="1" fontAlgn="base" hangingPunct="1">
        <a:spcBef>
          <a:spcPct val="20000"/>
        </a:spcBef>
        <a:spcAft>
          <a:spcPct val="0"/>
        </a:spcAft>
        <a:buChar char="»"/>
        <a:defRPr sz="1400">
          <a:solidFill>
            <a:schemeClr val="tx1"/>
          </a:solidFill>
          <a:latin typeface="+mn-lt"/>
        </a:defRPr>
      </a:lvl6pPr>
      <a:lvl7pPr marL="2360613" indent="-158750" algn="l" defTabSz="642938" rtl="0" eaLnBrk="1" fontAlgn="base" hangingPunct="1">
        <a:spcBef>
          <a:spcPct val="20000"/>
        </a:spcBef>
        <a:spcAft>
          <a:spcPct val="0"/>
        </a:spcAft>
        <a:buChar char="»"/>
        <a:defRPr sz="1400">
          <a:solidFill>
            <a:schemeClr val="tx1"/>
          </a:solidFill>
          <a:latin typeface="+mn-lt"/>
        </a:defRPr>
      </a:lvl7pPr>
      <a:lvl8pPr marL="2817813" indent="-158750" algn="l" defTabSz="642938" rtl="0" eaLnBrk="1" fontAlgn="base" hangingPunct="1">
        <a:spcBef>
          <a:spcPct val="20000"/>
        </a:spcBef>
        <a:spcAft>
          <a:spcPct val="0"/>
        </a:spcAft>
        <a:buChar char="»"/>
        <a:defRPr sz="1400">
          <a:solidFill>
            <a:schemeClr val="tx1"/>
          </a:solidFill>
          <a:latin typeface="+mn-lt"/>
        </a:defRPr>
      </a:lvl8pPr>
      <a:lvl9pPr marL="3275013" indent="-158750" algn="l" defTabSz="642938" rtl="0" eaLnBrk="1" fontAlgn="base" hangingPunct="1">
        <a:spcBef>
          <a:spcPct val="20000"/>
        </a:spcBef>
        <a:spcAft>
          <a:spcPct val="0"/>
        </a:spcAft>
        <a:buChar char="»"/>
        <a:defRPr sz="14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3" name="Imagen 22">
            <a:extLst>
              <a:ext uri="{FF2B5EF4-FFF2-40B4-BE49-F238E27FC236}">
                <a16:creationId xmlns:a16="http://schemas.microsoft.com/office/drawing/2014/main" id="{A25EB961-88E4-4728-B314-FAFCF9B56B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499360"/>
            <a:ext cx="9144000" cy="1859280"/>
          </a:xfrm>
          <a:prstGeom prst="rect">
            <a:avLst/>
          </a:prstGeom>
        </p:spPr>
      </p:pic>
      <p:pic>
        <p:nvPicPr>
          <p:cNvPr id="10" name="Obraz 13" descr="Logo Politechniki ÅlÄskiej">
            <a:extLst>
              <a:ext uri="{FF2B5EF4-FFF2-40B4-BE49-F238E27FC236}">
                <a16:creationId xmlns:a16="http://schemas.microsoft.com/office/drawing/2014/main" id="{E6F63310-57AE-4CB7-ABA2-0D38297FF5C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1044" r="29419"/>
          <a:stretch>
            <a:fillRect/>
          </a:stretch>
        </p:blipFill>
        <p:spPr bwMode="auto">
          <a:xfrm>
            <a:off x="539750" y="5932488"/>
            <a:ext cx="18716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14">
            <a:extLst>
              <a:ext uri="{FF2B5EF4-FFF2-40B4-BE49-F238E27FC236}">
                <a16:creationId xmlns:a16="http://schemas.microsoft.com/office/drawing/2014/main" id="{9292324C-CFB2-460B-9F44-369411AFF05A}"/>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253038" y="5805488"/>
            <a:ext cx="97472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15">
            <a:extLst>
              <a:ext uri="{FF2B5EF4-FFF2-40B4-BE49-F238E27FC236}">
                <a16:creationId xmlns:a16="http://schemas.microsoft.com/office/drawing/2014/main" id="{4053F563-1DBE-4277-9844-25737225E5DD}"/>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l="10886" t="30379" r="9628" b="26703"/>
          <a:stretch>
            <a:fillRect/>
          </a:stretch>
        </p:blipFill>
        <p:spPr bwMode="auto">
          <a:xfrm>
            <a:off x="6958013" y="5868988"/>
            <a:ext cx="1646237"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11">
            <a:extLst>
              <a:ext uri="{FF2B5EF4-FFF2-40B4-BE49-F238E27FC236}">
                <a16:creationId xmlns:a16="http://schemas.microsoft.com/office/drawing/2014/main" id="{7119E8FE-952A-43B4-AB5D-00E7AAB77D56}"/>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070225" y="5983288"/>
            <a:ext cx="145256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Obraz 1">
            <a:extLst>
              <a:ext uri="{FF2B5EF4-FFF2-40B4-BE49-F238E27FC236}">
                <a16:creationId xmlns:a16="http://schemas.microsoft.com/office/drawing/2014/main" id="{4B91E131-E34F-4142-B43E-EB4BE20902F2}"/>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4020542" y="1605980"/>
            <a:ext cx="1102916" cy="880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18">
            <a:extLst>
              <a:ext uri="{FF2B5EF4-FFF2-40B4-BE49-F238E27FC236}">
                <a16:creationId xmlns:a16="http://schemas.microsoft.com/office/drawing/2014/main" id="{281C17BF-4D2D-4320-886C-F959A3F3F51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75053" y="3789040"/>
            <a:ext cx="1812155" cy="516936"/>
          </a:xfrm>
          <a:prstGeom prst="rect">
            <a:avLst/>
          </a:prstGeom>
        </p:spPr>
      </p:pic>
    </p:spTree>
    <p:extLst>
      <p:ext uri="{BB962C8B-B14F-4D97-AF65-F5344CB8AC3E}">
        <p14:creationId xmlns:p14="http://schemas.microsoft.com/office/powerpoint/2010/main" val="2782553589"/>
      </p:ext>
    </p:extLst>
  </p:cSld>
  <p:clrMap bg1="lt1" tx1="dk1" bg2="lt2" tx2="dk2" accent1="accent1" accent2="accent2" accent3="accent3" accent4="accent4" accent5="accent5" accent6="accent6" hlink="hlink" folHlink="folHlink"/>
  <p:sldLayoutIdLst>
    <p:sldLayoutId id="214748369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5" name="Imagen 34">
            <a:extLst>
              <a:ext uri="{FF2B5EF4-FFF2-40B4-BE49-F238E27FC236}">
                <a16:creationId xmlns:a16="http://schemas.microsoft.com/office/drawing/2014/main" id="{D43AE6C3-53DE-461E-AC57-9DBAB6517CE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4055"/>
            <a:ext cx="9144000" cy="693420"/>
          </a:xfrm>
          <a:prstGeom prst="rect">
            <a:avLst/>
          </a:prstGeom>
        </p:spPr>
      </p:pic>
      <p:cxnSp>
        <p:nvCxnSpPr>
          <p:cNvPr id="2054" name="Łącznik prosty 12">
            <a:extLst>
              <a:ext uri="{FF2B5EF4-FFF2-40B4-BE49-F238E27FC236}">
                <a16:creationId xmlns:a16="http://schemas.microsoft.com/office/drawing/2014/main" id="{BDA8FF72-1F9A-4CBC-95D9-36F84D2911F7}"/>
              </a:ext>
            </a:extLst>
          </p:cNvPr>
          <p:cNvCxnSpPr>
            <a:cxnSpLocks noChangeShapeType="1"/>
          </p:cNvCxnSpPr>
          <p:nvPr userDrawn="1"/>
        </p:nvCxnSpPr>
        <p:spPr bwMode="auto">
          <a:xfrm>
            <a:off x="-49213" y="6165304"/>
            <a:ext cx="9193213" cy="0"/>
          </a:xfrm>
          <a:prstGeom prst="line">
            <a:avLst/>
          </a:prstGeom>
          <a:noFill/>
          <a:ln w="12700" algn="ctr">
            <a:solidFill>
              <a:srgbClr val="0404E6"/>
            </a:solidFill>
            <a:round/>
            <a:headEnd/>
            <a:tailEnd/>
          </a:ln>
          <a:extLst>
            <a:ext uri="{909E8E84-426E-40DD-AFC4-6F175D3DCCD1}">
              <a14:hiddenFill xmlns:a14="http://schemas.microsoft.com/office/drawing/2010/main">
                <a:noFill/>
              </a14:hiddenFill>
            </a:ext>
          </a:extLst>
        </p:spPr>
      </p:cxnSp>
      <p:pic>
        <p:nvPicPr>
          <p:cNvPr id="20" name="Imagen 19">
            <a:extLst>
              <a:ext uri="{FF2B5EF4-FFF2-40B4-BE49-F238E27FC236}">
                <a16:creationId xmlns:a16="http://schemas.microsoft.com/office/drawing/2014/main" id="{84B2078D-D761-4969-AC15-3F27511FE3F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596336" y="260041"/>
            <a:ext cx="1235793" cy="352523"/>
          </a:xfrm>
          <a:prstGeom prst="rect">
            <a:avLst/>
          </a:prstGeom>
        </p:spPr>
      </p:pic>
      <p:grpSp>
        <p:nvGrpSpPr>
          <p:cNvPr id="27" name="Grupo 26">
            <a:extLst>
              <a:ext uri="{FF2B5EF4-FFF2-40B4-BE49-F238E27FC236}">
                <a16:creationId xmlns:a16="http://schemas.microsoft.com/office/drawing/2014/main" id="{84DE3E14-E354-4D50-B4D8-AF37FC47E772}"/>
              </a:ext>
            </a:extLst>
          </p:cNvPr>
          <p:cNvGrpSpPr/>
          <p:nvPr userDrawn="1"/>
        </p:nvGrpSpPr>
        <p:grpSpPr>
          <a:xfrm>
            <a:off x="323528" y="6309320"/>
            <a:ext cx="2664296" cy="386577"/>
            <a:chOff x="395536" y="6066170"/>
            <a:chExt cx="3468321" cy="503237"/>
          </a:xfrm>
        </p:grpSpPr>
        <p:pic>
          <p:nvPicPr>
            <p:cNvPr id="2051" name="Obraz 13" descr="Logo Politechniki ÅlÄskiej">
              <a:extLst>
                <a:ext uri="{FF2B5EF4-FFF2-40B4-BE49-F238E27FC236}">
                  <a16:creationId xmlns:a16="http://schemas.microsoft.com/office/drawing/2014/main" id="{45244FFF-A08E-4535-B2FB-082E0D4E4996}"/>
                </a:ext>
              </a:extLst>
            </p:cNvPr>
            <p:cNvPicPr>
              <a:picLocks noChangeAspect="1" noChangeArrowheads="1"/>
            </p:cNvPicPr>
            <p:nvPr userDrawn="1"/>
          </p:nvPicPr>
          <p:blipFill rotWithShape="1">
            <a:blip r:embed="rId15">
              <a:extLst>
                <a:ext uri="{28A0092B-C50C-407E-A947-70E740481C1C}">
                  <a14:useLocalDpi xmlns:a14="http://schemas.microsoft.com/office/drawing/2010/main" val="0"/>
                </a:ext>
              </a:extLst>
            </a:blip>
            <a:srcRect r="78612"/>
            <a:stretch/>
          </p:blipFill>
          <p:spPr bwMode="auto">
            <a:xfrm>
              <a:off x="395536" y="6066170"/>
              <a:ext cx="575866"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n 21">
              <a:extLst>
                <a:ext uri="{FF2B5EF4-FFF2-40B4-BE49-F238E27FC236}">
                  <a16:creationId xmlns:a16="http://schemas.microsoft.com/office/drawing/2014/main" id="{135AAC17-25D0-4F3A-8A2F-2B3D2BE9F5C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256834" y="6140748"/>
              <a:ext cx="686346" cy="354081"/>
            </a:xfrm>
            <a:prstGeom prst="rect">
              <a:avLst/>
            </a:prstGeom>
          </p:spPr>
        </p:pic>
        <p:pic>
          <p:nvPicPr>
            <p:cNvPr id="24" name="Imagen 23">
              <a:extLst>
                <a:ext uri="{FF2B5EF4-FFF2-40B4-BE49-F238E27FC236}">
                  <a16:creationId xmlns:a16="http://schemas.microsoft.com/office/drawing/2014/main" id="{7910E8F0-C8C4-4479-9403-941484277EA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228612" y="6081970"/>
              <a:ext cx="470833" cy="471636"/>
            </a:xfrm>
            <a:prstGeom prst="rect">
              <a:avLst/>
            </a:prstGeom>
          </p:spPr>
        </p:pic>
        <p:pic>
          <p:nvPicPr>
            <p:cNvPr id="26" name="Imagen 25">
              <a:extLst>
                <a:ext uri="{FF2B5EF4-FFF2-40B4-BE49-F238E27FC236}">
                  <a16:creationId xmlns:a16="http://schemas.microsoft.com/office/drawing/2014/main" id="{D4C56CC0-078F-4C43-8D48-D8AF6472220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84877" y="6141605"/>
              <a:ext cx="878980" cy="352366"/>
            </a:xfrm>
            <a:prstGeom prst="rect">
              <a:avLst/>
            </a:prstGeom>
          </p:spPr>
        </p:pic>
      </p:grpSp>
      <p:sp>
        <p:nvSpPr>
          <p:cNvPr id="7" name="pole tekstowe 17">
            <a:extLst>
              <a:ext uri="{FF2B5EF4-FFF2-40B4-BE49-F238E27FC236}">
                <a16:creationId xmlns:a16="http://schemas.microsoft.com/office/drawing/2014/main" id="{E7769513-69E3-4124-9A93-139F735492EC}"/>
              </a:ext>
            </a:extLst>
          </p:cNvPr>
          <p:cNvSpPr txBox="1"/>
          <p:nvPr userDrawn="1"/>
        </p:nvSpPr>
        <p:spPr>
          <a:xfrm>
            <a:off x="251520" y="116631"/>
            <a:ext cx="2980206" cy="432049"/>
          </a:xfrm>
          <a:prstGeom prst="rect">
            <a:avLst/>
          </a:prstGeom>
          <a:noFill/>
        </p:spPr>
        <p:txBody>
          <a:bodyPr>
            <a:scene3d>
              <a:camera prst="orthographicFront"/>
              <a:lightRig rig="harsh" dir="t"/>
            </a:scene3d>
            <a:sp3d extrusionH="57150" prstMaterial="matte">
              <a:bevelT w="63500" h="12700" prst="angle"/>
              <a:contourClr>
                <a:schemeClr val="bg1">
                  <a:lumMod val="65000"/>
                </a:schemeClr>
              </a:contourClr>
            </a:sp3d>
          </a:bodyPr>
          <a:lstStyle/>
          <a:p>
            <a:pPr algn="r">
              <a:spcAft>
                <a:spcPts val="0"/>
              </a:spcAft>
              <a:defRPr/>
            </a:pPr>
            <a:r>
              <a:rPr lang="en-US" sz="900" dirty="0">
                <a:solidFill>
                  <a:schemeClr val="bg2">
                    <a:lumMod val="75000"/>
                  </a:schemeClr>
                </a:solidFill>
                <a:ea typeface="Times New Roman" panose="02020603050405020304" pitchFamily="18" charset="0"/>
              </a:rPr>
              <a:t>Development of innovative training solutions in the ﬁeld of functional evaluation aimed at updating of the curricula of health sciences schools</a:t>
            </a:r>
            <a:endParaRPr lang="pl-PL" sz="900" dirty="0">
              <a:solidFill>
                <a:schemeClr val="bg2">
                  <a:lumMod val="75000"/>
                </a:schemeClr>
              </a:solidFill>
              <a:latin typeface="Times New Roman" panose="02020603050405020304" pitchFamily="18" charset="0"/>
              <a:ea typeface="Times New Roman" panose="02020603050405020304" pitchFamily="18" charset="0"/>
            </a:endParaRPr>
          </a:p>
        </p:txBody>
      </p:sp>
      <p:cxnSp>
        <p:nvCxnSpPr>
          <p:cNvPr id="3" name="Conector recto 2">
            <a:extLst>
              <a:ext uri="{FF2B5EF4-FFF2-40B4-BE49-F238E27FC236}">
                <a16:creationId xmlns:a16="http://schemas.microsoft.com/office/drawing/2014/main" id="{9DF42E42-F554-4418-AD40-D27470710720}"/>
              </a:ext>
            </a:extLst>
          </p:cNvPr>
          <p:cNvCxnSpPr>
            <a:stCxn id="2051" idx="1"/>
          </p:cNvCxnSpPr>
          <p:nvPr userDrawn="1"/>
        </p:nvCxnSpPr>
        <p:spPr bwMode="auto">
          <a:xfrm flipV="1">
            <a:off x="323528" y="1340768"/>
            <a:ext cx="288032" cy="5161841"/>
          </a:xfrm>
          <a:prstGeom prst="line">
            <a:avLst/>
          </a:prstGeom>
          <a:noFill/>
          <a:ln w="12700" cap="flat" cmpd="sng" algn="ctr">
            <a:noFill/>
            <a:prstDash val="solid"/>
            <a:round/>
            <a:headEnd type="none" w="med" len="med"/>
            <a:tailEnd type="none" w="med" len="med"/>
          </a:ln>
          <a:effectLst/>
        </p:spPr>
      </p:cxn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advClick="0" advTm="3000"/>
  <p:txStyles>
    <p:title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p:titleStyle>
    <p:body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16.png"/><Relationship Id="rId4" Type="http://schemas.openxmlformats.org/officeDocument/2006/relationships/hyperlink" Target="https://www.thesaurus.com/browse/disabilities"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1.mp3"/><Relationship Id="rId1" Type="http://schemas.microsoft.com/office/2007/relationships/media" Target="../media/media11.mp3"/><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2.mp3"/><Relationship Id="rId1" Type="http://schemas.microsoft.com/office/2007/relationships/media" Target="../media/media12.mp3"/><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3.mp3"/><Relationship Id="rId1" Type="http://schemas.microsoft.com/office/2007/relationships/media" Target="../media/media13.mp3"/><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4.mp3"/><Relationship Id="rId1" Type="http://schemas.microsoft.com/office/2007/relationships/media" Target="../media/media14.mp3"/><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5.mp3"/><Relationship Id="rId1" Type="http://schemas.microsoft.com/office/2007/relationships/media" Target="../media/media15.mp3"/><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8.mp3"/><Relationship Id="rId1" Type="http://schemas.microsoft.com/office/2007/relationships/media" Target="../media/media18.mp3"/><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9.mp3"/><Relationship Id="rId1" Type="http://schemas.microsoft.com/office/2007/relationships/media" Target="../media/media19.mp3"/><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16.png"/><Relationship Id="rId4" Type="http://schemas.openxmlformats.org/officeDocument/2006/relationships/hyperlink" Target="https://www.britannica.com/topic/quality-of-life"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1.mp3"/><Relationship Id="rId1" Type="http://schemas.microsoft.com/office/2007/relationships/media" Target="../media/media21.mp3"/><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16.png"/><Relationship Id="rId4"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3.mp3"/><Relationship Id="rId1" Type="http://schemas.microsoft.com/office/2007/relationships/media" Target="../media/media23.mp3"/><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9.xml"/><Relationship Id="rId7" Type="http://schemas.openxmlformats.org/officeDocument/2006/relationships/hyperlink" Target="https://www.themindfulword.org/2014/creating-better-society-importance-empowering-people-disabilities/)" TargetMode="External"/><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hyperlink" Target="https://www.ncbi.nlm.nih.gov/pmc/articles/PMC6065127/" TargetMode="External"/><Relationship Id="rId5" Type="http://schemas.openxmlformats.org/officeDocument/2006/relationships/hyperlink" Target="https://plato.stanford.edu/entries/disability/" TargetMode="External"/><Relationship Id="rId4" Type="http://schemas.openxmlformats.org/officeDocument/2006/relationships/hyperlink" Target="https://www.ncbi.nlm.nih.gov/pmc/articles/PMC1466742/"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6.png"/><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hyperlink" Target="https://www.disabilitymuseum.org/dhm/lib/detail.html?id=1941&amp;page=all)" TargetMode="External"/><Relationship Id="rId5" Type="http://schemas.openxmlformats.org/officeDocument/2006/relationships/hyperlink" Target="https://en.wikipedia.org/wiki/Normalization_(people_with_disabilities)" TargetMode="External"/><Relationship Id="rId4" Type="http://schemas.openxmlformats.org/officeDocument/2006/relationships/hyperlink" Target="http://13379618.weebly.com/"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9.xml"/><Relationship Id="rId7" Type="http://schemas.openxmlformats.org/officeDocument/2006/relationships/hyperlink" Target="https://www.ohchr.org/en/hrbodies/crpd/pages/gc.aspx" TargetMode="External"/><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hyperlink" Target="https://www.un.org/disabilities/documents/convention/convoptprot-e.pdf" TargetMode="External"/><Relationship Id="rId5" Type="http://schemas.openxmlformats.org/officeDocument/2006/relationships/hyperlink" Target="https://www.wpanet.org/current-madrid-declaration" TargetMode="External"/><Relationship Id="rId4" Type="http://schemas.openxmlformats.org/officeDocument/2006/relationships/hyperlink" Target="https://democracy.islington.gov.uk/Data/Annual%20Council/200305131930/Agenda/$THE%20MADRID%20DECLARATION%20REPORT.doc.pdf" TargetMode="Externa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6.pn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hyperlink" Target="https://www.ted.com/talks/sue_austin_deep_sea_diving_in_a_wheelchair#t-151440" TargetMode="External"/><Relationship Id="rId5" Type="http://schemas.openxmlformats.org/officeDocument/2006/relationships/hyperlink" Target="https://www.ted.com/talks/stella_young_i_m_not_your_inspiration_thank_you_very_much" TargetMode="External"/><Relationship Id="rId4" Type="http://schemas.openxmlformats.org/officeDocument/2006/relationships/hyperlink" Target="https://www.youtube.com/watch?v=ure8Lrbh5HY"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9.xml"/><Relationship Id="rId7" Type="http://schemas.openxmlformats.org/officeDocument/2006/relationships/hyperlink" Target="https://www.ted.com/talks/pawan_sinha_how_brains_learn_to_see" TargetMode="External"/><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hyperlink" Target="https://www.ted.com/talks/elise_roy_when_we_design_for_disability_we_all_benefit" TargetMode="External"/><Relationship Id="rId5" Type="http://schemas.openxmlformats.org/officeDocument/2006/relationships/hyperlink" Target="https://www.ted.com/talks/rosie_king_how_autism_freed_me_to_be_myself" TargetMode="External"/><Relationship Id="rId4" Type="http://schemas.openxmlformats.org/officeDocument/2006/relationships/hyperlink" Target="https://www.ted.com/talks/emilie_weight_3_things_i_learned_from_my_intellectually_disabled_son" TargetMode="Externa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9.mp3"/><Relationship Id="rId1" Type="http://schemas.microsoft.com/office/2007/relationships/media" Target="../media/media29.mp3"/><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6.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0.mp3"/><Relationship Id="rId1" Type="http://schemas.microsoft.com/office/2007/relationships/media" Target="../media/media30.mp3"/><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1.mp3"/><Relationship Id="rId1" Type="http://schemas.microsoft.com/office/2007/relationships/media" Target="../media/media31.mp3"/><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16.png"/><Relationship Id="rId4" Type="http://schemas.openxmlformats.org/officeDocument/2006/relationships/hyperlink" Target="http://www.edf-feph.org/independent-living-social-services" TargetMode="Externa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3.mp3"/><Relationship Id="rId1" Type="http://schemas.microsoft.com/office/2007/relationships/media" Target="../media/media33.mp3"/><Relationship Id="rId6" Type="http://schemas.openxmlformats.org/officeDocument/2006/relationships/image" Target="../media/image16.png"/><Relationship Id="rId5" Type="http://schemas.openxmlformats.org/officeDocument/2006/relationships/hyperlink" Target="https://www.seniorliving.org/compare/assisted-living-vs-independent-living/" TargetMode="External"/><Relationship Id="rId4" Type="http://schemas.openxmlformats.org/officeDocument/2006/relationships/hyperlink" Target="https://www.dcrc.co/independent-living/"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9.xml"/><Relationship Id="rId7" Type="http://schemas.openxmlformats.org/officeDocument/2006/relationships/hyperlink" Target="https://www.youtube.com/watch?v=0XXqr_ZSsMg" TargetMode="External"/><Relationship Id="rId2" Type="http://schemas.openxmlformats.org/officeDocument/2006/relationships/audio" Target="../media/media34.mp3"/><Relationship Id="rId1" Type="http://schemas.microsoft.com/office/2007/relationships/media" Target="../media/media34.mp3"/><Relationship Id="rId6" Type="http://schemas.openxmlformats.org/officeDocument/2006/relationships/hyperlink" Target="https://www.youtube.com/watch?v=pjoftlBeMGI" TargetMode="External"/><Relationship Id="rId5" Type="http://schemas.openxmlformats.org/officeDocument/2006/relationships/hyperlink" Target="https://www.youtube.com/watch?v=g9WEmwA80IE" TargetMode="External"/><Relationship Id="rId4" Type="http://schemas.openxmlformats.org/officeDocument/2006/relationships/hyperlink" Target="https://www.youtube.com/watch?v=N-1woWYfp18"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www.aboutlearningdisabilities.co.uk/advocacy-for-individuals-with-learning-disabilities.html" TargetMode="External"/><Relationship Id="rId3" Type="http://schemas.openxmlformats.org/officeDocument/2006/relationships/slideLayout" Target="../slideLayouts/slideLayout9.xml"/><Relationship Id="rId7" Type="http://schemas.openxmlformats.org/officeDocument/2006/relationships/hyperlink" Target="http://cedwvu.org/resources/types-of-advocacy/" TargetMode="External"/><Relationship Id="rId2" Type="http://schemas.openxmlformats.org/officeDocument/2006/relationships/audio" Target="../media/media35.mp3"/><Relationship Id="rId1" Type="http://schemas.microsoft.com/office/2007/relationships/media" Target="../media/media35.mp3"/><Relationship Id="rId6" Type="http://schemas.openxmlformats.org/officeDocument/2006/relationships/hyperlink" Target="http://www.ncfdadvocate.org.uk/index.php/services/different-types-of-advocay" TargetMode="External"/><Relationship Id="rId5" Type="http://schemas.openxmlformats.org/officeDocument/2006/relationships/hyperlink" Target="https://www.teachspeced.ca/self-advocacy-skills" TargetMode="External"/><Relationship Id="rId4" Type="http://schemas.openxmlformats.org/officeDocument/2006/relationships/hyperlink" Target="https://www.parentcenterhub.org/priority-selfadvocacy/" TargetMode="External"/><Relationship Id="rId9"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CdzipgdaRvE" TargetMode="External"/><Relationship Id="rId7" Type="http://schemas.openxmlformats.org/officeDocument/2006/relationships/hyperlink" Target="https://www.youtube.com/watch?v=h5-T1fFN5SA" TargetMode="External"/><Relationship Id="rId2" Type="http://schemas.openxmlformats.org/officeDocument/2006/relationships/hyperlink" Target="https://www.youtube.com/watch?v=sOX3LWUD2_g" TargetMode="External"/><Relationship Id="rId1" Type="http://schemas.openxmlformats.org/officeDocument/2006/relationships/slideLayout" Target="../slideLayouts/slideLayout9.xml"/><Relationship Id="rId6" Type="http://schemas.openxmlformats.org/officeDocument/2006/relationships/hyperlink" Target="https://www.youtube.com/watch?v=lo76V5aoe0I" TargetMode="External"/><Relationship Id="rId5" Type="http://schemas.openxmlformats.org/officeDocument/2006/relationships/hyperlink" Target="https://www.youtube.com/watch?v=Lb-BhtZHvWk" TargetMode="External"/><Relationship Id="rId4" Type="http://schemas.openxmlformats.org/officeDocument/2006/relationships/hyperlink" Target="https://www.youtube.com/watch?v=CqtO3cvdom8" TargetMode="Externa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6.mp3"/><Relationship Id="rId1" Type="http://schemas.microsoft.com/office/2007/relationships/media" Target="../media/media36.mp3"/><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8" Type="http://schemas.openxmlformats.org/officeDocument/2006/relationships/hyperlink" Target="https://www.independentliving.org/toolsforpower/tools11.html" TargetMode="External"/><Relationship Id="rId3" Type="http://schemas.openxmlformats.org/officeDocument/2006/relationships/slideLayout" Target="../slideLayouts/slideLayout9.xml"/><Relationship Id="rId7" Type="http://schemas.openxmlformats.org/officeDocument/2006/relationships/hyperlink" Target="http://www.drilluk.org.uk/" TargetMode="External"/><Relationship Id="rId2" Type="http://schemas.openxmlformats.org/officeDocument/2006/relationships/audio" Target="../media/media37.mp3"/><Relationship Id="rId1" Type="http://schemas.microsoft.com/office/2007/relationships/media" Target="../media/media37.mp3"/><Relationship Id="rId6" Type="http://schemas.openxmlformats.org/officeDocument/2006/relationships/hyperlink" Target="https://www.oranaonline.com.au/your-future/housing/independent/" TargetMode="External"/><Relationship Id="rId5" Type="http://schemas.openxmlformats.org/officeDocument/2006/relationships/hyperlink" Target="https://www.oranaonline.com.au/your-future/housing/community-accomodation/" TargetMode="External"/><Relationship Id="rId4" Type="http://schemas.openxmlformats.org/officeDocument/2006/relationships/hyperlink" Target="https://www.oranaonline.com.au/your-future/housing/" TargetMode="External"/><Relationship Id="rId9" Type="http://schemas.openxmlformats.org/officeDocument/2006/relationships/image" Target="../media/image16.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16.png"/><Relationship Id="rId4" Type="http://schemas.openxmlformats.org/officeDocument/2006/relationships/hyperlink" Target="https://www.norcen.org/services/mental-health/residential-services/"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6.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9.mp3"/><Relationship Id="rId1" Type="http://schemas.microsoft.com/office/2007/relationships/media" Target="../media/media39.mp3"/><Relationship Id="rId5" Type="http://schemas.openxmlformats.org/officeDocument/2006/relationships/image" Target="../media/image16.png"/><Relationship Id="rId4" Type="http://schemas.openxmlformats.org/officeDocument/2006/relationships/hyperlink" Target="https://www.ynharari.com/book/homo-deus/" TargetMode="Externa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0.mp3"/><Relationship Id="rId1" Type="http://schemas.microsoft.com/office/2007/relationships/media" Target="../media/media40.mp3"/><Relationship Id="rId5" Type="http://schemas.openxmlformats.org/officeDocument/2006/relationships/image" Target="../media/image16.png"/><Relationship Id="rId4" Type="http://schemas.openxmlformats.org/officeDocument/2006/relationships/image" Target="../media/image17.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1.mp3"/><Relationship Id="rId1" Type="http://schemas.microsoft.com/office/2007/relationships/media" Target="../media/media41.mp3"/><Relationship Id="rId5" Type="http://schemas.openxmlformats.org/officeDocument/2006/relationships/image" Target="../media/image16.png"/><Relationship Id="rId4" Type="http://schemas.openxmlformats.org/officeDocument/2006/relationships/hyperlink" Target="https://downloads.cms.gov/cmsgov/archived-downloads/CMCSBulletins/downloads/CIB-9-16-11.pdf" TargetMode="Externa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2.mp3"/><Relationship Id="rId1" Type="http://schemas.microsoft.com/office/2007/relationships/media" Target="../media/media42.mp3"/><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3.mp3"/><Relationship Id="rId1" Type="http://schemas.microsoft.com/office/2007/relationships/media" Target="../media/media43.mp3"/><Relationship Id="rId6" Type="http://schemas.openxmlformats.org/officeDocument/2006/relationships/image" Target="../media/image16.png"/><Relationship Id="rId5" Type="http://schemas.openxmlformats.org/officeDocument/2006/relationships/hyperlink" Target="https://www.independentliving.org/docs5/sexuality.html" TargetMode="External"/><Relationship Id="rId4" Type="http://schemas.openxmlformats.org/officeDocument/2006/relationships/hyperlink" Target="https://www.haushall.de/fileadmin/files/pdf_7_Stiftung/Liebe_leben_LeitlinienSexualitaetPartnerschaft.04.12._2009.pdf" TargetMode="Externa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4.mp3"/><Relationship Id="rId1" Type="http://schemas.microsoft.com/office/2007/relationships/media" Target="../media/media44.mp3"/><Relationship Id="rId5" Type="http://schemas.openxmlformats.org/officeDocument/2006/relationships/image" Target="../media/image16.png"/><Relationship Id="rId4" Type="http://schemas.openxmlformats.org/officeDocument/2006/relationships/hyperlink" Target="https://www.haushall.de/fileadmin/files/pdf_7_Stiftung/Liebe_leben_LeitlinienSexualitaetPartnerschaft.04.12._2009.pdf" TargetMode="Externa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5.mp3"/><Relationship Id="rId1" Type="http://schemas.microsoft.com/office/2007/relationships/media" Target="../media/media45.mp3"/><Relationship Id="rId4" Type="http://schemas.openxmlformats.org/officeDocument/2006/relationships/image" Target="../media/image16.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6.mp3"/><Relationship Id="rId1" Type="http://schemas.microsoft.com/office/2007/relationships/media" Target="../media/media46.mp3"/><Relationship Id="rId5" Type="http://schemas.openxmlformats.org/officeDocument/2006/relationships/image" Target="../media/image16.png"/><Relationship Id="rId4" Type="http://schemas.openxmlformats.org/officeDocument/2006/relationships/hyperlink" Target="https://www.lebenshilfe-thueringen.de/wData/docs/ueber-uns/LH-Vision-2020.pdf" TargetMode="Externa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7.mp3"/><Relationship Id="rId1" Type="http://schemas.microsoft.com/office/2007/relationships/media" Target="../media/media47.mp3"/><Relationship Id="rId4" Type="http://schemas.openxmlformats.org/officeDocument/2006/relationships/image" Target="../media/image16.png"/></Relationships>
</file>

<file path=ppt/slides/_rels/slide49.xml.rels><?xml version="1.0" encoding="UTF-8" standalone="yes"?>
<Relationships xmlns="http://schemas.openxmlformats.org/package/2006/relationships"><Relationship Id="rId8" Type="http://schemas.openxmlformats.org/officeDocument/2006/relationships/hyperlink" Target="https://www.researchgate.net/publication/236818224_Empowerment_Assessment_tools_in_People_with_Disabilities_in_Developing_Countries_A_systematic_literature_review" TargetMode="External"/><Relationship Id="rId3" Type="http://schemas.openxmlformats.org/officeDocument/2006/relationships/slideLayout" Target="../slideLayouts/slideLayout9.xml"/><Relationship Id="rId7" Type="http://schemas.openxmlformats.org/officeDocument/2006/relationships/hyperlink" Target="https://www.health.govt.nz/system/files/documents/pages/self-assessment-models-practice%20-tools-within-disability-support-services.pdf" TargetMode="External"/><Relationship Id="rId12" Type="http://schemas.openxmlformats.org/officeDocument/2006/relationships/image" Target="../media/image16.png"/><Relationship Id="rId2" Type="http://schemas.openxmlformats.org/officeDocument/2006/relationships/audio" Target="../media/media48.mp3"/><Relationship Id="rId1" Type="http://schemas.microsoft.com/office/2007/relationships/media" Target="../media/media48.mp3"/><Relationship Id="rId6" Type="http://schemas.openxmlformats.org/officeDocument/2006/relationships/hyperlink" Target="https://www.webpsychology.com/assessment-developmental-disabilities-tools" TargetMode="External"/><Relationship Id="rId11" Type="http://schemas.openxmlformats.org/officeDocument/2006/relationships/hyperlink" Target="https://www.kvjs.de/fileadmin/dateien/soziales/egh/wegweiser-menschen-mit-beh.pdf" TargetMode="External"/><Relationship Id="rId5" Type="http://schemas.openxmlformats.org/officeDocument/2006/relationships/hyperlink" Target="http://www.nln.org/professional-development-programs/teaching-resources/ace-d/additional-resources/assessment-of-%20a-person-with-disability" TargetMode="External"/><Relationship Id="rId10" Type="http://schemas.openxmlformats.org/officeDocument/2006/relationships/hyperlink" Target="http://www.crinet.org/education/Independent%20Living/the_start_of_the_independent_living_movement.htm" TargetMode="External"/><Relationship Id="rId4" Type="http://schemas.openxmlformats.org/officeDocument/2006/relationships/hyperlink" Target="https://www.nacsw.org/Convention/WengerClemonsJClientFINAL.pdf" TargetMode="External"/><Relationship Id="rId9" Type="http://schemas.openxmlformats.org/officeDocument/2006/relationships/hyperlink" Target="https://www.independentliving.org/docs6/frieden1980.html"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9.mp3"/><Relationship Id="rId1" Type="http://schemas.microsoft.com/office/2007/relationships/media" Target="../media/media49.mp3"/><Relationship Id="rId4" Type="http://schemas.openxmlformats.org/officeDocument/2006/relationships/image" Target="../media/image16.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0.mp3"/><Relationship Id="rId1" Type="http://schemas.microsoft.com/office/2007/relationships/media" Target="../media/media50.mp3"/><Relationship Id="rId4" Type="http://schemas.openxmlformats.org/officeDocument/2006/relationships/image" Target="../media/image16.png"/></Relationships>
</file>

<file path=ppt/slides/_rels/slide5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1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1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AE9CA9-0967-4022-809E-3EFAC109DA22}"/>
              </a:ext>
            </a:extLst>
          </p:cNvPr>
          <p:cNvSpPr>
            <a:spLocks noChangeArrowheads="1"/>
          </p:cNvSpPr>
          <p:nvPr/>
        </p:nvSpPr>
        <p:spPr bwMode="auto">
          <a:xfrm>
            <a:off x="1547664" y="3645024"/>
            <a:ext cx="6768752"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r" eaLnBrk="1" hangingPunct="1">
              <a:lnSpc>
                <a:spcPct val="90000"/>
              </a:lnSpc>
              <a:spcBef>
                <a:spcPts val="1675"/>
              </a:spcBef>
              <a:buSzPct val="171000"/>
              <a:defRPr/>
            </a:pPr>
            <a:r>
              <a:rPr lang="pl-PL" sz="2000" dirty="0">
                <a:solidFill>
                  <a:schemeClr val="accent2">
                    <a:lumMod val="75000"/>
                  </a:schemeClr>
                </a:solidFill>
                <a:latin typeface="Bradley Hand ITC" panose="03070402050302030203" pitchFamily="66" charset="0"/>
                <a:cs typeface="+mn-cs"/>
              </a:rPr>
              <a:t>MODULE:  FUNCTIONAL EVALUATION: CONCEPT AND METHODOLOGY </a:t>
            </a:r>
          </a:p>
          <a:p>
            <a:pPr algn="r" eaLnBrk="1" hangingPunct="1">
              <a:lnSpc>
                <a:spcPct val="90000"/>
              </a:lnSpc>
              <a:spcBef>
                <a:spcPts val="1675"/>
              </a:spcBef>
              <a:buSzPct val="171000"/>
              <a:defRPr/>
            </a:pPr>
            <a:r>
              <a:rPr lang="en-US" sz="2000" dirty="0">
                <a:solidFill>
                  <a:schemeClr val="accent2">
                    <a:lumMod val="75000"/>
                  </a:schemeClr>
                </a:solidFill>
                <a:latin typeface="Bradley Hand ITC" panose="03070402050302030203" pitchFamily="66" charset="0"/>
                <a:cs typeface="+mn-cs"/>
                <a:sym typeface="Arial" charset="0"/>
              </a:rPr>
              <a:t>Didactic Unit D: </a:t>
            </a:r>
            <a:r>
              <a:rPr lang="en-US" sz="2000" dirty="0">
                <a:solidFill>
                  <a:schemeClr val="accent2">
                    <a:lumMod val="75000"/>
                  </a:schemeClr>
                </a:solidFill>
                <a:latin typeface="Bradley Hand ITC" panose="03070402050302030203" pitchFamily="66" charset="0"/>
                <a:cs typeface="+mn-cs"/>
              </a:rPr>
              <a:t>Socio-health impact of disability. Disability in working places </a:t>
            </a:r>
          </a:p>
          <a:p>
            <a:endParaRPr lang="pl-PL" sz="1600" dirty="0">
              <a:solidFill>
                <a:schemeClr val="tx1"/>
              </a:solidFill>
              <a:latin typeface="Bradley Hand ITC" panose="03070402050302030203" pitchFamily="66" charset="0"/>
            </a:endParaRPr>
          </a:p>
          <a:p>
            <a:r>
              <a:rPr lang="en-US" sz="1600" dirty="0"/>
              <a:t>impairments and disability </a:t>
            </a:r>
          </a:p>
          <a:p>
            <a:r>
              <a:rPr lang="en-US" sz="1600" dirty="0"/>
              <a:t>of functional impairments and disability </a:t>
            </a:r>
          </a:p>
        </p:txBody>
      </p:sp>
      <p:pic>
        <p:nvPicPr>
          <p:cNvPr id="2" name="socio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72200" y="4678784"/>
            <a:ext cx="812800" cy="812800"/>
          </a:xfrm>
          <a:prstGeom prst="rect">
            <a:avLst/>
          </a:prstGeom>
        </p:spPr>
      </p:pic>
    </p:spTree>
    <p:extLst>
      <p:ext uri="{BB962C8B-B14F-4D97-AF65-F5344CB8AC3E}">
        <p14:creationId xmlns:p14="http://schemas.microsoft.com/office/powerpoint/2010/main" val="3470262893"/>
      </p:ext>
    </p:extLst>
  </p:cSld>
  <p:clrMapOvr>
    <a:masterClrMapping/>
  </p:clrMapOvr>
  <mc:AlternateContent xmlns:mc="http://schemas.openxmlformats.org/markup-compatibility/2006" xmlns:p14="http://schemas.microsoft.com/office/powerpoint/2010/main">
    <mc:Choice Requires="p14">
      <p:transition spd="slow" p14:dur="800" advTm="3000">
        <p:circle/>
      </p:transition>
    </mc:Choice>
    <mc:Fallback xmlns="">
      <p:transition spd="slow"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1">
            <a:extLst>
              <a:ext uri="{FF2B5EF4-FFF2-40B4-BE49-F238E27FC236}">
                <a16:creationId xmlns:a16="http://schemas.microsoft.com/office/drawing/2014/main" id="{21D47701-798E-7743-B6D5-7D25B5FA2A3B}"/>
              </a:ext>
            </a:extLst>
          </p:cNvPr>
          <p:cNvSpPr txBox="1">
            <a:spLocks/>
          </p:cNvSpPr>
          <p:nvPr/>
        </p:nvSpPr>
        <p:spPr>
          <a:xfrm>
            <a:off x="611560" y="764704"/>
            <a:ext cx="7200900" cy="604838"/>
          </a:xfrm>
          <a:prstGeom prst="rect">
            <a:avLst/>
          </a:prstGeom>
        </p:spPr>
        <p:txBody>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en-US" kern="0" dirty="0">
                <a:solidFill>
                  <a:srgbClr val="262673"/>
                </a:solidFill>
                <a:latin typeface="+mn-lt"/>
              </a:rPr>
              <a:t>Terminology</a:t>
            </a:r>
          </a:p>
        </p:txBody>
      </p:sp>
      <p:sp>
        <p:nvSpPr>
          <p:cNvPr id="7" name="Symbol zastępczy zawartości 2">
            <a:extLst>
              <a:ext uri="{FF2B5EF4-FFF2-40B4-BE49-F238E27FC236}">
                <a16:creationId xmlns:a16="http://schemas.microsoft.com/office/drawing/2014/main" id="{D1D4C954-85C9-644F-A9F5-90AAF569E882}"/>
              </a:ext>
            </a:extLst>
          </p:cNvPr>
          <p:cNvSpPr txBox="1">
            <a:spLocks/>
          </p:cNvSpPr>
          <p:nvPr/>
        </p:nvSpPr>
        <p:spPr>
          <a:xfrm>
            <a:off x="263525" y="1728788"/>
            <a:ext cx="8616950" cy="4148484"/>
          </a:xfrm>
          <a:prstGeom prst="rect">
            <a:avLst/>
          </a:prstGeom>
        </p:spPr>
        <p:txBody>
          <a:bodyPr>
            <a:normAutofit lnSpcReduction="10000"/>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a:defRPr/>
            </a:pPr>
            <a:r>
              <a:rPr lang="en-US" sz="2000" b="0" kern="0" dirty="0">
                <a:solidFill>
                  <a:srgbClr val="262673"/>
                </a:solidFill>
              </a:rPr>
              <a:t>Synonyms for disability found in the dictionary: ailment, defect, impairment, infirmity, injury, affliction, detriment, disqualification, drawback, inability, incapacity, incompetency, inexperience, invalidity, lack, unfitness, weakness</a:t>
            </a:r>
          </a:p>
          <a:p>
            <a:pPr>
              <a:defRPr/>
            </a:pPr>
            <a:r>
              <a:rPr lang="en-US" sz="2000" b="0" kern="0" dirty="0">
                <a:solidFill>
                  <a:srgbClr val="262673"/>
                </a:solidFill>
              </a:rPr>
              <a:t>Antonyms: health, strength, ability, advantage, benefit, extra, fitness (see </a:t>
            </a:r>
            <a:r>
              <a:rPr lang="en-US" sz="2000" b="0" kern="0" dirty="0">
                <a:solidFill>
                  <a:srgbClr val="262673"/>
                </a:solidFill>
                <a:hlinkClick r:id="rId4">
                  <a:extLst>
                    <a:ext uri="{A12FA001-AC4F-418D-AE19-62706E023703}">
                      <ahyp:hlinkClr xmlns:ahyp="http://schemas.microsoft.com/office/drawing/2018/hyperlinkcolor" val="tx"/>
                    </a:ext>
                  </a:extLst>
                </a:hlinkClick>
              </a:rPr>
              <a:t>https://www.thesaurus.com/browse/disabilities</a:t>
            </a:r>
            <a:r>
              <a:rPr lang="en-US" sz="2000" b="0" kern="0" dirty="0">
                <a:solidFill>
                  <a:srgbClr val="262673"/>
                </a:solidFill>
              </a:rPr>
              <a:t>, accessed  on 21.01.2020)</a:t>
            </a:r>
          </a:p>
          <a:p>
            <a:pPr>
              <a:defRPr/>
            </a:pPr>
            <a:r>
              <a:rPr lang="en-US" sz="2000" b="0" kern="0" dirty="0">
                <a:solidFill>
                  <a:srgbClr val="262673"/>
                </a:solidFill>
              </a:rPr>
              <a:t>Classification of intellectual disability in the 1960s was limited to the terms idiot and imbecile</a:t>
            </a:r>
          </a:p>
          <a:p>
            <a:pPr>
              <a:defRPr/>
            </a:pPr>
            <a:r>
              <a:rPr lang="en-US" sz="2000" b="0" kern="0" dirty="0">
                <a:solidFill>
                  <a:srgbClr val="262673"/>
                </a:solidFill>
              </a:rPr>
              <a:t>Today,  when we speak about people with disabilities we rely on language similar to discussing those with physical health conditions – ex. people with chronic diseases or “people WITH disabilities” or people with frequent headaches, e.g. </a:t>
            </a:r>
          </a:p>
          <a:p>
            <a:pPr>
              <a:defRPr/>
            </a:pPr>
            <a:endParaRPr lang="en-US" b="0" kern="0" dirty="0"/>
          </a:p>
        </p:txBody>
      </p:sp>
      <p:pic>
        <p:nvPicPr>
          <p:cNvPr id="2" name="social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24128" y="5437244"/>
            <a:ext cx="812800" cy="812800"/>
          </a:xfrm>
          <a:prstGeom prst="rect">
            <a:avLst/>
          </a:prstGeom>
        </p:spPr>
      </p:pic>
    </p:spTree>
    <p:extLst>
      <p:ext uri="{BB962C8B-B14F-4D97-AF65-F5344CB8AC3E}">
        <p14:creationId xmlns:p14="http://schemas.microsoft.com/office/powerpoint/2010/main" val="2095579010"/>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9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1">
            <a:extLst>
              <a:ext uri="{FF2B5EF4-FFF2-40B4-BE49-F238E27FC236}">
                <a16:creationId xmlns:a16="http://schemas.microsoft.com/office/drawing/2014/main" id="{7488F4EF-766F-3E4D-B4AB-ABF576C3C1CF}"/>
              </a:ext>
            </a:extLst>
          </p:cNvPr>
          <p:cNvSpPr txBox="1">
            <a:spLocks/>
          </p:cNvSpPr>
          <p:nvPr/>
        </p:nvSpPr>
        <p:spPr>
          <a:xfrm>
            <a:off x="323528" y="836713"/>
            <a:ext cx="8199437" cy="504056"/>
          </a:xfrm>
          <a:prstGeom prst="rect">
            <a:avLst/>
          </a:prstGeom>
        </p:spPr>
        <p:txBody>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en-US" kern="0" dirty="0">
                <a:solidFill>
                  <a:srgbClr val="262673"/>
                </a:solidFill>
                <a:latin typeface="+mn-lt"/>
              </a:rPr>
              <a:t>We can talk about people with:</a:t>
            </a:r>
          </a:p>
        </p:txBody>
      </p:sp>
      <p:sp>
        <p:nvSpPr>
          <p:cNvPr id="6" name="Symbol zastępczy zawartości 2">
            <a:extLst>
              <a:ext uri="{FF2B5EF4-FFF2-40B4-BE49-F238E27FC236}">
                <a16:creationId xmlns:a16="http://schemas.microsoft.com/office/drawing/2014/main" id="{45EC7AFF-4FA0-2946-BEA3-9FE8F2CD9E26}"/>
              </a:ext>
            </a:extLst>
          </p:cNvPr>
          <p:cNvSpPr txBox="1">
            <a:spLocks/>
          </p:cNvSpPr>
          <p:nvPr/>
        </p:nvSpPr>
        <p:spPr>
          <a:xfrm>
            <a:off x="395535" y="1844675"/>
            <a:ext cx="8389689" cy="4002088"/>
          </a:xfrm>
          <a:prstGeom prst="rect">
            <a:avLst/>
          </a:prstGeom>
        </p:spPr>
        <p:txBody>
          <a:bodyPr>
            <a:normAutofit fontScale="32500" lnSpcReduction="20000"/>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marL="873125" indent="-685800">
              <a:lnSpc>
                <a:spcPct val="120000"/>
              </a:lnSpc>
              <a:buFont typeface="Arial" panose="020B0604020202020204" pitchFamily="34" charset="0"/>
              <a:buChar char="•"/>
              <a:defRPr/>
            </a:pPr>
            <a:r>
              <a:rPr lang="en-US" sz="6200" b="0" kern="0" dirty="0">
                <a:solidFill>
                  <a:srgbClr val="262673"/>
                </a:solidFill>
              </a:rPr>
              <a:t>Sight limitations and blindness</a:t>
            </a:r>
          </a:p>
          <a:p>
            <a:pPr marL="873125" indent="-685800">
              <a:lnSpc>
                <a:spcPct val="120000"/>
              </a:lnSpc>
              <a:buFont typeface="Arial" panose="020B0604020202020204" pitchFamily="34" charset="0"/>
              <a:buChar char="•"/>
              <a:defRPr/>
            </a:pPr>
            <a:r>
              <a:rPr lang="en-US" sz="6200" b="0" kern="0" dirty="0">
                <a:solidFill>
                  <a:srgbClr val="262673"/>
                </a:solidFill>
              </a:rPr>
              <a:t>Hearing  difficulties and deafness</a:t>
            </a:r>
          </a:p>
          <a:p>
            <a:pPr marL="873125" indent="-685800">
              <a:lnSpc>
                <a:spcPct val="120000"/>
              </a:lnSpc>
              <a:buFont typeface="Arial" panose="020B0604020202020204" pitchFamily="34" charset="0"/>
              <a:buChar char="•"/>
              <a:defRPr/>
            </a:pPr>
            <a:r>
              <a:rPr lang="en-US" sz="6200" b="0" kern="0" dirty="0">
                <a:solidFill>
                  <a:srgbClr val="262673"/>
                </a:solidFill>
              </a:rPr>
              <a:t>Motor dysfunction and chronic diseases</a:t>
            </a:r>
          </a:p>
          <a:p>
            <a:pPr marL="873125" indent="-685800">
              <a:lnSpc>
                <a:spcPct val="120000"/>
              </a:lnSpc>
              <a:buFont typeface="Arial" panose="020B0604020202020204" pitchFamily="34" charset="0"/>
              <a:buChar char="•"/>
              <a:defRPr/>
            </a:pPr>
            <a:r>
              <a:rPr lang="en-US" sz="6200" b="0" kern="0" dirty="0">
                <a:solidFill>
                  <a:srgbClr val="262673"/>
                </a:solidFill>
              </a:rPr>
              <a:t>Social maladjustment</a:t>
            </a:r>
          </a:p>
          <a:p>
            <a:pPr marL="873125" indent="-685800">
              <a:lnSpc>
                <a:spcPct val="120000"/>
              </a:lnSpc>
              <a:buFont typeface="Arial" panose="020B0604020202020204" pitchFamily="34" charset="0"/>
              <a:buChar char="•"/>
              <a:defRPr/>
            </a:pPr>
            <a:r>
              <a:rPr lang="en-US" sz="6200" b="0" kern="0" dirty="0">
                <a:solidFill>
                  <a:srgbClr val="262673"/>
                </a:solidFill>
              </a:rPr>
              <a:t>Intellectual disability</a:t>
            </a:r>
          </a:p>
          <a:p>
            <a:pPr marL="0">
              <a:defRPr/>
            </a:pPr>
            <a:endParaRPr lang="en-US" sz="5000" b="0" kern="0" dirty="0">
              <a:solidFill>
                <a:srgbClr val="262673"/>
              </a:solidFill>
            </a:endParaRPr>
          </a:p>
          <a:p>
            <a:pPr marL="0">
              <a:defRPr/>
            </a:pPr>
            <a:endParaRPr lang="en-US" sz="5000" b="0" kern="0" dirty="0">
              <a:solidFill>
                <a:srgbClr val="262673"/>
              </a:solidFill>
            </a:endParaRPr>
          </a:p>
          <a:p>
            <a:pPr marL="0">
              <a:defRPr/>
            </a:pPr>
            <a:r>
              <a:rPr lang="en-US" sz="5000" b="0" kern="0" dirty="0">
                <a:solidFill>
                  <a:srgbClr val="262673"/>
                </a:solidFill>
              </a:rPr>
              <a:t>There are other classifications and differences in terminology resulting from the specifics of a given language</a:t>
            </a:r>
          </a:p>
          <a:p>
            <a:pPr>
              <a:defRPr/>
            </a:pPr>
            <a:endParaRPr lang="en-US" b="0" kern="0" dirty="0"/>
          </a:p>
          <a:p>
            <a:pPr>
              <a:defRPr/>
            </a:pPr>
            <a:endParaRPr lang="en-US" b="0" kern="0" dirty="0"/>
          </a:p>
          <a:p>
            <a:pPr>
              <a:defRPr/>
            </a:pPr>
            <a:endParaRPr lang="en-US" b="0" kern="0" dirty="0"/>
          </a:p>
          <a:p>
            <a:pPr>
              <a:defRPr/>
            </a:pPr>
            <a:endParaRPr lang="en-US" b="0" kern="0" dirty="0"/>
          </a:p>
          <a:p>
            <a:pPr>
              <a:defRPr/>
            </a:pPr>
            <a:endParaRPr lang="en-US" b="0" kern="0" dirty="0"/>
          </a:p>
        </p:txBody>
      </p:sp>
      <p:pic>
        <p:nvPicPr>
          <p:cNvPr id="2" name="social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36296" y="4077072"/>
            <a:ext cx="812800" cy="812800"/>
          </a:xfrm>
          <a:prstGeom prst="rect">
            <a:avLst/>
          </a:prstGeom>
        </p:spPr>
      </p:pic>
    </p:spTree>
    <p:extLst>
      <p:ext uri="{BB962C8B-B14F-4D97-AF65-F5344CB8AC3E}">
        <p14:creationId xmlns:p14="http://schemas.microsoft.com/office/powerpoint/2010/main" val="514510110"/>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1">
            <a:extLst>
              <a:ext uri="{FF2B5EF4-FFF2-40B4-BE49-F238E27FC236}">
                <a16:creationId xmlns:a16="http://schemas.microsoft.com/office/drawing/2014/main" id="{67251BB7-754B-7342-B7EC-2B2772B69E21}"/>
              </a:ext>
            </a:extLst>
          </p:cNvPr>
          <p:cNvSpPr txBox="1">
            <a:spLocks/>
          </p:cNvSpPr>
          <p:nvPr/>
        </p:nvSpPr>
        <p:spPr>
          <a:xfrm>
            <a:off x="107504" y="764704"/>
            <a:ext cx="8778875" cy="712788"/>
          </a:xfrm>
          <a:prstGeom prst="rect">
            <a:avLst/>
          </a:prstGeom>
        </p:spPr>
        <p:txBody>
          <a:bodyPr>
            <a:noAutofit/>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en-US" kern="0" dirty="0">
                <a:solidFill>
                  <a:srgbClr val="262673"/>
                </a:solidFill>
                <a:latin typeface="+mn-lt"/>
              </a:rPr>
              <a:t>Each disability generates specific problems in the functioning of a given group and the attitude of the social environment</a:t>
            </a:r>
          </a:p>
        </p:txBody>
      </p:sp>
      <p:sp>
        <p:nvSpPr>
          <p:cNvPr id="6" name="Symbol zastępczy zawartości 2">
            <a:extLst>
              <a:ext uri="{FF2B5EF4-FFF2-40B4-BE49-F238E27FC236}">
                <a16:creationId xmlns:a16="http://schemas.microsoft.com/office/drawing/2014/main" id="{8D02AB6B-C45C-A846-930E-FC72FDED6D3F}"/>
              </a:ext>
            </a:extLst>
          </p:cNvPr>
          <p:cNvSpPr txBox="1">
            <a:spLocks/>
          </p:cNvSpPr>
          <p:nvPr/>
        </p:nvSpPr>
        <p:spPr>
          <a:xfrm>
            <a:off x="68263" y="1844675"/>
            <a:ext cx="8913812" cy="4032597"/>
          </a:xfrm>
          <a:prstGeom prst="rect">
            <a:avLst/>
          </a:prstGeom>
        </p:spPr>
        <p:txBody>
          <a:bodyPr>
            <a:normAutofit fontScale="25000" lnSpcReduction="20000"/>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a:lnSpc>
                <a:spcPct val="120000"/>
              </a:lnSpc>
              <a:defRPr/>
            </a:pPr>
            <a:r>
              <a:rPr lang="en-US" sz="7600" b="0" kern="0" dirty="0">
                <a:solidFill>
                  <a:srgbClr val="262673"/>
                </a:solidFill>
              </a:rPr>
              <a:t>The most difficult situations are always those who have problems in social communication or in intellectual functioning</a:t>
            </a:r>
          </a:p>
          <a:p>
            <a:pPr>
              <a:lnSpc>
                <a:spcPct val="120000"/>
              </a:lnSpc>
              <a:defRPr/>
            </a:pPr>
            <a:r>
              <a:rPr lang="en-US" sz="7600" b="0" kern="0" dirty="0">
                <a:solidFill>
                  <a:srgbClr val="262673"/>
                </a:solidFill>
              </a:rPr>
              <a:t>Below we see the evolution of how, we orient our attitudes towards people with disabilities especially with mental disorders:</a:t>
            </a:r>
          </a:p>
          <a:p>
            <a:pPr marL="1330325" indent="-1143000">
              <a:lnSpc>
                <a:spcPct val="120000"/>
              </a:lnSpc>
              <a:buFont typeface="Arial" panose="020B0604020202020204" pitchFamily="34" charset="0"/>
              <a:buChar char="•"/>
              <a:defRPr/>
            </a:pPr>
            <a:r>
              <a:rPr lang="en-US" sz="7600" b="1" kern="0" dirty="0">
                <a:solidFill>
                  <a:srgbClr val="262673"/>
                </a:solidFill>
              </a:rPr>
              <a:t>Elimination</a:t>
            </a:r>
          </a:p>
          <a:p>
            <a:pPr marL="1330325" indent="-1143000">
              <a:lnSpc>
                <a:spcPct val="120000"/>
              </a:lnSpc>
              <a:buFont typeface="Arial" panose="020B0604020202020204" pitchFamily="34" charset="0"/>
              <a:buChar char="•"/>
              <a:defRPr/>
            </a:pPr>
            <a:r>
              <a:rPr lang="en-US" sz="7600" b="1" kern="0" dirty="0">
                <a:solidFill>
                  <a:srgbClr val="262673"/>
                </a:solidFill>
              </a:rPr>
              <a:t>Isolation</a:t>
            </a:r>
          </a:p>
          <a:p>
            <a:pPr marL="1330325" indent="-1143000">
              <a:lnSpc>
                <a:spcPct val="120000"/>
              </a:lnSpc>
              <a:buFont typeface="Arial" panose="020B0604020202020204" pitchFamily="34" charset="0"/>
              <a:buChar char="•"/>
              <a:defRPr/>
            </a:pPr>
            <a:r>
              <a:rPr lang="en-US" sz="7600" b="1" kern="0" dirty="0">
                <a:solidFill>
                  <a:srgbClr val="262673"/>
                </a:solidFill>
              </a:rPr>
              <a:t>Segregation</a:t>
            </a:r>
          </a:p>
          <a:p>
            <a:pPr marL="1330325" indent="-1143000">
              <a:lnSpc>
                <a:spcPct val="120000"/>
              </a:lnSpc>
              <a:buFont typeface="Arial" panose="020B0604020202020204" pitchFamily="34" charset="0"/>
              <a:buChar char="•"/>
              <a:defRPr/>
            </a:pPr>
            <a:r>
              <a:rPr lang="en-US" sz="7600" b="1" kern="0" dirty="0">
                <a:solidFill>
                  <a:srgbClr val="262673"/>
                </a:solidFill>
              </a:rPr>
              <a:t>Integration</a:t>
            </a:r>
          </a:p>
          <a:p>
            <a:pPr marL="1330325" indent="-1143000">
              <a:lnSpc>
                <a:spcPct val="120000"/>
              </a:lnSpc>
              <a:buFont typeface="Arial" panose="020B0604020202020204" pitchFamily="34" charset="0"/>
              <a:buChar char="•"/>
              <a:defRPr/>
            </a:pPr>
            <a:r>
              <a:rPr lang="en-US" sz="7600" b="1" kern="0" dirty="0">
                <a:solidFill>
                  <a:srgbClr val="262673"/>
                </a:solidFill>
              </a:rPr>
              <a:t>Inclusion</a:t>
            </a:r>
          </a:p>
          <a:p>
            <a:pPr>
              <a:defRPr/>
            </a:pPr>
            <a:endParaRPr lang="en-US" b="0" kern="0" dirty="0"/>
          </a:p>
          <a:p>
            <a:pPr>
              <a:defRPr/>
            </a:pPr>
            <a:endParaRPr lang="en-US" b="0" kern="0" dirty="0"/>
          </a:p>
          <a:p>
            <a:pPr>
              <a:defRPr/>
            </a:pPr>
            <a:endParaRPr lang="en-US" b="0" kern="0" dirty="0"/>
          </a:p>
          <a:p>
            <a:pPr>
              <a:defRPr/>
            </a:pPr>
            <a:endParaRPr lang="en-US" b="0" kern="0" dirty="0"/>
          </a:p>
        </p:txBody>
      </p:sp>
      <p:pic>
        <p:nvPicPr>
          <p:cNvPr id="2" name="social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6136" y="5089149"/>
            <a:ext cx="812800" cy="812800"/>
          </a:xfrm>
          <a:prstGeom prst="rect">
            <a:avLst/>
          </a:prstGeom>
        </p:spPr>
      </p:pic>
    </p:spTree>
    <p:extLst>
      <p:ext uri="{BB962C8B-B14F-4D97-AF65-F5344CB8AC3E}">
        <p14:creationId xmlns:p14="http://schemas.microsoft.com/office/powerpoint/2010/main" val="1818268303"/>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1">
            <a:extLst>
              <a:ext uri="{FF2B5EF4-FFF2-40B4-BE49-F238E27FC236}">
                <a16:creationId xmlns:a16="http://schemas.microsoft.com/office/drawing/2014/main" id="{4A645419-17D6-A94A-9E30-A91404E56A1A}"/>
              </a:ext>
            </a:extLst>
          </p:cNvPr>
          <p:cNvSpPr txBox="1">
            <a:spLocks/>
          </p:cNvSpPr>
          <p:nvPr/>
        </p:nvSpPr>
        <p:spPr>
          <a:xfrm>
            <a:off x="251520" y="764704"/>
            <a:ext cx="8385175" cy="692150"/>
          </a:xfrm>
          <a:prstGeom prst="rect">
            <a:avLst/>
          </a:prstGeom>
        </p:spPr>
        <p:txBody>
          <a:bodyPr>
            <a:normAutofit/>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en-US" kern="0" dirty="0">
                <a:solidFill>
                  <a:srgbClr val="262673"/>
                </a:solidFill>
              </a:rPr>
              <a:t>Contemporary contexts</a:t>
            </a:r>
            <a:endParaRPr lang="pl-PL" kern="0" dirty="0">
              <a:solidFill>
                <a:srgbClr val="262673"/>
              </a:solidFill>
              <a:latin typeface="+mn-lt"/>
            </a:endParaRPr>
          </a:p>
        </p:txBody>
      </p:sp>
      <p:sp>
        <p:nvSpPr>
          <p:cNvPr id="6" name="Symbol zastępczy zawartości 2"/>
          <p:cNvSpPr txBox="1">
            <a:spLocks noChangeArrowheads="1"/>
          </p:cNvSpPr>
          <p:nvPr/>
        </p:nvSpPr>
        <p:spPr bwMode="auto">
          <a:xfrm>
            <a:off x="82550" y="1824038"/>
            <a:ext cx="8737600" cy="39020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r>
              <a:rPr lang="en-US" altLang="pl-PL" sz="2000" b="0" kern="0" dirty="0">
                <a:solidFill>
                  <a:srgbClr val="262673"/>
                </a:solidFill>
              </a:rPr>
              <a:t>Elimination- e.g. abortion in case of disability of the child or the admissibility of euthanasia </a:t>
            </a:r>
          </a:p>
          <a:p>
            <a:r>
              <a:rPr lang="en-US" altLang="pl-PL" sz="2000" b="0" kern="0" dirty="0">
                <a:solidFill>
                  <a:srgbClr val="262673"/>
                </a:solidFill>
              </a:rPr>
              <a:t>Isolation, e.g. the need to isolate patients with certain psychiatric diseases where contemporary medicine does not find solutions </a:t>
            </a:r>
          </a:p>
          <a:p>
            <a:r>
              <a:rPr lang="en-US" altLang="pl-PL" sz="2000" b="0" kern="0" dirty="0">
                <a:solidFill>
                  <a:srgbClr val="262673"/>
                </a:solidFill>
              </a:rPr>
              <a:t>Segregation, e.g. special schools and other specialized places </a:t>
            </a:r>
          </a:p>
          <a:p>
            <a:r>
              <a:rPr lang="en-US" altLang="pl-PL" sz="2000" b="0" kern="0" dirty="0">
                <a:solidFill>
                  <a:srgbClr val="262673"/>
                </a:solidFill>
              </a:rPr>
              <a:t>Integration, e.g. there still exists discrimination in the process of developing integration </a:t>
            </a:r>
          </a:p>
          <a:p>
            <a:r>
              <a:rPr lang="en-US" altLang="pl-PL" sz="2000" b="0" kern="0" dirty="0">
                <a:solidFill>
                  <a:srgbClr val="262673"/>
                </a:solidFill>
              </a:rPr>
              <a:t>Inclusion e.g. low quality of assistance in inclusive environments</a:t>
            </a:r>
          </a:p>
          <a:p>
            <a:r>
              <a:rPr lang="en-US" altLang="pl-PL" sz="2000" b="1" kern="0" dirty="0">
                <a:solidFill>
                  <a:srgbClr val="262673"/>
                </a:solidFill>
              </a:rPr>
              <a:t>What is a good solution????? </a:t>
            </a:r>
          </a:p>
          <a:p>
            <a:endParaRPr lang="en-US" altLang="pl-PL" b="0" kern="0" dirty="0"/>
          </a:p>
        </p:txBody>
      </p:sp>
      <p:pic>
        <p:nvPicPr>
          <p:cNvPr id="2" name="social1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36096" y="5445224"/>
            <a:ext cx="812800" cy="812800"/>
          </a:xfrm>
          <a:prstGeom prst="rect">
            <a:avLst/>
          </a:prstGeom>
        </p:spPr>
      </p:pic>
    </p:spTree>
    <p:extLst>
      <p:ext uri="{BB962C8B-B14F-4D97-AF65-F5344CB8AC3E}">
        <p14:creationId xmlns:p14="http://schemas.microsoft.com/office/powerpoint/2010/main" val="701791510"/>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2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p:cNvSpPr txBox="1">
            <a:spLocks noChangeArrowheads="1"/>
          </p:cNvSpPr>
          <p:nvPr/>
        </p:nvSpPr>
        <p:spPr bwMode="auto">
          <a:xfrm>
            <a:off x="467544" y="836712"/>
            <a:ext cx="8255000" cy="5689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r>
              <a:rPr lang="en-US" kern="0" dirty="0">
                <a:solidFill>
                  <a:srgbClr val="262673"/>
                </a:solidFill>
              </a:rPr>
              <a:t>Paradigms in social sciences – Social paradigm</a:t>
            </a:r>
            <a:endParaRPr lang="pl-PL" altLang="pl-PL" kern="0" dirty="0">
              <a:solidFill>
                <a:srgbClr val="262673"/>
              </a:solidFill>
            </a:endParaRPr>
          </a:p>
        </p:txBody>
      </p:sp>
      <p:sp>
        <p:nvSpPr>
          <p:cNvPr id="7" name="Symbol zastępczy zawartości 2">
            <a:extLst>
              <a:ext uri="{FF2B5EF4-FFF2-40B4-BE49-F238E27FC236}">
                <a16:creationId xmlns:a16="http://schemas.microsoft.com/office/drawing/2014/main" id="{2306FFD3-19B9-1944-98DE-1EC1F158EBFF}"/>
              </a:ext>
            </a:extLst>
          </p:cNvPr>
          <p:cNvSpPr txBox="1">
            <a:spLocks/>
          </p:cNvSpPr>
          <p:nvPr/>
        </p:nvSpPr>
        <p:spPr>
          <a:xfrm>
            <a:off x="212725" y="1916832"/>
            <a:ext cx="8302625" cy="3816423"/>
          </a:xfrm>
          <a:prstGeom prst="rect">
            <a:avLst/>
          </a:prstGeom>
        </p:spPr>
        <p:txBody>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a:defRPr/>
            </a:pPr>
            <a:r>
              <a:rPr lang="en-US" sz="2000" b="0" kern="0" dirty="0">
                <a:solidFill>
                  <a:srgbClr val="262673"/>
                </a:solidFill>
              </a:rPr>
              <a:t>It assumes that the unfavorable situation in which a person with a disability finds him/herself results not only from his/her individual dysfunctions, but as a consequence of unfavorable social conditions</a:t>
            </a:r>
          </a:p>
          <a:p>
            <a:pPr marL="0">
              <a:defRPr/>
            </a:pPr>
            <a:endParaRPr lang="en-US" sz="2700" b="0" kern="0" dirty="0"/>
          </a:p>
          <a:p>
            <a:pPr marL="0">
              <a:defRPr/>
            </a:pPr>
            <a:r>
              <a:rPr lang="en-US" sz="1600" b="1" kern="0" dirty="0">
                <a:solidFill>
                  <a:srgbClr val="262673"/>
                </a:solidFill>
              </a:rPr>
              <a:t>Krause, Cracow 2010,</a:t>
            </a:r>
          </a:p>
        </p:txBody>
      </p:sp>
      <p:pic>
        <p:nvPicPr>
          <p:cNvPr id="2" name="social1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12160" y="4920455"/>
            <a:ext cx="812800" cy="812800"/>
          </a:xfrm>
          <a:prstGeom prst="rect">
            <a:avLst/>
          </a:prstGeom>
        </p:spPr>
      </p:pic>
    </p:spTree>
    <p:extLst>
      <p:ext uri="{BB962C8B-B14F-4D97-AF65-F5344CB8AC3E}">
        <p14:creationId xmlns:p14="http://schemas.microsoft.com/office/powerpoint/2010/main" val="1835338421"/>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1"/>
          <p:cNvSpPr txBox="1">
            <a:spLocks noChangeArrowheads="1"/>
          </p:cNvSpPr>
          <p:nvPr/>
        </p:nvSpPr>
        <p:spPr bwMode="auto">
          <a:xfrm>
            <a:off x="395536" y="836712"/>
            <a:ext cx="8261350" cy="4969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r>
              <a:rPr lang="en-US" altLang="pl-PL" kern="0" dirty="0">
                <a:solidFill>
                  <a:srgbClr val="262673"/>
                </a:solidFill>
              </a:rPr>
              <a:t>Social paradigm, continued</a:t>
            </a:r>
            <a:endParaRPr lang="pl-PL" altLang="pl-PL" kern="0" dirty="0">
              <a:solidFill>
                <a:srgbClr val="262673"/>
              </a:solidFill>
            </a:endParaRPr>
          </a:p>
        </p:txBody>
      </p:sp>
      <p:sp>
        <p:nvSpPr>
          <p:cNvPr id="6" name="Symbol zastępczy zawartości 2">
            <a:extLst>
              <a:ext uri="{FF2B5EF4-FFF2-40B4-BE49-F238E27FC236}">
                <a16:creationId xmlns:a16="http://schemas.microsoft.com/office/drawing/2014/main" id="{ED177A1B-5BE5-3A49-B622-53894C51906A}"/>
              </a:ext>
            </a:extLst>
          </p:cNvPr>
          <p:cNvSpPr txBox="1">
            <a:spLocks/>
          </p:cNvSpPr>
          <p:nvPr/>
        </p:nvSpPr>
        <p:spPr>
          <a:xfrm>
            <a:off x="539552" y="1556792"/>
            <a:ext cx="8364537" cy="4104456"/>
          </a:xfrm>
          <a:prstGeom prst="rect">
            <a:avLst/>
          </a:prstGeom>
        </p:spPr>
        <p:txBody>
          <a:bodyPr>
            <a:normAutofit/>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a:defRPr/>
            </a:pPr>
            <a:r>
              <a:rPr lang="en-US" sz="2000" b="0" kern="0" dirty="0">
                <a:solidFill>
                  <a:srgbClr val="262673"/>
                </a:solidFill>
              </a:rPr>
              <a:t>According to the social paradigm, disability is interpreted in "broad and changing socio-cultural conditions " and stands in opposition to the medical and individual disability models, in which people's problems are a direct consequence of their illness or disability, and actions taken towards people with disabilities are to adapt them to their conditions</a:t>
            </a:r>
          </a:p>
          <a:p>
            <a:pPr marL="0">
              <a:defRPr/>
            </a:pPr>
            <a:r>
              <a:rPr lang="en-US" sz="1600" b="1" kern="0" dirty="0" err="1">
                <a:solidFill>
                  <a:srgbClr val="262673"/>
                </a:solidFill>
              </a:rPr>
              <a:t>Żółkowska</a:t>
            </a:r>
            <a:r>
              <a:rPr lang="en-US" sz="1600" b="1" kern="0" dirty="0">
                <a:solidFill>
                  <a:srgbClr val="262673"/>
                </a:solidFill>
              </a:rPr>
              <a:t>, Warsaw- Cracow, 2004.</a:t>
            </a:r>
          </a:p>
          <a:p>
            <a:pPr marL="0">
              <a:defRPr/>
            </a:pPr>
            <a:endParaRPr lang="en-US" sz="1800" b="0" kern="0" dirty="0"/>
          </a:p>
          <a:p>
            <a:pPr>
              <a:defRPr/>
            </a:pPr>
            <a:endParaRPr lang="en-US" b="0" kern="0" dirty="0"/>
          </a:p>
        </p:txBody>
      </p:sp>
      <p:pic>
        <p:nvPicPr>
          <p:cNvPr id="2" name="socio1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84168" y="5105546"/>
            <a:ext cx="812800" cy="812800"/>
          </a:xfrm>
          <a:prstGeom prst="rect">
            <a:avLst/>
          </a:prstGeom>
        </p:spPr>
      </p:pic>
    </p:spTree>
    <p:extLst>
      <p:ext uri="{BB962C8B-B14F-4D97-AF65-F5344CB8AC3E}">
        <p14:creationId xmlns:p14="http://schemas.microsoft.com/office/powerpoint/2010/main" val="88290996"/>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2">
            <a:extLst>
              <a:ext uri="{FF2B5EF4-FFF2-40B4-BE49-F238E27FC236}">
                <a16:creationId xmlns:a16="http://schemas.microsoft.com/office/drawing/2014/main" id="{855ED831-25A3-724C-AD06-A4D03C361F68}"/>
              </a:ext>
            </a:extLst>
          </p:cNvPr>
          <p:cNvSpPr txBox="1">
            <a:spLocks/>
          </p:cNvSpPr>
          <p:nvPr/>
        </p:nvSpPr>
        <p:spPr>
          <a:xfrm>
            <a:off x="827584" y="1916832"/>
            <a:ext cx="7687766" cy="3988668"/>
          </a:xfrm>
          <a:prstGeom prst="rect">
            <a:avLst/>
          </a:prstGeom>
        </p:spPr>
        <p:txBody>
          <a:bodyPr>
            <a:normAutofit/>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marL="0">
              <a:defRPr/>
            </a:pPr>
            <a:r>
              <a:rPr lang="en-US" sz="2000" b="0" kern="0" dirty="0">
                <a:solidFill>
                  <a:srgbClr val="262673"/>
                </a:solidFill>
              </a:rPr>
              <a:t>Thus, the problem of disability also becomes a social problem. "Lack of social success" can therefore have causes found outside just the person with disability, and be identified as a consequence of the product of coming from a more  disadvantaged environment compared to the rest of society</a:t>
            </a:r>
          </a:p>
          <a:p>
            <a:pPr marL="0">
              <a:defRPr/>
            </a:pPr>
            <a:r>
              <a:rPr lang="en-US" sz="1600" b="1" kern="0" dirty="0" err="1">
                <a:solidFill>
                  <a:srgbClr val="262673"/>
                </a:solidFill>
              </a:rPr>
              <a:t>Cytowska</a:t>
            </a:r>
            <a:r>
              <a:rPr lang="en-US" sz="1600" b="1" kern="0" dirty="0">
                <a:solidFill>
                  <a:srgbClr val="262673"/>
                </a:solidFill>
              </a:rPr>
              <a:t>, Cracow, 2012</a:t>
            </a:r>
          </a:p>
          <a:p>
            <a:pPr>
              <a:defRPr/>
            </a:pPr>
            <a:endParaRPr lang="en-US" b="0" kern="0" dirty="0"/>
          </a:p>
        </p:txBody>
      </p:sp>
      <p:sp>
        <p:nvSpPr>
          <p:cNvPr id="3" name="Tytuł 1"/>
          <p:cNvSpPr txBox="1">
            <a:spLocks noChangeArrowheads="1"/>
          </p:cNvSpPr>
          <p:nvPr/>
        </p:nvSpPr>
        <p:spPr bwMode="auto">
          <a:xfrm>
            <a:off x="395536" y="908720"/>
            <a:ext cx="8261350" cy="4969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r>
              <a:rPr lang="en-US" altLang="pl-PL" kern="0" dirty="0">
                <a:solidFill>
                  <a:srgbClr val="262673"/>
                </a:solidFill>
              </a:rPr>
              <a:t>Social paradigm, continued</a:t>
            </a:r>
            <a:endParaRPr lang="pl-PL" altLang="pl-PL" kern="0" dirty="0">
              <a:solidFill>
                <a:srgbClr val="262673"/>
              </a:solidFill>
            </a:endParaRPr>
          </a:p>
        </p:txBody>
      </p:sp>
      <p:pic>
        <p:nvPicPr>
          <p:cNvPr id="4" name="socio1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12160" y="4869160"/>
            <a:ext cx="812800" cy="812800"/>
          </a:xfrm>
          <a:prstGeom prst="rect">
            <a:avLst/>
          </a:prstGeom>
        </p:spPr>
      </p:pic>
    </p:spTree>
    <p:extLst>
      <p:ext uri="{BB962C8B-B14F-4D97-AF65-F5344CB8AC3E}">
        <p14:creationId xmlns:p14="http://schemas.microsoft.com/office/powerpoint/2010/main" val="1861778117"/>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1">
            <a:extLst>
              <a:ext uri="{FF2B5EF4-FFF2-40B4-BE49-F238E27FC236}">
                <a16:creationId xmlns:a16="http://schemas.microsoft.com/office/drawing/2014/main" id="{266939CF-D1B3-F245-BD95-47C9315D412C}"/>
              </a:ext>
            </a:extLst>
          </p:cNvPr>
          <p:cNvSpPr txBox="1">
            <a:spLocks/>
          </p:cNvSpPr>
          <p:nvPr/>
        </p:nvSpPr>
        <p:spPr>
          <a:xfrm>
            <a:off x="179512" y="836712"/>
            <a:ext cx="8296275" cy="784944"/>
          </a:xfrm>
          <a:prstGeom prst="rect">
            <a:avLst/>
          </a:prstGeom>
        </p:spPr>
        <p:txBody>
          <a:bodyPr>
            <a:noAutofit/>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en-US" kern="0" dirty="0">
                <a:solidFill>
                  <a:srgbClr val="262673"/>
                </a:solidFill>
              </a:rPr>
              <a:t>Normalization paradigm. </a:t>
            </a:r>
            <a:br>
              <a:rPr lang="pl-PL" kern="0" dirty="0">
                <a:solidFill>
                  <a:srgbClr val="262673"/>
                </a:solidFill>
              </a:rPr>
            </a:br>
            <a:r>
              <a:rPr lang="en-US" kern="0" dirty="0">
                <a:solidFill>
                  <a:srgbClr val="262673"/>
                </a:solidFill>
              </a:rPr>
              <a:t>Opposition to segregation and marginalization </a:t>
            </a:r>
            <a:endParaRPr lang="pl-PL" kern="0" dirty="0">
              <a:solidFill>
                <a:srgbClr val="262673"/>
              </a:solidFill>
            </a:endParaRPr>
          </a:p>
        </p:txBody>
      </p:sp>
      <p:sp>
        <p:nvSpPr>
          <p:cNvPr id="6" name="Symbol zastępczy zawartości 2">
            <a:extLst>
              <a:ext uri="{FF2B5EF4-FFF2-40B4-BE49-F238E27FC236}">
                <a16:creationId xmlns:a16="http://schemas.microsoft.com/office/drawing/2014/main" id="{17A4BA66-8275-E442-83FF-032FE012AE4D}"/>
              </a:ext>
            </a:extLst>
          </p:cNvPr>
          <p:cNvSpPr txBox="1">
            <a:spLocks/>
          </p:cNvSpPr>
          <p:nvPr/>
        </p:nvSpPr>
        <p:spPr>
          <a:xfrm>
            <a:off x="755576" y="1772816"/>
            <a:ext cx="7720211" cy="4392488"/>
          </a:xfrm>
          <a:prstGeom prst="rect">
            <a:avLst/>
          </a:prstGeom>
        </p:spPr>
        <p:txBody>
          <a:bodyPr>
            <a:normAutofit/>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a:lnSpc>
                <a:spcPct val="170000"/>
              </a:lnSpc>
              <a:defRPr/>
            </a:pPr>
            <a:r>
              <a:rPr lang="en-US" sz="2000" b="0" kern="0" dirty="0">
                <a:solidFill>
                  <a:srgbClr val="262673"/>
                </a:solidFill>
              </a:rPr>
              <a:t>Applying measures that are the most acceptable in accordance with a standard cultural norm in order to initiate and / or sustain behavior and characteristics that correspond with generally accepted cultural standard</a:t>
            </a:r>
          </a:p>
          <a:p>
            <a:pPr marL="0">
              <a:defRPr/>
            </a:pPr>
            <a:r>
              <a:rPr lang="en-US" sz="1600" b="1" kern="0" dirty="0" err="1">
                <a:solidFill>
                  <a:srgbClr val="262673"/>
                </a:solidFill>
              </a:rPr>
              <a:t>Wolfensberger</a:t>
            </a:r>
            <a:r>
              <a:rPr lang="en-US" sz="1600" b="1" kern="0" dirty="0">
                <a:solidFill>
                  <a:srgbClr val="262673"/>
                </a:solidFill>
              </a:rPr>
              <a:t>, The Principle of Normalization in Human Services, Toronto 1972</a:t>
            </a:r>
          </a:p>
          <a:p>
            <a:pPr marL="0">
              <a:defRPr/>
            </a:pPr>
            <a:endParaRPr lang="en-US" sz="1050" b="1" kern="0" dirty="0"/>
          </a:p>
          <a:p>
            <a:pPr marL="0">
              <a:defRPr/>
            </a:pPr>
            <a:endParaRPr lang="en-US" sz="1050" b="1" kern="0" dirty="0"/>
          </a:p>
        </p:txBody>
      </p:sp>
      <p:pic>
        <p:nvPicPr>
          <p:cNvPr id="2" name="socio1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0152" y="5085184"/>
            <a:ext cx="812800" cy="812800"/>
          </a:xfrm>
          <a:prstGeom prst="rect">
            <a:avLst/>
          </a:prstGeom>
        </p:spPr>
      </p:pic>
    </p:spTree>
    <p:extLst>
      <p:ext uri="{BB962C8B-B14F-4D97-AF65-F5344CB8AC3E}">
        <p14:creationId xmlns:p14="http://schemas.microsoft.com/office/powerpoint/2010/main" val="1190208746"/>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539552" y="1844824"/>
            <a:ext cx="7920880" cy="4093428"/>
          </a:xfrm>
          <a:prstGeom prst="rect">
            <a:avLst/>
          </a:prstGeom>
        </p:spPr>
        <p:txBody>
          <a:bodyPr wrap="square">
            <a:spAutoFit/>
          </a:bodyPr>
          <a:lstStyle/>
          <a:p>
            <a:pPr marL="342900" indent="-342900">
              <a:buFont typeface="Arial" charset="0"/>
              <a:buChar char="•"/>
            </a:pPr>
            <a:r>
              <a:rPr lang="en-US" sz="2000" b="0" dirty="0">
                <a:solidFill>
                  <a:srgbClr val="262673"/>
                </a:solidFill>
              </a:rPr>
              <a:t>Living and organizing experiences in an open environment, without segregation and isolation</a:t>
            </a:r>
          </a:p>
          <a:p>
            <a:pPr marL="342900" indent="-342900">
              <a:buFont typeface="Arial" charset="0"/>
              <a:buChar char="•"/>
            </a:pPr>
            <a:r>
              <a:rPr lang="en-US" sz="2000" b="0" dirty="0">
                <a:solidFill>
                  <a:srgbClr val="262673"/>
                </a:solidFill>
              </a:rPr>
              <a:t>Providing a person with disabilities with developmental support from birth to old age </a:t>
            </a:r>
          </a:p>
          <a:p>
            <a:pPr marL="342900" indent="-342900">
              <a:buFont typeface="Arial" charset="0"/>
              <a:buChar char="•"/>
            </a:pPr>
            <a:r>
              <a:rPr lang="en-US" sz="2000" b="0" dirty="0">
                <a:solidFill>
                  <a:srgbClr val="262673"/>
                </a:solidFill>
              </a:rPr>
              <a:t>As much as possible, reliably recognizing and utilizing the developmental potential of a person from disability </a:t>
            </a:r>
          </a:p>
          <a:p>
            <a:pPr marL="342900" indent="-342900">
              <a:buFont typeface="Arial" charset="0"/>
              <a:buChar char="•"/>
            </a:pPr>
            <a:r>
              <a:rPr lang="en-US" sz="2000" b="0" dirty="0">
                <a:solidFill>
                  <a:srgbClr val="262673"/>
                </a:solidFill>
              </a:rPr>
              <a:t>Building mutual contacts with abled individuals through dialogue, based on kindness and acceptance </a:t>
            </a:r>
          </a:p>
          <a:p>
            <a:pPr marL="342900" indent="-342900">
              <a:buFont typeface="Arial" charset="0"/>
              <a:buChar char="•"/>
            </a:pPr>
            <a:r>
              <a:rPr lang="en-US" sz="2000" b="0" dirty="0">
                <a:solidFill>
                  <a:srgbClr val="262673"/>
                </a:solidFill>
              </a:rPr>
              <a:t>Ensuring the conditions for an adequate quality of life, self-esteem and autonomy </a:t>
            </a:r>
          </a:p>
          <a:p>
            <a:pPr marL="342900" indent="-342900">
              <a:buFont typeface="Arial" charset="0"/>
              <a:buChar char="•"/>
            </a:pPr>
            <a:endParaRPr lang="en-US" sz="2000" b="0" dirty="0">
              <a:solidFill>
                <a:srgbClr val="262673"/>
              </a:solidFill>
            </a:endParaRPr>
          </a:p>
          <a:p>
            <a:endParaRPr lang="en-US" sz="2000" b="0" dirty="0">
              <a:solidFill>
                <a:srgbClr val="262673"/>
              </a:solidFill>
            </a:endParaRPr>
          </a:p>
          <a:p>
            <a:r>
              <a:rPr lang="en-US" sz="1600" b="0" dirty="0" err="1">
                <a:solidFill>
                  <a:srgbClr val="262673"/>
                </a:solidFill>
              </a:rPr>
              <a:t>Głodkowska</a:t>
            </a:r>
            <a:r>
              <a:rPr lang="en-US" sz="1600" b="0" dirty="0">
                <a:solidFill>
                  <a:srgbClr val="262673"/>
                </a:solidFill>
              </a:rPr>
              <a:t>, Warsaw - 2012</a:t>
            </a:r>
          </a:p>
        </p:txBody>
      </p:sp>
      <p:sp>
        <p:nvSpPr>
          <p:cNvPr id="3" name="Tytuł 1"/>
          <p:cNvSpPr txBox="1">
            <a:spLocks/>
          </p:cNvSpPr>
          <p:nvPr/>
        </p:nvSpPr>
        <p:spPr>
          <a:xfrm>
            <a:off x="413383" y="1052736"/>
            <a:ext cx="7573888" cy="583196"/>
          </a:xfrm>
          <a:prstGeom prst="rect">
            <a:avLst/>
          </a:prstGeom>
        </p:spPr>
        <p:txBody>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r>
              <a:rPr lang="en-US" kern="0" dirty="0">
                <a:solidFill>
                  <a:srgbClr val="262673"/>
                </a:solidFill>
              </a:rPr>
              <a:t>Normalization, continued</a:t>
            </a:r>
            <a:r>
              <a:rPr lang="pl-PL" kern="0" dirty="0">
                <a:solidFill>
                  <a:srgbClr val="262673"/>
                </a:solidFill>
              </a:rPr>
              <a:t> </a:t>
            </a:r>
            <a:endParaRPr lang="pl-PL" kern="0" dirty="0">
              <a:solidFill>
                <a:srgbClr val="262673"/>
              </a:solidFill>
              <a:latin typeface="+mn-lt"/>
            </a:endParaRPr>
          </a:p>
        </p:txBody>
      </p:sp>
      <p:pic>
        <p:nvPicPr>
          <p:cNvPr id="4" name="socio1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52120" y="4725144"/>
            <a:ext cx="812800" cy="812800"/>
          </a:xfrm>
          <a:prstGeom prst="rect">
            <a:avLst/>
          </a:prstGeom>
        </p:spPr>
      </p:pic>
    </p:spTree>
    <p:extLst>
      <p:ext uri="{BB962C8B-B14F-4D97-AF65-F5344CB8AC3E}">
        <p14:creationId xmlns:p14="http://schemas.microsoft.com/office/powerpoint/2010/main" val="58246461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1">
            <a:extLst>
              <a:ext uri="{FF2B5EF4-FFF2-40B4-BE49-F238E27FC236}">
                <a16:creationId xmlns:a16="http://schemas.microsoft.com/office/drawing/2014/main" id="{801421EF-3409-314C-BC6B-3E16B7454E1F}"/>
              </a:ext>
            </a:extLst>
          </p:cNvPr>
          <p:cNvSpPr txBox="1">
            <a:spLocks/>
          </p:cNvSpPr>
          <p:nvPr/>
        </p:nvSpPr>
        <p:spPr>
          <a:xfrm>
            <a:off x="251520" y="908720"/>
            <a:ext cx="8261350" cy="496912"/>
          </a:xfrm>
          <a:prstGeom prst="rect">
            <a:avLst/>
          </a:prstGeom>
        </p:spPr>
        <p:txBody>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en-US" kern="0" dirty="0">
                <a:solidFill>
                  <a:srgbClr val="262673"/>
                </a:solidFill>
                <a:latin typeface="+mn-lt"/>
              </a:rPr>
              <a:t>Emancipation paradigm</a:t>
            </a:r>
          </a:p>
        </p:txBody>
      </p:sp>
      <p:sp>
        <p:nvSpPr>
          <p:cNvPr id="6" name="Symbol zastępczy zawartości 2">
            <a:extLst>
              <a:ext uri="{FF2B5EF4-FFF2-40B4-BE49-F238E27FC236}">
                <a16:creationId xmlns:a16="http://schemas.microsoft.com/office/drawing/2014/main" id="{0F2676B0-E746-AC45-8AF0-6BF3B44BC85F}"/>
              </a:ext>
            </a:extLst>
          </p:cNvPr>
          <p:cNvSpPr txBox="1">
            <a:spLocks/>
          </p:cNvSpPr>
          <p:nvPr/>
        </p:nvSpPr>
        <p:spPr>
          <a:xfrm>
            <a:off x="254000" y="1989138"/>
            <a:ext cx="8261350" cy="3600450"/>
          </a:xfrm>
          <a:prstGeom prst="rect">
            <a:avLst/>
          </a:prstGeom>
        </p:spPr>
        <p:txBody>
          <a:bodyPr>
            <a:normAutofit/>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a:defRPr/>
            </a:pPr>
            <a:r>
              <a:rPr lang="en-US" sz="2000" b="0" kern="0" dirty="0">
                <a:solidFill>
                  <a:srgbClr val="262673"/>
                </a:solidFill>
              </a:rPr>
              <a:t>Traditionally, emancipation is understood as "liberating" individuals or social groups from some limitations</a:t>
            </a:r>
          </a:p>
          <a:p>
            <a:pPr>
              <a:defRPr/>
            </a:pPr>
            <a:r>
              <a:rPr lang="en-US" sz="2000" b="0" kern="0" dirty="0">
                <a:solidFill>
                  <a:srgbClr val="262673"/>
                </a:solidFill>
              </a:rPr>
              <a:t>In the social sciences, emancipation can be defined as the concept of autonomous activities of an individual or supporting its development through shaping critical and open consciousness</a:t>
            </a:r>
          </a:p>
          <a:p>
            <a:pPr>
              <a:defRPr/>
            </a:pPr>
            <a:r>
              <a:rPr lang="en-US" sz="2000" b="0" kern="0" dirty="0">
                <a:solidFill>
                  <a:srgbClr val="262673"/>
                </a:solidFill>
              </a:rPr>
              <a:t>In the case of people with disabilities, we perceive emancipation in the context of the American proclamation from 1990 (read below)</a:t>
            </a:r>
          </a:p>
        </p:txBody>
      </p:sp>
      <p:pic>
        <p:nvPicPr>
          <p:cNvPr id="2" name="social1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12160" y="5183188"/>
            <a:ext cx="812800" cy="812800"/>
          </a:xfrm>
          <a:prstGeom prst="rect">
            <a:avLst/>
          </a:prstGeom>
        </p:spPr>
      </p:pic>
    </p:spTree>
    <p:extLst>
      <p:ext uri="{BB962C8B-B14F-4D97-AF65-F5344CB8AC3E}">
        <p14:creationId xmlns:p14="http://schemas.microsoft.com/office/powerpoint/2010/main" val="188439877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 name="Przycisk akcji: Dźwięk 6">
            <a:hlinkClick r:id="" action="ppaction://noaction" highlightClick="1"/>
          </p:cNvPr>
          <p:cNvSpPr/>
          <p:nvPr/>
        </p:nvSpPr>
        <p:spPr bwMode="auto">
          <a:xfrm>
            <a:off x="5292080" y="2564904"/>
            <a:ext cx="45719" cy="45719"/>
          </a:xfrm>
          <a:prstGeom prst="actionButtonSound">
            <a:avLst/>
          </a:prstGeom>
          <a:no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pl-PL" sz="1000" b="1" i="0" u="none" strike="noStrike" cap="none" normalizeH="0" baseline="0">
              <a:ln>
                <a:noFill/>
              </a:ln>
              <a:solidFill>
                <a:schemeClr val="bg1"/>
              </a:solidFill>
              <a:effectLst/>
              <a:latin typeface="Arial" charset="0"/>
              <a:sym typeface="Arial" charset="0"/>
            </a:endParaRPr>
          </a:p>
        </p:txBody>
      </p:sp>
      <p:sp>
        <p:nvSpPr>
          <p:cNvPr id="11" name="Tytuł 1">
            <a:extLst>
              <a:ext uri="{FF2B5EF4-FFF2-40B4-BE49-F238E27FC236}">
                <a16:creationId xmlns:a16="http://schemas.microsoft.com/office/drawing/2014/main" id="{74874927-1422-D74B-A5D2-2924BA5BF12D}"/>
              </a:ext>
            </a:extLst>
          </p:cNvPr>
          <p:cNvSpPr txBox="1">
            <a:spLocks/>
          </p:cNvSpPr>
          <p:nvPr/>
        </p:nvSpPr>
        <p:spPr>
          <a:xfrm>
            <a:off x="611560" y="873653"/>
            <a:ext cx="7200900" cy="399368"/>
          </a:xfrm>
          <a:prstGeom prst="rect">
            <a:avLst/>
          </a:prstGeom>
        </p:spPr>
        <p:txBody>
          <a:bodyPr>
            <a:noAutofit/>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en-US" kern="0" dirty="0">
                <a:solidFill>
                  <a:srgbClr val="262673"/>
                </a:solidFill>
              </a:rPr>
              <a:t>Introduction - social functions of science</a:t>
            </a:r>
            <a:endParaRPr lang="en-US" kern="0" dirty="0">
              <a:solidFill>
                <a:srgbClr val="262673"/>
              </a:solidFill>
              <a:latin typeface="+mn-lt"/>
            </a:endParaRPr>
          </a:p>
        </p:txBody>
      </p:sp>
      <p:sp>
        <p:nvSpPr>
          <p:cNvPr id="12" name="Symbol zastępczy zawartości 2"/>
          <p:cNvSpPr txBox="1">
            <a:spLocks noChangeArrowheads="1"/>
          </p:cNvSpPr>
          <p:nvPr/>
        </p:nvSpPr>
        <p:spPr bwMode="auto">
          <a:xfrm>
            <a:off x="539750" y="1778000"/>
            <a:ext cx="8353425" cy="38115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marL="530225" indent="-342900">
              <a:lnSpc>
                <a:spcPct val="200000"/>
              </a:lnSpc>
              <a:buFont typeface="Arial" panose="020B0604020202020204" pitchFamily="34" charset="0"/>
              <a:buChar char="•"/>
            </a:pPr>
            <a:r>
              <a:rPr lang="en-US" altLang="pl-PL" sz="2000" b="0" kern="0" dirty="0">
                <a:solidFill>
                  <a:srgbClr val="262673"/>
                </a:solidFill>
              </a:rPr>
              <a:t>Diagnosis</a:t>
            </a:r>
          </a:p>
          <a:p>
            <a:pPr marL="530225" indent="-342900">
              <a:lnSpc>
                <a:spcPct val="200000"/>
              </a:lnSpc>
              <a:buFont typeface="Arial" panose="020B0604020202020204" pitchFamily="34" charset="0"/>
              <a:buChar char="•"/>
            </a:pPr>
            <a:r>
              <a:rPr lang="en-US" altLang="pl-PL" sz="2000" b="0" kern="0" dirty="0">
                <a:solidFill>
                  <a:srgbClr val="262673"/>
                </a:solidFill>
              </a:rPr>
              <a:t>Prediction</a:t>
            </a:r>
          </a:p>
          <a:p>
            <a:pPr marL="530225" indent="-342900">
              <a:lnSpc>
                <a:spcPct val="200000"/>
              </a:lnSpc>
              <a:buFont typeface="Arial" panose="020B0604020202020204" pitchFamily="34" charset="0"/>
              <a:buChar char="•"/>
            </a:pPr>
            <a:r>
              <a:rPr lang="en-US" altLang="pl-PL" sz="2000" b="0" kern="0" dirty="0">
                <a:solidFill>
                  <a:srgbClr val="262673"/>
                </a:solidFill>
              </a:rPr>
              <a:t>Technical</a:t>
            </a:r>
          </a:p>
          <a:p>
            <a:pPr marL="530225" indent="-342900">
              <a:lnSpc>
                <a:spcPct val="200000"/>
              </a:lnSpc>
              <a:buFont typeface="Arial" panose="020B0604020202020204" pitchFamily="34" charset="0"/>
              <a:buChar char="•"/>
            </a:pPr>
            <a:r>
              <a:rPr lang="en-US" altLang="pl-PL" sz="2000" b="0" kern="0" dirty="0">
                <a:solidFill>
                  <a:srgbClr val="262673"/>
                </a:solidFill>
              </a:rPr>
              <a:t>Humanistic (within systems)</a:t>
            </a:r>
          </a:p>
          <a:p>
            <a:pPr>
              <a:lnSpc>
                <a:spcPct val="200000"/>
              </a:lnSpc>
            </a:pPr>
            <a:endParaRPr lang="en-US" altLang="pl-PL" b="0" kern="0" dirty="0"/>
          </a:p>
        </p:txBody>
      </p:sp>
      <p:pic>
        <p:nvPicPr>
          <p:cNvPr id="2" name="social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6136" y="3719622"/>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advTm="0">
        <p:circle/>
        <p:sndAc>
          <p:endSnd/>
        </p:sndAc>
      </p:transition>
    </mc:Choice>
    <mc:Fallback xmlns="">
      <p:transition spd="slow" advTm="0">
        <p:circl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1"/>
          <p:cNvSpPr txBox="1">
            <a:spLocks noChangeArrowheads="1"/>
          </p:cNvSpPr>
          <p:nvPr/>
        </p:nvSpPr>
        <p:spPr bwMode="auto">
          <a:xfrm>
            <a:off x="251520" y="836712"/>
            <a:ext cx="8350250" cy="7000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r>
              <a:rPr lang="en-US" altLang="pl-PL" kern="0" dirty="0">
                <a:solidFill>
                  <a:srgbClr val="262673"/>
                </a:solidFill>
              </a:rPr>
              <a:t>Quality paradigm</a:t>
            </a:r>
            <a:endParaRPr lang="pl-PL" altLang="pl-PL" kern="0" dirty="0">
              <a:solidFill>
                <a:srgbClr val="262673"/>
              </a:solidFill>
            </a:endParaRPr>
          </a:p>
        </p:txBody>
      </p:sp>
      <p:sp>
        <p:nvSpPr>
          <p:cNvPr id="7" name="Symbol zastępczy zawartości 2">
            <a:extLst>
              <a:ext uri="{FF2B5EF4-FFF2-40B4-BE49-F238E27FC236}">
                <a16:creationId xmlns:a16="http://schemas.microsoft.com/office/drawing/2014/main" id="{A1C957A3-8FD7-CE4A-A8D6-B6103979F03D}"/>
              </a:ext>
            </a:extLst>
          </p:cNvPr>
          <p:cNvSpPr txBox="1">
            <a:spLocks/>
          </p:cNvSpPr>
          <p:nvPr/>
        </p:nvSpPr>
        <p:spPr>
          <a:xfrm>
            <a:off x="95250" y="1700809"/>
            <a:ext cx="8861425" cy="4079280"/>
          </a:xfrm>
          <a:prstGeom prst="rect">
            <a:avLst/>
          </a:prstGeom>
        </p:spPr>
        <p:txBody>
          <a:bodyPr>
            <a:normAutofit/>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a:defRPr/>
            </a:pPr>
            <a:r>
              <a:rPr lang="en-US" sz="2000" b="0" kern="0" dirty="0">
                <a:solidFill>
                  <a:srgbClr val="262673"/>
                </a:solidFill>
              </a:rPr>
              <a:t>Associated primarily with the concept of "quality of life"</a:t>
            </a:r>
          </a:p>
          <a:p>
            <a:pPr>
              <a:defRPr/>
            </a:pPr>
            <a:r>
              <a:rPr lang="en-US" sz="2000" b="0" kern="0" dirty="0">
                <a:solidFill>
                  <a:srgbClr val="262673"/>
                </a:solidFill>
              </a:rPr>
              <a:t>Quality of life (QOL) is an overarching term for the quality of the various domains in life. It is a standard for which individuals or society measure a “good” life. These expectations are guided by the values, goals and socio cultural context in which an individual lives ". (See: </a:t>
            </a:r>
            <a:r>
              <a:rPr lang="en-US" sz="2000" b="0" kern="0" dirty="0">
                <a:solidFill>
                  <a:srgbClr val="262673"/>
                </a:solidFill>
                <a:hlinkClick r:id="rId4">
                  <a:extLst>
                    <a:ext uri="{A12FA001-AC4F-418D-AE19-62706E023703}">
                      <ahyp:hlinkClr xmlns:ahyp="http://schemas.microsoft.com/office/drawing/2018/hyperlinkcolor" val="tx"/>
                    </a:ext>
                  </a:extLst>
                </a:hlinkClick>
              </a:rPr>
              <a:t>https://www.britannica.com/topic/quality-of-life</a:t>
            </a:r>
            <a:r>
              <a:rPr lang="en-US" sz="2000" b="0" kern="0" dirty="0">
                <a:solidFill>
                  <a:srgbClr val="262673"/>
                </a:solidFill>
              </a:rPr>
              <a:t>, accessed on 21.01.2020)</a:t>
            </a:r>
          </a:p>
          <a:p>
            <a:pPr>
              <a:defRPr/>
            </a:pPr>
            <a:r>
              <a:rPr lang="en-US" sz="2000" b="0" kern="0" dirty="0">
                <a:solidFill>
                  <a:srgbClr val="262673"/>
                </a:solidFill>
              </a:rPr>
              <a:t>For people with disabilities it is related to things like assistive devices, prosthetics, synthesizers and more (more examples below) </a:t>
            </a:r>
          </a:p>
        </p:txBody>
      </p:sp>
      <p:pic>
        <p:nvPicPr>
          <p:cNvPr id="2" name="social1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60032" y="5111371"/>
            <a:ext cx="812800" cy="812800"/>
          </a:xfrm>
          <a:prstGeom prst="rect">
            <a:avLst/>
          </a:prstGeom>
        </p:spPr>
      </p:pic>
    </p:spTree>
    <p:extLst>
      <p:ext uri="{BB962C8B-B14F-4D97-AF65-F5344CB8AC3E}">
        <p14:creationId xmlns:p14="http://schemas.microsoft.com/office/powerpoint/2010/main" val="128038443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8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1">
            <a:extLst>
              <a:ext uri="{FF2B5EF4-FFF2-40B4-BE49-F238E27FC236}">
                <a16:creationId xmlns:a16="http://schemas.microsoft.com/office/drawing/2014/main" id="{DB7B6425-F9AD-0C41-81E7-61F8597E91DE}"/>
              </a:ext>
            </a:extLst>
          </p:cNvPr>
          <p:cNvSpPr txBox="1">
            <a:spLocks/>
          </p:cNvSpPr>
          <p:nvPr/>
        </p:nvSpPr>
        <p:spPr>
          <a:xfrm>
            <a:off x="323528" y="836713"/>
            <a:ext cx="8323262" cy="504056"/>
          </a:xfrm>
          <a:prstGeom prst="rect">
            <a:avLst/>
          </a:prstGeom>
        </p:spPr>
        <p:txBody>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en-US" kern="0" dirty="0">
                <a:solidFill>
                  <a:srgbClr val="262673"/>
                </a:solidFill>
              </a:rPr>
              <a:t>The concept of subjectivity and autonomy </a:t>
            </a:r>
            <a:endParaRPr lang="en-US" kern="0" dirty="0">
              <a:solidFill>
                <a:srgbClr val="262673"/>
              </a:solidFill>
              <a:latin typeface="+mn-lt"/>
            </a:endParaRPr>
          </a:p>
        </p:txBody>
      </p:sp>
      <p:sp>
        <p:nvSpPr>
          <p:cNvPr id="6" name="Symbol zastępczy zawartości 2">
            <a:extLst>
              <a:ext uri="{FF2B5EF4-FFF2-40B4-BE49-F238E27FC236}">
                <a16:creationId xmlns:a16="http://schemas.microsoft.com/office/drawing/2014/main" id="{C03D7330-8A1E-4A4B-BB04-FF17817E15A5}"/>
              </a:ext>
            </a:extLst>
          </p:cNvPr>
          <p:cNvSpPr txBox="1">
            <a:spLocks/>
          </p:cNvSpPr>
          <p:nvPr/>
        </p:nvSpPr>
        <p:spPr>
          <a:xfrm>
            <a:off x="496888" y="1772817"/>
            <a:ext cx="8149902" cy="4007272"/>
          </a:xfrm>
          <a:prstGeom prst="rect">
            <a:avLst/>
          </a:prstGeom>
        </p:spPr>
        <p:txBody>
          <a:bodyPr>
            <a:normAutofit/>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a:defRPr/>
            </a:pPr>
            <a:r>
              <a:rPr lang="en-US" sz="2000" b="0" kern="0" dirty="0">
                <a:solidFill>
                  <a:srgbClr val="262673"/>
                </a:solidFill>
              </a:rPr>
              <a:t>The subjectivity of a person with disability is currently focused on recognizing a person as a unique individual with all of her/his  strengths and weaknesses, having the right to self-fulfillment, and integration with other people</a:t>
            </a:r>
          </a:p>
          <a:p>
            <a:pPr>
              <a:defRPr/>
            </a:pPr>
            <a:r>
              <a:rPr lang="en-US" sz="2000" b="0" kern="0" dirty="0">
                <a:solidFill>
                  <a:srgbClr val="262673"/>
                </a:solidFill>
              </a:rPr>
              <a:t>Autonomy, on the other hand, is seen when a person can realize his own, subjective actions.</a:t>
            </a:r>
          </a:p>
          <a:p>
            <a:pPr>
              <a:defRPr/>
            </a:pPr>
            <a:r>
              <a:rPr lang="en-US" sz="2000" b="0" kern="0" dirty="0">
                <a:solidFill>
                  <a:srgbClr val="262673"/>
                </a:solidFill>
              </a:rPr>
              <a:t>Autonomy is a broader concept than independence. It concerns not only how they act, but its scope includes both independence in action, as well as mental and legal independence.</a:t>
            </a:r>
          </a:p>
          <a:p>
            <a:pPr marL="0">
              <a:defRPr/>
            </a:pPr>
            <a:endParaRPr lang="en-US" b="0" kern="0" dirty="0"/>
          </a:p>
          <a:p>
            <a:pPr>
              <a:defRPr/>
            </a:pPr>
            <a:endParaRPr lang="en-US" b="0" kern="0" dirty="0"/>
          </a:p>
          <a:p>
            <a:pPr>
              <a:defRPr/>
            </a:pPr>
            <a:endParaRPr lang="en-US" b="0" kern="0" dirty="0"/>
          </a:p>
        </p:txBody>
      </p:sp>
      <p:pic>
        <p:nvPicPr>
          <p:cNvPr id="2" name="social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0152" y="5399337"/>
            <a:ext cx="812800" cy="812800"/>
          </a:xfrm>
          <a:prstGeom prst="rect">
            <a:avLst/>
          </a:prstGeom>
        </p:spPr>
      </p:pic>
    </p:spTree>
    <p:extLst>
      <p:ext uri="{BB962C8B-B14F-4D97-AF65-F5344CB8AC3E}">
        <p14:creationId xmlns:p14="http://schemas.microsoft.com/office/powerpoint/2010/main" val="169627072"/>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9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1"/>
          <p:cNvSpPr txBox="1">
            <a:spLocks noChangeArrowheads="1"/>
          </p:cNvSpPr>
          <p:nvPr/>
        </p:nvSpPr>
        <p:spPr bwMode="auto">
          <a:xfrm>
            <a:off x="251520" y="836712"/>
            <a:ext cx="8778875" cy="504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r>
              <a:rPr lang="en-US" altLang="pl-PL" kern="0" dirty="0">
                <a:solidFill>
                  <a:srgbClr val="262673"/>
                </a:solidFill>
              </a:rPr>
              <a:t>Environmental  factors in the development  of autonomy </a:t>
            </a:r>
            <a:endParaRPr lang="pl-PL" altLang="pl-PL" kern="0" dirty="0">
              <a:solidFill>
                <a:srgbClr val="262673"/>
              </a:solidFill>
            </a:endParaRPr>
          </a:p>
        </p:txBody>
      </p:sp>
      <p:sp>
        <p:nvSpPr>
          <p:cNvPr id="2" name="Prostokąt 1"/>
          <p:cNvSpPr/>
          <p:nvPr/>
        </p:nvSpPr>
        <p:spPr>
          <a:xfrm>
            <a:off x="467544" y="1628800"/>
            <a:ext cx="8280920" cy="4093428"/>
          </a:xfrm>
          <a:prstGeom prst="rect">
            <a:avLst/>
          </a:prstGeom>
        </p:spPr>
        <p:txBody>
          <a:bodyPr wrap="square">
            <a:spAutoFit/>
          </a:bodyPr>
          <a:lstStyle/>
          <a:p>
            <a:pPr marL="0" indent="0">
              <a:buNone/>
            </a:pPr>
            <a:r>
              <a:rPr lang="en-US" sz="2000" b="0" dirty="0">
                <a:solidFill>
                  <a:srgbClr val="262673"/>
                </a:solidFill>
              </a:rPr>
              <a:t>1. Educational behavior of parents and guardians:</a:t>
            </a:r>
            <a:endParaRPr lang="pl-PL" sz="2000" b="0" dirty="0">
              <a:solidFill>
                <a:srgbClr val="262673"/>
              </a:solidFill>
            </a:endParaRPr>
          </a:p>
          <a:p>
            <a:pPr marL="342900" indent="-342900">
              <a:buFont typeface="Arial" panose="020B0604020202020204" pitchFamily="34" charset="0"/>
              <a:buChar char="•"/>
            </a:pPr>
            <a:r>
              <a:rPr lang="en-US" sz="2000" b="0" dirty="0">
                <a:solidFill>
                  <a:srgbClr val="262673"/>
                </a:solidFill>
              </a:rPr>
              <a:t>accepting</a:t>
            </a:r>
            <a:endParaRPr lang="pl-PL" sz="2000" b="0" dirty="0">
              <a:solidFill>
                <a:srgbClr val="262673"/>
              </a:solidFill>
            </a:endParaRPr>
          </a:p>
          <a:p>
            <a:pPr marL="342900" indent="-342900">
              <a:buFont typeface="Arial" panose="020B0604020202020204" pitchFamily="34" charset="0"/>
              <a:buChar char="•"/>
            </a:pPr>
            <a:r>
              <a:rPr lang="en-US" sz="2000" b="0" dirty="0">
                <a:solidFill>
                  <a:srgbClr val="262673"/>
                </a:solidFill>
              </a:rPr>
              <a:t>characterized by empathic understanding</a:t>
            </a:r>
            <a:endParaRPr lang="pl-PL" sz="2000" b="0" dirty="0">
              <a:solidFill>
                <a:srgbClr val="262673"/>
              </a:solidFill>
            </a:endParaRPr>
          </a:p>
          <a:p>
            <a:pPr marL="342900" indent="-342900">
              <a:buFont typeface="Arial" panose="020B0604020202020204" pitchFamily="34" charset="0"/>
              <a:buChar char="•"/>
            </a:pPr>
            <a:r>
              <a:rPr lang="en-US" sz="2000" b="0" dirty="0">
                <a:solidFill>
                  <a:srgbClr val="262673"/>
                </a:solidFill>
              </a:rPr>
              <a:t>motivating</a:t>
            </a:r>
            <a:endParaRPr lang="pl-PL" sz="2000" b="0" dirty="0">
              <a:solidFill>
                <a:srgbClr val="262673"/>
              </a:solidFill>
            </a:endParaRPr>
          </a:p>
          <a:p>
            <a:pPr marL="342900" indent="-342900">
              <a:buFont typeface="Arial" panose="020B0604020202020204" pitchFamily="34" charset="0"/>
              <a:buChar char="•"/>
            </a:pPr>
            <a:r>
              <a:rPr lang="en-US" sz="2000" b="0" dirty="0">
                <a:solidFill>
                  <a:srgbClr val="262673"/>
                </a:solidFill>
              </a:rPr>
              <a:t>transferring of values</a:t>
            </a:r>
            <a:endParaRPr lang="pl-PL" sz="2000" b="0" dirty="0">
              <a:solidFill>
                <a:srgbClr val="262673"/>
              </a:solidFill>
            </a:endParaRPr>
          </a:p>
          <a:p>
            <a:pPr marL="0" indent="0">
              <a:buNone/>
            </a:pPr>
            <a:r>
              <a:rPr lang="en-US" sz="2000" b="0" dirty="0">
                <a:solidFill>
                  <a:srgbClr val="262673"/>
                </a:solidFill>
              </a:rPr>
              <a:t>2. Active participation in life, intentional development of skills, including:</a:t>
            </a:r>
            <a:endParaRPr lang="pl-PL" sz="2000" b="0" dirty="0">
              <a:solidFill>
                <a:srgbClr val="262673"/>
              </a:solidFill>
            </a:endParaRPr>
          </a:p>
          <a:p>
            <a:pPr marL="342900" indent="-342900">
              <a:buFont typeface="Arial" panose="020B0604020202020204" pitchFamily="34" charset="0"/>
              <a:buChar char="•"/>
            </a:pPr>
            <a:r>
              <a:rPr lang="en-US" sz="2000" b="0" dirty="0">
                <a:solidFill>
                  <a:srgbClr val="262673"/>
                </a:solidFill>
              </a:rPr>
              <a:t>participation in household chores</a:t>
            </a:r>
            <a:endParaRPr lang="pl-PL" sz="2000" b="0" dirty="0">
              <a:solidFill>
                <a:srgbClr val="262673"/>
              </a:solidFill>
            </a:endParaRPr>
          </a:p>
          <a:p>
            <a:pPr marL="342900" indent="-342900">
              <a:buFont typeface="Arial" panose="020B0604020202020204" pitchFamily="34" charset="0"/>
              <a:buChar char="•"/>
            </a:pPr>
            <a:r>
              <a:rPr lang="en-US" sz="2000" b="0" dirty="0">
                <a:solidFill>
                  <a:srgbClr val="262673"/>
                </a:solidFill>
              </a:rPr>
              <a:t>contacts with a diverse social environment (able and disabled)</a:t>
            </a:r>
            <a:endParaRPr lang="pl-PL" sz="2000" b="0" dirty="0">
              <a:solidFill>
                <a:srgbClr val="262673"/>
              </a:solidFill>
            </a:endParaRPr>
          </a:p>
          <a:p>
            <a:pPr marL="342900" indent="-342900">
              <a:buFont typeface="Arial" panose="020B0604020202020204" pitchFamily="34" charset="0"/>
              <a:buChar char="•"/>
            </a:pPr>
            <a:r>
              <a:rPr lang="en-US" sz="2000" b="0" dirty="0">
                <a:solidFill>
                  <a:srgbClr val="262673"/>
                </a:solidFill>
              </a:rPr>
              <a:t>therapies and trainings.</a:t>
            </a:r>
            <a:endParaRPr lang="pl-PL" sz="2000" b="0" dirty="0">
              <a:solidFill>
                <a:srgbClr val="262673"/>
              </a:solidFill>
            </a:endParaRPr>
          </a:p>
          <a:p>
            <a:pPr marL="0" indent="0">
              <a:buNone/>
            </a:pPr>
            <a:r>
              <a:rPr lang="en-US" sz="2000" b="0" dirty="0">
                <a:solidFill>
                  <a:srgbClr val="262673"/>
                </a:solidFill>
              </a:rPr>
              <a:t>3. Support</a:t>
            </a:r>
            <a:endParaRPr lang="pl-PL" sz="2000" b="0" dirty="0">
              <a:solidFill>
                <a:srgbClr val="262673"/>
              </a:solidFill>
            </a:endParaRPr>
          </a:p>
          <a:p>
            <a:pPr marL="342900" indent="-342900">
              <a:buFont typeface="Arial" panose="020B0604020202020204" pitchFamily="34" charset="0"/>
              <a:buChar char="•"/>
            </a:pPr>
            <a:r>
              <a:rPr lang="en-US" sz="2000" b="0" dirty="0">
                <a:solidFill>
                  <a:srgbClr val="262673"/>
                </a:solidFill>
              </a:rPr>
              <a:t>emotional</a:t>
            </a:r>
            <a:endParaRPr lang="pl-PL" sz="2000" b="0" dirty="0">
              <a:solidFill>
                <a:srgbClr val="262673"/>
              </a:solidFill>
            </a:endParaRPr>
          </a:p>
          <a:p>
            <a:pPr marL="342900" indent="-342900">
              <a:buFont typeface="Arial" panose="020B0604020202020204" pitchFamily="34" charset="0"/>
              <a:buChar char="•"/>
            </a:pPr>
            <a:r>
              <a:rPr lang="en-US" sz="2000" b="0" dirty="0">
                <a:solidFill>
                  <a:srgbClr val="262673"/>
                </a:solidFill>
              </a:rPr>
              <a:t>informational</a:t>
            </a:r>
            <a:endParaRPr lang="pl-PL" sz="2000" b="0" dirty="0">
              <a:solidFill>
                <a:srgbClr val="262673"/>
              </a:solidFill>
            </a:endParaRPr>
          </a:p>
          <a:p>
            <a:pPr marL="342900" indent="-342900">
              <a:buFont typeface="Arial" panose="020B0604020202020204" pitchFamily="34" charset="0"/>
              <a:buChar char="•"/>
            </a:pPr>
            <a:r>
              <a:rPr lang="en-US" sz="2000" b="0" dirty="0">
                <a:solidFill>
                  <a:srgbClr val="262673"/>
                </a:solidFill>
              </a:rPr>
              <a:t>instrumental</a:t>
            </a:r>
            <a:r>
              <a:rPr lang="pl-PL" sz="2000" b="0" dirty="0">
                <a:solidFill>
                  <a:srgbClr val="262673"/>
                </a:solidFill>
              </a:rPr>
              <a:t> </a:t>
            </a:r>
          </a:p>
        </p:txBody>
      </p:sp>
      <p:pic>
        <p:nvPicPr>
          <p:cNvPr id="4" name="socio2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80112" y="4822800"/>
            <a:ext cx="812800" cy="812800"/>
          </a:xfrm>
          <a:prstGeom prst="rect">
            <a:avLst/>
          </a:prstGeom>
        </p:spPr>
      </p:pic>
    </p:spTree>
    <p:extLst>
      <p:ext uri="{BB962C8B-B14F-4D97-AF65-F5344CB8AC3E}">
        <p14:creationId xmlns:p14="http://schemas.microsoft.com/office/powerpoint/2010/main" val="1432297738"/>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6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476986B6-170F-8046-8B27-95ECA668E4A5}"/>
              </a:ext>
            </a:extLst>
          </p:cNvPr>
          <p:cNvSpPr txBox="1">
            <a:spLocks/>
          </p:cNvSpPr>
          <p:nvPr/>
        </p:nvSpPr>
        <p:spPr>
          <a:xfrm>
            <a:off x="251520" y="764704"/>
            <a:ext cx="8350250" cy="648072"/>
          </a:xfrm>
          <a:prstGeom prst="rect">
            <a:avLst/>
          </a:prstGeom>
        </p:spPr>
        <p:txBody>
          <a:bodyPr>
            <a:noAutofit/>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en-US" kern="0" dirty="0">
                <a:solidFill>
                  <a:srgbClr val="262673"/>
                </a:solidFill>
                <a:latin typeface="+mn-lt"/>
              </a:rPr>
              <a:t>Personal factors of the development of autonomy</a:t>
            </a:r>
            <a:br>
              <a:rPr lang="en-US" kern="0" dirty="0">
                <a:solidFill>
                  <a:srgbClr val="262673"/>
                </a:solidFill>
                <a:latin typeface="+mn-lt"/>
              </a:rPr>
            </a:br>
            <a:endParaRPr lang="en-US" kern="0" dirty="0">
              <a:solidFill>
                <a:srgbClr val="262673"/>
              </a:solidFill>
              <a:latin typeface="+mn-lt"/>
            </a:endParaRPr>
          </a:p>
        </p:txBody>
      </p:sp>
      <p:sp>
        <p:nvSpPr>
          <p:cNvPr id="7" name="Symbol zastępczy zawartości 2">
            <a:extLst>
              <a:ext uri="{FF2B5EF4-FFF2-40B4-BE49-F238E27FC236}">
                <a16:creationId xmlns:a16="http://schemas.microsoft.com/office/drawing/2014/main" id="{F93D2626-6538-BF4E-A25C-8315627DEA54}"/>
              </a:ext>
            </a:extLst>
          </p:cNvPr>
          <p:cNvSpPr txBox="1">
            <a:spLocks/>
          </p:cNvSpPr>
          <p:nvPr/>
        </p:nvSpPr>
        <p:spPr>
          <a:xfrm>
            <a:off x="165100" y="1484784"/>
            <a:ext cx="8350250" cy="4620840"/>
          </a:xfrm>
          <a:prstGeom prst="rect">
            <a:avLst/>
          </a:prstGeom>
        </p:spPr>
        <p:txBody>
          <a:bodyPr>
            <a:normAutofit fontScale="92500"/>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marL="0">
              <a:defRPr/>
            </a:pPr>
            <a:r>
              <a:rPr lang="en-US" sz="2200" b="1" kern="0" dirty="0">
                <a:solidFill>
                  <a:srgbClr val="262673"/>
                </a:solidFill>
              </a:rPr>
              <a:t>Cognitive</a:t>
            </a:r>
          </a:p>
          <a:p>
            <a:pPr marL="530225" indent="-342900">
              <a:buFont typeface="Arial" panose="020B0604020202020204" pitchFamily="34" charset="0"/>
              <a:buChar char="•"/>
              <a:defRPr/>
            </a:pPr>
            <a:r>
              <a:rPr lang="en-US" sz="2200" b="0" kern="0" dirty="0">
                <a:solidFill>
                  <a:srgbClr val="262673"/>
                </a:solidFill>
              </a:rPr>
              <a:t>self-consciousness</a:t>
            </a:r>
          </a:p>
          <a:p>
            <a:pPr marL="530225" indent="-342900">
              <a:buFont typeface="Arial" panose="020B0604020202020204" pitchFamily="34" charset="0"/>
              <a:buChar char="•"/>
              <a:defRPr/>
            </a:pPr>
            <a:r>
              <a:rPr lang="en-US" sz="2200" b="0" kern="0" dirty="0">
                <a:solidFill>
                  <a:srgbClr val="262673"/>
                </a:solidFill>
              </a:rPr>
              <a:t>self-acceptance</a:t>
            </a:r>
          </a:p>
          <a:p>
            <a:pPr marL="530225" indent="-342900">
              <a:buFont typeface="Arial" panose="020B0604020202020204" pitchFamily="34" charset="0"/>
              <a:buChar char="•"/>
              <a:defRPr/>
            </a:pPr>
            <a:r>
              <a:rPr lang="en-US" sz="2200" b="0" kern="0" dirty="0">
                <a:solidFill>
                  <a:srgbClr val="262673"/>
                </a:solidFill>
              </a:rPr>
              <a:t>self-esteem</a:t>
            </a:r>
          </a:p>
          <a:p>
            <a:pPr marL="0">
              <a:defRPr/>
            </a:pPr>
            <a:r>
              <a:rPr lang="en-US" sz="2200" b="1" kern="0" dirty="0">
                <a:solidFill>
                  <a:srgbClr val="262673"/>
                </a:solidFill>
              </a:rPr>
              <a:t>Instrumental</a:t>
            </a:r>
          </a:p>
          <a:p>
            <a:pPr marL="530225" indent="-342900">
              <a:buFont typeface="Arial" panose="020B0604020202020204" pitchFamily="34" charset="0"/>
              <a:buChar char="•"/>
              <a:defRPr/>
            </a:pPr>
            <a:r>
              <a:rPr lang="en-US" sz="2200" b="0" kern="0" dirty="0">
                <a:solidFill>
                  <a:srgbClr val="262673"/>
                </a:solidFill>
              </a:rPr>
              <a:t>social skills: empathy, communication, social insight </a:t>
            </a:r>
          </a:p>
          <a:p>
            <a:pPr marL="530225" indent="-342900">
              <a:buFont typeface="Arial" panose="020B0604020202020204" pitchFamily="34" charset="0"/>
              <a:buChar char="•"/>
              <a:defRPr/>
            </a:pPr>
            <a:r>
              <a:rPr lang="en-US" sz="2200" b="0" kern="0" dirty="0">
                <a:solidFill>
                  <a:srgbClr val="262673"/>
                </a:solidFill>
              </a:rPr>
              <a:t>ability to deal with problem such as searching for information or asking for help ability to use emotional and information support</a:t>
            </a:r>
          </a:p>
          <a:p>
            <a:pPr marL="0">
              <a:defRPr/>
            </a:pPr>
            <a:r>
              <a:rPr lang="en-US" sz="2700" b="0" kern="0" dirty="0"/>
              <a:t> </a:t>
            </a:r>
          </a:p>
          <a:p>
            <a:pPr>
              <a:defRPr/>
            </a:pPr>
            <a:endParaRPr lang="en-US" b="0" kern="0" dirty="0"/>
          </a:p>
        </p:txBody>
      </p:sp>
      <p:pic>
        <p:nvPicPr>
          <p:cNvPr id="2" name="social2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12160" y="5292824"/>
            <a:ext cx="812800" cy="812800"/>
          </a:xfrm>
          <a:prstGeom prst="rect">
            <a:avLst/>
          </a:prstGeom>
        </p:spPr>
      </p:pic>
    </p:spTree>
    <p:extLst>
      <p:ext uri="{BB962C8B-B14F-4D97-AF65-F5344CB8AC3E}">
        <p14:creationId xmlns:p14="http://schemas.microsoft.com/office/powerpoint/2010/main" val="1050332833"/>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p:cNvSpPr txBox="1">
            <a:spLocks noChangeArrowheads="1"/>
          </p:cNvSpPr>
          <p:nvPr/>
        </p:nvSpPr>
        <p:spPr bwMode="auto">
          <a:xfrm>
            <a:off x="201613" y="908050"/>
            <a:ext cx="8186811" cy="5048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r>
              <a:rPr lang="en-GB" altLang="pl-PL" kern="0" dirty="0">
                <a:solidFill>
                  <a:srgbClr val="262673"/>
                </a:solidFill>
              </a:rPr>
              <a:t>Read</a:t>
            </a:r>
            <a:endParaRPr lang="pl-PL" altLang="pl-PL" kern="0" dirty="0">
              <a:solidFill>
                <a:srgbClr val="262673"/>
              </a:solidFill>
            </a:endParaRPr>
          </a:p>
        </p:txBody>
      </p:sp>
      <p:sp>
        <p:nvSpPr>
          <p:cNvPr id="7" name="Symbol zastępczy zawartości 2">
            <a:extLst>
              <a:ext uri="{FF2B5EF4-FFF2-40B4-BE49-F238E27FC236}">
                <a16:creationId xmlns:a16="http://schemas.microsoft.com/office/drawing/2014/main" id="{9A63FDC6-C808-584E-8B6C-CA95F5CBBF60}"/>
              </a:ext>
            </a:extLst>
          </p:cNvPr>
          <p:cNvSpPr txBox="1">
            <a:spLocks/>
          </p:cNvSpPr>
          <p:nvPr/>
        </p:nvSpPr>
        <p:spPr>
          <a:xfrm>
            <a:off x="107950" y="1484784"/>
            <a:ext cx="8742363" cy="4241329"/>
          </a:xfrm>
          <a:prstGeom prst="rect">
            <a:avLst/>
          </a:prstGeom>
        </p:spPr>
        <p:txBody>
          <a:bodyPr>
            <a:normAutofit/>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a:defRPr/>
            </a:pPr>
            <a:r>
              <a:rPr lang="en-US" sz="2400" b="1" kern="0" dirty="0">
                <a:solidFill>
                  <a:srgbClr val="262673"/>
                </a:solidFill>
              </a:rPr>
              <a:t>One can speak of a kind of opposition between the medical model and </a:t>
            </a:r>
            <a:r>
              <a:rPr lang="en-US" sz="2400" b="1" kern="0" dirty="0" err="1">
                <a:solidFill>
                  <a:srgbClr val="262673"/>
                </a:solidFill>
              </a:rPr>
              <a:t>biopsychosocial</a:t>
            </a:r>
            <a:r>
              <a:rPr lang="en-US" sz="2400" b="1" kern="0" dirty="0">
                <a:solidFill>
                  <a:srgbClr val="262673"/>
                </a:solidFill>
              </a:rPr>
              <a:t> model in the context of disability </a:t>
            </a:r>
            <a:r>
              <a:rPr lang="en-US" sz="1200" b="0" kern="0" dirty="0">
                <a:solidFill>
                  <a:srgbClr val="262673"/>
                </a:solidFill>
              </a:rPr>
              <a:t>(see e.g. </a:t>
            </a:r>
            <a:r>
              <a:rPr lang="en-US" sz="1200" b="0" kern="0" dirty="0">
                <a:solidFill>
                  <a:srgbClr val="262673"/>
                </a:solidFill>
                <a:hlinkClick r:id="rId4">
                  <a:extLst>
                    <a:ext uri="{A12FA001-AC4F-418D-AE19-62706E023703}">
                      <ahyp:hlinkClr xmlns:ahyp="http://schemas.microsoft.com/office/drawing/2018/hyperlinkcolor" val="tx"/>
                    </a:ext>
                  </a:extLst>
                </a:hlinkClick>
              </a:rPr>
              <a:t>https://www.ncbi.nlm.nih.gov/pmc/articles/PMC1466742/</a:t>
            </a:r>
            <a:r>
              <a:rPr lang="en-US" sz="1200" b="0" kern="0" dirty="0">
                <a:solidFill>
                  <a:srgbClr val="262673"/>
                </a:solidFill>
              </a:rPr>
              <a:t> accessed on 21.01.2020)</a:t>
            </a:r>
          </a:p>
          <a:p>
            <a:pPr>
              <a:defRPr/>
            </a:pPr>
            <a:endParaRPr lang="en-US" sz="1200" b="0" kern="0" dirty="0">
              <a:solidFill>
                <a:srgbClr val="262673"/>
              </a:solidFill>
            </a:endParaRPr>
          </a:p>
          <a:p>
            <a:pPr>
              <a:defRPr/>
            </a:pPr>
            <a:r>
              <a:rPr lang="en-US" sz="2400" b="1" kern="0" dirty="0">
                <a:solidFill>
                  <a:srgbClr val="262673"/>
                </a:solidFill>
              </a:rPr>
              <a:t>Complementary concepts: Disability and its contexts </a:t>
            </a:r>
            <a:r>
              <a:rPr lang="en-US" sz="1200" b="1" kern="0" dirty="0">
                <a:solidFill>
                  <a:srgbClr val="262673"/>
                </a:solidFill>
              </a:rPr>
              <a:t>(see: </a:t>
            </a:r>
            <a:r>
              <a:rPr lang="en-US" sz="1200" b="0" kern="0" dirty="0">
                <a:solidFill>
                  <a:srgbClr val="262673"/>
                </a:solidFill>
              </a:rPr>
              <a:t> </a:t>
            </a:r>
            <a:r>
              <a:rPr lang="en-US" sz="1200" b="0" kern="0" dirty="0">
                <a:solidFill>
                  <a:srgbClr val="262673"/>
                </a:solidFill>
                <a:hlinkClick r:id="rId5">
                  <a:extLst>
                    <a:ext uri="{A12FA001-AC4F-418D-AE19-62706E023703}">
                      <ahyp:hlinkClr xmlns:ahyp="http://schemas.microsoft.com/office/drawing/2018/hyperlinkcolor" val="tx"/>
                    </a:ext>
                  </a:extLst>
                </a:hlinkClick>
              </a:rPr>
              <a:t>https://plato.stanford.edu/entries/disability/</a:t>
            </a:r>
            <a:r>
              <a:rPr lang="en-US" sz="1200" b="0" kern="0" dirty="0">
                <a:solidFill>
                  <a:srgbClr val="262673"/>
                </a:solidFill>
              </a:rPr>
              <a:t> accessed on 21.01.2020)</a:t>
            </a:r>
          </a:p>
          <a:p>
            <a:pPr>
              <a:defRPr/>
            </a:pPr>
            <a:endParaRPr lang="en-US" sz="1200" b="0" kern="0" dirty="0">
              <a:solidFill>
                <a:srgbClr val="262673"/>
              </a:solidFill>
            </a:endParaRPr>
          </a:p>
          <a:p>
            <a:pPr>
              <a:defRPr/>
            </a:pPr>
            <a:r>
              <a:rPr lang="en-US" sz="2400" b="1" kern="0" dirty="0">
                <a:solidFill>
                  <a:srgbClr val="262673"/>
                </a:solidFill>
              </a:rPr>
              <a:t>Empowerment – </a:t>
            </a:r>
            <a:r>
              <a:rPr lang="en-US" sz="1200" b="0" kern="0" dirty="0">
                <a:solidFill>
                  <a:srgbClr val="262673"/>
                </a:solidFill>
              </a:rPr>
              <a:t>(see e.g. </a:t>
            </a:r>
            <a:r>
              <a:rPr lang="en-US" sz="1200" b="0" kern="0" dirty="0">
                <a:solidFill>
                  <a:srgbClr val="262673"/>
                </a:solidFill>
                <a:hlinkClick r:id="rId6">
                  <a:extLst>
                    <a:ext uri="{A12FA001-AC4F-418D-AE19-62706E023703}">
                      <ahyp:hlinkClr xmlns:ahyp="http://schemas.microsoft.com/office/drawing/2018/hyperlinkcolor" val="tx"/>
                    </a:ext>
                  </a:extLst>
                </a:hlinkClick>
              </a:rPr>
              <a:t>https://www.ncbi.nlm.nih.gov/pmc/articles/PMC6065127/</a:t>
            </a:r>
            <a:r>
              <a:rPr lang="en-US" sz="1200" b="0" kern="0" dirty="0">
                <a:solidFill>
                  <a:srgbClr val="262673"/>
                </a:solidFill>
              </a:rPr>
              <a:t> accessed on 21.01.2020); </a:t>
            </a:r>
            <a:r>
              <a:rPr lang="en-US" sz="1200" b="0" kern="0" dirty="0">
                <a:solidFill>
                  <a:srgbClr val="262673"/>
                </a:solidFill>
                <a:hlinkClick r:id="rId7">
                  <a:extLst>
                    <a:ext uri="{A12FA001-AC4F-418D-AE19-62706E023703}">
                      <ahyp:hlinkClr xmlns:ahyp="http://schemas.microsoft.com/office/drawing/2018/hyperlinkcolor" val="tx"/>
                    </a:ext>
                  </a:extLst>
                </a:hlinkClick>
              </a:rPr>
              <a:t>https://www.themindfulword.org/2014/creating-better-society-importance-empowering-people-disabilities/)</a:t>
            </a:r>
            <a:r>
              <a:rPr lang="en-US" sz="1200" b="0" kern="0" dirty="0">
                <a:solidFill>
                  <a:srgbClr val="262673"/>
                </a:solidFill>
              </a:rPr>
              <a:t> accessed on 21.01.2020)</a:t>
            </a:r>
          </a:p>
          <a:p>
            <a:pPr>
              <a:defRPr/>
            </a:pPr>
            <a:endParaRPr lang="en-US" b="0" kern="0" dirty="0"/>
          </a:p>
          <a:p>
            <a:pPr>
              <a:defRPr/>
            </a:pPr>
            <a:endParaRPr lang="en-US" b="0" kern="0" dirty="0"/>
          </a:p>
        </p:txBody>
      </p:sp>
      <p:pic>
        <p:nvPicPr>
          <p:cNvPr id="2" name="socio2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12160" y="5229200"/>
            <a:ext cx="812800" cy="812800"/>
          </a:xfrm>
          <a:prstGeom prst="rect">
            <a:avLst/>
          </a:prstGeom>
        </p:spPr>
      </p:pic>
    </p:spTree>
    <p:extLst>
      <p:ext uri="{BB962C8B-B14F-4D97-AF65-F5344CB8AC3E}">
        <p14:creationId xmlns:p14="http://schemas.microsoft.com/office/powerpoint/2010/main" val="801055555"/>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946423" y="1556792"/>
            <a:ext cx="7344816" cy="3908762"/>
          </a:xfrm>
          <a:prstGeom prst="rect">
            <a:avLst/>
          </a:prstGeom>
        </p:spPr>
        <p:txBody>
          <a:bodyPr wrap="square">
            <a:spAutoFit/>
          </a:bodyPr>
          <a:lstStyle/>
          <a:p>
            <a:pPr>
              <a:defRPr/>
            </a:pPr>
            <a:endParaRPr lang="en-US" sz="2800" dirty="0">
              <a:solidFill>
                <a:schemeClr val="tx1"/>
              </a:solidFill>
            </a:endParaRPr>
          </a:p>
          <a:p>
            <a:pPr>
              <a:defRPr/>
            </a:pPr>
            <a:r>
              <a:rPr lang="en-US" sz="2800" dirty="0">
                <a:solidFill>
                  <a:srgbClr val="262673"/>
                </a:solidFill>
              </a:rPr>
              <a:t>Emancipation – </a:t>
            </a:r>
            <a:r>
              <a:rPr lang="en-US" sz="1400" dirty="0">
                <a:solidFill>
                  <a:srgbClr val="262673"/>
                </a:solidFill>
              </a:rPr>
              <a:t>(see. </a:t>
            </a:r>
            <a:r>
              <a:rPr lang="en-US" sz="1400" dirty="0">
                <a:solidFill>
                  <a:srgbClr val="262673"/>
                </a:solidFill>
                <a:hlinkClick r:id="rId4">
                  <a:extLst>
                    <a:ext uri="{A12FA001-AC4F-418D-AE19-62706E023703}">
                      <ahyp:hlinkClr xmlns:ahyp="http://schemas.microsoft.com/office/drawing/2018/hyperlinkcolor" val="tx"/>
                    </a:ext>
                  </a:extLst>
                </a:hlinkClick>
              </a:rPr>
              <a:t>http://13379618.weebly.com/</a:t>
            </a:r>
            <a:r>
              <a:rPr lang="en-US" sz="1400" dirty="0">
                <a:solidFill>
                  <a:srgbClr val="262673"/>
                </a:solidFill>
              </a:rPr>
              <a:t>  </a:t>
            </a:r>
            <a:r>
              <a:rPr lang="en-US" dirty="0">
                <a:solidFill>
                  <a:srgbClr val="262673"/>
                </a:solidFill>
              </a:rPr>
              <a:t>accessed on </a:t>
            </a:r>
            <a:r>
              <a:rPr lang="en-US" b="0" kern="0" dirty="0">
                <a:solidFill>
                  <a:srgbClr val="262673"/>
                </a:solidFill>
              </a:rPr>
              <a:t>21.01.2020</a:t>
            </a:r>
            <a:r>
              <a:rPr lang="en-US" dirty="0">
                <a:solidFill>
                  <a:srgbClr val="262673"/>
                </a:solidFill>
              </a:rPr>
              <a:t>)</a:t>
            </a:r>
          </a:p>
          <a:p>
            <a:pPr>
              <a:defRPr/>
            </a:pPr>
            <a:endParaRPr lang="en-US" sz="2800" dirty="0">
              <a:solidFill>
                <a:srgbClr val="262673"/>
              </a:solidFill>
            </a:endParaRPr>
          </a:p>
          <a:p>
            <a:pPr>
              <a:defRPr/>
            </a:pPr>
            <a:endParaRPr lang="en-US" sz="2800" dirty="0">
              <a:solidFill>
                <a:srgbClr val="262673"/>
              </a:solidFill>
            </a:endParaRPr>
          </a:p>
          <a:p>
            <a:pPr>
              <a:defRPr/>
            </a:pPr>
            <a:r>
              <a:rPr lang="en-US" sz="2800" dirty="0">
                <a:solidFill>
                  <a:srgbClr val="262673"/>
                </a:solidFill>
              </a:rPr>
              <a:t>Normalization  – </a:t>
            </a:r>
            <a:r>
              <a:rPr lang="en-US" sz="1400" dirty="0">
                <a:solidFill>
                  <a:srgbClr val="262673"/>
                </a:solidFill>
              </a:rPr>
              <a:t>(see. </a:t>
            </a:r>
            <a:r>
              <a:rPr lang="en-US" sz="1400" dirty="0">
                <a:solidFill>
                  <a:srgbClr val="262673"/>
                </a:solidFill>
                <a:hlinkClick r:id="rId5">
                  <a:extLst>
                    <a:ext uri="{A12FA001-AC4F-418D-AE19-62706E023703}">
                      <ahyp:hlinkClr xmlns:ahyp="http://schemas.microsoft.com/office/drawing/2018/hyperlinkcolor" val="tx"/>
                    </a:ext>
                  </a:extLst>
                </a:hlinkClick>
              </a:rPr>
              <a:t>https://en.wikipedia.org/wiki/Normalization_(people_with_disabilities)</a:t>
            </a:r>
            <a:r>
              <a:rPr lang="en-US" sz="1400" dirty="0">
                <a:solidFill>
                  <a:srgbClr val="262673"/>
                </a:solidFill>
              </a:rPr>
              <a:t> a</a:t>
            </a:r>
          </a:p>
          <a:p>
            <a:pPr>
              <a:defRPr/>
            </a:pPr>
            <a:r>
              <a:rPr lang="en-US" sz="1400" dirty="0">
                <a:solidFill>
                  <a:srgbClr val="262673"/>
                </a:solidFill>
                <a:hlinkClick r:id="rId6">
                  <a:extLst>
                    <a:ext uri="{A12FA001-AC4F-418D-AE19-62706E023703}">
                      <ahyp:hlinkClr xmlns:ahyp="http://schemas.microsoft.com/office/drawing/2018/hyperlinkcolor" val="tx"/>
                    </a:ext>
                  </a:extLst>
                </a:hlinkClick>
              </a:rPr>
              <a:t>https://www.disabilitymuseum.org/dhm/lib/detail.html?id=1941&amp;page=all)</a:t>
            </a:r>
            <a:r>
              <a:rPr lang="en-US" sz="1400" dirty="0">
                <a:solidFill>
                  <a:srgbClr val="262673"/>
                </a:solidFill>
              </a:rPr>
              <a:t> </a:t>
            </a:r>
          </a:p>
          <a:p>
            <a:pPr>
              <a:defRPr/>
            </a:pPr>
            <a:endParaRPr lang="en-US" dirty="0">
              <a:solidFill>
                <a:srgbClr val="262673"/>
              </a:solidFill>
            </a:endParaRPr>
          </a:p>
          <a:p>
            <a:pPr>
              <a:defRPr/>
            </a:pPr>
            <a:endParaRPr lang="en-US" dirty="0">
              <a:solidFill>
                <a:srgbClr val="262673"/>
              </a:solidFill>
            </a:endParaRPr>
          </a:p>
          <a:p>
            <a:pPr>
              <a:defRPr/>
            </a:pPr>
            <a:endParaRPr lang="en-US" dirty="0">
              <a:solidFill>
                <a:srgbClr val="262673"/>
              </a:solidFill>
            </a:endParaRPr>
          </a:p>
          <a:p>
            <a:pPr>
              <a:defRPr/>
            </a:pPr>
            <a:endParaRPr lang="en-US" dirty="0">
              <a:solidFill>
                <a:srgbClr val="262673"/>
              </a:solidFill>
            </a:endParaRPr>
          </a:p>
          <a:p>
            <a:pPr>
              <a:defRPr/>
            </a:pPr>
            <a:endParaRPr lang="en-US" dirty="0"/>
          </a:p>
          <a:p>
            <a:pPr>
              <a:defRPr/>
            </a:pPr>
            <a:endParaRPr lang="en-US" dirty="0"/>
          </a:p>
          <a:p>
            <a:pPr>
              <a:defRPr/>
            </a:pPr>
            <a:endParaRPr lang="en-US" dirty="0"/>
          </a:p>
          <a:p>
            <a:pPr>
              <a:defRPr/>
            </a:pPr>
            <a:r>
              <a:rPr lang="en-US" dirty="0" err="1"/>
              <a:t>ccessed</a:t>
            </a:r>
            <a:r>
              <a:rPr lang="en-US" dirty="0"/>
              <a:t> on </a:t>
            </a:r>
            <a:r>
              <a:rPr lang="en-US" b="0" kern="0" dirty="0"/>
              <a:t>21.01.2020</a:t>
            </a:r>
            <a:r>
              <a:rPr lang="en-US" dirty="0"/>
              <a:t>)</a:t>
            </a:r>
          </a:p>
        </p:txBody>
      </p:sp>
      <p:sp>
        <p:nvSpPr>
          <p:cNvPr id="4" name="Tytuł 1"/>
          <p:cNvSpPr txBox="1">
            <a:spLocks noChangeArrowheads="1"/>
          </p:cNvSpPr>
          <p:nvPr/>
        </p:nvSpPr>
        <p:spPr bwMode="auto">
          <a:xfrm>
            <a:off x="201613" y="908050"/>
            <a:ext cx="8834437" cy="5048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r>
              <a:rPr lang="en-GB" altLang="pl-PL" kern="0" dirty="0">
                <a:solidFill>
                  <a:srgbClr val="262673"/>
                </a:solidFill>
              </a:rPr>
              <a:t>Read</a:t>
            </a:r>
            <a:endParaRPr lang="pl-PL" altLang="pl-PL" kern="0" dirty="0">
              <a:solidFill>
                <a:srgbClr val="262673"/>
              </a:solidFill>
            </a:endParaRPr>
          </a:p>
        </p:txBody>
      </p:sp>
      <p:pic>
        <p:nvPicPr>
          <p:cNvPr id="2" name="socio2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28184" y="4725144"/>
            <a:ext cx="812800" cy="812800"/>
          </a:xfrm>
          <a:prstGeom prst="rect">
            <a:avLst/>
          </a:prstGeom>
        </p:spPr>
      </p:pic>
    </p:spTree>
    <p:extLst>
      <p:ext uri="{BB962C8B-B14F-4D97-AF65-F5344CB8AC3E}">
        <p14:creationId xmlns:p14="http://schemas.microsoft.com/office/powerpoint/2010/main" val="254195270"/>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txBox="1">
            <a:spLocks/>
          </p:cNvSpPr>
          <p:nvPr/>
        </p:nvSpPr>
        <p:spPr>
          <a:xfrm>
            <a:off x="323528" y="980729"/>
            <a:ext cx="8293968" cy="576064"/>
          </a:xfrm>
          <a:prstGeom prst="rect">
            <a:avLst/>
          </a:prstGeom>
        </p:spPr>
        <p:txBody>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r>
              <a:rPr lang="en-US" kern="0" dirty="0">
                <a:solidFill>
                  <a:srgbClr val="262673"/>
                </a:solidFill>
              </a:rPr>
              <a:t>Selected legal acts</a:t>
            </a:r>
          </a:p>
        </p:txBody>
      </p:sp>
      <p:sp>
        <p:nvSpPr>
          <p:cNvPr id="5" name="Symbol zastępczy zawartości 2"/>
          <p:cNvSpPr txBox="1">
            <a:spLocks/>
          </p:cNvSpPr>
          <p:nvPr/>
        </p:nvSpPr>
        <p:spPr>
          <a:xfrm>
            <a:off x="234461" y="1860794"/>
            <a:ext cx="7865932" cy="4088486"/>
          </a:xfrm>
          <a:prstGeom prst="rect">
            <a:avLst/>
          </a:prstGeom>
        </p:spPr>
        <p:txBody>
          <a:bodyPr>
            <a:normAutofit fontScale="77500" lnSpcReduction="20000"/>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r>
              <a:rPr lang="en-US" sz="2400" kern="0" dirty="0">
                <a:solidFill>
                  <a:srgbClr val="262673"/>
                </a:solidFill>
              </a:rPr>
              <a:t>Declaration from Madrid 2002– </a:t>
            </a:r>
            <a:r>
              <a:rPr lang="en-US" sz="2400" b="0" kern="0" dirty="0">
                <a:solidFill>
                  <a:srgbClr val="262673"/>
                </a:solidFill>
              </a:rPr>
              <a:t>see. </a:t>
            </a:r>
            <a:r>
              <a:rPr lang="en-US" sz="2400" b="0" kern="0" dirty="0">
                <a:solidFill>
                  <a:srgbClr val="262673"/>
                </a:solidFill>
                <a:hlinkClick r:id="rId4" invalidUrl="https://democracy.islington.gov.uk/Data/Annual Council/200305131930/Agenda/$THE MADRID DECLARATION REPORT.doc.pdf">
                  <a:extLst>
                    <a:ext uri="{A12FA001-AC4F-418D-AE19-62706E023703}">
                      <ahyp:hlinkClr xmlns:ahyp="http://schemas.microsoft.com/office/drawing/2018/hyperlinkcolor" val="tx"/>
                    </a:ext>
                  </a:extLst>
                </a:hlinkClick>
              </a:rPr>
              <a:t>https://democracy.islington.gov.uk/Data/Annual%20Council/200305131930/Agenda/$THE%20MADRID%20DECLARATION%20REPORT.doc.pdf</a:t>
            </a:r>
            <a:r>
              <a:rPr lang="en-US" sz="2400" b="0" kern="0" dirty="0">
                <a:solidFill>
                  <a:srgbClr val="262673"/>
                </a:solidFill>
              </a:rPr>
              <a:t> or in psychiatric practice </a:t>
            </a:r>
            <a:r>
              <a:rPr lang="en-US" sz="2400" b="0" kern="0" dirty="0">
                <a:solidFill>
                  <a:srgbClr val="262673"/>
                </a:solidFill>
                <a:hlinkClick r:id="rId5">
                  <a:extLst>
                    <a:ext uri="{A12FA001-AC4F-418D-AE19-62706E023703}">
                      <ahyp:hlinkClr xmlns:ahyp="http://schemas.microsoft.com/office/drawing/2018/hyperlinkcolor" val="tx"/>
                    </a:ext>
                  </a:extLst>
                </a:hlinkClick>
              </a:rPr>
              <a:t>https://www.wpanet.org/current-madrid-declaration</a:t>
            </a:r>
            <a:r>
              <a:rPr lang="en-US" sz="2400" b="0" kern="0" dirty="0">
                <a:solidFill>
                  <a:srgbClr val="262673"/>
                </a:solidFill>
              </a:rPr>
              <a:t> accessed on 22.01.2020</a:t>
            </a:r>
          </a:p>
          <a:p>
            <a:endParaRPr lang="en-US" sz="2400" b="0" kern="0" dirty="0">
              <a:solidFill>
                <a:srgbClr val="262673"/>
              </a:solidFill>
            </a:endParaRPr>
          </a:p>
          <a:p>
            <a:r>
              <a:rPr lang="en-US" sz="2400" kern="0" dirty="0">
                <a:solidFill>
                  <a:srgbClr val="262673"/>
                </a:solidFill>
              </a:rPr>
              <a:t>UN Convention 2006– </a:t>
            </a:r>
            <a:r>
              <a:rPr lang="en-US" sz="2400" b="0" kern="0" dirty="0">
                <a:solidFill>
                  <a:srgbClr val="262673"/>
                </a:solidFill>
              </a:rPr>
              <a:t>(see. </a:t>
            </a:r>
            <a:r>
              <a:rPr lang="en-US" sz="2400" b="0" kern="0" dirty="0">
                <a:solidFill>
                  <a:srgbClr val="262673"/>
                </a:solidFill>
                <a:hlinkClick r:id="rId6">
                  <a:extLst>
                    <a:ext uri="{A12FA001-AC4F-418D-AE19-62706E023703}">
                      <ahyp:hlinkClr xmlns:ahyp="http://schemas.microsoft.com/office/drawing/2018/hyperlinkcolor" val="tx"/>
                    </a:ext>
                  </a:extLst>
                </a:hlinkClick>
              </a:rPr>
              <a:t>https://www.un.org/disabilities/documents/convention/convoptprot-e.pdf</a:t>
            </a:r>
            <a:r>
              <a:rPr lang="en-US" sz="2400" b="0" kern="0" dirty="0">
                <a:solidFill>
                  <a:srgbClr val="262673"/>
                </a:solidFill>
              </a:rPr>
              <a:t>, accessed on 22.01.2020</a:t>
            </a:r>
          </a:p>
          <a:p>
            <a:endParaRPr lang="en-US" sz="2400" b="0" kern="0" dirty="0">
              <a:solidFill>
                <a:srgbClr val="262673"/>
              </a:solidFill>
            </a:endParaRPr>
          </a:p>
          <a:p>
            <a:r>
              <a:rPr lang="en-US" sz="2400" kern="0" dirty="0">
                <a:solidFill>
                  <a:srgbClr val="262673"/>
                </a:solidFill>
              </a:rPr>
              <a:t>Human rights - </a:t>
            </a:r>
            <a:r>
              <a:rPr lang="en-US" sz="2400" b="0" kern="0" dirty="0">
                <a:solidFill>
                  <a:srgbClr val="262673"/>
                </a:solidFill>
                <a:hlinkClick r:id="rId7">
                  <a:extLst>
                    <a:ext uri="{A12FA001-AC4F-418D-AE19-62706E023703}">
                      <ahyp:hlinkClr xmlns:ahyp="http://schemas.microsoft.com/office/drawing/2018/hyperlinkcolor" val="tx"/>
                    </a:ext>
                  </a:extLst>
                </a:hlinkClick>
              </a:rPr>
              <a:t>https://www.ohchr.org/en/hrbodies/crpd/pages/gc.aspx</a:t>
            </a:r>
            <a:r>
              <a:rPr lang="en-US" sz="2400" b="0" kern="0" dirty="0">
                <a:solidFill>
                  <a:srgbClr val="262673"/>
                </a:solidFill>
              </a:rPr>
              <a:t> accessed on 22.01.2020</a:t>
            </a:r>
          </a:p>
          <a:p>
            <a:endParaRPr lang="en-US" b="0" kern="0" dirty="0"/>
          </a:p>
        </p:txBody>
      </p:sp>
      <p:pic>
        <p:nvPicPr>
          <p:cNvPr id="3" name="socio2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660232" y="5445228"/>
            <a:ext cx="812800" cy="812800"/>
          </a:xfrm>
          <a:prstGeom prst="rect">
            <a:avLst/>
          </a:prstGeom>
        </p:spPr>
      </p:pic>
    </p:spTree>
    <p:extLst>
      <p:ext uri="{BB962C8B-B14F-4D97-AF65-F5344CB8AC3E}">
        <p14:creationId xmlns:p14="http://schemas.microsoft.com/office/powerpoint/2010/main" val="41492568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txBox="1">
            <a:spLocks/>
          </p:cNvSpPr>
          <p:nvPr/>
        </p:nvSpPr>
        <p:spPr>
          <a:xfrm>
            <a:off x="1331640" y="817645"/>
            <a:ext cx="6277744" cy="576064"/>
          </a:xfrm>
          <a:prstGeom prst="rect">
            <a:avLst/>
          </a:prstGeom>
        </p:spPr>
        <p:txBody>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r>
              <a:rPr lang="en-US" kern="0" dirty="0">
                <a:solidFill>
                  <a:srgbClr val="262673"/>
                </a:solidFill>
              </a:rPr>
              <a:t>Video examples</a:t>
            </a:r>
            <a:endParaRPr lang="en-US" kern="0" dirty="0">
              <a:solidFill>
                <a:srgbClr val="262673"/>
              </a:solidFill>
              <a:latin typeface="+mn-lt"/>
            </a:endParaRPr>
          </a:p>
        </p:txBody>
      </p:sp>
      <p:sp>
        <p:nvSpPr>
          <p:cNvPr id="3" name="Prostokąt 2"/>
          <p:cNvSpPr/>
          <p:nvPr/>
        </p:nvSpPr>
        <p:spPr>
          <a:xfrm>
            <a:off x="395536" y="1412776"/>
            <a:ext cx="7992888" cy="4493538"/>
          </a:xfrm>
          <a:prstGeom prst="rect">
            <a:avLst/>
          </a:prstGeom>
        </p:spPr>
        <p:txBody>
          <a:bodyPr wrap="square">
            <a:spAutoFit/>
          </a:bodyPr>
          <a:lstStyle/>
          <a:p>
            <a:endParaRPr lang="en-US" sz="2400" dirty="0">
              <a:solidFill>
                <a:schemeClr val="tx1"/>
              </a:solidFill>
            </a:endParaRPr>
          </a:p>
          <a:p>
            <a:r>
              <a:rPr lang="en-US" sz="2400" dirty="0">
                <a:solidFill>
                  <a:srgbClr val="262673"/>
                </a:solidFill>
              </a:rPr>
              <a:t>People with Disabilities Face Barriers. Inequality Shouldn't Be One of Them</a:t>
            </a:r>
            <a:r>
              <a:rPr lang="en-US" dirty="0">
                <a:solidFill>
                  <a:srgbClr val="262673"/>
                </a:solidFill>
              </a:rPr>
              <a:t>. </a:t>
            </a:r>
            <a:r>
              <a:rPr lang="en-US" sz="1200" dirty="0">
                <a:solidFill>
                  <a:srgbClr val="262673"/>
                </a:solidFill>
                <a:hlinkClick r:id="rId4">
                  <a:extLst>
                    <a:ext uri="{A12FA001-AC4F-418D-AE19-62706E023703}">
                      <ahyp:hlinkClr xmlns:ahyp="http://schemas.microsoft.com/office/drawing/2018/hyperlinkcolor" val="tx"/>
                    </a:ext>
                  </a:extLst>
                </a:hlinkClick>
              </a:rPr>
              <a:t>https://www.youtube.com/watch?v=ure8Lrbh5HY</a:t>
            </a:r>
            <a:r>
              <a:rPr lang="en-US" sz="1200" dirty="0">
                <a:solidFill>
                  <a:srgbClr val="262673"/>
                </a:solidFill>
              </a:rPr>
              <a:t>  </a:t>
            </a:r>
            <a:r>
              <a:rPr lang="en-US" dirty="0">
                <a:solidFill>
                  <a:srgbClr val="262673"/>
                </a:solidFill>
              </a:rPr>
              <a:t>accessed on 23.01.2020 </a:t>
            </a:r>
          </a:p>
          <a:p>
            <a:endParaRPr lang="en-US" dirty="0">
              <a:solidFill>
                <a:srgbClr val="262673"/>
              </a:solidFill>
            </a:endParaRPr>
          </a:p>
          <a:p>
            <a:endParaRPr lang="en-US" dirty="0">
              <a:solidFill>
                <a:srgbClr val="262673"/>
              </a:solidFill>
            </a:endParaRPr>
          </a:p>
          <a:p>
            <a:endParaRPr lang="en-US" sz="800" dirty="0">
              <a:solidFill>
                <a:srgbClr val="262673"/>
              </a:solidFill>
            </a:endParaRPr>
          </a:p>
          <a:p>
            <a:endParaRPr lang="en-US" sz="800" dirty="0">
              <a:solidFill>
                <a:srgbClr val="262673"/>
              </a:solidFill>
            </a:endParaRPr>
          </a:p>
          <a:p>
            <a:r>
              <a:rPr lang="en-US" sz="2400" dirty="0">
                <a:solidFill>
                  <a:srgbClr val="262673"/>
                </a:solidFill>
              </a:rPr>
              <a:t>Stella Young: I’m not your inspiration, thank You very much</a:t>
            </a:r>
          </a:p>
          <a:p>
            <a:pPr marL="0" indent="0">
              <a:buNone/>
            </a:pPr>
            <a:r>
              <a:rPr lang="en-US" sz="1200" dirty="0">
                <a:solidFill>
                  <a:srgbClr val="262673"/>
                </a:solidFill>
                <a:hlinkClick r:id="rId5">
                  <a:extLst>
                    <a:ext uri="{A12FA001-AC4F-418D-AE19-62706E023703}">
                      <ahyp:hlinkClr xmlns:ahyp="http://schemas.microsoft.com/office/drawing/2018/hyperlinkcolor" val="tx"/>
                    </a:ext>
                  </a:extLst>
                </a:hlinkClick>
              </a:rPr>
              <a:t>https://www.ted.com/talks/stella_young_i_m_not_your_inspiration_thank_you_very_much</a:t>
            </a:r>
            <a:r>
              <a:rPr lang="en-US" sz="1200" dirty="0">
                <a:solidFill>
                  <a:srgbClr val="262673"/>
                </a:solidFill>
              </a:rPr>
              <a:t> accessed on 23.01.2020 </a:t>
            </a:r>
          </a:p>
          <a:p>
            <a:pPr marL="0" indent="0">
              <a:buNone/>
            </a:pPr>
            <a:endParaRPr lang="en-US" sz="800" dirty="0">
              <a:solidFill>
                <a:srgbClr val="262673"/>
              </a:solidFill>
            </a:endParaRPr>
          </a:p>
          <a:p>
            <a:pPr marL="0" indent="0">
              <a:buNone/>
            </a:pPr>
            <a:endParaRPr lang="en-US" sz="800" dirty="0">
              <a:solidFill>
                <a:srgbClr val="262673"/>
              </a:solidFill>
            </a:endParaRPr>
          </a:p>
          <a:p>
            <a:pPr marL="0" indent="0">
              <a:buNone/>
            </a:pPr>
            <a:endParaRPr lang="en-US" sz="800" dirty="0">
              <a:solidFill>
                <a:srgbClr val="262673"/>
              </a:solidFill>
            </a:endParaRPr>
          </a:p>
          <a:p>
            <a:pPr marL="0" indent="0">
              <a:buNone/>
            </a:pPr>
            <a:r>
              <a:rPr lang="en-US" sz="2400" dirty="0">
                <a:solidFill>
                  <a:srgbClr val="262673"/>
                </a:solidFill>
              </a:rPr>
              <a:t>Sue Austin: Sea diving</a:t>
            </a:r>
            <a:r>
              <a:rPr lang="is-IS" sz="2400" dirty="0">
                <a:solidFill>
                  <a:srgbClr val="262673"/>
                </a:solidFill>
              </a:rPr>
              <a:t>…in a wheelchair</a:t>
            </a:r>
            <a:endParaRPr lang="en-US" sz="2400" dirty="0">
              <a:solidFill>
                <a:srgbClr val="262673"/>
              </a:solidFill>
            </a:endParaRPr>
          </a:p>
          <a:p>
            <a:pPr marL="0" indent="0">
              <a:buNone/>
            </a:pPr>
            <a:r>
              <a:rPr lang="en-US" sz="1200" dirty="0">
                <a:solidFill>
                  <a:srgbClr val="262673"/>
                </a:solidFill>
                <a:hlinkClick r:id="rId6">
                  <a:extLst>
                    <a:ext uri="{A12FA001-AC4F-418D-AE19-62706E023703}">
                      <ahyp:hlinkClr xmlns:ahyp="http://schemas.microsoft.com/office/drawing/2018/hyperlinkcolor" val="tx"/>
                    </a:ext>
                  </a:extLst>
                </a:hlinkClick>
              </a:rPr>
              <a:t>https://www.ted.com/talks/sue_austin_deep_sea_diving_in_a_wheelchair#t-151440</a:t>
            </a:r>
            <a:r>
              <a:rPr lang="en-US" sz="1200" dirty="0">
                <a:solidFill>
                  <a:srgbClr val="262673"/>
                </a:solidFill>
              </a:rPr>
              <a:t> accessed on 23.01.2020 </a:t>
            </a:r>
          </a:p>
          <a:p>
            <a:pPr marL="0" indent="0">
              <a:buNone/>
            </a:pPr>
            <a:endParaRPr lang="en-US" sz="1200" dirty="0">
              <a:solidFill>
                <a:srgbClr val="262673"/>
              </a:solidFill>
            </a:endParaRPr>
          </a:p>
          <a:p>
            <a:pPr marL="0" indent="0">
              <a:buNone/>
            </a:pPr>
            <a:endParaRPr lang="en-US" sz="1200" dirty="0">
              <a:solidFill>
                <a:srgbClr val="262673"/>
              </a:solidFill>
            </a:endParaRPr>
          </a:p>
          <a:p>
            <a:pPr marL="0" indent="0">
              <a:buNone/>
            </a:pPr>
            <a:endParaRPr lang="en-US" sz="1200" dirty="0">
              <a:solidFill>
                <a:schemeClr val="tx1"/>
              </a:solidFill>
            </a:endParaRPr>
          </a:p>
        </p:txBody>
      </p:sp>
      <p:pic>
        <p:nvPicPr>
          <p:cNvPr id="4" name="socio2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16216" y="5373216"/>
            <a:ext cx="812800" cy="812800"/>
          </a:xfrm>
          <a:prstGeom prst="rect">
            <a:avLst/>
          </a:prstGeom>
        </p:spPr>
      </p:pic>
    </p:spTree>
    <p:extLst>
      <p:ext uri="{BB962C8B-B14F-4D97-AF65-F5344CB8AC3E}">
        <p14:creationId xmlns:p14="http://schemas.microsoft.com/office/powerpoint/2010/main" val="269392663"/>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1">
            <a:extLst>
              <a:ext uri="{FF2B5EF4-FFF2-40B4-BE49-F238E27FC236}">
                <a16:creationId xmlns:a16="http://schemas.microsoft.com/office/drawing/2014/main" id="{6722B0E7-0ED8-5A4B-8AC7-780D3D3059CC}"/>
              </a:ext>
            </a:extLst>
          </p:cNvPr>
          <p:cNvSpPr txBox="1">
            <a:spLocks/>
          </p:cNvSpPr>
          <p:nvPr/>
        </p:nvSpPr>
        <p:spPr>
          <a:xfrm>
            <a:off x="251520" y="836713"/>
            <a:ext cx="8394700" cy="432047"/>
          </a:xfrm>
          <a:prstGeom prst="rect">
            <a:avLst/>
          </a:prstGeom>
        </p:spPr>
        <p:txBody>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en-US" kern="0" dirty="0">
                <a:solidFill>
                  <a:srgbClr val="262673"/>
                </a:solidFill>
              </a:rPr>
              <a:t>Video examples - continued</a:t>
            </a:r>
            <a:endParaRPr lang="en-US" kern="0" dirty="0">
              <a:solidFill>
                <a:srgbClr val="262673"/>
              </a:solidFill>
              <a:latin typeface="+mn-lt"/>
            </a:endParaRPr>
          </a:p>
        </p:txBody>
      </p:sp>
      <p:sp>
        <p:nvSpPr>
          <p:cNvPr id="6" name="Symbol zastępczy zawartości 2">
            <a:extLst>
              <a:ext uri="{FF2B5EF4-FFF2-40B4-BE49-F238E27FC236}">
                <a16:creationId xmlns:a16="http://schemas.microsoft.com/office/drawing/2014/main" id="{F2DF08BB-0981-3D4F-865D-147F891F7964}"/>
              </a:ext>
            </a:extLst>
          </p:cNvPr>
          <p:cNvSpPr txBox="1">
            <a:spLocks/>
          </p:cNvSpPr>
          <p:nvPr/>
        </p:nvSpPr>
        <p:spPr>
          <a:xfrm>
            <a:off x="200025" y="1556792"/>
            <a:ext cx="8682038" cy="4464495"/>
          </a:xfrm>
          <a:prstGeom prst="rect">
            <a:avLst/>
          </a:prstGeom>
        </p:spPr>
        <p:txBody>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marL="0">
              <a:defRPr/>
            </a:pPr>
            <a:r>
              <a:rPr lang="en-US" sz="2400" dirty="0">
                <a:solidFill>
                  <a:srgbClr val="262673"/>
                </a:solidFill>
              </a:rPr>
              <a:t>Emilie Weight: 3 things I learned from my intellectually disabled son</a:t>
            </a:r>
          </a:p>
          <a:p>
            <a:pPr marL="0">
              <a:defRPr/>
            </a:pPr>
            <a:r>
              <a:rPr lang="en-US" dirty="0">
                <a:solidFill>
                  <a:srgbClr val="262673"/>
                </a:solidFill>
                <a:hlinkClick r:id="rId4">
                  <a:extLst>
                    <a:ext uri="{A12FA001-AC4F-418D-AE19-62706E023703}">
                      <ahyp:hlinkClr xmlns:ahyp="http://schemas.microsoft.com/office/drawing/2018/hyperlinkcolor" val="tx"/>
                    </a:ext>
                  </a:extLst>
                </a:hlinkClick>
              </a:rPr>
              <a:t>https://www.ted.com/talks/emilie_weight_3_things_i_learned_from_my_intellectually_disabled_son</a:t>
            </a:r>
            <a:r>
              <a:rPr lang="en-US" dirty="0">
                <a:solidFill>
                  <a:srgbClr val="262673"/>
                </a:solidFill>
              </a:rPr>
              <a:t> accessed on </a:t>
            </a:r>
            <a:r>
              <a:rPr lang="en-US" b="0" kern="0" dirty="0">
                <a:solidFill>
                  <a:srgbClr val="262673"/>
                </a:solidFill>
              </a:rPr>
              <a:t>22.01.2020 </a:t>
            </a:r>
          </a:p>
          <a:p>
            <a:pPr marL="0">
              <a:defRPr/>
            </a:pPr>
            <a:r>
              <a:rPr lang="en-US" sz="2400" dirty="0">
                <a:solidFill>
                  <a:srgbClr val="262673"/>
                </a:solidFill>
              </a:rPr>
              <a:t>Rosie King: How autism feed me to be myself</a:t>
            </a:r>
          </a:p>
          <a:p>
            <a:pPr marL="0">
              <a:defRPr/>
            </a:pPr>
            <a:r>
              <a:rPr lang="en-US" sz="1200" dirty="0">
                <a:solidFill>
                  <a:srgbClr val="262673"/>
                </a:solidFill>
                <a:hlinkClick r:id="rId5">
                  <a:extLst>
                    <a:ext uri="{A12FA001-AC4F-418D-AE19-62706E023703}">
                      <ahyp:hlinkClr xmlns:ahyp="http://schemas.microsoft.com/office/drawing/2018/hyperlinkcolor" val="tx"/>
                    </a:ext>
                  </a:extLst>
                </a:hlinkClick>
              </a:rPr>
              <a:t>https://www.ted.com/talks/rosie_king_how_autism_freed_me_to_be_myself</a:t>
            </a:r>
            <a:r>
              <a:rPr lang="en-US" sz="1200" dirty="0">
                <a:solidFill>
                  <a:srgbClr val="262673"/>
                </a:solidFill>
              </a:rPr>
              <a:t> accessed on </a:t>
            </a:r>
            <a:r>
              <a:rPr lang="en-US" sz="1200" b="0" kern="0" dirty="0">
                <a:solidFill>
                  <a:srgbClr val="262673"/>
                </a:solidFill>
              </a:rPr>
              <a:t>22.01.2020 </a:t>
            </a:r>
            <a:endParaRPr lang="en-US" sz="1200" dirty="0">
              <a:solidFill>
                <a:srgbClr val="262673"/>
              </a:solidFill>
            </a:endParaRPr>
          </a:p>
          <a:p>
            <a:pPr marL="0">
              <a:defRPr/>
            </a:pPr>
            <a:r>
              <a:rPr lang="en-US" sz="2400" dirty="0">
                <a:solidFill>
                  <a:srgbClr val="262673"/>
                </a:solidFill>
              </a:rPr>
              <a:t>Elise Roy: When we design for disability, we all benefit</a:t>
            </a:r>
          </a:p>
          <a:p>
            <a:pPr marL="0">
              <a:defRPr/>
            </a:pPr>
            <a:r>
              <a:rPr lang="en-US" dirty="0">
                <a:solidFill>
                  <a:srgbClr val="262673"/>
                </a:solidFill>
                <a:hlinkClick r:id="rId6">
                  <a:extLst>
                    <a:ext uri="{A12FA001-AC4F-418D-AE19-62706E023703}">
                      <ahyp:hlinkClr xmlns:ahyp="http://schemas.microsoft.com/office/drawing/2018/hyperlinkcolor" val="tx"/>
                    </a:ext>
                  </a:extLst>
                </a:hlinkClick>
              </a:rPr>
              <a:t>https://www.ted.com/talks/elise_roy_when_we_design_for_disability_we_all_benefit</a:t>
            </a:r>
            <a:r>
              <a:rPr lang="en-US" dirty="0">
                <a:solidFill>
                  <a:srgbClr val="262673"/>
                </a:solidFill>
              </a:rPr>
              <a:t> accessed on </a:t>
            </a:r>
            <a:r>
              <a:rPr lang="en-US" b="0" kern="0" dirty="0">
                <a:solidFill>
                  <a:srgbClr val="262673"/>
                </a:solidFill>
              </a:rPr>
              <a:t>22.01.2020</a:t>
            </a:r>
          </a:p>
          <a:p>
            <a:pPr marL="0">
              <a:defRPr/>
            </a:pPr>
            <a:r>
              <a:rPr lang="en-US" sz="2400" dirty="0">
                <a:solidFill>
                  <a:srgbClr val="262673"/>
                </a:solidFill>
              </a:rPr>
              <a:t>Pawan Sinha: How brains learn to see</a:t>
            </a:r>
          </a:p>
          <a:p>
            <a:pPr marL="0">
              <a:defRPr/>
            </a:pPr>
            <a:r>
              <a:rPr lang="en-US" sz="1200" b="0" kern="0" dirty="0">
                <a:solidFill>
                  <a:srgbClr val="262673"/>
                </a:solidFill>
                <a:hlinkClick r:id="rId7">
                  <a:extLst>
                    <a:ext uri="{A12FA001-AC4F-418D-AE19-62706E023703}">
                      <ahyp:hlinkClr xmlns:ahyp="http://schemas.microsoft.com/office/drawing/2018/hyperlinkcolor" val="tx"/>
                    </a:ext>
                  </a:extLst>
                </a:hlinkClick>
              </a:rPr>
              <a:t>https://www.ted.com/talks/pawan_sinha_how_brains_learn_to_see</a:t>
            </a:r>
            <a:r>
              <a:rPr lang="en-US" sz="1200" b="0" kern="0" dirty="0">
                <a:solidFill>
                  <a:srgbClr val="262673"/>
                </a:solidFill>
              </a:rPr>
              <a:t> </a:t>
            </a:r>
            <a:r>
              <a:rPr lang="en-US" sz="1200" dirty="0">
                <a:solidFill>
                  <a:srgbClr val="262673"/>
                </a:solidFill>
              </a:rPr>
              <a:t>accessed on </a:t>
            </a:r>
            <a:r>
              <a:rPr lang="en-US" sz="1200" b="0" kern="0" dirty="0">
                <a:solidFill>
                  <a:srgbClr val="262673"/>
                </a:solidFill>
              </a:rPr>
              <a:t>22.01.2020</a:t>
            </a:r>
          </a:p>
        </p:txBody>
      </p:sp>
      <p:pic>
        <p:nvPicPr>
          <p:cNvPr id="2" name="socio2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092280" y="5373216"/>
            <a:ext cx="812800" cy="812800"/>
          </a:xfrm>
          <a:prstGeom prst="rect">
            <a:avLst/>
          </a:prstGeom>
        </p:spPr>
      </p:pic>
    </p:spTree>
    <p:extLst>
      <p:ext uri="{BB962C8B-B14F-4D97-AF65-F5344CB8AC3E}">
        <p14:creationId xmlns:p14="http://schemas.microsoft.com/office/powerpoint/2010/main" val="1899441670"/>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1">
            <a:extLst>
              <a:ext uri="{FF2B5EF4-FFF2-40B4-BE49-F238E27FC236}">
                <a16:creationId xmlns:a16="http://schemas.microsoft.com/office/drawing/2014/main" id="{04AF087F-8130-C74B-8ACC-9EC9806A28BC}"/>
              </a:ext>
            </a:extLst>
          </p:cNvPr>
          <p:cNvSpPr txBox="1">
            <a:spLocks/>
          </p:cNvSpPr>
          <p:nvPr/>
        </p:nvSpPr>
        <p:spPr>
          <a:xfrm>
            <a:off x="251520" y="764704"/>
            <a:ext cx="8288337" cy="568325"/>
          </a:xfrm>
          <a:prstGeom prst="rect">
            <a:avLst/>
          </a:prstGeom>
        </p:spPr>
        <p:txBody>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en-US" kern="0" dirty="0">
                <a:solidFill>
                  <a:srgbClr val="262673"/>
                </a:solidFill>
                <a:latin typeface="+mn-lt"/>
              </a:rPr>
              <a:t>The humanistic paradigm – a summary</a:t>
            </a:r>
          </a:p>
        </p:txBody>
      </p:sp>
      <p:sp>
        <p:nvSpPr>
          <p:cNvPr id="6" name="Symbol zastępczy zawartości 2">
            <a:extLst>
              <a:ext uri="{FF2B5EF4-FFF2-40B4-BE49-F238E27FC236}">
                <a16:creationId xmlns:a16="http://schemas.microsoft.com/office/drawing/2014/main" id="{4B4A0126-D801-EB41-A914-5D3B4A3472CB}"/>
              </a:ext>
            </a:extLst>
          </p:cNvPr>
          <p:cNvSpPr txBox="1">
            <a:spLocks/>
          </p:cNvSpPr>
          <p:nvPr/>
        </p:nvSpPr>
        <p:spPr>
          <a:xfrm>
            <a:off x="115888" y="1556792"/>
            <a:ext cx="8855075" cy="4169321"/>
          </a:xfrm>
          <a:prstGeom prst="rect">
            <a:avLst/>
          </a:prstGeom>
        </p:spPr>
        <p:txBody>
          <a:bodyPr>
            <a:normAutofit fontScale="85000" lnSpcReduction="20000"/>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marL="530225" indent="-342900">
              <a:buFont typeface="Arial" panose="020B0604020202020204" pitchFamily="34" charset="0"/>
              <a:buChar char="•"/>
              <a:defRPr/>
            </a:pPr>
            <a:r>
              <a:rPr lang="en-US" sz="2400" b="0" kern="0" dirty="0">
                <a:solidFill>
                  <a:srgbClr val="262673"/>
                </a:solidFill>
              </a:rPr>
              <a:t>Starting from the Renaissance, that is, from spreading the idea of privileging man in the universe, the cult of reason, intelligence and free will</a:t>
            </a:r>
          </a:p>
          <a:p>
            <a:pPr marL="530225" indent="-342900">
              <a:buFont typeface="Arial" panose="020B0604020202020204" pitchFamily="34" charset="0"/>
              <a:buChar char="•"/>
              <a:defRPr/>
            </a:pPr>
            <a:r>
              <a:rPr lang="en-US" sz="2400" b="0" kern="0" dirty="0">
                <a:solidFill>
                  <a:srgbClr val="262673"/>
                </a:solidFill>
              </a:rPr>
              <a:t>Reference to the normativity of classical education</a:t>
            </a:r>
          </a:p>
          <a:p>
            <a:pPr marL="530225" indent="-342900">
              <a:buFont typeface="Arial" panose="020B0604020202020204" pitchFamily="34" charset="0"/>
              <a:buChar char="•"/>
              <a:defRPr/>
            </a:pPr>
            <a:r>
              <a:rPr lang="en-US" sz="2400" b="0" kern="0" dirty="0">
                <a:solidFill>
                  <a:srgbClr val="262673"/>
                </a:solidFill>
              </a:rPr>
              <a:t>Emphasizing human spirituality structured in senses and values, and represented in socio-cultural products</a:t>
            </a:r>
          </a:p>
          <a:p>
            <a:pPr marL="530225" indent="-342900">
              <a:buFont typeface="Arial" panose="020B0604020202020204" pitchFamily="34" charset="0"/>
              <a:buChar char="•"/>
              <a:defRPr/>
            </a:pPr>
            <a:r>
              <a:rPr lang="en-US" sz="2400" b="0" kern="0" dirty="0">
                <a:solidFill>
                  <a:srgbClr val="262673"/>
                </a:solidFill>
              </a:rPr>
              <a:t>The philosophical basis of human existence and humanity</a:t>
            </a:r>
          </a:p>
          <a:p>
            <a:pPr marL="530225" indent="-342900">
              <a:buFont typeface="Arial" panose="020B0604020202020204" pitchFamily="34" charset="0"/>
              <a:buChar char="•"/>
              <a:defRPr/>
            </a:pPr>
            <a:r>
              <a:rPr lang="en-US" sz="2400" b="0" kern="0" dirty="0">
                <a:solidFill>
                  <a:srgbClr val="262673"/>
                </a:solidFill>
              </a:rPr>
              <a:t>Orientations around emancipation and anti-authoritarian pedagogy</a:t>
            </a:r>
          </a:p>
          <a:p>
            <a:pPr marL="530225" indent="-342900">
              <a:buFont typeface="Arial" panose="020B0604020202020204" pitchFamily="34" charset="0"/>
              <a:buChar char="•"/>
              <a:defRPr/>
            </a:pPr>
            <a:r>
              <a:rPr lang="en-US" sz="2400" b="0" kern="0" dirty="0">
                <a:solidFill>
                  <a:srgbClr val="262673"/>
                </a:solidFill>
              </a:rPr>
              <a:t>Critical analysis of reality.</a:t>
            </a:r>
          </a:p>
          <a:p>
            <a:pPr>
              <a:defRPr/>
            </a:pPr>
            <a:endParaRPr lang="en-US" b="0" kern="0" dirty="0">
              <a:solidFill>
                <a:srgbClr val="262673"/>
              </a:solidFill>
            </a:endParaRPr>
          </a:p>
          <a:p>
            <a:pPr marL="0">
              <a:defRPr/>
            </a:pPr>
            <a:r>
              <a:rPr lang="en-US" sz="1400" b="1" kern="0" dirty="0">
                <a:solidFill>
                  <a:srgbClr val="262673"/>
                </a:solidFill>
              </a:rPr>
              <a:t>(Krause 2010 p. 114</a:t>
            </a:r>
            <a:r>
              <a:rPr lang="en-US" sz="1400" b="0" kern="0" dirty="0">
                <a:solidFill>
                  <a:srgbClr val="262673"/>
                </a:solidFill>
              </a:rPr>
              <a:t>)</a:t>
            </a:r>
          </a:p>
        </p:txBody>
      </p:sp>
      <p:pic>
        <p:nvPicPr>
          <p:cNvPr id="2" name="social2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6136" y="5319713"/>
            <a:ext cx="812800" cy="812800"/>
          </a:xfrm>
          <a:prstGeom prst="rect">
            <a:avLst/>
          </a:prstGeom>
        </p:spPr>
      </p:pic>
    </p:spTree>
    <p:extLst>
      <p:ext uri="{BB962C8B-B14F-4D97-AF65-F5344CB8AC3E}">
        <p14:creationId xmlns:p14="http://schemas.microsoft.com/office/powerpoint/2010/main" val="167571471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9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 name="Tytuł 1">
            <a:extLst>
              <a:ext uri="{FF2B5EF4-FFF2-40B4-BE49-F238E27FC236}">
                <a16:creationId xmlns:a16="http://schemas.microsoft.com/office/drawing/2014/main" id="{AD1400A9-66A4-BC4E-AB20-6B2B034B0DAD}"/>
              </a:ext>
            </a:extLst>
          </p:cNvPr>
          <p:cNvSpPr txBox="1">
            <a:spLocks/>
          </p:cNvSpPr>
          <p:nvPr/>
        </p:nvSpPr>
        <p:spPr>
          <a:xfrm>
            <a:off x="372491" y="980728"/>
            <a:ext cx="8255000" cy="496912"/>
          </a:xfrm>
          <a:prstGeom prst="rect">
            <a:avLst/>
          </a:prstGeom>
        </p:spPr>
        <p:txBody>
          <a:bodyPr>
            <a:normAutofit/>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en-US" kern="0" dirty="0">
                <a:solidFill>
                  <a:srgbClr val="262673"/>
                </a:solidFill>
              </a:rPr>
              <a:t>Function of social learning (continued)</a:t>
            </a:r>
            <a:endParaRPr lang="en-US" kern="0" dirty="0">
              <a:solidFill>
                <a:srgbClr val="262673"/>
              </a:solidFill>
              <a:latin typeface="+mn-lt"/>
            </a:endParaRPr>
          </a:p>
        </p:txBody>
      </p:sp>
      <p:sp>
        <p:nvSpPr>
          <p:cNvPr id="11" name="Symbol zastępczy zawartości 2">
            <a:extLst>
              <a:ext uri="{FF2B5EF4-FFF2-40B4-BE49-F238E27FC236}">
                <a16:creationId xmlns:a16="http://schemas.microsoft.com/office/drawing/2014/main" id="{7DDD0085-0D9F-6748-B468-7103072F949E}"/>
              </a:ext>
            </a:extLst>
          </p:cNvPr>
          <p:cNvSpPr txBox="1">
            <a:spLocks/>
          </p:cNvSpPr>
          <p:nvPr/>
        </p:nvSpPr>
        <p:spPr>
          <a:xfrm>
            <a:off x="192088" y="1772816"/>
            <a:ext cx="8607425" cy="4104455"/>
          </a:xfrm>
          <a:prstGeom prst="rect">
            <a:avLst/>
          </a:prstGeom>
        </p:spPr>
        <p:txBody>
          <a:bodyPr>
            <a:normAutofit/>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marL="530225" indent="-342900">
              <a:lnSpc>
                <a:spcPct val="80000"/>
              </a:lnSpc>
              <a:buFont typeface="Arial" panose="020B0604020202020204" pitchFamily="34" charset="0"/>
              <a:buChar char="•"/>
              <a:defRPr/>
            </a:pPr>
            <a:r>
              <a:rPr lang="en-US" sz="2000" b="0" kern="0" dirty="0">
                <a:solidFill>
                  <a:srgbClr val="262673"/>
                </a:solidFill>
              </a:rPr>
              <a:t>Diagnosis allows you to orient yourself to the mechanisms of life  including socialization, environment, and values that can be used in the process of education and rehabilitation</a:t>
            </a:r>
          </a:p>
          <a:p>
            <a:pPr marL="530225" indent="-342900">
              <a:lnSpc>
                <a:spcPct val="80000"/>
              </a:lnSpc>
              <a:buFont typeface="Arial" panose="020B0604020202020204" pitchFamily="34" charset="0"/>
              <a:buChar char="•"/>
              <a:defRPr/>
            </a:pPr>
            <a:r>
              <a:rPr lang="en-US" sz="2000" b="0" kern="0" dirty="0">
                <a:solidFill>
                  <a:srgbClr val="262673"/>
                </a:solidFill>
              </a:rPr>
              <a:t>Prediction allows us to anticipate the development of the processes we are interested in and phenomena, their volatility, and the verification of assumed hypotheses</a:t>
            </a:r>
          </a:p>
          <a:p>
            <a:pPr marL="530225" indent="-342900">
              <a:lnSpc>
                <a:spcPct val="80000"/>
              </a:lnSpc>
              <a:buFont typeface="Arial" panose="020B0604020202020204" pitchFamily="34" charset="0"/>
              <a:buChar char="•"/>
              <a:defRPr/>
            </a:pPr>
            <a:r>
              <a:rPr lang="en-US" sz="2000" b="0" kern="0" dirty="0">
                <a:solidFill>
                  <a:srgbClr val="262673"/>
                </a:solidFill>
              </a:rPr>
              <a:t>The instrumental and technical function is the methodological environment (the basis and premises of the sciences, methods, techniques, means of implementation with the whole instrumentation and technology used in education and training</a:t>
            </a:r>
          </a:p>
          <a:p>
            <a:pPr marL="530225" indent="-342900">
              <a:lnSpc>
                <a:spcPct val="80000"/>
              </a:lnSpc>
              <a:buFont typeface="Arial" panose="020B0604020202020204" pitchFamily="34" charset="0"/>
              <a:buChar char="•"/>
              <a:defRPr/>
            </a:pPr>
            <a:r>
              <a:rPr lang="en-US" sz="2000" b="0" kern="0" dirty="0">
                <a:solidFill>
                  <a:srgbClr val="262673"/>
                </a:solidFill>
              </a:rPr>
              <a:t>Humanistic function (considered in the modern world as the most important) is attempting to answer the question, how we should organize the processes to live together</a:t>
            </a:r>
          </a:p>
          <a:p>
            <a:pPr>
              <a:defRPr/>
            </a:pPr>
            <a:endParaRPr lang="en-US" b="0" kern="0" dirty="0"/>
          </a:p>
        </p:txBody>
      </p:sp>
      <p:pic>
        <p:nvPicPr>
          <p:cNvPr id="3" name="socio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56176" y="5229200"/>
            <a:ext cx="812800" cy="812800"/>
          </a:xfrm>
          <a:prstGeom prst="rect">
            <a:avLst/>
          </a:prstGeom>
        </p:spPr>
      </p:pic>
    </p:spTree>
    <p:extLst>
      <p:ext uri="{BB962C8B-B14F-4D97-AF65-F5344CB8AC3E}">
        <p14:creationId xmlns:p14="http://schemas.microsoft.com/office/powerpoint/2010/main" val="177153672"/>
      </p:ext>
    </p:extLst>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9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1">
            <a:extLst>
              <a:ext uri="{FF2B5EF4-FFF2-40B4-BE49-F238E27FC236}">
                <a16:creationId xmlns:a16="http://schemas.microsoft.com/office/drawing/2014/main" id="{C190F125-6CF6-0641-955B-C5E23F5E37BE}"/>
              </a:ext>
            </a:extLst>
          </p:cNvPr>
          <p:cNvSpPr txBox="1">
            <a:spLocks/>
          </p:cNvSpPr>
          <p:nvPr/>
        </p:nvSpPr>
        <p:spPr>
          <a:xfrm>
            <a:off x="683" y="692696"/>
            <a:ext cx="8915400" cy="504056"/>
          </a:xfrm>
          <a:prstGeom prst="rect">
            <a:avLst/>
          </a:prstGeom>
        </p:spPr>
        <p:txBody>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en-US" kern="0" dirty="0">
                <a:solidFill>
                  <a:srgbClr val="262673"/>
                </a:solidFill>
                <a:latin typeface="+mn-lt"/>
              </a:rPr>
              <a:t>The humanistic paradigm -summary- continuation</a:t>
            </a:r>
          </a:p>
        </p:txBody>
      </p:sp>
      <p:sp>
        <p:nvSpPr>
          <p:cNvPr id="6" name="Symbol zastępczy zawartości 2">
            <a:extLst>
              <a:ext uri="{FF2B5EF4-FFF2-40B4-BE49-F238E27FC236}">
                <a16:creationId xmlns:a16="http://schemas.microsoft.com/office/drawing/2014/main" id="{0151A4B7-263B-9042-8F40-1971375BEC3E}"/>
              </a:ext>
            </a:extLst>
          </p:cNvPr>
          <p:cNvSpPr txBox="1">
            <a:spLocks/>
          </p:cNvSpPr>
          <p:nvPr/>
        </p:nvSpPr>
        <p:spPr>
          <a:xfrm>
            <a:off x="251520" y="1268933"/>
            <a:ext cx="8758237" cy="4320133"/>
          </a:xfrm>
          <a:prstGeom prst="rect">
            <a:avLst/>
          </a:prstGeom>
        </p:spPr>
        <p:txBody>
          <a:bodyPr>
            <a:normAutofit fontScale="77500" lnSpcReduction="20000"/>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marL="530225" indent="-342900">
              <a:buFont typeface="Arial" panose="020B0604020202020204" pitchFamily="34" charset="0"/>
              <a:buChar char="•"/>
              <a:defRPr/>
            </a:pPr>
            <a:r>
              <a:rPr lang="en-US" sz="2000" b="0" kern="0" dirty="0">
                <a:solidFill>
                  <a:srgbClr val="262673"/>
                </a:solidFill>
              </a:rPr>
              <a:t>Drawing attention to the problems of disabled people</a:t>
            </a:r>
          </a:p>
          <a:p>
            <a:pPr marL="530225" indent="-342900">
              <a:buFont typeface="Arial" panose="020B0604020202020204" pitchFamily="34" charset="0"/>
              <a:buChar char="•"/>
              <a:defRPr/>
            </a:pPr>
            <a:r>
              <a:rPr lang="en-US" sz="2000" b="0" kern="0" dirty="0">
                <a:solidFill>
                  <a:srgbClr val="262673"/>
                </a:solidFill>
              </a:rPr>
              <a:t>Increased interest in the "different" - inclusion of this problem in social  and public discourse </a:t>
            </a:r>
          </a:p>
          <a:p>
            <a:pPr marL="530225" indent="-342900">
              <a:buFont typeface="Arial" panose="020B0604020202020204" pitchFamily="34" charset="0"/>
              <a:buChar char="•"/>
              <a:defRPr/>
            </a:pPr>
            <a:r>
              <a:rPr lang="en-US" sz="2000" b="0" kern="0" dirty="0">
                <a:solidFill>
                  <a:srgbClr val="262673"/>
                </a:solidFill>
              </a:rPr>
              <a:t>Counteracting marginalization and exclusion. “Different” in humanistic pedagogy</a:t>
            </a:r>
          </a:p>
          <a:p>
            <a:pPr marL="530225" indent="-342900">
              <a:buFont typeface="Arial" panose="020B0604020202020204" pitchFamily="34" charset="0"/>
              <a:buChar char="•"/>
              <a:defRPr/>
            </a:pPr>
            <a:r>
              <a:rPr lang="en-US" sz="2000" b="0" kern="0" dirty="0">
                <a:solidFill>
                  <a:srgbClr val="262673"/>
                </a:solidFill>
              </a:rPr>
              <a:t>becomes “less different”</a:t>
            </a:r>
          </a:p>
          <a:p>
            <a:pPr marL="530225" indent="-342900">
              <a:buFont typeface="Arial" panose="020B0604020202020204" pitchFamily="34" charset="0"/>
              <a:buChar char="•"/>
              <a:defRPr/>
            </a:pPr>
            <a:r>
              <a:rPr lang="en-US" sz="2000" b="0" kern="0" dirty="0">
                <a:solidFill>
                  <a:srgbClr val="262673"/>
                </a:solidFill>
              </a:rPr>
              <a:t>A disabled person as a subject of pedagogical concern</a:t>
            </a:r>
          </a:p>
          <a:p>
            <a:pPr marL="530225" indent="-342900">
              <a:buFont typeface="Arial" panose="020B0604020202020204" pitchFamily="34" charset="0"/>
              <a:buChar char="•"/>
              <a:defRPr/>
            </a:pPr>
            <a:r>
              <a:rPr lang="en-US" sz="2000" b="0" kern="0" dirty="0">
                <a:solidFill>
                  <a:srgbClr val="262673"/>
                </a:solidFill>
              </a:rPr>
              <a:t>Strong development of the pedagogy of love</a:t>
            </a:r>
          </a:p>
          <a:p>
            <a:pPr marL="530225" indent="-342900">
              <a:buFont typeface="Arial" panose="020B0604020202020204" pitchFamily="34" charset="0"/>
              <a:buChar char="•"/>
              <a:defRPr/>
            </a:pPr>
            <a:r>
              <a:rPr lang="en-US" sz="2000" b="0" kern="0" dirty="0">
                <a:solidFill>
                  <a:srgbClr val="262673"/>
                </a:solidFill>
              </a:rPr>
              <a:t>Development of protective and supporting concepts for disabled and sick people</a:t>
            </a:r>
          </a:p>
          <a:p>
            <a:pPr marL="530225" indent="-342900">
              <a:buFont typeface="Arial" panose="020B0604020202020204" pitchFamily="34" charset="0"/>
              <a:buChar char="•"/>
              <a:defRPr/>
            </a:pPr>
            <a:r>
              <a:rPr lang="en-US" sz="2000" b="0" kern="0" dirty="0">
                <a:solidFill>
                  <a:srgbClr val="262673"/>
                </a:solidFill>
              </a:rPr>
              <a:t>Progressive empowerment of disabled people</a:t>
            </a:r>
          </a:p>
          <a:p>
            <a:pPr marL="530225" indent="-342900">
              <a:buFont typeface="Arial" panose="020B0604020202020204" pitchFamily="34" charset="0"/>
              <a:buChar char="•"/>
              <a:defRPr/>
            </a:pPr>
            <a:r>
              <a:rPr lang="en-US" sz="2000" b="0" kern="0" dirty="0">
                <a:solidFill>
                  <a:srgbClr val="262673"/>
                </a:solidFill>
              </a:rPr>
              <a:t>Change of approach to people with disabilities, education of the humanities’ attitude towards them, and empathy for human suffering</a:t>
            </a:r>
          </a:p>
          <a:p>
            <a:pPr>
              <a:defRPr/>
            </a:pPr>
            <a:r>
              <a:rPr lang="en-US" sz="1275" b="0" kern="0" dirty="0">
                <a:solidFill>
                  <a:srgbClr val="262673"/>
                </a:solidFill>
              </a:rPr>
              <a:t>(</a:t>
            </a:r>
            <a:r>
              <a:rPr lang="en-US" sz="1125" b="1" kern="0" dirty="0">
                <a:solidFill>
                  <a:srgbClr val="262673"/>
                </a:solidFill>
              </a:rPr>
              <a:t>see. Krause 2010 p. 117)</a:t>
            </a:r>
          </a:p>
          <a:p>
            <a:pPr>
              <a:defRPr/>
            </a:pPr>
            <a:endParaRPr lang="en-US" b="0" kern="0" dirty="0"/>
          </a:p>
        </p:txBody>
      </p:sp>
      <p:pic>
        <p:nvPicPr>
          <p:cNvPr id="2" name="social2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72200" y="5301208"/>
            <a:ext cx="812800" cy="812800"/>
          </a:xfrm>
          <a:prstGeom prst="rect">
            <a:avLst/>
          </a:prstGeom>
        </p:spPr>
      </p:pic>
    </p:spTree>
    <p:extLst>
      <p:ext uri="{BB962C8B-B14F-4D97-AF65-F5344CB8AC3E}">
        <p14:creationId xmlns:p14="http://schemas.microsoft.com/office/powerpoint/2010/main" val="1495093902"/>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5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CCA9ABC9-C8AA-2146-85B9-4671B0C5014C}"/>
              </a:ext>
            </a:extLst>
          </p:cNvPr>
          <p:cNvSpPr txBox="1">
            <a:spLocks/>
          </p:cNvSpPr>
          <p:nvPr/>
        </p:nvSpPr>
        <p:spPr>
          <a:xfrm>
            <a:off x="323528" y="764704"/>
            <a:ext cx="8302625" cy="504056"/>
          </a:xfrm>
          <a:prstGeom prst="rect">
            <a:avLst/>
          </a:prstGeom>
        </p:spPr>
        <p:txBody>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en-US" kern="0" dirty="0">
                <a:solidFill>
                  <a:srgbClr val="262673"/>
                </a:solidFill>
              </a:rPr>
              <a:t>Practical aspects</a:t>
            </a:r>
            <a:endParaRPr lang="en-US" kern="0" dirty="0">
              <a:solidFill>
                <a:srgbClr val="262673"/>
              </a:solidFill>
              <a:latin typeface="+mn-lt"/>
            </a:endParaRPr>
          </a:p>
        </p:txBody>
      </p:sp>
      <p:sp>
        <p:nvSpPr>
          <p:cNvPr id="7" name="Symbol zastępczy zawartości 2">
            <a:extLst>
              <a:ext uri="{FF2B5EF4-FFF2-40B4-BE49-F238E27FC236}">
                <a16:creationId xmlns:a16="http://schemas.microsoft.com/office/drawing/2014/main" id="{509A8B27-C305-014E-B4F7-FF5C8F31FD14}"/>
              </a:ext>
            </a:extLst>
          </p:cNvPr>
          <p:cNvSpPr txBox="1">
            <a:spLocks/>
          </p:cNvSpPr>
          <p:nvPr/>
        </p:nvSpPr>
        <p:spPr>
          <a:xfrm>
            <a:off x="106040" y="1556792"/>
            <a:ext cx="8737600" cy="4320480"/>
          </a:xfrm>
          <a:prstGeom prst="rect">
            <a:avLst/>
          </a:prstGeom>
        </p:spPr>
        <p:txBody>
          <a:bodyPr>
            <a:normAutofit fontScale="92500" lnSpcReduction="10000"/>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marL="530225" indent="-342900">
              <a:buFont typeface="Arial" panose="020B0604020202020204" pitchFamily="34" charset="0"/>
              <a:buChar char="•"/>
              <a:defRPr/>
            </a:pPr>
            <a:r>
              <a:rPr lang="en-US" sz="2400" b="0" kern="0" dirty="0">
                <a:solidFill>
                  <a:srgbClr val="262673"/>
                </a:solidFill>
              </a:rPr>
              <a:t>The idea of  "lifelong learning" as a method for organizing one’s life even for people with disabilities</a:t>
            </a:r>
          </a:p>
          <a:p>
            <a:pPr marL="530225" indent="-342900">
              <a:buFont typeface="Arial" panose="020B0604020202020204" pitchFamily="34" charset="0"/>
              <a:buChar char="•"/>
              <a:defRPr/>
            </a:pPr>
            <a:r>
              <a:rPr lang="en-US" sz="2400" b="0" kern="0" dirty="0">
                <a:solidFill>
                  <a:srgbClr val="262673"/>
                </a:solidFill>
              </a:rPr>
              <a:t>The development of providing support to those in stages of early development becomes a permanent strategy</a:t>
            </a:r>
          </a:p>
          <a:p>
            <a:pPr marL="530225" indent="-342900">
              <a:buFont typeface="Arial" panose="020B0604020202020204" pitchFamily="34" charset="0"/>
              <a:buChar char="•"/>
              <a:defRPr/>
            </a:pPr>
            <a:r>
              <a:rPr lang="en-US" sz="2400" b="0" kern="0" dirty="0">
                <a:solidFill>
                  <a:srgbClr val="262673"/>
                </a:solidFill>
              </a:rPr>
              <a:t>In Europe, we see the rise of different models for independent living for adults with disabilities</a:t>
            </a:r>
          </a:p>
          <a:p>
            <a:pPr marL="530225" indent="-342900">
              <a:buFont typeface="Arial" panose="020B0604020202020204" pitchFamily="34" charset="0"/>
              <a:buChar char="•"/>
              <a:defRPr/>
            </a:pPr>
            <a:r>
              <a:rPr lang="en-US" sz="2400" b="0" kern="0" dirty="0">
                <a:solidFill>
                  <a:srgbClr val="262673"/>
                </a:solidFill>
              </a:rPr>
              <a:t>"</a:t>
            </a:r>
            <a:r>
              <a:rPr lang="en-US" sz="2400" b="0" kern="0" dirty="0" err="1">
                <a:solidFill>
                  <a:srgbClr val="262673"/>
                </a:solidFill>
              </a:rPr>
              <a:t>Tanatopedagogik</a:t>
            </a:r>
            <a:r>
              <a:rPr lang="en-US" sz="2400" b="0" kern="0" dirty="0">
                <a:solidFill>
                  <a:srgbClr val="262673"/>
                </a:solidFill>
              </a:rPr>
              <a:t>" – develops from the recognition, partially observed in the hospice experience, to focus on the need for a quality of life and old age, including during sickness and dignity in death</a:t>
            </a:r>
          </a:p>
          <a:p>
            <a:pPr marL="0">
              <a:defRPr/>
            </a:pPr>
            <a:r>
              <a:rPr lang="en-US" b="0" kern="0" dirty="0"/>
              <a:t>	</a:t>
            </a:r>
          </a:p>
        </p:txBody>
      </p:sp>
      <p:pic>
        <p:nvPicPr>
          <p:cNvPr id="2" name="social2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24128" y="5064472"/>
            <a:ext cx="812800" cy="812800"/>
          </a:xfrm>
          <a:prstGeom prst="rect">
            <a:avLst/>
          </a:prstGeom>
        </p:spPr>
      </p:pic>
    </p:spTree>
    <p:extLst>
      <p:ext uri="{BB962C8B-B14F-4D97-AF65-F5344CB8AC3E}">
        <p14:creationId xmlns:p14="http://schemas.microsoft.com/office/powerpoint/2010/main" val="962234143"/>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9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1">
            <a:extLst>
              <a:ext uri="{FF2B5EF4-FFF2-40B4-BE49-F238E27FC236}">
                <a16:creationId xmlns:a16="http://schemas.microsoft.com/office/drawing/2014/main" id="{7ECA91CB-6D20-1E4D-82C9-4BD0D4EC7989}"/>
              </a:ext>
            </a:extLst>
          </p:cNvPr>
          <p:cNvSpPr txBox="1">
            <a:spLocks/>
          </p:cNvSpPr>
          <p:nvPr/>
        </p:nvSpPr>
        <p:spPr>
          <a:xfrm>
            <a:off x="323528" y="764704"/>
            <a:ext cx="8262938" cy="493713"/>
          </a:xfrm>
          <a:prstGeom prst="rect">
            <a:avLst/>
          </a:prstGeom>
        </p:spPr>
        <p:txBody>
          <a:bodyPr>
            <a:normAutofit/>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en-US" kern="0" dirty="0">
                <a:solidFill>
                  <a:srgbClr val="262673"/>
                </a:solidFill>
                <a:latin typeface="+mn-lt"/>
              </a:rPr>
              <a:t>Practical aspects, continued</a:t>
            </a:r>
          </a:p>
        </p:txBody>
      </p:sp>
      <p:sp>
        <p:nvSpPr>
          <p:cNvPr id="6" name="Symbol zastępczy zawartości 2">
            <a:extLst>
              <a:ext uri="{FF2B5EF4-FFF2-40B4-BE49-F238E27FC236}">
                <a16:creationId xmlns:a16="http://schemas.microsoft.com/office/drawing/2014/main" id="{55EE573B-55C5-EB41-A3C1-942E7B651BAD}"/>
              </a:ext>
            </a:extLst>
          </p:cNvPr>
          <p:cNvSpPr txBox="1">
            <a:spLocks/>
          </p:cNvSpPr>
          <p:nvPr/>
        </p:nvSpPr>
        <p:spPr>
          <a:xfrm>
            <a:off x="88900" y="1474788"/>
            <a:ext cx="8894763" cy="4618508"/>
          </a:xfrm>
          <a:prstGeom prst="rect">
            <a:avLst/>
          </a:prstGeom>
        </p:spPr>
        <p:txBody>
          <a:bodyPr>
            <a:normAutofit fontScale="25000" lnSpcReduction="20000"/>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a:lnSpc>
                <a:spcPct val="170000"/>
              </a:lnSpc>
              <a:defRPr/>
            </a:pPr>
            <a:r>
              <a:rPr lang="en-US" sz="5600" b="0" kern="0" dirty="0">
                <a:solidFill>
                  <a:srgbClr val="262673"/>
                </a:solidFill>
              </a:rPr>
              <a:t>In the 1960s, during the beginning of the consumer movement in the US, the Independent Living movement is also created.  It will act as a framework to include all the concepts of integration, normalization, and rehabilitation in new paradigm developed by people with disabilities themselves, and not by experts who only witness life with disabilities.  </a:t>
            </a:r>
            <a:r>
              <a:rPr lang="en-US" sz="3400" b="0" kern="0" dirty="0">
                <a:solidFill>
                  <a:srgbClr val="262673"/>
                </a:solidFill>
              </a:rPr>
              <a:t>(see. </a:t>
            </a:r>
            <a:r>
              <a:rPr lang="en-US" sz="3400" b="0" kern="0" dirty="0">
                <a:solidFill>
                  <a:srgbClr val="262673"/>
                </a:solidFill>
                <a:hlinkClick r:id="rId4">
                  <a:extLst>
                    <a:ext uri="{A12FA001-AC4F-418D-AE19-62706E023703}">
                      <ahyp:hlinkClr xmlns:ahyp="http://schemas.microsoft.com/office/drawing/2018/hyperlinkcolor" val="tx"/>
                    </a:ext>
                  </a:extLst>
                </a:hlinkClick>
              </a:rPr>
              <a:t>http://www.edf-feph.org/independent-living-social-services</a:t>
            </a:r>
            <a:r>
              <a:rPr lang="en-US" sz="3400" b="0" kern="0" dirty="0">
                <a:solidFill>
                  <a:srgbClr val="262673"/>
                </a:solidFill>
              </a:rPr>
              <a:t>, accessed on 22.01.2020)</a:t>
            </a:r>
          </a:p>
          <a:p>
            <a:pPr>
              <a:lnSpc>
                <a:spcPct val="170000"/>
              </a:lnSpc>
              <a:defRPr/>
            </a:pPr>
            <a:r>
              <a:rPr lang="en-US" sz="5600" b="0" kern="0" dirty="0">
                <a:solidFill>
                  <a:srgbClr val="262673"/>
                </a:solidFill>
              </a:rPr>
              <a:t>"Independent life" is a kind of philosophy, a way of looking at disability and society as well as the global movement of people with disabilities who work for self-determination, self-respect and equal opportunities. It assumes that disabled people are the best experts in terms of their needs, so it's only about developing communication channels so that this voice can be heard. An important assumption is also the assumption that the essence of these processes is inclusion - inclusion irrespective of the diagnosis, what has a strong impact for changes the perspectives for many people with a significant and deep degree of disability and can have a large impact on, for example, judicial processes, declaring of disability. </a:t>
            </a:r>
          </a:p>
          <a:p>
            <a:pPr>
              <a:lnSpc>
                <a:spcPct val="170000"/>
              </a:lnSpc>
              <a:defRPr/>
            </a:pPr>
            <a:endParaRPr lang="en-US" sz="2400" b="0" kern="0" dirty="0">
              <a:solidFill>
                <a:srgbClr val="262673"/>
              </a:solidFill>
            </a:endParaRPr>
          </a:p>
          <a:p>
            <a:pPr marL="0">
              <a:defRPr/>
            </a:pPr>
            <a:r>
              <a:rPr lang="en-US" sz="4000" b="1" kern="0" dirty="0">
                <a:solidFill>
                  <a:srgbClr val="262673"/>
                </a:solidFill>
              </a:rPr>
              <a:t>(see. Amy S. Hewitt, Kelly M. Nye-</a:t>
            </a:r>
            <a:r>
              <a:rPr lang="en-US" sz="4000" b="1" kern="0" dirty="0" err="1">
                <a:solidFill>
                  <a:srgbClr val="262673"/>
                </a:solidFill>
              </a:rPr>
              <a:t>Lengerman</a:t>
            </a:r>
            <a:r>
              <a:rPr lang="en-US" sz="4000" b="1" kern="0" dirty="0">
                <a:solidFill>
                  <a:srgbClr val="262673"/>
                </a:solidFill>
              </a:rPr>
              <a:t> - Community Living and Participation for People With Intellectual and Developmental Disabilities, Washington, AAIDD, 2019)</a:t>
            </a:r>
          </a:p>
          <a:p>
            <a:pPr>
              <a:defRPr/>
            </a:pPr>
            <a:endParaRPr lang="en-US" b="0" kern="0" dirty="0"/>
          </a:p>
        </p:txBody>
      </p:sp>
      <p:pic>
        <p:nvPicPr>
          <p:cNvPr id="2" name="social2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48264" y="4869160"/>
            <a:ext cx="812800" cy="812800"/>
          </a:xfrm>
          <a:prstGeom prst="rect">
            <a:avLst/>
          </a:prstGeom>
        </p:spPr>
      </p:pic>
    </p:spTree>
    <p:extLst>
      <p:ext uri="{BB962C8B-B14F-4D97-AF65-F5344CB8AC3E}">
        <p14:creationId xmlns:p14="http://schemas.microsoft.com/office/powerpoint/2010/main" val="1865377660"/>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1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1">
            <a:extLst>
              <a:ext uri="{FF2B5EF4-FFF2-40B4-BE49-F238E27FC236}">
                <a16:creationId xmlns:a16="http://schemas.microsoft.com/office/drawing/2014/main" id="{09E106C7-6318-3B45-B797-05277F510185}"/>
              </a:ext>
            </a:extLst>
          </p:cNvPr>
          <p:cNvSpPr txBox="1">
            <a:spLocks/>
          </p:cNvSpPr>
          <p:nvPr/>
        </p:nvSpPr>
        <p:spPr>
          <a:xfrm>
            <a:off x="539552" y="692696"/>
            <a:ext cx="7200900" cy="432048"/>
          </a:xfrm>
          <a:prstGeom prst="rect">
            <a:avLst/>
          </a:prstGeom>
        </p:spPr>
        <p:txBody>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en-US" kern="0" dirty="0">
                <a:solidFill>
                  <a:srgbClr val="262673"/>
                </a:solidFill>
                <a:latin typeface="+mn-lt"/>
              </a:rPr>
              <a:t>Independent living</a:t>
            </a:r>
          </a:p>
        </p:txBody>
      </p:sp>
      <p:sp>
        <p:nvSpPr>
          <p:cNvPr id="7" name="Symbol zastępczy zawartości 2">
            <a:extLst>
              <a:ext uri="{FF2B5EF4-FFF2-40B4-BE49-F238E27FC236}">
                <a16:creationId xmlns:a16="http://schemas.microsoft.com/office/drawing/2014/main" id="{1E637D67-BE2B-DF4B-B3BB-E6D62C202919}"/>
              </a:ext>
            </a:extLst>
          </p:cNvPr>
          <p:cNvSpPr txBox="1">
            <a:spLocks/>
          </p:cNvSpPr>
          <p:nvPr/>
        </p:nvSpPr>
        <p:spPr>
          <a:xfrm>
            <a:off x="404813" y="1556792"/>
            <a:ext cx="8110537" cy="4176464"/>
          </a:xfrm>
          <a:prstGeom prst="rect">
            <a:avLst/>
          </a:prstGeom>
        </p:spPr>
        <p:txBody>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a:defRPr/>
            </a:pPr>
            <a:r>
              <a:rPr lang="en-US" sz="2400" kern="0" dirty="0">
                <a:solidFill>
                  <a:srgbClr val="262673"/>
                </a:solidFill>
              </a:rPr>
              <a:t>What is independent living?</a:t>
            </a:r>
          </a:p>
          <a:p>
            <a:pPr marL="0">
              <a:defRPr/>
            </a:pPr>
            <a:r>
              <a:rPr lang="en-US" sz="1800" b="0" kern="0" dirty="0">
                <a:solidFill>
                  <a:srgbClr val="262673"/>
                </a:solidFill>
                <a:hlinkClick r:id="rId4">
                  <a:extLst>
                    <a:ext uri="{A12FA001-AC4F-418D-AE19-62706E023703}">
                      <ahyp:hlinkClr xmlns:ahyp="http://schemas.microsoft.com/office/drawing/2018/hyperlinkcolor" val="tx"/>
                    </a:ext>
                  </a:extLst>
                </a:hlinkClick>
              </a:rPr>
              <a:t>https://www.dcrc.co/independent-living/</a:t>
            </a:r>
            <a:r>
              <a:rPr lang="en-US" sz="1800" b="0" kern="0" dirty="0">
                <a:solidFill>
                  <a:srgbClr val="262673"/>
                </a:solidFill>
              </a:rPr>
              <a:t> </a:t>
            </a:r>
            <a:r>
              <a:rPr lang="en-US" b="0" kern="0" dirty="0">
                <a:solidFill>
                  <a:srgbClr val="262673"/>
                </a:solidFill>
              </a:rPr>
              <a:t>accessed on 22.01.2020)</a:t>
            </a:r>
          </a:p>
          <a:p>
            <a:pPr marL="0">
              <a:defRPr/>
            </a:pPr>
            <a:endParaRPr lang="en-US" b="0" kern="0" dirty="0">
              <a:solidFill>
                <a:srgbClr val="262673"/>
              </a:solidFill>
            </a:endParaRPr>
          </a:p>
          <a:p>
            <a:pPr marL="0">
              <a:defRPr/>
            </a:pPr>
            <a:endParaRPr lang="en-US" b="0" kern="0" dirty="0">
              <a:solidFill>
                <a:srgbClr val="262673"/>
              </a:solidFill>
            </a:endParaRPr>
          </a:p>
          <a:p>
            <a:pPr>
              <a:defRPr/>
            </a:pPr>
            <a:r>
              <a:rPr lang="en-US" sz="2400" kern="0" dirty="0">
                <a:solidFill>
                  <a:srgbClr val="262673"/>
                </a:solidFill>
              </a:rPr>
              <a:t>What's the difference between independent living and assisted living?</a:t>
            </a:r>
          </a:p>
          <a:p>
            <a:pPr marL="0">
              <a:defRPr/>
            </a:pPr>
            <a:r>
              <a:rPr lang="en-US" sz="1800" b="0" kern="0" dirty="0">
                <a:solidFill>
                  <a:srgbClr val="262673"/>
                </a:solidFill>
                <a:hlinkClick r:id="rId5">
                  <a:extLst>
                    <a:ext uri="{A12FA001-AC4F-418D-AE19-62706E023703}">
                      <ahyp:hlinkClr xmlns:ahyp="http://schemas.microsoft.com/office/drawing/2018/hyperlinkcolor" val="tx"/>
                    </a:ext>
                  </a:extLst>
                </a:hlinkClick>
              </a:rPr>
              <a:t>https://www.seniorliving.org/compare/assisted-living-vs-independent-living/</a:t>
            </a:r>
            <a:r>
              <a:rPr lang="en-US" sz="1800" b="0" kern="0" dirty="0">
                <a:solidFill>
                  <a:srgbClr val="262673"/>
                </a:solidFill>
              </a:rPr>
              <a:t> </a:t>
            </a:r>
            <a:r>
              <a:rPr lang="en-US" b="0" kern="0" dirty="0">
                <a:solidFill>
                  <a:srgbClr val="262673"/>
                </a:solidFill>
              </a:rPr>
              <a:t>accessed on 22.01.2020)</a:t>
            </a:r>
          </a:p>
          <a:p>
            <a:pPr>
              <a:defRPr/>
            </a:pPr>
            <a:endParaRPr lang="en-US" sz="2400" b="0" kern="0" dirty="0"/>
          </a:p>
          <a:p>
            <a:pPr>
              <a:defRPr/>
            </a:pPr>
            <a:endParaRPr lang="en-US" b="0" kern="0" dirty="0"/>
          </a:p>
          <a:p>
            <a:pPr>
              <a:defRPr/>
            </a:pPr>
            <a:endParaRPr lang="en-US" b="0" kern="0" dirty="0"/>
          </a:p>
        </p:txBody>
      </p:sp>
      <p:pic>
        <p:nvPicPr>
          <p:cNvPr id="2" name="socio3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40152" y="4920456"/>
            <a:ext cx="812800" cy="812800"/>
          </a:xfrm>
          <a:prstGeom prst="rect">
            <a:avLst/>
          </a:prstGeom>
        </p:spPr>
      </p:pic>
    </p:spTree>
    <p:extLst>
      <p:ext uri="{BB962C8B-B14F-4D97-AF65-F5344CB8AC3E}">
        <p14:creationId xmlns:p14="http://schemas.microsoft.com/office/powerpoint/2010/main" val="110171599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251520" y="1682186"/>
            <a:ext cx="8280920" cy="4154984"/>
          </a:xfrm>
          <a:prstGeom prst="rect">
            <a:avLst/>
          </a:prstGeom>
        </p:spPr>
        <p:txBody>
          <a:bodyPr wrap="square">
            <a:spAutoFit/>
          </a:bodyPr>
          <a:lstStyle/>
          <a:p>
            <a:pPr>
              <a:defRPr/>
            </a:pPr>
            <a:r>
              <a:rPr lang="en-US" sz="2400" dirty="0">
                <a:solidFill>
                  <a:srgbClr val="262673"/>
                </a:solidFill>
              </a:rPr>
              <a:t>Independent living with a disability</a:t>
            </a:r>
          </a:p>
          <a:p>
            <a:pPr>
              <a:defRPr/>
            </a:pPr>
            <a:endParaRPr lang="en-US" dirty="0">
              <a:solidFill>
                <a:srgbClr val="262673"/>
              </a:solidFill>
              <a:hlinkClick r:id="rId4">
                <a:extLst>
                  <a:ext uri="{A12FA001-AC4F-418D-AE19-62706E023703}">
                    <ahyp:hlinkClr xmlns:ahyp="http://schemas.microsoft.com/office/drawing/2018/hyperlinkcolor" val="tx"/>
                  </a:ext>
                </a:extLst>
              </a:hlinkClick>
            </a:endParaRPr>
          </a:p>
          <a:p>
            <a:pPr>
              <a:defRPr/>
            </a:pPr>
            <a:r>
              <a:rPr lang="en-US" dirty="0">
                <a:solidFill>
                  <a:srgbClr val="262673"/>
                </a:solidFill>
                <a:hlinkClick r:id="rId4">
                  <a:extLst>
                    <a:ext uri="{A12FA001-AC4F-418D-AE19-62706E023703}">
                      <ahyp:hlinkClr xmlns:ahyp="http://schemas.microsoft.com/office/drawing/2018/hyperlinkcolor" val="tx"/>
                    </a:ext>
                  </a:extLst>
                </a:hlinkClick>
              </a:rPr>
              <a:t>https://www.youtube.com/watch?v=N-1woWYfp18</a:t>
            </a:r>
            <a:endParaRPr lang="en-US" dirty="0">
              <a:solidFill>
                <a:srgbClr val="262673"/>
              </a:solidFill>
            </a:endParaRPr>
          </a:p>
          <a:p>
            <a:pPr>
              <a:defRPr/>
            </a:pPr>
            <a:endParaRPr lang="en-US" dirty="0">
              <a:solidFill>
                <a:srgbClr val="262673"/>
              </a:solidFill>
            </a:endParaRPr>
          </a:p>
          <a:p>
            <a:pPr>
              <a:defRPr/>
            </a:pPr>
            <a:r>
              <a:rPr lang="en-US" sz="2400" dirty="0">
                <a:solidFill>
                  <a:srgbClr val="262673"/>
                </a:solidFill>
              </a:rPr>
              <a:t>Independent living for people with disabilities</a:t>
            </a:r>
          </a:p>
          <a:p>
            <a:pPr>
              <a:defRPr/>
            </a:pPr>
            <a:r>
              <a:rPr lang="en-US" dirty="0">
                <a:solidFill>
                  <a:srgbClr val="262673"/>
                </a:solidFill>
                <a:hlinkClick r:id="rId5">
                  <a:extLst>
                    <a:ext uri="{A12FA001-AC4F-418D-AE19-62706E023703}">
                      <ahyp:hlinkClr xmlns:ahyp="http://schemas.microsoft.com/office/drawing/2018/hyperlinkcolor" val="tx"/>
                    </a:ext>
                  </a:extLst>
                </a:hlinkClick>
              </a:rPr>
              <a:t>https://www.youtube.com/watch?v=g9WEmwA80IE</a:t>
            </a:r>
            <a:endParaRPr lang="en-US" dirty="0">
              <a:solidFill>
                <a:srgbClr val="262673"/>
              </a:solidFill>
            </a:endParaRPr>
          </a:p>
          <a:p>
            <a:pPr>
              <a:defRPr/>
            </a:pPr>
            <a:endParaRPr lang="en-US" dirty="0">
              <a:solidFill>
                <a:srgbClr val="262673"/>
              </a:solidFill>
            </a:endParaRPr>
          </a:p>
          <a:p>
            <a:pPr>
              <a:defRPr/>
            </a:pPr>
            <a:endParaRPr lang="en-US" dirty="0">
              <a:solidFill>
                <a:srgbClr val="262673"/>
              </a:solidFill>
            </a:endParaRPr>
          </a:p>
          <a:p>
            <a:pPr>
              <a:defRPr/>
            </a:pPr>
            <a:r>
              <a:rPr lang="en-US" sz="2400" dirty="0">
                <a:solidFill>
                  <a:srgbClr val="262673"/>
                </a:solidFill>
              </a:rPr>
              <a:t>Proud to be independent: Living with an intellectual disability</a:t>
            </a:r>
          </a:p>
          <a:p>
            <a:pPr>
              <a:defRPr/>
            </a:pPr>
            <a:r>
              <a:rPr lang="en-US" dirty="0">
                <a:solidFill>
                  <a:srgbClr val="262673"/>
                </a:solidFill>
                <a:hlinkClick r:id="rId6">
                  <a:extLst>
                    <a:ext uri="{A12FA001-AC4F-418D-AE19-62706E023703}">
                      <ahyp:hlinkClr xmlns:ahyp="http://schemas.microsoft.com/office/drawing/2018/hyperlinkcolor" val="tx"/>
                    </a:ext>
                  </a:extLst>
                </a:hlinkClick>
              </a:rPr>
              <a:t>https://www.youtube.com/watch?v=pjoftlBeMGI</a:t>
            </a:r>
            <a:endParaRPr lang="en-US" dirty="0">
              <a:solidFill>
                <a:srgbClr val="262673"/>
              </a:solidFill>
            </a:endParaRPr>
          </a:p>
          <a:p>
            <a:pPr>
              <a:defRPr/>
            </a:pPr>
            <a:endParaRPr lang="en-US" dirty="0">
              <a:solidFill>
                <a:srgbClr val="262673"/>
              </a:solidFill>
            </a:endParaRPr>
          </a:p>
          <a:p>
            <a:pPr>
              <a:defRPr/>
            </a:pPr>
            <a:r>
              <a:rPr lang="en-US" sz="2400" dirty="0">
                <a:solidFill>
                  <a:srgbClr val="262673"/>
                </a:solidFill>
              </a:rPr>
              <a:t>Let's Talk About Intellectual Disabilities: Loretta Claiborne</a:t>
            </a:r>
          </a:p>
          <a:p>
            <a:pPr>
              <a:defRPr/>
            </a:pPr>
            <a:endParaRPr lang="en-US" dirty="0">
              <a:solidFill>
                <a:srgbClr val="262673"/>
              </a:solidFill>
            </a:endParaRPr>
          </a:p>
          <a:p>
            <a:pPr>
              <a:defRPr/>
            </a:pPr>
            <a:r>
              <a:rPr lang="en-US" dirty="0">
                <a:solidFill>
                  <a:srgbClr val="262673"/>
                </a:solidFill>
                <a:hlinkClick r:id="rId7">
                  <a:extLst>
                    <a:ext uri="{A12FA001-AC4F-418D-AE19-62706E023703}">
                      <ahyp:hlinkClr xmlns:ahyp="http://schemas.microsoft.com/office/drawing/2018/hyperlinkcolor" val="tx"/>
                    </a:ext>
                  </a:extLst>
                </a:hlinkClick>
              </a:rPr>
              <a:t>https://www.youtube.com/watch?v=0XXqr_ZSsMg</a:t>
            </a:r>
            <a:r>
              <a:rPr lang="en-US" dirty="0">
                <a:solidFill>
                  <a:srgbClr val="262673"/>
                </a:solidFill>
              </a:rPr>
              <a:t> </a:t>
            </a:r>
          </a:p>
          <a:p>
            <a:pPr>
              <a:defRPr/>
            </a:pPr>
            <a:endParaRPr lang="en-US" dirty="0">
              <a:solidFill>
                <a:srgbClr val="262673"/>
              </a:solidFill>
            </a:endParaRPr>
          </a:p>
          <a:p>
            <a:pPr>
              <a:defRPr/>
            </a:pPr>
            <a:r>
              <a:rPr lang="en-US" b="0" kern="0" dirty="0">
                <a:solidFill>
                  <a:srgbClr val="262673"/>
                </a:solidFill>
              </a:rPr>
              <a:t>accessed on 22.01.2020)</a:t>
            </a:r>
          </a:p>
        </p:txBody>
      </p:sp>
      <p:sp>
        <p:nvSpPr>
          <p:cNvPr id="3" name="Prostokąt 2"/>
          <p:cNvSpPr/>
          <p:nvPr/>
        </p:nvSpPr>
        <p:spPr>
          <a:xfrm>
            <a:off x="2771800" y="836712"/>
            <a:ext cx="5904656" cy="523220"/>
          </a:xfrm>
          <a:prstGeom prst="rect">
            <a:avLst/>
          </a:prstGeom>
        </p:spPr>
        <p:txBody>
          <a:bodyPr wrap="square">
            <a:spAutoFit/>
          </a:bodyPr>
          <a:lstStyle/>
          <a:p>
            <a:pPr>
              <a:defRPr/>
            </a:pPr>
            <a:r>
              <a:rPr lang="en-US" sz="2800" kern="0" dirty="0">
                <a:solidFill>
                  <a:srgbClr val="262673"/>
                </a:solidFill>
              </a:rPr>
              <a:t>Video examples:</a:t>
            </a:r>
          </a:p>
        </p:txBody>
      </p:sp>
      <p:pic>
        <p:nvPicPr>
          <p:cNvPr id="4" name="socio3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12160" y="5024370"/>
            <a:ext cx="812800" cy="812800"/>
          </a:xfrm>
          <a:prstGeom prst="rect">
            <a:avLst/>
          </a:prstGeom>
        </p:spPr>
      </p:pic>
    </p:spTree>
    <p:extLst>
      <p:ext uri="{BB962C8B-B14F-4D97-AF65-F5344CB8AC3E}">
        <p14:creationId xmlns:p14="http://schemas.microsoft.com/office/powerpoint/2010/main" val="1352768935"/>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1">
            <a:extLst>
              <a:ext uri="{FF2B5EF4-FFF2-40B4-BE49-F238E27FC236}">
                <a16:creationId xmlns:a16="http://schemas.microsoft.com/office/drawing/2014/main" id="{2BBFFFB4-1584-A24F-BC99-B29E94E20B15}"/>
              </a:ext>
            </a:extLst>
          </p:cNvPr>
          <p:cNvSpPr txBox="1">
            <a:spLocks/>
          </p:cNvSpPr>
          <p:nvPr/>
        </p:nvSpPr>
        <p:spPr>
          <a:xfrm>
            <a:off x="395536" y="764704"/>
            <a:ext cx="8062912" cy="496912"/>
          </a:xfrm>
          <a:prstGeom prst="rect">
            <a:avLst/>
          </a:prstGeom>
        </p:spPr>
        <p:txBody>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en-US" kern="0" dirty="0">
                <a:solidFill>
                  <a:srgbClr val="262673"/>
                </a:solidFill>
                <a:latin typeface="+mn-lt"/>
              </a:rPr>
              <a:t>Self advocacy</a:t>
            </a:r>
          </a:p>
        </p:txBody>
      </p:sp>
      <p:sp>
        <p:nvSpPr>
          <p:cNvPr id="6" name="Symbol zastępczy zawartości 2">
            <a:extLst>
              <a:ext uri="{FF2B5EF4-FFF2-40B4-BE49-F238E27FC236}">
                <a16:creationId xmlns:a16="http://schemas.microsoft.com/office/drawing/2014/main" id="{C669988D-EC0A-0C4A-830E-8C64A554029E}"/>
              </a:ext>
            </a:extLst>
          </p:cNvPr>
          <p:cNvSpPr txBox="1">
            <a:spLocks/>
          </p:cNvSpPr>
          <p:nvPr/>
        </p:nvSpPr>
        <p:spPr>
          <a:xfrm>
            <a:off x="323528" y="1412776"/>
            <a:ext cx="8496943" cy="4464496"/>
          </a:xfrm>
          <a:prstGeom prst="rect">
            <a:avLst/>
          </a:prstGeom>
        </p:spPr>
        <p:txBody>
          <a:bodyPr>
            <a:normAutofit/>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a:defRPr/>
            </a:pPr>
            <a:r>
              <a:rPr lang="en-US" sz="2400" kern="0" dirty="0">
                <a:solidFill>
                  <a:srgbClr val="262673"/>
                </a:solidFill>
              </a:rPr>
              <a:t>What are some self advocacy skills?</a:t>
            </a:r>
          </a:p>
          <a:p>
            <a:pPr marL="0">
              <a:defRPr/>
            </a:pPr>
            <a:r>
              <a:rPr lang="en-US" b="0" kern="0" dirty="0">
                <a:solidFill>
                  <a:srgbClr val="262673"/>
                </a:solidFill>
                <a:hlinkClick r:id="rId4">
                  <a:extLst>
                    <a:ext uri="{A12FA001-AC4F-418D-AE19-62706E023703}">
                      <ahyp:hlinkClr xmlns:ahyp="http://schemas.microsoft.com/office/drawing/2018/hyperlinkcolor" val="tx"/>
                    </a:ext>
                  </a:extLst>
                </a:hlinkClick>
              </a:rPr>
              <a:t>https://www.parentcenterhub.org/priority-selfadvocacy/</a:t>
            </a:r>
            <a:r>
              <a:rPr lang="en-US" b="0" kern="0" dirty="0">
                <a:solidFill>
                  <a:srgbClr val="262673"/>
                </a:solidFill>
              </a:rPr>
              <a:t>  (accessed on 22.01.2020)</a:t>
            </a:r>
          </a:p>
          <a:p>
            <a:pPr marL="0">
              <a:defRPr/>
            </a:pPr>
            <a:r>
              <a:rPr lang="en-US" sz="2400" kern="0" dirty="0">
                <a:solidFill>
                  <a:srgbClr val="262673"/>
                </a:solidFill>
              </a:rPr>
              <a:t>  Self advocacy skills</a:t>
            </a:r>
          </a:p>
          <a:p>
            <a:pPr marL="0">
              <a:defRPr/>
            </a:pPr>
            <a:r>
              <a:rPr lang="en-US" sz="1200" b="0" kern="0" dirty="0">
                <a:solidFill>
                  <a:srgbClr val="262673"/>
                </a:solidFill>
                <a:hlinkClick r:id="rId5">
                  <a:extLst>
                    <a:ext uri="{A12FA001-AC4F-418D-AE19-62706E023703}">
                      <ahyp:hlinkClr xmlns:ahyp="http://schemas.microsoft.com/office/drawing/2018/hyperlinkcolor" val="tx"/>
                    </a:ext>
                  </a:extLst>
                </a:hlinkClick>
              </a:rPr>
              <a:t>https://www.teachspeced.ca/self-advocacy-skills</a:t>
            </a:r>
            <a:r>
              <a:rPr lang="en-US" sz="1200" b="0" kern="0" dirty="0">
                <a:solidFill>
                  <a:srgbClr val="262673"/>
                </a:solidFill>
              </a:rPr>
              <a:t> (accessed on 22.01.2020)</a:t>
            </a:r>
          </a:p>
          <a:p>
            <a:pPr>
              <a:defRPr/>
            </a:pPr>
            <a:r>
              <a:rPr lang="en-US" sz="2400" kern="0" dirty="0">
                <a:solidFill>
                  <a:srgbClr val="262673"/>
                </a:solidFill>
              </a:rPr>
              <a:t>What are the different types of self advocacy?</a:t>
            </a:r>
          </a:p>
          <a:p>
            <a:pPr marL="0">
              <a:defRPr/>
            </a:pPr>
            <a:r>
              <a:rPr lang="en-US" b="0" kern="0" dirty="0">
                <a:solidFill>
                  <a:srgbClr val="262673"/>
                </a:solidFill>
                <a:hlinkClick r:id="rId6">
                  <a:extLst>
                    <a:ext uri="{A12FA001-AC4F-418D-AE19-62706E023703}">
                      <ahyp:hlinkClr xmlns:ahyp="http://schemas.microsoft.com/office/drawing/2018/hyperlinkcolor" val="tx"/>
                    </a:ext>
                  </a:extLst>
                </a:hlinkClick>
              </a:rPr>
              <a:t>http://www.ncfdadvocate.org.uk/index.php/services/different-types-of-advocay</a:t>
            </a:r>
            <a:r>
              <a:rPr lang="en-US" b="0" kern="0" dirty="0">
                <a:solidFill>
                  <a:srgbClr val="262673"/>
                </a:solidFill>
              </a:rPr>
              <a:t> </a:t>
            </a:r>
          </a:p>
          <a:p>
            <a:pPr marL="0">
              <a:defRPr/>
            </a:pPr>
            <a:r>
              <a:rPr lang="en-US" b="0" kern="0" dirty="0">
                <a:solidFill>
                  <a:srgbClr val="262673"/>
                </a:solidFill>
                <a:hlinkClick r:id="rId7">
                  <a:extLst>
                    <a:ext uri="{A12FA001-AC4F-418D-AE19-62706E023703}">
                      <ahyp:hlinkClr xmlns:ahyp="http://schemas.microsoft.com/office/drawing/2018/hyperlinkcolor" val="tx"/>
                    </a:ext>
                  </a:extLst>
                </a:hlinkClick>
              </a:rPr>
              <a:t>http://cedwvu.org/resources/types-of-advocacy/</a:t>
            </a:r>
            <a:r>
              <a:rPr lang="en-US" b="0" kern="0" dirty="0">
                <a:solidFill>
                  <a:srgbClr val="262673"/>
                </a:solidFill>
              </a:rPr>
              <a:t> </a:t>
            </a:r>
          </a:p>
          <a:p>
            <a:pPr marL="0">
              <a:defRPr/>
            </a:pPr>
            <a:r>
              <a:rPr lang="en-US" b="0" kern="0" dirty="0">
                <a:solidFill>
                  <a:srgbClr val="262673"/>
                </a:solidFill>
                <a:hlinkClick r:id="rId8">
                  <a:extLst>
                    <a:ext uri="{A12FA001-AC4F-418D-AE19-62706E023703}">
                      <ahyp:hlinkClr xmlns:ahyp="http://schemas.microsoft.com/office/drawing/2018/hyperlinkcolor" val="tx"/>
                    </a:ext>
                  </a:extLst>
                </a:hlinkClick>
              </a:rPr>
              <a:t>http://www.aboutlearningdisabilities.co.uk/advocacy-for-individuals-with-learning-disabilities.html</a:t>
            </a:r>
            <a:r>
              <a:rPr lang="en-US" b="0" kern="0" dirty="0">
                <a:solidFill>
                  <a:srgbClr val="262673"/>
                </a:solidFill>
              </a:rPr>
              <a:t> (accessed on 22.01.2020)</a:t>
            </a:r>
          </a:p>
          <a:p>
            <a:pPr marL="0">
              <a:defRPr/>
            </a:pPr>
            <a:endParaRPr lang="en-US" sz="1200" b="0" kern="0" dirty="0"/>
          </a:p>
          <a:p>
            <a:pPr marL="0">
              <a:defRPr/>
            </a:pPr>
            <a:endParaRPr lang="en-US" b="0" kern="0" dirty="0"/>
          </a:p>
        </p:txBody>
      </p:sp>
      <p:pic>
        <p:nvPicPr>
          <p:cNvPr id="2" name="socio35-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300192" y="5078947"/>
            <a:ext cx="812800" cy="812800"/>
          </a:xfrm>
          <a:prstGeom prst="rect">
            <a:avLst/>
          </a:prstGeom>
        </p:spPr>
      </p:pic>
    </p:spTree>
    <p:extLst>
      <p:ext uri="{BB962C8B-B14F-4D97-AF65-F5344CB8AC3E}">
        <p14:creationId xmlns:p14="http://schemas.microsoft.com/office/powerpoint/2010/main" val="1439670356"/>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467544" y="1772816"/>
            <a:ext cx="8064896" cy="3877985"/>
          </a:xfrm>
          <a:prstGeom prst="rect">
            <a:avLst/>
          </a:prstGeom>
        </p:spPr>
        <p:txBody>
          <a:bodyPr wrap="square">
            <a:spAutoFit/>
          </a:bodyPr>
          <a:lstStyle/>
          <a:p>
            <a:pPr>
              <a:defRPr/>
            </a:pPr>
            <a:r>
              <a:rPr lang="pl-PL" sz="2400" dirty="0" err="1">
                <a:solidFill>
                  <a:srgbClr val="262673"/>
                </a:solidFill>
              </a:rPr>
              <a:t>What</a:t>
            </a:r>
            <a:r>
              <a:rPr lang="pl-PL" sz="2400" dirty="0">
                <a:solidFill>
                  <a:srgbClr val="262673"/>
                </a:solidFill>
              </a:rPr>
              <a:t> </a:t>
            </a:r>
            <a:r>
              <a:rPr lang="pl-PL" sz="2400" dirty="0" err="1">
                <a:solidFill>
                  <a:srgbClr val="262673"/>
                </a:solidFill>
              </a:rPr>
              <a:t>is</a:t>
            </a:r>
            <a:r>
              <a:rPr lang="pl-PL" sz="2400" dirty="0">
                <a:solidFill>
                  <a:srgbClr val="262673"/>
                </a:solidFill>
              </a:rPr>
              <a:t> </a:t>
            </a:r>
            <a:r>
              <a:rPr lang="pl-PL" sz="2400" dirty="0" err="1">
                <a:solidFill>
                  <a:srgbClr val="262673"/>
                </a:solidFill>
              </a:rPr>
              <a:t>Self-Advocacy</a:t>
            </a:r>
            <a:r>
              <a:rPr lang="pl-PL" sz="2400" dirty="0">
                <a:solidFill>
                  <a:srgbClr val="262673"/>
                </a:solidFill>
              </a:rPr>
              <a:t>?</a:t>
            </a:r>
          </a:p>
          <a:p>
            <a:pPr>
              <a:defRPr/>
            </a:pPr>
            <a:endParaRPr lang="pl-PL" sz="2400" dirty="0">
              <a:solidFill>
                <a:srgbClr val="262673"/>
              </a:solidFill>
            </a:endParaRPr>
          </a:p>
          <a:p>
            <a:pPr>
              <a:defRPr/>
            </a:pPr>
            <a:r>
              <a:rPr lang="en-US" dirty="0">
                <a:solidFill>
                  <a:srgbClr val="262673"/>
                </a:solidFill>
                <a:hlinkClick r:id="rId2">
                  <a:extLst>
                    <a:ext uri="{A12FA001-AC4F-418D-AE19-62706E023703}">
                      <ahyp:hlinkClr xmlns:ahyp="http://schemas.microsoft.com/office/drawing/2018/hyperlinkcolor" val="tx"/>
                    </a:ext>
                  </a:extLst>
                </a:hlinkClick>
              </a:rPr>
              <a:t>https://www.youtube.com/watch?v=sOX3LWUD2_g</a:t>
            </a:r>
            <a:endParaRPr lang="en-US" dirty="0">
              <a:solidFill>
                <a:srgbClr val="262673"/>
              </a:solidFill>
            </a:endParaRPr>
          </a:p>
          <a:p>
            <a:pPr>
              <a:defRPr/>
            </a:pPr>
            <a:endParaRPr lang="en-US" dirty="0">
              <a:solidFill>
                <a:srgbClr val="262673"/>
              </a:solidFill>
            </a:endParaRPr>
          </a:p>
          <a:p>
            <a:pPr>
              <a:defRPr/>
            </a:pPr>
            <a:r>
              <a:rPr lang="en-US" dirty="0">
                <a:solidFill>
                  <a:srgbClr val="262673"/>
                </a:solidFill>
                <a:hlinkClick r:id="rId3">
                  <a:extLst>
                    <a:ext uri="{A12FA001-AC4F-418D-AE19-62706E023703}">
                      <ahyp:hlinkClr xmlns:ahyp="http://schemas.microsoft.com/office/drawing/2018/hyperlinkcolor" val="tx"/>
                    </a:ext>
                  </a:extLst>
                </a:hlinkClick>
              </a:rPr>
              <a:t>https://www.youtube.com/watch?v=CdzipgdaRvE</a:t>
            </a:r>
            <a:r>
              <a:rPr lang="en-US" dirty="0">
                <a:solidFill>
                  <a:srgbClr val="262673"/>
                </a:solidFill>
              </a:rPr>
              <a:t> </a:t>
            </a:r>
          </a:p>
          <a:p>
            <a:pPr>
              <a:defRPr/>
            </a:pPr>
            <a:endParaRPr lang="en-US" dirty="0">
              <a:solidFill>
                <a:srgbClr val="262673"/>
              </a:solidFill>
            </a:endParaRPr>
          </a:p>
          <a:p>
            <a:pPr>
              <a:defRPr/>
            </a:pPr>
            <a:r>
              <a:rPr lang="en-US" sz="2400" dirty="0">
                <a:solidFill>
                  <a:srgbClr val="262673"/>
                </a:solidFill>
              </a:rPr>
              <a:t>Self Advocacy- A State Of Mind | Abby Edwards</a:t>
            </a:r>
          </a:p>
          <a:p>
            <a:pPr>
              <a:defRPr/>
            </a:pPr>
            <a:endParaRPr lang="en-US" dirty="0">
              <a:solidFill>
                <a:srgbClr val="262673"/>
              </a:solidFill>
            </a:endParaRPr>
          </a:p>
          <a:p>
            <a:pPr>
              <a:defRPr/>
            </a:pPr>
            <a:r>
              <a:rPr lang="en-US" dirty="0">
                <a:solidFill>
                  <a:srgbClr val="262673"/>
                </a:solidFill>
                <a:hlinkClick r:id="rId4">
                  <a:extLst>
                    <a:ext uri="{A12FA001-AC4F-418D-AE19-62706E023703}">
                      <ahyp:hlinkClr xmlns:ahyp="http://schemas.microsoft.com/office/drawing/2018/hyperlinkcolor" val="tx"/>
                    </a:ext>
                  </a:extLst>
                </a:hlinkClick>
              </a:rPr>
              <a:t>https://www.youtube.com/watch?v=CqtO3cvdom8</a:t>
            </a:r>
            <a:endParaRPr lang="en-US" dirty="0">
              <a:solidFill>
                <a:srgbClr val="262673"/>
              </a:solidFill>
            </a:endParaRPr>
          </a:p>
          <a:p>
            <a:pPr>
              <a:defRPr/>
            </a:pPr>
            <a:endParaRPr lang="en-US" dirty="0">
              <a:solidFill>
                <a:srgbClr val="262673"/>
              </a:solidFill>
            </a:endParaRPr>
          </a:p>
          <a:p>
            <a:pPr>
              <a:defRPr/>
            </a:pPr>
            <a:r>
              <a:rPr lang="en-US" dirty="0">
                <a:solidFill>
                  <a:srgbClr val="262673"/>
                </a:solidFill>
                <a:hlinkClick r:id="rId5">
                  <a:extLst>
                    <a:ext uri="{A12FA001-AC4F-418D-AE19-62706E023703}">
                      <ahyp:hlinkClr xmlns:ahyp="http://schemas.microsoft.com/office/drawing/2018/hyperlinkcolor" val="tx"/>
                    </a:ext>
                  </a:extLst>
                </a:hlinkClick>
              </a:rPr>
              <a:t>https://www.youtube.com/watch?v=Lb-BhtZHvWk</a:t>
            </a:r>
            <a:r>
              <a:rPr lang="en-US" dirty="0">
                <a:solidFill>
                  <a:srgbClr val="262673"/>
                </a:solidFill>
              </a:rPr>
              <a:t> </a:t>
            </a:r>
          </a:p>
          <a:p>
            <a:pPr>
              <a:defRPr/>
            </a:pPr>
            <a:endParaRPr lang="en-US" dirty="0">
              <a:solidFill>
                <a:srgbClr val="262673"/>
              </a:solidFill>
            </a:endParaRPr>
          </a:p>
          <a:p>
            <a:pPr>
              <a:defRPr/>
            </a:pPr>
            <a:endParaRPr lang="en-US" dirty="0">
              <a:solidFill>
                <a:srgbClr val="262673"/>
              </a:solidFill>
            </a:endParaRPr>
          </a:p>
          <a:p>
            <a:pPr>
              <a:defRPr/>
            </a:pPr>
            <a:r>
              <a:rPr lang="en-US" sz="2400" dirty="0">
                <a:solidFill>
                  <a:srgbClr val="262673"/>
                </a:solidFill>
              </a:rPr>
              <a:t>Teresa Moore - Self Advocacy</a:t>
            </a:r>
          </a:p>
          <a:p>
            <a:pPr>
              <a:defRPr/>
            </a:pPr>
            <a:endParaRPr lang="en-US" dirty="0">
              <a:solidFill>
                <a:srgbClr val="262673"/>
              </a:solidFill>
            </a:endParaRPr>
          </a:p>
          <a:p>
            <a:pPr>
              <a:defRPr/>
            </a:pPr>
            <a:r>
              <a:rPr lang="en-US" dirty="0">
                <a:solidFill>
                  <a:srgbClr val="262673"/>
                </a:solidFill>
                <a:hlinkClick r:id="rId6">
                  <a:extLst>
                    <a:ext uri="{A12FA001-AC4F-418D-AE19-62706E023703}">
                      <ahyp:hlinkClr xmlns:ahyp="http://schemas.microsoft.com/office/drawing/2018/hyperlinkcolor" val="tx"/>
                    </a:ext>
                  </a:extLst>
                </a:hlinkClick>
              </a:rPr>
              <a:t>https://www.youtube.com/watch?v=lo76V5aoe0I</a:t>
            </a:r>
            <a:endParaRPr lang="en-US" dirty="0">
              <a:solidFill>
                <a:srgbClr val="262673"/>
              </a:solidFill>
            </a:endParaRPr>
          </a:p>
          <a:p>
            <a:pPr>
              <a:defRPr/>
            </a:pPr>
            <a:endParaRPr lang="en-US" dirty="0">
              <a:solidFill>
                <a:srgbClr val="262673"/>
              </a:solidFill>
            </a:endParaRPr>
          </a:p>
          <a:p>
            <a:pPr>
              <a:defRPr/>
            </a:pPr>
            <a:r>
              <a:rPr lang="en-US" dirty="0">
                <a:solidFill>
                  <a:srgbClr val="262673"/>
                </a:solidFill>
                <a:hlinkClick r:id="rId7">
                  <a:extLst>
                    <a:ext uri="{A12FA001-AC4F-418D-AE19-62706E023703}">
                      <ahyp:hlinkClr xmlns:ahyp="http://schemas.microsoft.com/office/drawing/2018/hyperlinkcolor" val="tx"/>
                    </a:ext>
                  </a:extLst>
                </a:hlinkClick>
              </a:rPr>
              <a:t>https://www.youtube.com/watch?v=h5-T1fFN5SA</a:t>
            </a:r>
            <a:r>
              <a:rPr lang="en-US" dirty="0">
                <a:solidFill>
                  <a:srgbClr val="262673"/>
                </a:solidFill>
              </a:rPr>
              <a:t> </a:t>
            </a:r>
          </a:p>
          <a:p>
            <a:pPr marL="0">
              <a:defRPr/>
            </a:pPr>
            <a:r>
              <a:rPr lang="en-US" b="0" kern="0" dirty="0">
                <a:solidFill>
                  <a:srgbClr val="262673"/>
                </a:solidFill>
              </a:rPr>
              <a:t>(accessed on 22.01.2020)</a:t>
            </a:r>
          </a:p>
        </p:txBody>
      </p:sp>
      <p:sp>
        <p:nvSpPr>
          <p:cNvPr id="3" name="Prostokąt 2"/>
          <p:cNvSpPr/>
          <p:nvPr/>
        </p:nvSpPr>
        <p:spPr>
          <a:xfrm>
            <a:off x="2267744" y="914811"/>
            <a:ext cx="5146115" cy="584775"/>
          </a:xfrm>
          <a:prstGeom prst="rect">
            <a:avLst/>
          </a:prstGeom>
        </p:spPr>
        <p:txBody>
          <a:bodyPr wrap="square">
            <a:spAutoFit/>
          </a:bodyPr>
          <a:lstStyle/>
          <a:p>
            <a:pPr marL="0">
              <a:defRPr/>
            </a:pPr>
            <a:r>
              <a:rPr lang="en-US" sz="3200" kern="0" dirty="0">
                <a:solidFill>
                  <a:srgbClr val="262673"/>
                </a:solidFill>
              </a:rPr>
              <a:t>Video examples:</a:t>
            </a:r>
          </a:p>
        </p:txBody>
      </p:sp>
    </p:spTree>
    <p:extLst>
      <p:ext uri="{BB962C8B-B14F-4D97-AF65-F5344CB8AC3E}">
        <p14:creationId xmlns:p14="http://schemas.microsoft.com/office/powerpoint/2010/main" val="1365045795"/>
      </p:ext>
    </p:extLst>
  </p:cSld>
  <p:clrMapOvr>
    <a:masterClrMapping/>
  </p:clrMapOvr>
  <p:transition advClick="0" advTm="300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1">
            <a:extLst>
              <a:ext uri="{FF2B5EF4-FFF2-40B4-BE49-F238E27FC236}">
                <a16:creationId xmlns:a16="http://schemas.microsoft.com/office/drawing/2014/main" id="{370E5A5B-ED59-3D4F-8ADB-EE7113A28C7E}"/>
              </a:ext>
            </a:extLst>
          </p:cNvPr>
          <p:cNvSpPr txBox="1">
            <a:spLocks/>
          </p:cNvSpPr>
          <p:nvPr/>
        </p:nvSpPr>
        <p:spPr>
          <a:xfrm>
            <a:off x="179512" y="764705"/>
            <a:ext cx="8882062" cy="720080"/>
          </a:xfrm>
          <a:prstGeom prst="rect">
            <a:avLst/>
          </a:prstGeom>
        </p:spPr>
        <p:txBody>
          <a:bodyPr>
            <a:noAutofit/>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en-GB" kern="0" dirty="0">
                <a:solidFill>
                  <a:srgbClr val="262673"/>
                </a:solidFill>
                <a:latin typeface="+mn-lt"/>
              </a:rPr>
              <a:t>Importance  of good functioning in the social and professional environment – selected elements</a:t>
            </a:r>
          </a:p>
        </p:txBody>
      </p:sp>
      <p:sp>
        <p:nvSpPr>
          <p:cNvPr id="6" name="Symbol zastępczy zawartości 2">
            <a:extLst>
              <a:ext uri="{FF2B5EF4-FFF2-40B4-BE49-F238E27FC236}">
                <a16:creationId xmlns:a16="http://schemas.microsoft.com/office/drawing/2014/main" id="{2C5FE5C6-B72E-A347-8C37-C76BDC9073A5}"/>
              </a:ext>
            </a:extLst>
          </p:cNvPr>
          <p:cNvSpPr txBox="1">
            <a:spLocks/>
          </p:cNvSpPr>
          <p:nvPr/>
        </p:nvSpPr>
        <p:spPr>
          <a:xfrm>
            <a:off x="207720" y="1611635"/>
            <a:ext cx="8371085" cy="3926309"/>
          </a:xfrm>
          <a:prstGeom prst="rect">
            <a:avLst/>
          </a:prstGeom>
        </p:spPr>
        <p:txBody>
          <a:bodyPr>
            <a:noAutofit/>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marL="0">
              <a:lnSpc>
                <a:spcPct val="150000"/>
              </a:lnSpc>
              <a:defRPr/>
            </a:pPr>
            <a:r>
              <a:rPr lang="en-US" sz="1800" b="0" kern="0" dirty="0">
                <a:solidFill>
                  <a:srgbClr val="262673"/>
                </a:solidFill>
              </a:rPr>
              <a:t>Depending on the type of disability, the needs of people with disabilities are different, from total independence, to some dependence, to almost total support.</a:t>
            </a:r>
          </a:p>
          <a:p>
            <a:pPr marL="0">
              <a:lnSpc>
                <a:spcPct val="150000"/>
              </a:lnSpc>
              <a:defRPr/>
            </a:pPr>
            <a:r>
              <a:rPr lang="en-US" sz="1800" b="0" kern="0" dirty="0">
                <a:solidFill>
                  <a:srgbClr val="262673"/>
                </a:solidFill>
              </a:rPr>
              <a:t>The needs can be grouped according to the following issues:</a:t>
            </a:r>
          </a:p>
          <a:p>
            <a:pPr marL="473075" indent="-285750">
              <a:lnSpc>
                <a:spcPct val="150000"/>
              </a:lnSpc>
              <a:buFont typeface="Arial" panose="020B0604020202020204" pitchFamily="34" charset="0"/>
              <a:buChar char="•"/>
              <a:defRPr/>
            </a:pPr>
            <a:r>
              <a:rPr lang="en-US" sz="1800" b="0" kern="0" dirty="0">
                <a:solidFill>
                  <a:srgbClr val="262673"/>
                </a:solidFill>
              </a:rPr>
              <a:t>Independent place to live</a:t>
            </a:r>
          </a:p>
          <a:p>
            <a:pPr marL="473075" indent="-285750">
              <a:lnSpc>
                <a:spcPct val="150000"/>
              </a:lnSpc>
              <a:buFont typeface="Arial" panose="020B0604020202020204" pitchFamily="34" charset="0"/>
              <a:buChar char="•"/>
              <a:defRPr/>
            </a:pPr>
            <a:r>
              <a:rPr lang="en-US" sz="1800" b="0" kern="0" dirty="0">
                <a:solidFill>
                  <a:srgbClr val="262673"/>
                </a:solidFill>
              </a:rPr>
              <a:t>Professional work</a:t>
            </a:r>
          </a:p>
          <a:p>
            <a:pPr marL="473075" indent="-285750">
              <a:lnSpc>
                <a:spcPct val="150000"/>
              </a:lnSpc>
              <a:buFont typeface="Arial" panose="020B0604020202020204" pitchFamily="34" charset="0"/>
              <a:buChar char="•"/>
              <a:defRPr/>
            </a:pPr>
            <a:r>
              <a:rPr lang="en-US" sz="1800" b="0" kern="0" dirty="0">
                <a:solidFill>
                  <a:srgbClr val="262673"/>
                </a:solidFill>
              </a:rPr>
              <a:t>Life in partnership and sexual activity</a:t>
            </a:r>
          </a:p>
          <a:p>
            <a:pPr marL="473075" indent="-285750">
              <a:lnSpc>
                <a:spcPct val="150000"/>
              </a:lnSpc>
              <a:buFont typeface="Arial" panose="020B0604020202020204" pitchFamily="34" charset="0"/>
              <a:buChar char="•"/>
              <a:defRPr/>
            </a:pPr>
            <a:r>
              <a:rPr lang="en-US" sz="1800" b="0" kern="0" dirty="0">
                <a:solidFill>
                  <a:srgbClr val="262673"/>
                </a:solidFill>
              </a:rPr>
              <a:t>Recognition of their citizenship</a:t>
            </a:r>
          </a:p>
        </p:txBody>
      </p:sp>
      <p:pic>
        <p:nvPicPr>
          <p:cNvPr id="2" name="social3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44208" y="4725144"/>
            <a:ext cx="812800" cy="812800"/>
          </a:xfrm>
          <a:prstGeom prst="rect">
            <a:avLst/>
          </a:prstGeom>
        </p:spPr>
      </p:pic>
    </p:spTree>
    <p:extLst>
      <p:ext uri="{BB962C8B-B14F-4D97-AF65-F5344CB8AC3E}">
        <p14:creationId xmlns:p14="http://schemas.microsoft.com/office/powerpoint/2010/main" val="293088875"/>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txBox="1">
            <a:spLocks/>
          </p:cNvSpPr>
          <p:nvPr/>
        </p:nvSpPr>
        <p:spPr>
          <a:xfrm>
            <a:off x="107504" y="764704"/>
            <a:ext cx="8496944" cy="534708"/>
          </a:xfrm>
          <a:prstGeom prst="rect">
            <a:avLst/>
          </a:prstGeom>
        </p:spPr>
        <p:txBody>
          <a:bodyPr>
            <a:normAutofit/>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r>
              <a:rPr lang="en-US" kern="0" dirty="0">
                <a:solidFill>
                  <a:srgbClr val="262673"/>
                </a:solidFill>
                <a:latin typeface="+mn-lt"/>
              </a:rPr>
              <a:t>Independent place to live - examples of good practice</a:t>
            </a:r>
          </a:p>
        </p:txBody>
      </p:sp>
      <p:sp>
        <p:nvSpPr>
          <p:cNvPr id="3" name="Symbol zastępczy zawartości 2"/>
          <p:cNvSpPr txBox="1">
            <a:spLocks/>
          </p:cNvSpPr>
          <p:nvPr/>
        </p:nvSpPr>
        <p:spPr>
          <a:xfrm>
            <a:off x="107504" y="1299412"/>
            <a:ext cx="8928992" cy="4793884"/>
          </a:xfrm>
          <a:prstGeom prst="rect">
            <a:avLst/>
          </a:prstGeom>
        </p:spPr>
        <p:txBody>
          <a:bodyPr>
            <a:normAutofit fontScale="25000" lnSpcReduction="20000"/>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r>
              <a:rPr lang="en-US" sz="6400" b="0" kern="0" dirty="0">
                <a:solidFill>
                  <a:srgbClr val="262673"/>
                </a:solidFill>
              </a:rPr>
              <a:t>Australian ORANA organization </a:t>
            </a:r>
            <a:r>
              <a:rPr lang="en-US" sz="6400" b="0" kern="0" dirty="0">
                <a:solidFill>
                  <a:srgbClr val="262673"/>
                </a:solidFill>
                <a:hlinkClick r:id="rId4">
                  <a:extLst>
                    <a:ext uri="{A12FA001-AC4F-418D-AE19-62706E023703}">
                      <ahyp:hlinkClr xmlns:ahyp="http://schemas.microsoft.com/office/drawing/2018/hyperlinkcolor" val="tx"/>
                    </a:ext>
                  </a:extLst>
                </a:hlinkClick>
              </a:rPr>
              <a:t>https://www.oranaonline.com.au/your-future/housing/</a:t>
            </a:r>
            <a:r>
              <a:rPr lang="en-US" sz="6400" b="0" kern="0" dirty="0">
                <a:solidFill>
                  <a:srgbClr val="262673"/>
                </a:solidFill>
              </a:rPr>
              <a:t> - accessed on 24.01.2020). </a:t>
            </a:r>
          </a:p>
          <a:p>
            <a:r>
              <a:rPr lang="en-US" sz="6400" b="0" kern="0" dirty="0">
                <a:solidFill>
                  <a:srgbClr val="262673"/>
                </a:solidFill>
              </a:rPr>
              <a:t>An individual with a disability makes the decision, with support, regarding how much assistance (for ex. How many hours per week or month) he/she will receive at home</a:t>
            </a:r>
          </a:p>
          <a:p>
            <a:r>
              <a:rPr lang="en-US" sz="6400" b="0" kern="0" dirty="0">
                <a:solidFill>
                  <a:srgbClr val="262673"/>
                </a:solidFill>
              </a:rPr>
              <a:t>Help covers everyday activities and can include cooking and shopping, support in</a:t>
            </a:r>
          </a:p>
          <a:p>
            <a:r>
              <a:rPr lang="en-US" sz="6400" b="0" kern="0" dirty="0">
                <a:solidFill>
                  <a:srgbClr val="262673"/>
                </a:solidFill>
              </a:rPr>
              <a:t>Personal hygiene (including showering and dressing), general personal banking (working on a budget), management of written communication with the outside world</a:t>
            </a:r>
          </a:p>
          <a:p>
            <a:r>
              <a:rPr lang="en-US" sz="6400" b="0" kern="0" dirty="0">
                <a:solidFill>
                  <a:srgbClr val="262673"/>
                </a:solidFill>
              </a:rPr>
              <a:t>Organizing and participating in doctors visits including the dentist and managing medicines</a:t>
            </a:r>
          </a:p>
          <a:p>
            <a:r>
              <a:rPr lang="en-US" sz="6400" b="0" kern="0" dirty="0">
                <a:solidFill>
                  <a:srgbClr val="262673"/>
                </a:solidFill>
              </a:rPr>
              <a:t>The organization also provides training in small groups or even 1: 1, in the fields of safe cooking, budget and money handling, technologies information and communication, learning how to create respectful and safe relations, learning in the area of independent living, nutrition and a healthy lifestyle, etc.</a:t>
            </a:r>
          </a:p>
          <a:p>
            <a:r>
              <a:rPr lang="en-US" sz="6400" b="0" kern="0" dirty="0">
                <a:solidFill>
                  <a:srgbClr val="262673"/>
                </a:solidFill>
              </a:rPr>
              <a:t> (see. </a:t>
            </a:r>
            <a:r>
              <a:rPr lang="pl-PL" sz="6400" b="0" dirty="0">
                <a:solidFill>
                  <a:srgbClr val="262673"/>
                </a:solidFill>
                <a:hlinkClick r:id="rId5">
                  <a:extLst>
                    <a:ext uri="{A12FA001-AC4F-418D-AE19-62706E023703}">
                      <ahyp:hlinkClr xmlns:ahyp="http://schemas.microsoft.com/office/drawing/2018/hyperlinkcolor" val="tx"/>
                    </a:ext>
                  </a:extLst>
                </a:hlinkClick>
              </a:rPr>
              <a:t>https://www.oranaonline.com.au/your-future/housing/community-accomodation/</a:t>
            </a:r>
            <a:r>
              <a:rPr lang="pl-PL" sz="6400" b="0" dirty="0">
                <a:solidFill>
                  <a:srgbClr val="262673"/>
                </a:solidFill>
              </a:rPr>
              <a:t> </a:t>
            </a:r>
            <a:r>
              <a:rPr lang="pl-PL" sz="6400" b="0" dirty="0">
                <a:solidFill>
                  <a:srgbClr val="262673"/>
                </a:solidFill>
                <a:hlinkClick r:id="rId6">
                  <a:extLst>
                    <a:ext uri="{A12FA001-AC4F-418D-AE19-62706E023703}">
                      <ahyp:hlinkClr xmlns:ahyp="http://schemas.microsoft.com/office/drawing/2018/hyperlinkcolor" val="tx"/>
                    </a:ext>
                  </a:extLst>
                </a:hlinkClick>
              </a:rPr>
              <a:t>https://www.oranaonline.com.au/your-future/housing/independent/</a:t>
            </a:r>
            <a:r>
              <a:rPr lang="pl-PL" sz="6400" b="0" dirty="0">
                <a:solidFill>
                  <a:srgbClr val="262673"/>
                </a:solidFill>
              </a:rPr>
              <a:t> </a:t>
            </a:r>
            <a:r>
              <a:rPr lang="en-US" sz="6400" b="0" kern="0" dirty="0">
                <a:solidFill>
                  <a:srgbClr val="262673"/>
                </a:solidFill>
              </a:rPr>
              <a:t>accessed on 24.01.2020).  See also </a:t>
            </a:r>
            <a:r>
              <a:rPr lang="en-US" sz="6400" b="0" kern="0" dirty="0">
                <a:solidFill>
                  <a:srgbClr val="262673"/>
                </a:solidFill>
                <a:hlinkClick r:id="rId7">
                  <a:extLst>
                    <a:ext uri="{A12FA001-AC4F-418D-AE19-62706E023703}">
                      <ahyp:hlinkClr xmlns:ahyp="http://schemas.microsoft.com/office/drawing/2018/hyperlinkcolor" val="tx"/>
                    </a:ext>
                  </a:extLst>
                </a:hlinkClick>
              </a:rPr>
              <a:t>http://www.drilluk.org.uk/</a:t>
            </a:r>
            <a:r>
              <a:rPr lang="en-US" sz="6400" b="0" kern="0" dirty="0">
                <a:solidFill>
                  <a:srgbClr val="262673"/>
                </a:solidFill>
              </a:rPr>
              <a:t> , </a:t>
            </a:r>
            <a:r>
              <a:rPr lang="pl-PL" sz="6400" b="0" dirty="0">
                <a:solidFill>
                  <a:srgbClr val="262673"/>
                </a:solidFill>
                <a:hlinkClick r:id="rId8">
                  <a:extLst>
                    <a:ext uri="{A12FA001-AC4F-418D-AE19-62706E023703}">
                      <ahyp:hlinkClr xmlns:ahyp="http://schemas.microsoft.com/office/drawing/2018/hyperlinkcolor" val="tx"/>
                    </a:ext>
                  </a:extLst>
                </a:hlinkClick>
              </a:rPr>
              <a:t>https://www.independentliving.org/toolsforpower/tools11.html</a:t>
            </a:r>
            <a:r>
              <a:rPr lang="pl-PL" sz="6400" b="0" dirty="0">
                <a:solidFill>
                  <a:srgbClr val="262673"/>
                </a:solidFill>
              </a:rPr>
              <a:t> </a:t>
            </a:r>
            <a:r>
              <a:rPr lang="en-US" sz="6400" b="0" kern="0" dirty="0">
                <a:solidFill>
                  <a:srgbClr val="262673"/>
                </a:solidFill>
              </a:rPr>
              <a:t>accessed on 24.01.2020). </a:t>
            </a:r>
          </a:p>
          <a:p>
            <a:endParaRPr lang="en-US" sz="3700" b="0" kern="0" dirty="0"/>
          </a:p>
        </p:txBody>
      </p:sp>
      <p:pic>
        <p:nvPicPr>
          <p:cNvPr id="4" name="socio3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804248" y="5280496"/>
            <a:ext cx="812800" cy="812800"/>
          </a:xfrm>
          <a:prstGeom prst="rect">
            <a:avLst/>
          </a:prstGeom>
        </p:spPr>
      </p:pic>
    </p:spTree>
    <p:extLst>
      <p:ext uri="{BB962C8B-B14F-4D97-AF65-F5344CB8AC3E}">
        <p14:creationId xmlns:p14="http://schemas.microsoft.com/office/powerpoint/2010/main" val="807709845"/>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5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txBox="1">
            <a:spLocks/>
          </p:cNvSpPr>
          <p:nvPr/>
        </p:nvSpPr>
        <p:spPr>
          <a:xfrm>
            <a:off x="179512" y="692696"/>
            <a:ext cx="8568952" cy="886159"/>
          </a:xfrm>
          <a:prstGeom prst="rect">
            <a:avLst/>
          </a:prstGeom>
        </p:spPr>
        <p:txBody>
          <a:bodyPr>
            <a:normAutofit fontScale="97500"/>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r>
              <a:rPr lang="en-US" kern="0" dirty="0">
                <a:solidFill>
                  <a:srgbClr val="262673"/>
                </a:solidFill>
              </a:rPr>
              <a:t>Independent place to live-  examples of good practices- continuation </a:t>
            </a:r>
          </a:p>
        </p:txBody>
      </p:sp>
      <p:sp>
        <p:nvSpPr>
          <p:cNvPr id="3" name="Symbol zastępczy zawartości 2"/>
          <p:cNvSpPr txBox="1">
            <a:spLocks/>
          </p:cNvSpPr>
          <p:nvPr/>
        </p:nvSpPr>
        <p:spPr>
          <a:xfrm>
            <a:off x="107504" y="1578855"/>
            <a:ext cx="8784976" cy="4514441"/>
          </a:xfrm>
          <a:prstGeom prst="rect">
            <a:avLst/>
          </a:prstGeom>
        </p:spPr>
        <p:txBody>
          <a:bodyPr>
            <a:normAutofit fontScale="25000" lnSpcReduction="20000"/>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r>
              <a:rPr lang="en-US" sz="5600" b="0" kern="0" dirty="0">
                <a:solidFill>
                  <a:srgbClr val="262673"/>
                </a:solidFill>
              </a:rPr>
              <a:t>Features of an independent apartment - German solutions:</a:t>
            </a:r>
          </a:p>
          <a:p>
            <a:r>
              <a:rPr lang="en-US" sz="5600" b="0" kern="0" dirty="0">
                <a:solidFill>
                  <a:srgbClr val="262673"/>
                </a:solidFill>
              </a:rPr>
              <a:t> Living space as a safe space to live and shelter from the outside world, that is, from factors such as weather conditions and other people, and even a place of hiding, living without disturbances or having to justify or explain themselves. It fulfills the stabilizing function for a person and builds  a sense of responsibility </a:t>
            </a:r>
          </a:p>
          <a:p>
            <a:r>
              <a:rPr lang="en-US" sz="5600" b="0" kern="0" dirty="0">
                <a:solidFill>
                  <a:srgbClr val="262673"/>
                </a:solidFill>
              </a:rPr>
              <a:t>A living space as a place of stability and making important choices. A place of rest but it is important to make sure that the space meets each person’s individual needs and wants, building a sense of trust in decisions. This is the sphere of life that a person with a disability can and should ideally design to his/her own preferences of design and function, within his/her own financial abilities, within the same rules and limitations that able people take into consideration when setting up a living a space</a:t>
            </a:r>
          </a:p>
          <a:p>
            <a:r>
              <a:rPr lang="en-US" sz="5600" b="0" kern="0" dirty="0">
                <a:solidFill>
                  <a:srgbClr val="262673"/>
                </a:solidFill>
              </a:rPr>
              <a:t>A living space for communication and cooperation with others, developing mechanisms of assertive behavior, and building an intimate and community life, including in partnership with another person </a:t>
            </a:r>
          </a:p>
          <a:p>
            <a:r>
              <a:rPr lang="en-US" sz="5600" b="0" kern="0" dirty="0">
                <a:solidFill>
                  <a:srgbClr val="262673"/>
                </a:solidFill>
              </a:rPr>
              <a:t>Living place as a space to represent your social status, a social demonstration, status symbol </a:t>
            </a:r>
          </a:p>
          <a:p>
            <a:pPr marL="0"/>
            <a:r>
              <a:rPr lang="en-US" sz="5600" b="0" kern="0" dirty="0">
                <a:solidFill>
                  <a:srgbClr val="262673"/>
                </a:solidFill>
              </a:rPr>
              <a:t>(see North Central Health Care, </a:t>
            </a:r>
            <a:r>
              <a:rPr lang="en-US" sz="5600" b="0" kern="0" dirty="0">
                <a:solidFill>
                  <a:srgbClr val="262673"/>
                </a:solidFill>
                <a:hlinkClick r:id="rId4">
                  <a:extLst>
                    <a:ext uri="{A12FA001-AC4F-418D-AE19-62706E023703}">
                      <ahyp:hlinkClr xmlns:ahyp="http://schemas.microsoft.com/office/drawing/2018/hyperlinkcolor" val="tx"/>
                    </a:ext>
                  </a:extLst>
                </a:hlinkClick>
              </a:rPr>
              <a:t>https://www.norcen.org/services/mental-health/residential-services/</a:t>
            </a:r>
            <a:r>
              <a:rPr lang="en-US" sz="5600" b="0" kern="0" dirty="0">
                <a:solidFill>
                  <a:srgbClr val="262673"/>
                </a:solidFill>
              </a:rPr>
              <a:t> , accessed  on 24.01.2020), see also: (Amy S. Hewitt, Kelly M. Nye </a:t>
            </a:r>
            <a:r>
              <a:rPr lang="en-US" sz="5600" b="0" kern="0" dirty="0" err="1">
                <a:solidFill>
                  <a:srgbClr val="262673"/>
                </a:solidFill>
              </a:rPr>
              <a:t>Lengerman</a:t>
            </a:r>
            <a:r>
              <a:rPr lang="en-US" sz="5600" b="0" kern="0" dirty="0">
                <a:solidFill>
                  <a:srgbClr val="262673"/>
                </a:solidFill>
              </a:rPr>
              <a:t> Community Living and Participation for People with Intellectual and Developmental Disabilities, Washington, AAIDD)</a:t>
            </a:r>
          </a:p>
          <a:p>
            <a:pPr marL="0"/>
            <a:endParaRPr lang="en-US" sz="2300" b="0" kern="0" dirty="0"/>
          </a:p>
          <a:p>
            <a:pPr marL="0"/>
            <a:r>
              <a:rPr lang="en-US" b="0" kern="0" dirty="0"/>
              <a:t> 	</a:t>
            </a:r>
          </a:p>
        </p:txBody>
      </p:sp>
      <p:pic>
        <p:nvPicPr>
          <p:cNvPr id="4" name="socio3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68144" y="5445224"/>
            <a:ext cx="812800" cy="812800"/>
          </a:xfrm>
          <a:prstGeom prst="rect">
            <a:avLst/>
          </a:prstGeom>
        </p:spPr>
      </p:pic>
    </p:spTree>
    <p:extLst>
      <p:ext uri="{BB962C8B-B14F-4D97-AF65-F5344CB8AC3E}">
        <p14:creationId xmlns:p14="http://schemas.microsoft.com/office/powerpoint/2010/main" val="71250332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2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 name="Tytuł 1">
            <a:extLst>
              <a:ext uri="{FF2B5EF4-FFF2-40B4-BE49-F238E27FC236}">
                <a16:creationId xmlns:a16="http://schemas.microsoft.com/office/drawing/2014/main" id="{43BE92DD-D3CB-C048-9F37-0597261FE97C}"/>
              </a:ext>
            </a:extLst>
          </p:cNvPr>
          <p:cNvSpPr txBox="1">
            <a:spLocks/>
          </p:cNvSpPr>
          <p:nvPr/>
        </p:nvSpPr>
        <p:spPr>
          <a:xfrm>
            <a:off x="179512" y="836712"/>
            <a:ext cx="8404225" cy="993775"/>
          </a:xfrm>
          <a:prstGeom prst="rect">
            <a:avLst/>
          </a:prstGeom>
        </p:spPr>
        <p:txBody>
          <a:bodyPr>
            <a:noAutofit/>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en-US" kern="0" dirty="0">
                <a:solidFill>
                  <a:srgbClr val="262673"/>
                </a:solidFill>
                <a:latin typeface="+mn-lt"/>
              </a:rPr>
              <a:t>Disability</a:t>
            </a:r>
            <a:br>
              <a:rPr lang="en-US" kern="0" dirty="0">
                <a:solidFill>
                  <a:srgbClr val="262673"/>
                </a:solidFill>
                <a:latin typeface="+mn-lt"/>
              </a:rPr>
            </a:br>
            <a:r>
              <a:rPr lang="en-US" kern="0" dirty="0">
                <a:solidFill>
                  <a:srgbClr val="262673"/>
                </a:solidFill>
                <a:latin typeface="+mn-lt"/>
              </a:rPr>
              <a:t>according to the UN Convention on the Rights of Persons with Disabilities of 2006</a:t>
            </a:r>
          </a:p>
        </p:txBody>
      </p:sp>
      <p:sp>
        <p:nvSpPr>
          <p:cNvPr id="11" name="Symbol zastępczy zawartości 2">
            <a:extLst>
              <a:ext uri="{FF2B5EF4-FFF2-40B4-BE49-F238E27FC236}">
                <a16:creationId xmlns:a16="http://schemas.microsoft.com/office/drawing/2014/main" id="{A7DD0E85-797F-0545-8E65-9F7EA180770D}"/>
              </a:ext>
            </a:extLst>
          </p:cNvPr>
          <p:cNvSpPr txBox="1">
            <a:spLocks/>
          </p:cNvSpPr>
          <p:nvPr/>
        </p:nvSpPr>
        <p:spPr>
          <a:xfrm>
            <a:off x="457994" y="2492896"/>
            <a:ext cx="8228012" cy="2882900"/>
          </a:xfrm>
          <a:prstGeom prst="rect">
            <a:avLst/>
          </a:prstGeom>
        </p:spPr>
        <p:txBody>
          <a:bodyPr>
            <a:normAutofit/>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marL="0">
              <a:lnSpc>
                <a:spcPct val="150000"/>
              </a:lnSpc>
              <a:defRPr/>
            </a:pPr>
            <a:r>
              <a:rPr lang="en-US" sz="2200" b="0" kern="0" dirty="0">
                <a:solidFill>
                  <a:srgbClr val="262673"/>
                </a:solidFill>
              </a:rPr>
              <a:t>Disability is a long-term reduced physical, mental, intellectual or sensory ability to interact with various barriers that can limit the full and effective participation in social life on an equal basis with other citizens</a:t>
            </a:r>
          </a:p>
          <a:p>
            <a:pPr marL="0">
              <a:lnSpc>
                <a:spcPct val="150000"/>
              </a:lnSpc>
              <a:defRPr/>
            </a:pPr>
            <a:endParaRPr lang="en-US" b="0" kern="0" dirty="0"/>
          </a:p>
          <a:p>
            <a:pPr marL="0">
              <a:lnSpc>
                <a:spcPct val="150000"/>
              </a:lnSpc>
              <a:defRPr/>
            </a:pPr>
            <a:endParaRPr lang="en-US" b="0" kern="0" dirty="0"/>
          </a:p>
        </p:txBody>
      </p:sp>
      <p:pic>
        <p:nvPicPr>
          <p:cNvPr id="2" name="social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92080" y="4969396"/>
            <a:ext cx="812800" cy="812800"/>
          </a:xfrm>
          <a:prstGeom prst="rect">
            <a:avLst/>
          </a:prstGeom>
        </p:spPr>
      </p:pic>
    </p:spTree>
    <p:extLst>
      <p:ext uri="{BB962C8B-B14F-4D97-AF65-F5344CB8AC3E}">
        <p14:creationId xmlns:p14="http://schemas.microsoft.com/office/powerpoint/2010/main" val="3818393655"/>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1">
            <a:extLst>
              <a:ext uri="{FF2B5EF4-FFF2-40B4-BE49-F238E27FC236}">
                <a16:creationId xmlns:a16="http://schemas.microsoft.com/office/drawing/2014/main" id="{BDCD2133-030D-B547-8FE9-B4A5E2903983}"/>
              </a:ext>
            </a:extLst>
          </p:cNvPr>
          <p:cNvSpPr txBox="1">
            <a:spLocks/>
          </p:cNvSpPr>
          <p:nvPr/>
        </p:nvSpPr>
        <p:spPr>
          <a:xfrm>
            <a:off x="179512" y="764704"/>
            <a:ext cx="8323262" cy="522288"/>
          </a:xfrm>
          <a:prstGeom prst="rect">
            <a:avLst/>
          </a:prstGeom>
        </p:spPr>
        <p:txBody>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en-US" kern="0" dirty="0">
                <a:solidFill>
                  <a:srgbClr val="262673"/>
                </a:solidFill>
              </a:rPr>
              <a:t>Professional work</a:t>
            </a:r>
            <a:endParaRPr lang="en-US" kern="0" dirty="0">
              <a:solidFill>
                <a:srgbClr val="262673"/>
              </a:solidFill>
              <a:latin typeface="+mn-lt"/>
            </a:endParaRPr>
          </a:p>
        </p:txBody>
      </p:sp>
      <p:sp>
        <p:nvSpPr>
          <p:cNvPr id="6" name="Symbol zastępczy zawartości 2">
            <a:extLst>
              <a:ext uri="{FF2B5EF4-FFF2-40B4-BE49-F238E27FC236}">
                <a16:creationId xmlns:a16="http://schemas.microsoft.com/office/drawing/2014/main" id="{E5A50945-586E-C647-BF0E-F3EA3F307D52}"/>
              </a:ext>
            </a:extLst>
          </p:cNvPr>
          <p:cNvSpPr txBox="1">
            <a:spLocks/>
          </p:cNvSpPr>
          <p:nvPr/>
        </p:nvSpPr>
        <p:spPr>
          <a:xfrm>
            <a:off x="115888" y="1462088"/>
            <a:ext cx="8909050" cy="4456112"/>
          </a:xfrm>
          <a:prstGeom prst="rect">
            <a:avLst/>
          </a:prstGeom>
        </p:spPr>
        <p:txBody>
          <a:bodyPr>
            <a:normAutofit fontScale="77500" lnSpcReduction="20000"/>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a:defRPr/>
            </a:pPr>
            <a:r>
              <a:rPr lang="en-US" sz="2400" b="0" kern="0" dirty="0">
                <a:solidFill>
                  <a:srgbClr val="262673"/>
                </a:solidFill>
              </a:rPr>
              <a:t>Work, employment and the ensuing financial reward leads to the opportunity of leading an independent life and starting a family – this is a fundamental chapter of the biography of almost every adult person on earth. Employment it is therefore an important element of social position, a certain stability and is connected with including psychological and social components associated with self-esteem values, possibilities of realizing life aspirations and also with possibilities to ensure yourself and others’ entertainment. In other words, it is related to  everything we define in terms of the quality of human life.</a:t>
            </a:r>
          </a:p>
          <a:p>
            <a:pPr>
              <a:defRPr/>
            </a:pPr>
            <a:r>
              <a:rPr lang="en-US" sz="2400" b="0" kern="0" dirty="0">
                <a:solidFill>
                  <a:srgbClr val="262673"/>
                </a:solidFill>
              </a:rPr>
              <a:t> It seems that the low percentage of unemployed people is still an indicator of the dynamics of development of every community, although along with the processes of change, especially in technology and robotics industry, machines are starting to replace man and therefore the work begins to take on a completely different meaning. It becomes a kind of privilege and so far, unknown are generated problems related to the need to organize societies on completely new ones conditions, </a:t>
            </a:r>
            <a:r>
              <a:rPr lang="en-US" sz="2400" b="0" kern="0" dirty="0" err="1">
                <a:solidFill>
                  <a:srgbClr val="262673"/>
                </a:solidFill>
              </a:rPr>
              <a:t>ie</a:t>
            </a:r>
            <a:r>
              <a:rPr lang="en-US" sz="2400" b="0" kern="0" dirty="0">
                <a:solidFill>
                  <a:srgbClr val="262673"/>
                </a:solidFill>
              </a:rPr>
              <a:t> with a large number of unemployed people and the consequences of this phenomenon (cf. e.g. </a:t>
            </a:r>
            <a:r>
              <a:rPr lang="en-US" sz="2400" b="0" kern="0" dirty="0" err="1">
                <a:solidFill>
                  <a:srgbClr val="262673"/>
                </a:solidFill>
              </a:rPr>
              <a:t>Harari</a:t>
            </a:r>
            <a:r>
              <a:rPr lang="en-US" sz="2400" b="0" kern="0" dirty="0">
                <a:solidFill>
                  <a:srgbClr val="262673"/>
                </a:solidFill>
              </a:rPr>
              <a:t> Y.N. Homo Deus</a:t>
            </a:r>
          </a:p>
          <a:p>
            <a:pPr marL="0">
              <a:defRPr/>
            </a:pPr>
            <a:r>
              <a:rPr lang="en-US" sz="1700" b="0" kern="0" dirty="0">
                <a:solidFill>
                  <a:srgbClr val="262673"/>
                </a:solidFill>
              </a:rPr>
              <a:t>(see. </a:t>
            </a:r>
            <a:r>
              <a:rPr lang="en-US" sz="1700" b="0" kern="0" dirty="0" err="1">
                <a:solidFill>
                  <a:srgbClr val="262673"/>
                </a:solidFill>
              </a:rPr>
              <a:t>eg</a:t>
            </a:r>
            <a:r>
              <a:rPr lang="en-US" sz="1700" b="0" kern="0" dirty="0">
                <a:solidFill>
                  <a:srgbClr val="262673"/>
                </a:solidFill>
              </a:rPr>
              <a:t>. </a:t>
            </a:r>
            <a:r>
              <a:rPr lang="en-US" sz="1700" b="0" kern="0" dirty="0" err="1">
                <a:solidFill>
                  <a:srgbClr val="262673"/>
                </a:solidFill>
              </a:rPr>
              <a:t>Harari</a:t>
            </a:r>
            <a:r>
              <a:rPr lang="en-US" sz="1700" b="0" kern="0" dirty="0">
                <a:solidFill>
                  <a:srgbClr val="262673"/>
                </a:solidFill>
              </a:rPr>
              <a:t> Y.N. - Homo Deus. </a:t>
            </a:r>
            <a:r>
              <a:rPr lang="en-US" sz="1700" b="0" kern="0" dirty="0">
                <a:solidFill>
                  <a:srgbClr val="262673"/>
                </a:solidFill>
                <a:hlinkClick r:id="rId4">
                  <a:extLst>
                    <a:ext uri="{A12FA001-AC4F-418D-AE19-62706E023703}">
                      <ahyp:hlinkClr xmlns:ahyp="http://schemas.microsoft.com/office/drawing/2018/hyperlinkcolor" val="tx"/>
                    </a:ext>
                  </a:extLst>
                </a:hlinkClick>
              </a:rPr>
              <a:t>https://www.ynharari.com/book/homo-deus/</a:t>
            </a:r>
            <a:r>
              <a:rPr lang="en-US" sz="1700" b="0" kern="0" dirty="0">
                <a:solidFill>
                  <a:srgbClr val="262673"/>
                </a:solidFill>
              </a:rPr>
              <a:t> accessed on  17.07.2019).</a:t>
            </a:r>
          </a:p>
          <a:p>
            <a:pPr>
              <a:defRPr/>
            </a:pPr>
            <a:endParaRPr lang="en-US" b="0" kern="0" dirty="0"/>
          </a:p>
        </p:txBody>
      </p:sp>
      <p:pic>
        <p:nvPicPr>
          <p:cNvPr id="2" name="socio4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60232" y="5686896"/>
            <a:ext cx="812800" cy="812800"/>
          </a:xfrm>
          <a:prstGeom prst="rect">
            <a:avLst/>
          </a:prstGeom>
        </p:spPr>
      </p:pic>
    </p:spTree>
    <p:extLst>
      <p:ext uri="{BB962C8B-B14F-4D97-AF65-F5344CB8AC3E}">
        <p14:creationId xmlns:p14="http://schemas.microsoft.com/office/powerpoint/2010/main" val="744895361"/>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6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txBox="1">
            <a:spLocks/>
          </p:cNvSpPr>
          <p:nvPr/>
        </p:nvSpPr>
        <p:spPr>
          <a:xfrm>
            <a:off x="107504" y="692697"/>
            <a:ext cx="8565584" cy="504056"/>
          </a:xfrm>
          <a:prstGeom prst="rect">
            <a:avLst/>
          </a:prstGeom>
        </p:spPr>
        <p:txBody>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r>
              <a:rPr lang="en-US" kern="0" dirty="0">
                <a:solidFill>
                  <a:srgbClr val="262673"/>
                </a:solidFill>
              </a:rPr>
              <a:t>Social and professional rehabilitation scheme</a:t>
            </a:r>
            <a:endParaRPr lang="en-US" kern="0" dirty="0">
              <a:solidFill>
                <a:srgbClr val="262673"/>
              </a:solidFill>
              <a:latin typeface="+mn-lt"/>
            </a:endParaRPr>
          </a:p>
        </p:txBody>
      </p:sp>
      <p:pic>
        <p:nvPicPr>
          <p:cNvPr id="3" name="Symbol zastępczy zawartości 3" descr="Opis: Opis: Opis: graf_rehab_zatrud_rehab.png"/>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1640" y="1699053"/>
            <a:ext cx="6020631" cy="4178220"/>
          </a:xfrm>
          <a:prstGeom prst="rect">
            <a:avLst/>
          </a:prstGeom>
          <a:noFill/>
          <a:ln>
            <a:noFill/>
          </a:ln>
        </p:spPr>
      </p:pic>
      <p:sp>
        <p:nvSpPr>
          <p:cNvPr id="4" name="PoleTekstowe 3"/>
          <p:cNvSpPr txBox="1"/>
          <p:nvPr/>
        </p:nvSpPr>
        <p:spPr>
          <a:xfrm>
            <a:off x="1657732" y="1856578"/>
            <a:ext cx="1691640" cy="246221"/>
          </a:xfrm>
          <a:prstGeom prst="rect">
            <a:avLst/>
          </a:prstGeom>
          <a:noFill/>
        </p:spPr>
        <p:txBody>
          <a:bodyPr wrap="square" rtlCol="0">
            <a:spAutoFit/>
          </a:bodyPr>
          <a:lstStyle/>
          <a:p>
            <a:r>
              <a:rPr lang="en-US" dirty="0">
                <a:solidFill>
                  <a:schemeClr val="tx1"/>
                </a:solidFill>
              </a:rPr>
              <a:t>Rehabilitation</a:t>
            </a:r>
          </a:p>
        </p:txBody>
      </p:sp>
      <p:sp>
        <p:nvSpPr>
          <p:cNvPr id="5" name="PoleTekstowe 4"/>
          <p:cNvSpPr txBox="1"/>
          <p:nvPr/>
        </p:nvSpPr>
        <p:spPr>
          <a:xfrm>
            <a:off x="3779912" y="5465417"/>
            <a:ext cx="1883664" cy="246221"/>
          </a:xfrm>
          <a:prstGeom prst="rect">
            <a:avLst/>
          </a:prstGeom>
          <a:noFill/>
        </p:spPr>
        <p:txBody>
          <a:bodyPr wrap="square" rtlCol="0">
            <a:spAutoFit/>
          </a:bodyPr>
          <a:lstStyle/>
          <a:p>
            <a:r>
              <a:rPr lang="en-US" dirty="0">
                <a:solidFill>
                  <a:schemeClr val="tx1"/>
                </a:solidFill>
              </a:rPr>
              <a:t>Employment</a:t>
            </a:r>
          </a:p>
        </p:txBody>
      </p:sp>
      <p:sp>
        <p:nvSpPr>
          <p:cNvPr id="6" name="PoleTekstowe 5"/>
          <p:cNvSpPr txBox="1"/>
          <p:nvPr/>
        </p:nvSpPr>
        <p:spPr>
          <a:xfrm>
            <a:off x="6258130" y="1671912"/>
            <a:ext cx="2188281" cy="861774"/>
          </a:xfrm>
          <a:prstGeom prst="rect">
            <a:avLst/>
          </a:prstGeom>
          <a:noFill/>
        </p:spPr>
        <p:txBody>
          <a:bodyPr wrap="square" rtlCol="0">
            <a:spAutoFit/>
          </a:bodyPr>
          <a:lstStyle/>
          <a:p>
            <a:r>
              <a:rPr lang="en-US" dirty="0">
                <a:solidFill>
                  <a:schemeClr val="tx1"/>
                </a:solidFill>
              </a:rPr>
              <a:t>strengthening the sense of subjectivity, </a:t>
            </a:r>
          </a:p>
          <a:p>
            <a:r>
              <a:rPr lang="en-US" dirty="0">
                <a:solidFill>
                  <a:schemeClr val="tx1"/>
                </a:solidFill>
              </a:rPr>
              <a:t>raising self-esteem, </a:t>
            </a:r>
          </a:p>
          <a:p>
            <a:r>
              <a:rPr lang="en-US" dirty="0">
                <a:solidFill>
                  <a:schemeClr val="tx1"/>
                </a:solidFill>
              </a:rPr>
              <a:t>shaping the sense of effectiveness in </a:t>
            </a:r>
            <a:r>
              <a:rPr lang="en-US" dirty="0"/>
              <a:t>action</a:t>
            </a:r>
          </a:p>
        </p:txBody>
      </p:sp>
      <p:sp>
        <p:nvSpPr>
          <p:cNvPr id="7" name="PoleTekstowe 6"/>
          <p:cNvSpPr txBox="1"/>
          <p:nvPr/>
        </p:nvSpPr>
        <p:spPr>
          <a:xfrm>
            <a:off x="6491651" y="4134522"/>
            <a:ext cx="2522604" cy="553998"/>
          </a:xfrm>
          <a:prstGeom prst="rect">
            <a:avLst/>
          </a:prstGeom>
          <a:noFill/>
        </p:spPr>
        <p:txBody>
          <a:bodyPr wrap="square" rtlCol="0">
            <a:spAutoFit/>
          </a:bodyPr>
          <a:lstStyle/>
          <a:p>
            <a:r>
              <a:rPr lang="en-US" dirty="0">
                <a:solidFill>
                  <a:schemeClr val="tx1"/>
                </a:solidFill>
              </a:rPr>
              <a:t>Expansion of the spectrum of own </a:t>
            </a:r>
          </a:p>
          <a:p>
            <a:r>
              <a:rPr lang="en-US" dirty="0">
                <a:solidFill>
                  <a:schemeClr val="tx1"/>
                </a:solidFill>
              </a:rPr>
              <a:t>possibilities and opportunities </a:t>
            </a:r>
          </a:p>
          <a:p>
            <a:r>
              <a:rPr lang="en-US" dirty="0">
                <a:solidFill>
                  <a:schemeClr val="tx1"/>
                </a:solidFill>
              </a:rPr>
              <a:t>for their implementation</a:t>
            </a:r>
          </a:p>
        </p:txBody>
      </p:sp>
      <p:sp>
        <p:nvSpPr>
          <p:cNvPr id="8" name="PoleTekstowe 7"/>
          <p:cNvSpPr txBox="1"/>
          <p:nvPr/>
        </p:nvSpPr>
        <p:spPr>
          <a:xfrm>
            <a:off x="705956" y="4488465"/>
            <a:ext cx="1903552" cy="400110"/>
          </a:xfrm>
          <a:prstGeom prst="rect">
            <a:avLst/>
          </a:prstGeom>
          <a:noFill/>
        </p:spPr>
        <p:txBody>
          <a:bodyPr wrap="square" rtlCol="0">
            <a:spAutoFit/>
          </a:bodyPr>
          <a:lstStyle/>
          <a:p>
            <a:r>
              <a:rPr lang="en-US" dirty="0">
                <a:solidFill>
                  <a:schemeClr val="tx1"/>
                </a:solidFill>
              </a:rPr>
              <a:t>fulfillment of life's </a:t>
            </a:r>
          </a:p>
          <a:p>
            <a:r>
              <a:rPr lang="en-US" dirty="0">
                <a:solidFill>
                  <a:schemeClr val="tx1"/>
                </a:solidFill>
              </a:rPr>
              <a:t>needs, independence</a:t>
            </a:r>
          </a:p>
        </p:txBody>
      </p:sp>
      <p:pic>
        <p:nvPicPr>
          <p:cNvPr id="9" name="socio4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91651" y="5081475"/>
            <a:ext cx="812800" cy="812800"/>
          </a:xfrm>
          <a:prstGeom prst="rect">
            <a:avLst/>
          </a:prstGeom>
        </p:spPr>
      </p:pic>
    </p:spTree>
    <p:extLst>
      <p:ext uri="{BB962C8B-B14F-4D97-AF65-F5344CB8AC3E}">
        <p14:creationId xmlns:p14="http://schemas.microsoft.com/office/powerpoint/2010/main" val="1654917856"/>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9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txBox="1">
            <a:spLocks/>
          </p:cNvSpPr>
          <p:nvPr/>
        </p:nvSpPr>
        <p:spPr>
          <a:xfrm>
            <a:off x="0" y="692697"/>
            <a:ext cx="8737032" cy="432048"/>
          </a:xfrm>
          <a:prstGeom prst="rect">
            <a:avLst/>
          </a:prstGeom>
        </p:spPr>
        <p:txBody>
          <a:bodyPr>
            <a:noAutofit/>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r>
              <a:rPr lang="en-US" kern="0" dirty="0">
                <a:solidFill>
                  <a:srgbClr val="262673"/>
                </a:solidFill>
              </a:rPr>
              <a:t>Professional work - selected examples of good practices</a:t>
            </a:r>
            <a:r>
              <a:rPr lang="pl-PL" kern="0" dirty="0">
                <a:solidFill>
                  <a:srgbClr val="262673"/>
                </a:solidFill>
              </a:rPr>
              <a:t> </a:t>
            </a:r>
            <a:endParaRPr lang="pl-PL" kern="0" dirty="0">
              <a:solidFill>
                <a:srgbClr val="262673"/>
              </a:solidFill>
              <a:latin typeface="+mn-lt"/>
            </a:endParaRPr>
          </a:p>
        </p:txBody>
      </p:sp>
      <p:sp>
        <p:nvSpPr>
          <p:cNvPr id="3" name="Symbol zastępczy zawartości 2"/>
          <p:cNvSpPr txBox="1">
            <a:spLocks/>
          </p:cNvSpPr>
          <p:nvPr/>
        </p:nvSpPr>
        <p:spPr>
          <a:xfrm>
            <a:off x="179512" y="1196752"/>
            <a:ext cx="8856984" cy="4752529"/>
          </a:xfrm>
          <a:prstGeom prst="rect">
            <a:avLst/>
          </a:prstGeom>
        </p:spPr>
        <p:txBody>
          <a:bodyPr>
            <a:normAutofit fontScale="25000" lnSpcReduction="20000"/>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r>
              <a:rPr lang="en-US" sz="5600" b="0" kern="0" dirty="0">
                <a:solidFill>
                  <a:srgbClr val="262673"/>
                </a:solidFill>
              </a:rPr>
              <a:t>Peer support and consumer service programs that can be provided by various types agencies or independent non-profit organizations</a:t>
            </a:r>
          </a:p>
          <a:p>
            <a:r>
              <a:rPr lang="en-US" sz="5600" b="0" kern="0" dirty="0">
                <a:solidFill>
                  <a:srgbClr val="262673"/>
                </a:solidFill>
              </a:rPr>
              <a:t>Stand alone models for the provision of services in which people with disabilities can employ their own work trainers and staff supporting employment</a:t>
            </a:r>
          </a:p>
          <a:p>
            <a:r>
              <a:rPr lang="en-US" sz="5600" b="0" kern="0" dirty="0">
                <a:solidFill>
                  <a:srgbClr val="262673"/>
                </a:solidFill>
              </a:rPr>
              <a:t>Individualized employment means determining the rules of the employment relationship between employees and employers in a way that suits their mutual needs. It is based on the individualized determining the strengths, needs and interests of the disabled person and is aimed at satisfying specific needs of the employer,</a:t>
            </a:r>
          </a:p>
          <a:p>
            <a:r>
              <a:rPr lang="en-US" sz="5600" b="0" kern="0" dirty="0">
                <a:solidFill>
                  <a:srgbClr val="262673"/>
                </a:solidFill>
              </a:rPr>
              <a:t>Co-worker models are based on ordinary employees in the work environment who provide vocational training and ongoing support for the participant. Such support may be provided on a principle of volunteering or paid through a scholarship or other form of payment</a:t>
            </a:r>
          </a:p>
          <a:p>
            <a:r>
              <a:rPr lang="en-US" sz="5600" b="0" kern="0" dirty="0">
                <a:solidFill>
                  <a:srgbClr val="262673"/>
                </a:solidFill>
              </a:rPr>
              <a:t>Ticket to Work (TTW) is a program that complies with US law and as the name implies. Indicates a kind of financing of employment, taking into account an equal type of possible costs of creating and maintaining a workplace</a:t>
            </a:r>
          </a:p>
          <a:p>
            <a:r>
              <a:rPr lang="en-US" sz="5600" b="0" kern="0" dirty="0">
                <a:solidFill>
                  <a:srgbClr val="262673"/>
                </a:solidFill>
              </a:rPr>
              <a:t>Habilitation on a daily basis, that is, providing scheduled activities in an environment other than residential, such as the ability to self-help, use adaptive skills that can improve development of social skills and develop skills in everyday activities and life, including in the field of preparation for work. Habilitation may also apply organization of services for people in retirement or old age</a:t>
            </a:r>
          </a:p>
          <a:p>
            <a:pPr marL="0"/>
            <a:r>
              <a:rPr lang="en-US" sz="6000" b="0" kern="0" dirty="0">
                <a:solidFill>
                  <a:srgbClr val="262673"/>
                </a:solidFill>
              </a:rPr>
              <a:t> </a:t>
            </a:r>
            <a:r>
              <a:rPr lang="en-US" sz="4400" b="0" kern="0" dirty="0">
                <a:solidFill>
                  <a:srgbClr val="262673"/>
                </a:solidFill>
              </a:rPr>
              <a:t>(see. Cindy Mann, DEPARTMENT OF HEALTH &amp; HUMAN SERVICES, Informational Bulletin, 09.2016, </a:t>
            </a:r>
            <a:r>
              <a:rPr lang="en-US" sz="4400" b="0" kern="0" dirty="0">
                <a:solidFill>
                  <a:srgbClr val="262673"/>
                </a:solidFill>
                <a:hlinkClick r:id="rId4">
                  <a:extLst>
                    <a:ext uri="{A12FA001-AC4F-418D-AE19-62706E023703}">
                      <ahyp:hlinkClr xmlns:ahyp="http://schemas.microsoft.com/office/drawing/2018/hyperlinkcolor" val="tx"/>
                    </a:ext>
                  </a:extLst>
                </a:hlinkClick>
              </a:rPr>
              <a:t>https://downloads.cms.gov/cmsgov/archived-downloads/CMCSBulletins/downloads/CIB-9-16-11.pdf</a:t>
            </a:r>
            <a:r>
              <a:rPr lang="en-US" sz="4400" b="0" kern="0" dirty="0">
                <a:solidFill>
                  <a:srgbClr val="262673"/>
                </a:solidFill>
              </a:rPr>
              <a:t> - accessed on 27.01.2020)</a:t>
            </a:r>
          </a:p>
          <a:p>
            <a:endParaRPr lang="en-US" b="0" kern="0" dirty="0"/>
          </a:p>
          <a:p>
            <a:endParaRPr lang="en-US" b="0" kern="0" dirty="0"/>
          </a:p>
        </p:txBody>
      </p:sp>
      <p:pic>
        <p:nvPicPr>
          <p:cNvPr id="4" name="socio4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60232" y="5201739"/>
            <a:ext cx="812800" cy="812800"/>
          </a:xfrm>
          <a:prstGeom prst="rect">
            <a:avLst/>
          </a:prstGeom>
        </p:spPr>
      </p:pic>
    </p:spTree>
    <p:extLst>
      <p:ext uri="{BB962C8B-B14F-4D97-AF65-F5344CB8AC3E}">
        <p14:creationId xmlns:p14="http://schemas.microsoft.com/office/powerpoint/2010/main" val="18332091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7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1">
            <a:extLst>
              <a:ext uri="{FF2B5EF4-FFF2-40B4-BE49-F238E27FC236}">
                <a16:creationId xmlns:a16="http://schemas.microsoft.com/office/drawing/2014/main" id="{36A6E107-3F95-AA49-89CA-13065413B01B}"/>
              </a:ext>
            </a:extLst>
          </p:cNvPr>
          <p:cNvSpPr txBox="1">
            <a:spLocks/>
          </p:cNvSpPr>
          <p:nvPr/>
        </p:nvSpPr>
        <p:spPr>
          <a:xfrm>
            <a:off x="179512" y="764704"/>
            <a:ext cx="8378825" cy="433387"/>
          </a:xfrm>
          <a:prstGeom prst="rect">
            <a:avLst/>
          </a:prstGeom>
        </p:spPr>
        <p:txBody>
          <a:bodyPr>
            <a:noAutofit/>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en-US" kern="0" dirty="0">
                <a:solidFill>
                  <a:srgbClr val="262673"/>
                </a:solidFill>
              </a:rPr>
              <a:t>Life in a relationship/Sexuality </a:t>
            </a:r>
            <a:endParaRPr lang="pl-PL" kern="0" dirty="0">
              <a:solidFill>
                <a:srgbClr val="262673"/>
              </a:solidFill>
              <a:latin typeface="+mn-lt"/>
            </a:endParaRPr>
          </a:p>
        </p:txBody>
      </p:sp>
      <p:sp>
        <p:nvSpPr>
          <p:cNvPr id="6" name="Symbol zastępczy zawartości 4">
            <a:extLst>
              <a:ext uri="{FF2B5EF4-FFF2-40B4-BE49-F238E27FC236}">
                <a16:creationId xmlns:a16="http://schemas.microsoft.com/office/drawing/2014/main" id="{46B21C51-907B-D545-B18F-FB51ACB2B1A2}"/>
              </a:ext>
            </a:extLst>
          </p:cNvPr>
          <p:cNvSpPr txBox="1">
            <a:spLocks/>
          </p:cNvSpPr>
          <p:nvPr/>
        </p:nvSpPr>
        <p:spPr>
          <a:xfrm>
            <a:off x="179512" y="1412776"/>
            <a:ext cx="8815388" cy="4381500"/>
          </a:xfrm>
          <a:prstGeom prst="rect">
            <a:avLst/>
          </a:prstGeom>
        </p:spPr>
        <p:txBody>
          <a:bodyPr>
            <a:normAutofit fontScale="77500" lnSpcReduction="20000"/>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a:defRPr/>
            </a:pPr>
            <a:r>
              <a:rPr lang="en-US" sz="1950" b="0" kern="0" dirty="0">
                <a:solidFill>
                  <a:srgbClr val="262673"/>
                </a:solidFill>
              </a:rPr>
              <a:t>Depending on the type of disability, life in a relationship and sex life can include different kinds of problems </a:t>
            </a:r>
          </a:p>
          <a:p>
            <a:pPr>
              <a:defRPr/>
            </a:pPr>
            <a:r>
              <a:rPr lang="en-US" sz="1950" b="0" kern="0" dirty="0">
                <a:solidFill>
                  <a:srgbClr val="262673"/>
                </a:solidFill>
              </a:rPr>
              <a:t>There are organizations that offer counseling in the realm of intimacy for people with disabilities</a:t>
            </a:r>
          </a:p>
          <a:p>
            <a:pPr>
              <a:defRPr/>
            </a:pPr>
            <a:r>
              <a:rPr lang="en-US" sz="1950" b="0" kern="0" dirty="0">
                <a:solidFill>
                  <a:srgbClr val="262673"/>
                </a:solidFill>
              </a:rPr>
              <a:t>There are also countries in which there are many barriers and restrictions for people with disabilities in this area, especially for people with intellectual disabilities (</a:t>
            </a:r>
            <a:r>
              <a:rPr lang="en-US" sz="1950" b="0" kern="0" dirty="0" err="1">
                <a:solidFill>
                  <a:srgbClr val="262673"/>
                </a:solidFill>
              </a:rPr>
              <a:t>eg</a:t>
            </a:r>
            <a:r>
              <a:rPr lang="en-US" sz="1950" b="0" kern="0" dirty="0">
                <a:solidFill>
                  <a:srgbClr val="262673"/>
                </a:solidFill>
              </a:rPr>
              <a:t> in Poland) </a:t>
            </a:r>
          </a:p>
          <a:p>
            <a:pPr>
              <a:defRPr/>
            </a:pPr>
            <a:r>
              <a:rPr lang="en-US" sz="1950" b="0" kern="0" dirty="0">
                <a:solidFill>
                  <a:srgbClr val="262673"/>
                </a:solidFill>
              </a:rPr>
              <a:t>The German system relies heavily on a pragmatic approach to identifying challenges and solutions in the field of relationships and sex amongst individuals with deeper intellectual disabilities. Such questions include: </a:t>
            </a:r>
          </a:p>
          <a:p>
            <a:pPr marL="530225" indent="-342900">
              <a:buFont typeface="Arial" panose="020B0604020202020204" pitchFamily="34" charset="0"/>
              <a:buChar char="•"/>
              <a:defRPr/>
            </a:pPr>
            <a:r>
              <a:rPr lang="en-US" sz="1950" b="0" kern="0" dirty="0">
                <a:solidFill>
                  <a:srgbClr val="262673"/>
                </a:solidFill>
              </a:rPr>
              <a:t>How to properly design sex education? </a:t>
            </a:r>
          </a:p>
          <a:p>
            <a:pPr marL="530225" indent="-342900">
              <a:buFont typeface="Arial" panose="020B0604020202020204" pitchFamily="34" charset="0"/>
              <a:buChar char="•"/>
              <a:defRPr/>
            </a:pPr>
            <a:r>
              <a:rPr lang="en-US" sz="1950" b="0" kern="0" dirty="0">
                <a:solidFill>
                  <a:srgbClr val="262673"/>
                </a:solidFill>
              </a:rPr>
              <a:t>What to say to a person if he/she wants to get married and have children? </a:t>
            </a:r>
          </a:p>
          <a:p>
            <a:pPr marL="530225" indent="-342900">
              <a:buFont typeface="Arial" panose="020B0604020202020204" pitchFamily="34" charset="0"/>
              <a:buChar char="•"/>
              <a:defRPr/>
            </a:pPr>
            <a:r>
              <a:rPr lang="en-US" sz="1950" b="0" kern="0" dirty="0">
                <a:solidFill>
                  <a:srgbClr val="262673"/>
                </a:solidFill>
              </a:rPr>
              <a:t>What to do if a disabled person undresses in front of others? </a:t>
            </a:r>
          </a:p>
          <a:p>
            <a:pPr marL="530225" indent="-342900">
              <a:buFont typeface="Arial" panose="020B0604020202020204" pitchFamily="34" charset="0"/>
              <a:buChar char="•"/>
              <a:defRPr/>
            </a:pPr>
            <a:r>
              <a:rPr lang="en-US" sz="1950" b="0" kern="0" dirty="0">
                <a:solidFill>
                  <a:srgbClr val="262673"/>
                </a:solidFill>
              </a:rPr>
              <a:t>How to prevent sexual harassment and violence? </a:t>
            </a:r>
          </a:p>
          <a:p>
            <a:pPr marL="473075" indent="-285750">
              <a:buFont typeface="Arial" panose="020B0604020202020204" pitchFamily="34" charset="0"/>
              <a:buChar char="•"/>
              <a:defRPr/>
            </a:pPr>
            <a:r>
              <a:rPr lang="en-US" sz="1800" b="0" kern="0" dirty="0">
                <a:solidFill>
                  <a:srgbClr val="262673"/>
                </a:solidFill>
              </a:rPr>
              <a:t>What prospects do homosexuals have?</a:t>
            </a:r>
            <a:endParaRPr lang="en-US" b="0" kern="0" dirty="0">
              <a:solidFill>
                <a:srgbClr val="262673"/>
              </a:solidFill>
            </a:endParaRPr>
          </a:p>
        </p:txBody>
      </p:sp>
      <p:pic>
        <p:nvPicPr>
          <p:cNvPr id="2" name="socio4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44208" y="5177537"/>
            <a:ext cx="812800" cy="812800"/>
          </a:xfrm>
          <a:prstGeom prst="rect">
            <a:avLst/>
          </a:prstGeom>
        </p:spPr>
      </p:pic>
    </p:spTree>
    <p:extLst>
      <p:ext uri="{BB962C8B-B14F-4D97-AF65-F5344CB8AC3E}">
        <p14:creationId xmlns:p14="http://schemas.microsoft.com/office/powerpoint/2010/main" val="1348309961"/>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9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1">
            <a:extLst>
              <a:ext uri="{FF2B5EF4-FFF2-40B4-BE49-F238E27FC236}">
                <a16:creationId xmlns:a16="http://schemas.microsoft.com/office/drawing/2014/main" id="{67DF43CA-32E3-F141-8861-AAAC0E4A00E0}"/>
              </a:ext>
            </a:extLst>
          </p:cNvPr>
          <p:cNvSpPr txBox="1">
            <a:spLocks/>
          </p:cNvSpPr>
          <p:nvPr/>
        </p:nvSpPr>
        <p:spPr>
          <a:xfrm>
            <a:off x="179512" y="764704"/>
            <a:ext cx="8310563" cy="430212"/>
          </a:xfrm>
          <a:prstGeom prst="rect">
            <a:avLst/>
          </a:prstGeom>
        </p:spPr>
        <p:txBody>
          <a:bodyPr>
            <a:noAutofit/>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en-US" kern="0" dirty="0">
                <a:solidFill>
                  <a:srgbClr val="262673"/>
                </a:solidFill>
              </a:rPr>
              <a:t>Life in a relationship. Sexuality- continuation</a:t>
            </a:r>
            <a:endParaRPr lang="pl-PL" kern="0" dirty="0">
              <a:solidFill>
                <a:srgbClr val="262673"/>
              </a:solidFill>
            </a:endParaRPr>
          </a:p>
        </p:txBody>
      </p:sp>
      <p:sp>
        <p:nvSpPr>
          <p:cNvPr id="6" name="Symbol zastępczy zawartości 2">
            <a:extLst>
              <a:ext uri="{FF2B5EF4-FFF2-40B4-BE49-F238E27FC236}">
                <a16:creationId xmlns:a16="http://schemas.microsoft.com/office/drawing/2014/main" id="{D493185B-6D39-934E-820A-F7CCB1C2C6BB}"/>
              </a:ext>
            </a:extLst>
          </p:cNvPr>
          <p:cNvSpPr txBox="1">
            <a:spLocks/>
          </p:cNvSpPr>
          <p:nvPr/>
        </p:nvSpPr>
        <p:spPr>
          <a:xfrm>
            <a:off x="92075" y="1412776"/>
            <a:ext cx="9051925" cy="4680520"/>
          </a:xfrm>
          <a:prstGeom prst="rect">
            <a:avLst/>
          </a:prstGeom>
        </p:spPr>
        <p:txBody>
          <a:bodyPr>
            <a:normAutofit fontScale="55000" lnSpcReduction="20000"/>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a:lnSpc>
                <a:spcPct val="120000"/>
              </a:lnSpc>
              <a:defRPr/>
            </a:pPr>
            <a:r>
              <a:rPr lang="en-US" sz="2400" b="0" kern="0" dirty="0">
                <a:solidFill>
                  <a:srgbClr val="262673"/>
                </a:solidFill>
              </a:rPr>
              <a:t>The development of sexuality, in addition to freedom, also rules and restrictions, especially in the context of the so-called difficult behaviors (baring, masturbating). It should also highlight that sex and intimacy is an </a:t>
            </a:r>
          </a:p>
          <a:p>
            <a:pPr>
              <a:lnSpc>
                <a:spcPct val="120000"/>
              </a:lnSpc>
              <a:defRPr/>
            </a:pPr>
            <a:r>
              <a:rPr lang="en-US" sz="2400" b="0" kern="0" dirty="0">
                <a:solidFill>
                  <a:srgbClr val="262673"/>
                </a:solidFill>
              </a:rPr>
              <a:t>see. </a:t>
            </a:r>
            <a:r>
              <a:rPr lang="en-US" sz="2400" b="0" kern="0" dirty="0">
                <a:solidFill>
                  <a:srgbClr val="262673"/>
                </a:solidFill>
                <a:hlinkClick r:id="rId4">
                  <a:extLst>
                    <a:ext uri="{A12FA001-AC4F-418D-AE19-62706E023703}">
                      <ahyp:hlinkClr xmlns:ahyp="http://schemas.microsoft.com/office/drawing/2018/hyperlinkcolor" val="tx"/>
                    </a:ext>
                  </a:extLst>
                </a:hlinkClick>
              </a:rPr>
              <a:t>https://www.haushall.de/fileadmin/files/pdf_7_Stiftung/Liebe_leben_LeitlinienSexualitaetPartnerschaft.04.12._2009.pdf</a:t>
            </a:r>
            <a:r>
              <a:rPr lang="en-US" sz="2400" b="0" kern="0" dirty="0">
                <a:solidFill>
                  <a:srgbClr val="262673"/>
                </a:solidFill>
              </a:rPr>
              <a:t>, accessed on 22.01.2020, in German) and </a:t>
            </a:r>
            <a:r>
              <a:rPr lang="en-US" sz="2400" b="0" kern="0" dirty="0">
                <a:solidFill>
                  <a:srgbClr val="262673"/>
                </a:solidFill>
                <a:hlinkClick r:id="rId5">
                  <a:extLst>
                    <a:ext uri="{A12FA001-AC4F-418D-AE19-62706E023703}">
                      <ahyp:hlinkClr xmlns:ahyp="http://schemas.microsoft.com/office/drawing/2018/hyperlinkcolor" val="tx"/>
                    </a:ext>
                  </a:extLst>
                </a:hlinkClick>
              </a:rPr>
              <a:t>https://www.independentliving.org/docs5/sexuality.html</a:t>
            </a:r>
            <a:r>
              <a:rPr lang="en-US" sz="2400" b="0" kern="0" dirty="0">
                <a:solidFill>
                  <a:srgbClr val="262673"/>
                </a:solidFill>
              </a:rPr>
              <a:t> - in English</a:t>
            </a:r>
          </a:p>
          <a:p>
            <a:pPr>
              <a:lnSpc>
                <a:spcPct val="120000"/>
              </a:lnSpc>
              <a:defRPr/>
            </a:pPr>
            <a:r>
              <a:rPr lang="en-US" sz="2400" b="0" kern="0" dirty="0">
                <a:solidFill>
                  <a:srgbClr val="262673"/>
                </a:solidFill>
              </a:rPr>
              <a:t>Pragmatic framework of indications for creating a support model:</a:t>
            </a:r>
          </a:p>
          <a:p>
            <a:pPr>
              <a:lnSpc>
                <a:spcPct val="120000"/>
              </a:lnSpc>
              <a:defRPr/>
            </a:pPr>
            <a:r>
              <a:rPr lang="en-US" sz="2400" b="0" kern="0" dirty="0">
                <a:solidFill>
                  <a:srgbClr val="262673"/>
                </a:solidFill>
              </a:rPr>
              <a:t> Expression of love in a partnership</a:t>
            </a:r>
          </a:p>
          <a:p>
            <a:pPr>
              <a:defRPr/>
            </a:pPr>
            <a:r>
              <a:rPr lang="en-US" sz="2400" b="0" kern="0" dirty="0">
                <a:solidFill>
                  <a:srgbClr val="262673"/>
                </a:solidFill>
              </a:rPr>
              <a:t>Couples that are forming need development and life perspectives</a:t>
            </a:r>
          </a:p>
          <a:p>
            <a:pPr>
              <a:defRPr/>
            </a:pPr>
            <a:r>
              <a:rPr lang="en-US" sz="2400" b="0" kern="0" dirty="0">
                <a:solidFill>
                  <a:srgbClr val="262673"/>
                </a:solidFill>
              </a:rPr>
              <a:t>Specialists and advisers should only support and help shape decisions of those with disabilities, not have an effect of making the decision for them</a:t>
            </a:r>
          </a:p>
          <a:p>
            <a:pPr>
              <a:defRPr/>
            </a:pPr>
            <a:r>
              <a:rPr lang="en-US" sz="2400" b="0" kern="0" dirty="0">
                <a:solidFill>
                  <a:srgbClr val="262673"/>
                </a:solidFill>
              </a:rPr>
              <a:t>In the event of pregnancy, many new tasks are created when a new person comes into the world, and abortion is not an option, it is necessary so plan your training and support system</a:t>
            </a:r>
          </a:p>
          <a:p>
            <a:pPr>
              <a:defRPr/>
            </a:pPr>
            <a:r>
              <a:rPr lang="en-US" sz="2400" b="0" kern="0" dirty="0">
                <a:solidFill>
                  <a:srgbClr val="262673"/>
                </a:solidFill>
              </a:rPr>
              <a:t>In the case of homosexual couples it is necessary to create perspectives life and adjustments to applicable laws, especially in the area of getting married and having children</a:t>
            </a:r>
          </a:p>
          <a:p>
            <a:pPr>
              <a:defRPr/>
            </a:pPr>
            <a:r>
              <a:rPr lang="en-US" sz="2400" b="0" kern="0" dirty="0">
                <a:solidFill>
                  <a:srgbClr val="262673"/>
                </a:solidFill>
              </a:rPr>
              <a:t> Adults with disabilities should be able to lead independent and decent life</a:t>
            </a:r>
          </a:p>
          <a:p>
            <a:pPr>
              <a:defRPr/>
            </a:pPr>
            <a:endParaRPr lang="en-US" sz="1600" b="0" kern="0" dirty="0"/>
          </a:p>
          <a:p>
            <a:pPr>
              <a:defRPr/>
            </a:pPr>
            <a:endParaRPr lang="en-US" b="0" kern="0" dirty="0"/>
          </a:p>
        </p:txBody>
      </p:sp>
      <p:pic>
        <p:nvPicPr>
          <p:cNvPr id="2" name="socio4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92280" y="5468612"/>
            <a:ext cx="812800" cy="812800"/>
          </a:xfrm>
          <a:prstGeom prst="rect">
            <a:avLst/>
          </a:prstGeom>
        </p:spPr>
      </p:pic>
    </p:spTree>
    <p:extLst>
      <p:ext uri="{BB962C8B-B14F-4D97-AF65-F5344CB8AC3E}">
        <p14:creationId xmlns:p14="http://schemas.microsoft.com/office/powerpoint/2010/main" val="287491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4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1"/>
          <p:cNvSpPr txBox="1">
            <a:spLocks/>
          </p:cNvSpPr>
          <p:nvPr/>
        </p:nvSpPr>
        <p:spPr>
          <a:xfrm>
            <a:off x="827584" y="620688"/>
            <a:ext cx="7632849" cy="541332"/>
          </a:xfrm>
          <a:prstGeom prst="rect">
            <a:avLst/>
          </a:prstGeom>
        </p:spPr>
        <p:txBody>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r>
              <a:rPr lang="en-US" kern="0" dirty="0">
                <a:solidFill>
                  <a:srgbClr val="262673"/>
                </a:solidFill>
              </a:rPr>
              <a:t>Life in a relationship. Sexuality - continuation </a:t>
            </a:r>
          </a:p>
        </p:txBody>
      </p:sp>
      <p:sp>
        <p:nvSpPr>
          <p:cNvPr id="4" name="Symbol zastępczy zawartości 2"/>
          <p:cNvSpPr txBox="1">
            <a:spLocks/>
          </p:cNvSpPr>
          <p:nvPr/>
        </p:nvSpPr>
        <p:spPr>
          <a:xfrm>
            <a:off x="107504" y="1162021"/>
            <a:ext cx="8208912" cy="4931276"/>
          </a:xfrm>
          <a:prstGeom prst="rect">
            <a:avLst/>
          </a:prstGeom>
        </p:spPr>
        <p:txBody>
          <a:bodyPr>
            <a:normAutofit fontScale="92500" lnSpcReduction="10000"/>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r>
              <a:rPr lang="en-US" sz="1400" b="0" kern="0" dirty="0">
                <a:solidFill>
                  <a:srgbClr val="262673"/>
                </a:solidFill>
              </a:rPr>
              <a:t>Pragmatic framework for recommendations on creating a support model: </a:t>
            </a:r>
          </a:p>
          <a:p>
            <a:r>
              <a:rPr lang="en-US" sz="1400" b="0" kern="0" dirty="0">
                <a:solidFill>
                  <a:srgbClr val="262673"/>
                </a:solidFill>
              </a:rPr>
              <a:t>Every person in accordance with his will and accepted values and accepting responsibility for him/herself and his/her actions has the right to design his/her life, including life in a relationship and his/her own sexuality </a:t>
            </a:r>
          </a:p>
          <a:p>
            <a:r>
              <a:rPr lang="en-US" sz="1400" b="0" kern="0" dirty="0">
                <a:solidFill>
                  <a:srgbClr val="262673"/>
                </a:solidFill>
              </a:rPr>
              <a:t>General education should also include sex education and start practically from birth, its important the element is also shaping assertiveness, </a:t>
            </a:r>
          </a:p>
          <a:p>
            <a:r>
              <a:rPr lang="en-US" sz="1400" b="0" kern="0" dirty="0">
                <a:solidFill>
                  <a:srgbClr val="262673"/>
                </a:solidFill>
              </a:rPr>
              <a:t>Planning educational activities in the field of sexuality regardless of the stage of education and of these interactions, its elements should be agreed by the parents / guardians of a person with disability primarily in the area of moral and religious principles </a:t>
            </a:r>
          </a:p>
          <a:p>
            <a:r>
              <a:rPr lang="en-US" sz="1400" b="0" kern="0" dirty="0">
                <a:solidFill>
                  <a:srgbClr val="262673"/>
                </a:solidFill>
              </a:rPr>
              <a:t> In the sexual education system, there should be a focus on the principle of voluntary consent as well as ensuring security throughout intimate encounters</a:t>
            </a:r>
          </a:p>
          <a:p>
            <a:r>
              <a:rPr lang="en-US" sz="1400" b="0" kern="0" dirty="0">
                <a:solidFill>
                  <a:srgbClr val="262673"/>
                </a:solidFill>
              </a:rPr>
              <a:t>In conversations about sexuality with people with disabilities, we can also follow ours own sexuality,</a:t>
            </a:r>
          </a:p>
          <a:p>
            <a:r>
              <a:rPr lang="en-US" sz="1400" b="0" kern="0" dirty="0">
                <a:solidFill>
                  <a:srgbClr val="262673"/>
                </a:solidFill>
              </a:rPr>
              <a:t> Addressing the development of sexuality including rules and restrictions, </a:t>
            </a:r>
          </a:p>
          <a:p>
            <a:r>
              <a:rPr lang="en-US" sz="1400" b="0" kern="0" dirty="0">
                <a:solidFill>
                  <a:srgbClr val="262673"/>
                </a:solidFill>
              </a:rPr>
              <a:t>The development of sexuality means, in addition to freedom, also rules and restrictions. It should also highlight that sex and intimacy is an expression of love in a partnership</a:t>
            </a:r>
          </a:p>
          <a:p>
            <a:pPr marL="0"/>
            <a:r>
              <a:rPr lang="en-US" b="0" kern="0" dirty="0">
                <a:solidFill>
                  <a:srgbClr val="262673"/>
                </a:solidFill>
              </a:rPr>
              <a:t>see. </a:t>
            </a:r>
            <a:r>
              <a:rPr lang="en-US" b="0" kern="0" dirty="0">
                <a:solidFill>
                  <a:srgbClr val="262673"/>
                </a:solidFill>
                <a:hlinkClick r:id="rId4">
                  <a:extLst>
                    <a:ext uri="{A12FA001-AC4F-418D-AE19-62706E023703}">
                      <ahyp:hlinkClr xmlns:ahyp="http://schemas.microsoft.com/office/drawing/2018/hyperlinkcolor" val="tx"/>
                    </a:ext>
                  </a:extLst>
                </a:hlinkClick>
              </a:rPr>
              <a:t>https://www.haushall.de/fileadmin/files/pdf_7_Stiftung/Liebe_leben_LeitlinienSexualitaetPartnerschaft.04.12._2009.pdf</a:t>
            </a:r>
            <a:r>
              <a:rPr lang="en-US" b="0" kern="0" dirty="0">
                <a:solidFill>
                  <a:srgbClr val="262673"/>
                </a:solidFill>
              </a:rPr>
              <a:t>,   accessed on 25.01.2020, in German only)</a:t>
            </a:r>
          </a:p>
        </p:txBody>
      </p:sp>
      <p:pic>
        <p:nvPicPr>
          <p:cNvPr id="2" name="socio4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84168" y="5661248"/>
            <a:ext cx="668784" cy="668784"/>
          </a:xfrm>
          <a:prstGeom prst="rect">
            <a:avLst/>
          </a:prstGeom>
        </p:spPr>
      </p:pic>
    </p:spTree>
    <p:extLst>
      <p:ext uri="{BB962C8B-B14F-4D97-AF65-F5344CB8AC3E}">
        <p14:creationId xmlns:p14="http://schemas.microsoft.com/office/powerpoint/2010/main" val="565360626"/>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9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1">
            <a:extLst>
              <a:ext uri="{FF2B5EF4-FFF2-40B4-BE49-F238E27FC236}">
                <a16:creationId xmlns:a16="http://schemas.microsoft.com/office/drawing/2014/main" id="{5F735633-9919-7747-B395-A1C332243527}"/>
              </a:ext>
            </a:extLst>
          </p:cNvPr>
          <p:cNvSpPr txBox="1">
            <a:spLocks/>
          </p:cNvSpPr>
          <p:nvPr/>
        </p:nvSpPr>
        <p:spPr>
          <a:xfrm>
            <a:off x="251520" y="764704"/>
            <a:ext cx="8313737" cy="512762"/>
          </a:xfrm>
          <a:prstGeom prst="rect">
            <a:avLst/>
          </a:prstGeom>
        </p:spPr>
        <p:txBody>
          <a:bodyPr>
            <a:normAutofit/>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en-US" kern="0" dirty="0">
                <a:solidFill>
                  <a:srgbClr val="262673"/>
                </a:solidFill>
                <a:latin typeface="+mn-lt"/>
              </a:rPr>
              <a:t>A citizen with a disability</a:t>
            </a:r>
          </a:p>
        </p:txBody>
      </p:sp>
      <p:sp>
        <p:nvSpPr>
          <p:cNvPr id="6" name="Symbol zastępczy zawartości 2">
            <a:extLst>
              <a:ext uri="{FF2B5EF4-FFF2-40B4-BE49-F238E27FC236}">
                <a16:creationId xmlns:a16="http://schemas.microsoft.com/office/drawing/2014/main" id="{0D2F06C4-0457-544C-9A29-0BF436B94356}"/>
              </a:ext>
            </a:extLst>
          </p:cNvPr>
          <p:cNvSpPr txBox="1">
            <a:spLocks/>
          </p:cNvSpPr>
          <p:nvPr/>
        </p:nvSpPr>
        <p:spPr>
          <a:xfrm>
            <a:off x="65088" y="1412776"/>
            <a:ext cx="8915400" cy="4680520"/>
          </a:xfrm>
          <a:prstGeom prst="rect">
            <a:avLst/>
          </a:prstGeom>
        </p:spPr>
        <p:txBody>
          <a:bodyPr>
            <a:normAutofit fontScale="85000" lnSpcReduction="10000"/>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a:lnSpc>
                <a:spcPct val="150000"/>
              </a:lnSpc>
              <a:defRPr/>
            </a:pPr>
            <a:r>
              <a:rPr lang="en-US" sz="1800" b="0" kern="0" dirty="0">
                <a:solidFill>
                  <a:srgbClr val="262673"/>
                </a:solidFill>
              </a:rPr>
              <a:t>One of the most important issues in this context is the concept of dignity. understanding</a:t>
            </a:r>
          </a:p>
          <a:p>
            <a:pPr>
              <a:lnSpc>
                <a:spcPct val="150000"/>
              </a:lnSpc>
              <a:defRPr/>
            </a:pPr>
            <a:r>
              <a:rPr lang="en-US" sz="1800" b="0" kern="0" dirty="0">
                <a:solidFill>
                  <a:srgbClr val="262673"/>
                </a:solidFill>
              </a:rPr>
              <a:t>Human dignity is associated with the philosophy of Immanuel Kant, according to whom the dignity is connected inseparably with man's freedom and results from his assignment to the moral order.</a:t>
            </a:r>
          </a:p>
          <a:p>
            <a:pPr>
              <a:lnSpc>
                <a:spcPct val="150000"/>
              </a:lnSpc>
              <a:defRPr/>
            </a:pPr>
            <a:r>
              <a:rPr lang="en-US" sz="1800" b="0" kern="0" dirty="0">
                <a:solidFill>
                  <a:srgbClr val="262673"/>
                </a:solidFill>
              </a:rPr>
              <a:t>The contemporary world understands the concept of dignity as a fundamental and universal measure in relations interpersonal, the most elementary source of normative arrangements in terms of rights and obligations human. Dignity in the literature of the subject is also perceived, for example, in the visible context contemporary discussion, which was initiated by John Paul II speaking about the clashing of the idea of "civilization love "and" the civilization of death (see. </a:t>
            </a:r>
            <a:r>
              <a:rPr lang="en-US" sz="1800" b="0" kern="0" dirty="0" err="1">
                <a:solidFill>
                  <a:srgbClr val="262673"/>
                </a:solidFill>
              </a:rPr>
              <a:t>eg</a:t>
            </a:r>
            <a:r>
              <a:rPr lang="en-US" sz="1800" b="0" kern="0" dirty="0">
                <a:solidFill>
                  <a:srgbClr val="262673"/>
                </a:solidFill>
              </a:rPr>
              <a:t> „The Great Encyclopedia of Teachings of John Paul II ", 2014)</a:t>
            </a:r>
          </a:p>
          <a:p>
            <a:pPr>
              <a:lnSpc>
                <a:spcPct val="150000"/>
              </a:lnSpc>
              <a:defRPr/>
            </a:pPr>
            <a:r>
              <a:rPr lang="en-US" sz="1800" b="0" kern="0" dirty="0">
                <a:solidFill>
                  <a:srgbClr val="262673"/>
                </a:solidFill>
              </a:rPr>
              <a:t>Another issue is the rights of persons with disabilities, including political rights</a:t>
            </a:r>
          </a:p>
        </p:txBody>
      </p:sp>
      <p:pic>
        <p:nvPicPr>
          <p:cNvPr id="2" name="socio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flipV="1">
            <a:off x="7668344" y="5592577"/>
            <a:ext cx="694432" cy="648072"/>
          </a:xfrm>
          <a:prstGeom prst="rect">
            <a:avLst/>
          </a:prstGeom>
        </p:spPr>
      </p:pic>
    </p:spTree>
    <p:extLst>
      <p:ext uri="{BB962C8B-B14F-4D97-AF65-F5344CB8AC3E}">
        <p14:creationId xmlns:p14="http://schemas.microsoft.com/office/powerpoint/2010/main" val="1044430311"/>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8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1">
            <a:extLst>
              <a:ext uri="{FF2B5EF4-FFF2-40B4-BE49-F238E27FC236}">
                <a16:creationId xmlns:a16="http://schemas.microsoft.com/office/drawing/2014/main" id="{13A6815A-2FCE-CD4F-A4C5-E62F42542BC6}"/>
              </a:ext>
            </a:extLst>
          </p:cNvPr>
          <p:cNvSpPr txBox="1">
            <a:spLocks/>
          </p:cNvSpPr>
          <p:nvPr/>
        </p:nvSpPr>
        <p:spPr>
          <a:xfrm>
            <a:off x="183292" y="620688"/>
            <a:ext cx="8375650" cy="432049"/>
          </a:xfrm>
          <a:prstGeom prst="rect">
            <a:avLst/>
          </a:prstGeom>
        </p:spPr>
        <p:txBody>
          <a:bodyPr>
            <a:noAutofit/>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en-US" kern="0" dirty="0">
                <a:solidFill>
                  <a:srgbClr val="262673"/>
                </a:solidFill>
                <a:latin typeface="+mn-lt"/>
              </a:rPr>
              <a:t>Future visions</a:t>
            </a:r>
            <a:br>
              <a:rPr lang="en-US" kern="0" dirty="0">
                <a:solidFill>
                  <a:srgbClr val="262673"/>
                </a:solidFill>
                <a:latin typeface="+mn-lt"/>
              </a:rPr>
            </a:br>
            <a:endParaRPr lang="en-US" kern="0" dirty="0">
              <a:solidFill>
                <a:srgbClr val="262673"/>
              </a:solidFill>
              <a:latin typeface="+mn-lt"/>
            </a:endParaRPr>
          </a:p>
        </p:txBody>
      </p:sp>
      <p:sp>
        <p:nvSpPr>
          <p:cNvPr id="6" name="Symbol zastępczy zawartości 2">
            <a:extLst>
              <a:ext uri="{FF2B5EF4-FFF2-40B4-BE49-F238E27FC236}">
                <a16:creationId xmlns:a16="http://schemas.microsoft.com/office/drawing/2014/main" id="{15D779D8-B2EB-AF42-B823-DEBEBF5BB52A}"/>
              </a:ext>
            </a:extLst>
          </p:cNvPr>
          <p:cNvSpPr txBox="1">
            <a:spLocks/>
          </p:cNvSpPr>
          <p:nvPr/>
        </p:nvSpPr>
        <p:spPr>
          <a:xfrm>
            <a:off x="183292" y="1052737"/>
            <a:ext cx="8905875" cy="5112567"/>
          </a:xfrm>
          <a:prstGeom prst="rect">
            <a:avLst/>
          </a:prstGeom>
        </p:spPr>
        <p:txBody>
          <a:bodyPr>
            <a:normAutofit fontScale="25000" lnSpcReduction="20000"/>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marL="873125" indent="-685800">
              <a:lnSpc>
                <a:spcPct val="110000"/>
              </a:lnSpc>
              <a:buFont typeface="Arial" panose="020B0604020202020204" pitchFamily="34" charset="0"/>
              <a:buChar char="•"/>
              <a:defRPr/>
            </a:pPr>
            <a:r>
              <a:rPr lang="en-US" sz="5600" b="0" kern="0" dirty="0">
                <a:solidFill>
                  <a:srgbClr val="262673"/>
                </a:solidFill>
              </a:rPr>
              <a:t>In the Swiss studies of solutions for the disabled in 2035, disability becomes: A permanent element of social life and barriers disappear.</a:t>
            </a:r>
          </a:p>
          <a:p>
            <a:pPr marL="873125" indent="-685800">
              <a:lnSpc>
                <a:spcPct val="110000"/>
              </a:lnSpc>
              <a:buFont typeface="Arial" panose="020B0604020202020204" pitchFamily="34" charset="0"/>
              <a:buChar char="•"/>
              <a:defRPr/>
            </a:pPr>
            <a:r>
              <a:rPr lang="en-US" sz="5600" b="0" kern="0" dirty="0">
                <a:solidFill>
                  <a:srgbClr val="262673"/>
                </a:solidFill>
              </a:rPr>
              <a:t>The impact of technological solutions on the whole life of societies in Europe changes significantly everyday life of all citizens, including people with disabilities.</a:t>
            </a:r>
          </a:p>
          <a:p>
            <a:pPr marL="873125" indent="-685800">
              <a:lnSpc>
                <a:spcPct val="110000"/>
              </a:lnSpc>
              <a:buFont typeface="Arial" panose="020B0604020202020204" pitchFamily="34" charset="0"/>
              <a:buChar char="•"/>
              <a:defRPr/>
            </a:pPr>
            <a:r>
              <a:rPr lang="en-US" sz="5600" b="0" kern="0" dirty="0">
                <a:solidFill>
                  <a:srgbClr val="262673"/>
                </a:solidFill>
              </a:rPr>
              <a:t>In 2035 there is no longer any distinction between people with disabilities and people who are able, everyone is accepted in its uniqueness and thanks to the choice integration paths, people with disabilities can have their needs secured. (Hauser, </a:t>
            </a:r>
            <a:r>
              <a:rPr lang="en-US" sz="5600" b="0" kern="0" dirty="0" err="1">
                <a:solidFill>
                  <a:srgbClr val="262673"/>
                </a:solidFill>
              </a:rPr>
              <a:t>Tenger</a:t>
            </a:r>
            <a:r>
              <a:rPr lang="en-US" sz="5600" b="0" kern="0" dirty="0">
                <a:solidFill>
                  <a:srgbClr val="262673"/>
                </a:solidFill>
              </a:rPr>
              <a:t>, 2015)</a:t>
            </a:r>
          </a:p>
          <a:p>
            <a:pPr marL="873125" indent="-685800">
              <a:lnSpc>
                <a:spcPct val="110000"/>
              </a:lnSpc>
              <a:buFont typeface="Arial" panose="020B0604020202020204" pitchFamily="34" charset="0"/>
              <a:buChar char="•"/>
              <a:defRPr/>
            </a:pPr>
            <a:r>
              <a:rPr lang="en-US" sz="5600" b="0" kern="0" dirty="0">
                <a:solidFill>
                  <a:srgbClr val="262673"/>
                </a:solidFill>
              </a:rPr>
              <a:t>A vision of new housing models is emerging, starting from multigenerational homes, through communal flats and apartments in which multiple individuals with disabilities live together. As a result, the boundaries become more and more blurred.</a:t>
            </a:r>
          </a:p>
          <a:p>
            <a:pPr marL="873125" indent="-685800">
              <a:lnSpc>
                <a:spcPct val="110000"/>
              </a:lnSpc>
              <a:buFont typeface="Arial" panose="020B0604020202020204" pitchFamily="34" charset="0"/>
              <a:buChar char="•"/>
              <a:defRPr/>
            </a:pPr>
            <a:r>
              <a:rPr lang="en-US" sz="5600" b="0" kern="0" dirty="0">
                <a:solidFill>
                  <a:srgbClr val="262673"/>
                </a:solidFill>
              </a:rPr>
              <a:t>German organization “</a:t>
            </a:r>
            <a:r>
              <a:rPr lang="en-US" sz="5600" b="0" kern="0" dirty="0" err="1">
                <a:solidFill>
                  <a:srgbClr val="262673"/>
                </a:solidFill>
              </a:rPr>
              <a:t>Lebenshilfe</a:t>
            </a:r>
            <a:r>
              <a:rPr lang="en-US" sz="5600" b="0" kern="0" dirty="0">
                <a:solidFill>
                  <a:srgbClr val="262673"/>
                </a:solidFill>
              </a:rPr>
              <a:t>” </a:t>
            </a:r>
            <a:r>
              <a:rPr lang="en-US" sz="4400" b="0" kern="0" dirty="0">
                <a:solidFill>
                  <a:srgbClr val="262673"/>
                </a:solidFill>
              </a:rPr>
              <a:t>see.: </a:t>
            </a:r>
            <a:r>
              <a:rPr lang="en-US" sz="4400" b="0" kern="0" dirty="0">
                <a:solidFill>
                  <a:srgbClr val="262673"/>
                </a:solidFill>
                <a:hlinkClick r:id="rId4">
                  <a:extLst>
                    <a:ext uri="{A12FA001-AC4F-418D-AE19-62706E023703}">
                      <ahyp:hlinkClr xmlns:ahyp="http://schemas.microsoft.com/office/drawing/2018/hyperlinkcolor" val="tx"/>
                    </a:ext>
                  </a:extLst>
                </a:hlinkClick>
              </a:rPr>
              <a:t>https://www.lebenshilfe-thueringen.de/wData/docs/ueber-uns/LH-Vision-2020.pdf</a:t>
            </a:r>
            <a:r>
              <a:rPr lang="en-US" sz="4400" b="0" kern="0" dirty="0">
                <a:solidFill>
                  <a:srgbClr val="262673"/>
                </a:solidFill>
              </a:rPr>
              <a:t>,  accessed on 22.01. 2020)  </a:t>
            </a:r>
            <a:r>
              <a:rPr lang="en-US" sz="5600" b="0" kern="0" dirty="0">
                <a:solidFill>
                  <a:srgbClr val="262673"/>
                </a:solidFill>
              </a:rPr>
              <a:t>presents a vision in which all people have the right to life. Everyone has the same rights. Every person with a disability has the opportunity to decide about the scope of assistance, what it needs.</a:t>
            </a:r>
          </a:p>
          <a:p>
            <a:pPr marL="873125" indent="-685800">
              <a:lnSpc>
                <a:spcPct val="110000"/>
              </a:lnSpc>
              <a:buFont typeface="Arial" panose="020B0604020202020204" pitchFamily="34" charset="0"/>
              <a:buChar char="•"/>
              <a:defRPr/>
            </a:pPr>
            <a:r>
              <a:rPr lang="en-US" sz="5600" b="0" kern="0" dirty="0">
                <a:solidFill>
                  <a:srgbClr val="262673"/>
                </a:solidFill>
              </a:rPr>
              <a:t>People with disabilities participate in everything they want to participate in, e.g. Independent living, work, organization of free time, in the selection of friends and partners, etc.</a:t>
            </a:r>
          </a:p>
          <a:p>
            <a:pPr marL="873125" indent="-685800">
              <a:lnSpc>
                <a:spcPct val="110000"/>
              </a:lnSpc>
              <a:buFont typeface="Arial" panose="020B0604020202020204" pitchFamily="34" charset="0"/>
              <a:buChar char="•"/>
              <a:defRPr/>
            </a:pPr>
            <a:r>
              <a:rPr lang="en-US" sz="5600" b="0" kern="0" dirty="0">
                <a:solidFill>
                  <a:srgbClr val="262673"/>
                </a:solidFill>
              </a:rPr>
              <a:t>There are no special forms of education at any level, both kindergartens and schools.  Man is more important than money,</a:t>
            </a:r>
          </a:p>
          <a:p>
            <a:pPr>
              <a:defRPr/>
            </a:pPr>
            <a:endParaRPr lang="en-US" b="0" kern="0" dirty="0"/>
          </a:p>
          <a:p>
            <a:pPr>
              <a:defRPr/>
            </a:pPr>
            <a:endParaRPr lang="en-US" b="0" kern="0" dirty="0"/>
          </a:p>
          <a:p>
            <a:pPr>
              <a:defRPr/>
            </a:pPr>
            <a:endParaRPr lang="en-US" b="0" kern="0" dirty="0"/>
          </a:p>
        </p:txBody>
      </p:sp>
      <p:pic>
        <p:nvPicPr>
          <p:cNvPr id="2" name="socio4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60232" y="5864448"/>
            <a:ext cx="601712" cy="601712"/>
          </a:xfrm>
          <a:prstGeom prst="rect">
            <a:avLst/>
          </a:prstGeom>
        </p:spPr>
      </p:pic>
    </p:spTree>
    <p:extLst>
      <p:ext uri="{BB962C8B-B14F-4D97-AF65-F5344CB8AC3E}">
        <p14:creationId xmlns:p14="http://schemas.microsoft.com/office/powerpoint/2010/main" val="1388068417"/>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0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1">
            <a:extLst>
              <a:ext uri="{FF2B5EF4-FFF2-40B4-BE49-F238E27FC236}">
                <a16:creationId xmlns:a16="http://schemas.microsoft.com/office/drawing/2014/main" id="{00501739-9628-9044-BE8D-C23AFBE0C0C1}"/>
              </a:ext>
            </a:extLst>
          </p:cNvPr>
          <p:cNvSpPr txBox="1">
            <a:spLocks/>
          </p:cNvSpPr>
          <p:nvPr/>
        </p:nvSpPr>
        <p:spPr>
          <a:xfrm>
            <a:off x="179512" y="908720"/>
            <a:ext cx="8766175" cy="742950"/>
          </a:xfrm>
          <a:prstGeom prst="rect">
            <a:avLst/>
          </a:prstGeom>
        </p:spPr>
        <p:txBody>
          <a:bodyPr>
            <a:noAutofit/>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en-GB" kern="0" dirty="0">
                <a:solidFill>
                  <a:srgbClr val="262673"/>
                </a:solidFill>
                <a:latin typeface="+mn-lt"/>
              </a:rPr>
              <a:t>Methods of assessment of the level of social and professional functioning </a:t>
            </a:r>
            <a:endParaRPr lang="pl-PL" kern="0" dirty="0">
              <a:solidFill>
                <a:srgbClr val="262673"/>
              </a:solidFill>
              <a:latin typeface="+mn-lt"/>
            </a:endParaRPr>
          </a:p>
        </p:txBody>
      </p:sp>
      <p:sp>
        <p:nvSpPr>
          <p:cNvPr id="6" name="Symbol zastępczy zawartości 2"/>
          <p:cNvSpPr txBox="1">
            <a:spLocks noChangeArrowheads="1"/>
          </p:cNvSpPr>
          <p:nvPr/>
        </p:nvSpPr>
        <p:spPr bwMode="auto">
          <a:xfrm>
            <a:off x="195263" y="1772816"/>
            <a:ext cx="8766175" cy="42484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marL="530225" indent="-342900">
              <a:buFont typeface="Arial" panose="020B0604020202020204" pitchFamily="34" charset="0"/>
              <a:buChar char="•"/>
            </a:pPr>
            <a:r>
              <a:rPr lang="en-US" altLang="pl-PL" sz="2000" b="0" kern="0" dirty="0">
                <a:solidFill>
                  <a:srgbClr val="262673"/>
                </a:solidFill>
              </a:rPr>
              <a:t>There are different types of templates and surveys that are used to assesses for different levels of support for people with disabilities.  </a:t>
            </a:r>
          </a:p>
          <a:p>
            <a:pPr marL="530225" indent="-342900">
              <a:buFont typeface="Arial" panose="020B0604020202020204" pitchFamily="34" charset="0"/>
              <a:buChar char="•"/>
            </a:pPr>
            <a:r>
              <a:rPr lang="en-US" altLang="pl-PL" sz="2000" b="0" kern="0" dirty="0">
                <a:solidFill>
                  <a:srgbClr val="262673"/>
                </a:solidFill>
              </a:rPr>
              <a:t>The most useful, however, are own observation sheets used to assess the increase of social competences in selected areas of functioning</a:t>
            </a:r>
          </a:p>
          <a:p>
            <a:pPr marL="530225" indent="-342900">
              <a:buFont typeface="Arial" panose="020B0604020202020204" pitchFamily="34" charset="0"/>
              <a:buChar char="•"/>
            </a:pPr>
            <a:r>
              <a:rPr lang="en-US" altLang="pl-PL" sz="2000" b="0" kern="0" dirty="0">
                <a:solidFill>
                  <a:srgbClr val="262673"/>
                </a:solidFill>
              </a:rPr>
              <a:t>However, most important is that there are comprehensive solutions that come from local, community-based strategies. Using local governments and authorities that best understand the needs of its citizens</a:t>
            </a:r>
          </a:p>
          <a:p>
            <a:endParaRPr lang="en-US" altLang="pl-PL" b="0" kern="0" dirty="0"/>
          </a:p>
        </p:txBody>
      </p:sp>
      <p:pic>
        <p:nvPicPr>
          <p:cNvPr id="2" name="socio4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76256" y="5445224"/>
            <a:ext cx="812800" cy="812800"/>
          </a:xfrm>
          <a:prstGeom prst="rect">
            <a:avLst/>
          </a:prstGeom>
        </p:spPr>
      </p:pic>
    </p:spTree>
    <p:extLst>
      <p:ext uri="{BB962C8B-B14F-4D97-AF65-F5344CB8AC3E}">
        <p14:creationId xmlns:p14="http://schemas.microsoft.com/office/powerpoint/2010/main" val="1763357298"/>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9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txBox="1">
            <a:spLocks/>
          </p:cNvSpPr>
          <p:nvPr/>
        </p:nvSpPr>
        <p:spPr>
          <a:xfrm>
            <a:off x="259492" y="692696"/>
            <a:ext cx="8200940" cy="664466"/>
          </a:xfrm>
          <a:prstGeom prst="rect">
            <a:avLst/>
          </a:prstGeom>
        </p:spPr>
        <p:txBody>
          <a:bodyPr>
            <a:noAutofit/>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r>
              <a:rPr lang="en-GB" kern="0" dirty="0">
                <a:solidFill>
                  <a:srgbClr val="262673"/>
                </a:solidFill>
                <a:latin typeface="+mn-lt"/>
              </a:rPr>
              <a:t>Methods of assessment of the level of social and professional functioning - continuing</a:t>
            </a:r>
            <a:endParaRPr lang="pl-PL" kern="0" dirty="0">
              <a:solidFill>
                <a:srgbClr val="262673"/>
              </a:solidFill>
              <a:latin typeface="+mn-lt"/>
            </a:endParaRPr>
          </a:p>
        </p:txBody>
      </p:sp>
      <p:sp>
        <p:nvSpPr>
          <p:cNvPr id="6" name="Symbol zastępczy zawartości 2"/>
          <p:cNvSpPr txBox="1">
            <a:spLocks/>
          </p:cNvSpPr>
          <p:nvPr/>
        </p:nvSpPr>
        <p:spPr>
          <a:xfrm>
            <a:off x="107504" y="1521890"/>
            <a:ext cx="8928992" cy="4736134"/>
          </a:xfrm>
          <a:prstGeom prst="rect">
            <a:avLst/>
          </a:prstGeom>
        </p:spPr>
        <p:txBody>
          <a:bodyPr>
            <a:noAutofit/>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r>
              <a:rPr lang="en-US" sz="1400" b="0" kern="0" dirty="0">
                <a:solidFill>
                  <a:srgbClr val="262673"/>
                </a:solidFill>
              </a:rPr>
              <a:t>In assessing social work in supporting the development of people with disabilities and special needs, it is necessary to take into account various areas of functioning, see e.g. </a:t>
            </a:r>
            <a:r>
              <a:rPr lang="en-US" sz="1400" b="0" kern="0" dirty="0">
                <a:solidFill>
                  <a:srgbClr val="262673"/>
                </a:solidFill>
                <a:hlinkClick r:id="rId4">
                  <a:extLst>
                    <a:ext uri="{A12FA001-AC4F-418D-AE19-62706E023703}">
                      <ahyp:hlinkClr xmlns:ahyp="http://schemas.microsoft.com/office/drawing/2018/hyperlinkcolor" val="tx"/>
                    </a:ext>
                  </a:extLst>
                </a:hlinkClick>
              </a:rPr>
              <a:t>https://www.nacsw.org/Convention/WengerClemonsJClientFINAL.pdf</a:t>
            </a:r>
            <a:r>
              <a:rPr lang="en-US" sz="1400" b="0" kern="0" dirty="0">
                <a:solidFill>
                  <a:srgbClr val="262673"/>
                </a:solidFill>
              </a:rPr>
              <a:t>  or </a:t>
            </a:r>
            <a:r>
              <a:rPr lang="en-US" sz="1400" b="0" kern="0" dirty="0">
                <a:solidFill>
                  <a:srgbClr val="262673"/>
                </a:solidFill>
                <a:hlinkClick r:id="rId5" invalidUrl="http://www.nln.org/professional-development-programs/teaching-resources/ace-d/additional-resources/assessment-of- a-person-with-disability">
                  <a:extLst>
                    <a:ext uri="{A12FA001-AC4F-418D-AE19-62706E023703}">
                      <ahyp:hlinkClr xmlns:ahyp="http://schemas.microsoft.com/office/drawing/2018/hyperlinkcolor" val="tx"/>
                    </a:ext>
                  </a:extLst>
                </a:hlinkClick>
              </a:rPr>
              <a:t>http://www.nln.org/professional-development-programs/teaching-resources/ace-d/additional-resources/assessment-of-%20a-person-with-disability</a:t>
            </a:r>
            <a:r>
              <a:rPr lang="en-US" sz="1400" b="0" kern="0" dirty="0">
                <a:solidFill>
                  <a:srgbClr val="262673"/>
                </a:solidFill>
              </a:rPr>
              <a:t>    or </a:t>
            </a:r>
            <a:r>
              <a:rPr lang="en-US" sz="1400" b="0" kern="0" dirty="0">
                <a:solidFill>
                  <a:srgbClr val="262673"/>
                </a:solidFill>
                <a:hlinkClick r:id="rId6">
                  <a:extLst>
                    <a:ext uri="{A12FA001-AC4F-418D-AE19-62706E023703}">
                      <ahyp:hlinkClr xmlns:ahyp="http://schemas.microsoft.com/office/drawing/2018/hyperlinkcolor" val="tx"/>
                    </a:ext>
                  </a:extLst>
                </a:hlinkClick>
              </a:rPr>
              <a:t>https://www.webpsychology.com/assessment-developmental-disabilities-tools</a:t>
            </a:r>
            <a:r>
              <a:rPr lang="en-US" sz="1400" b="0" kern="0" dirty="0">
                <a:solidFill>
                  <a:srgbClr val="262673"/>
                </a:solidFill>
              </a:rPr>
              <a:t> </a:t>
            </a:r>
          </a:p>
          <a:p>
            <a:r>
              <a:rPr lang="en-US" sz="1400" b="0" kern="0" dirty="0">
                <a:solidFill>
                  <a:srgbClr val="262673"/>
                </a:solidFill>
              </a:rPr>
              <a:t>Own assessment tools are usually observation sheets that take into account various aspects, including the possibility of independent or supported functioning in an open society (see </a:t>
            </a:r>
            <a:r>
              <a:rPr lang="en-US" sz="1400" b="0" kern="0" dirty="0">
                <a:solidFill>
                  <a:srgbClr val="262673"/>
                </a:solidFill>
                <a:hlinkClick r:id="rId7" invalidUrl="https://www.health.govt.nz/system/files/documents/pages/self-assessment-models-practice -tools-within-disability-support-services.pdf">
                  <a:extLst>
                    <a:ext uri="{A12FA001-AC4F-418D-AE19-62706E023703}">
                      <ahyp:hlinkClr xmlns:ahyp="http://schemas.microsoft.com/office/drawing/2018/hyperlinkcolor" val="tx"/>
                    </a:ext>
                  </a:extLst>
                </a:hlinkClick>
              </a:rPr>
              <a:t>https://www.health.govt.nz/system/files/documents/pages/self-assessment-models-practice -tools-within-disability-support-services.pdf</a:t>
            </a:r>
            <a:r>
              <a:rPr lang="en-US" sz="1400" b="0" kern="0" dirty="0">
                <a:solidFill>
                  <a:srgbClr val="262673"/>
                </a:solidFill>
              </a:rPr>
              <a:t>  or </a:t>
            </a:r>
            <a:r>
              <a:rPr lang="en-US" sz="1400" b="0" kern="0" dirty="0">
                <a:solidFill>
                  <a:srgbClr val="262673"/>
                </a:solidFill>
                <a:hlinkClick r:id="rId8">
                  <a:extLst>
                    <a:ext uri="{A12FA001-AC4F-418D-AE19-62706E023703}">
                      <ahyp:hlinkClr xmlns:ahyp="http://schemas.microsoft.com/office/drawing/2018/hyperlinkcolor" val="tx"/>
                    </a:ext>
                  </a:extLst>
                </a:hlinkClick>
              </a:rPr>
              <a:t>https://www.researchgate.net/publication/236818224_Empowerment_Assessment_tools_in_People_with_Disabilities_in_Developing_Countries_A_systematic_literature_review</a:t>
            </a:r>
            <a:endParaRPr lang="en-US" sz="1400" b="0" kern="0" dirty="0">
              <a:solidFill>
                <a:srgbClr val="262673"/>
              </a:solidFill>
            </a:endParaRPr>
          </a:p>
          <a:p>
            <a:r>
              <a:rPr lang="en-US" sz="1400" b="0" kern="0" dirty="0">
                <a:solidFill>
                  <a:srgbClr val="262673"/>
                </a:solidFill>
              </a:rPr>
              <a:t>The most beneficial are holistic solutions in local communities where all support is systemic and carries out support activities from the birth of a child with disability through education to adulthood and enables the widest possible group of independent and independent life, and where it is impossible provides appropriate support see </a:t>
            </a:r>
            <a:r>
              <a:rPr lang="en-US" sz="1400" b="0" kern="0" dirty="0">
                <a:solidFill>
                  <a:srgbClr val="262673"/>
                </a:solidFill>
                <a:hlinkClick r:id="rId9">
                  <a:extLst>
                    <a:ext uri="{A12FA001-AC4F-418D-AE19-62706E023703}">
                      <ahyp:hlinkClr xmlns:ahyp="http://schemas.microsoft.com/office/drawing/2018/hyperlinkcolor" val="tx"/>
                    </a:ext>
                  </a:extLst>
                </a:hlinkClick>
              </a:rPr>
              <a:t>https://www.independentliving.org/docs6/frieden1980.html</a:t>
            </a:r>
            <a:r>
              <a:rPr lang="en-US" sz="1400" b="0" kern="0" dirty="0">
                <a:solidFill>
                  <a:srgbClr val="262673"/>
                </a:solidFill>
              </a:rPr>
              <a:t>  and </a:t>
            </a:r>
            <a:r>
              <a:rPr lang="en-US" sz="1400" b="0" kern="0" dirty="0">
                <a:solidFill>
                  <a:srgbClr val="262673"/>
                </a:solidFill>
                <a:hlinkClick r:id="rId10" invalidUrl="http://www.crinet.org/education/Independent Living/the_start_of_the_independent_living_movement.htm">
                  <a:extLst>
                    <a:ext uri="{A12FA001-AC4F-418D-AE19-62706E023703}">
                      <ahyp:hlinkClr xmlns:ahyp="http://schemas.microsoft.com/office/drawing/2018/hyperlinkcolor" val="tx"/>
                    </a:ext>
                  </a:extLst>
                </a:hlinkClick>
              </a:rPr>
              <a:t>http://www.crinet.org/education/Independent%20Living/the_start_of_the_independent_living_movement.htm</a:t>
            </a:r>
            <a:r>
              <a:rPr lang="en-US" sz="1400" b="0" kern="0" dirty="0">
                <a:solidFill>
                  <a:srgbClr val="262673"/>
                </a:solidFill>
              </a:rPr>
              <a:t>  and one of the most comprehensively developed systems </a:t>
            </a:r>
            <a:r>
              <a:rPr lang="en-US" sz="1400" b="0" kern="0" dirty="0">
                <a:solidFill>
                  <a:srgbClr val="262673"/>
                </a:solidFill>
                <a:hlinkClick r:id="rId11">
                  <a:extLst>
                    <a:ext uri="{A12FA001-AC4F-418D-AE19-62706E023703}">
                      <ahyp:hlinkClr xmlns:ahyp="http://schemas.microsoft.com/office/drawing/2018/hyperlinkcolor" val="tx"/>
                    </a:ext>
                  </a:extLst>
                </a:hlinkClick>
              </a:rPr>
              <a:t>https://www.kvjs.de/fileadmin/dateien/soziales/egh/wegweiser-menschen-mit-beh.pdf</a:t>
            </a:r>
            <a:r>
              <a:rPr lang="en-US" sz="1400" b="0" kern="0" dirty="0">
                <a:solidFill>
                  <a:srgbClr val="262673"/>
                </a:solidFill>
              </a:rPr>
              <a:t>  </a:t>
            </a:r>
          </a:p>
        </p:txBody>
      </p:sp>
      <p:pic>
        <p:nvPicPr>
          <p:cNvPr id="2" name="socio4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444208" y="5445224"/>
            <a:ext cx="812800" cy="812800"/>
          </a:xfrm>
          <a:prstGeom prst="rect">
            <a:avLst/>
          </a:prstGeom>
        </p:spPr>
      </p:pic>
    </p:spTree>
    <p:extLst>
      <p:ext uri="{BB962C8B-B14F-4D97-AF65-F5344CB8AC3E}">
        <p14:creationId xmlns:p14="http://schemas.microsoft.com/office/powerpoint/2010/main" val="450943227"/>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5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 name="Tytuł 1">
            <a:extLst>
              <a:ext uri="{FF2B5EF4-FFF2-40B4-BE49-F238E27FC236}">
                <a16:creationId xmlns:a16="http://schemas.microsoft.com/office/drawing/2014/main" id="{124AE1B0-80D4-3A4E-8547-1B0689ACEAD1}"/>
              </a:ext>
            </a:extLst>
          </p:cNvPr>
          <p:cNvSpPr txBox="1">
            <a:spLocks/>
          </p:cNvSpPr>
          <p:nvPr/>
        </p:nvSpPr>
        <p:spPr>
          <a:xfrm>
            <a:off x="539750" y="1092201"/>
            <a:ext cx="7488238" cy="680616"/>
          </a:xfrm>
          <a:prstGeom prst="rect">
            <a:avLst/>
          </a:prstGeom>
        </p:spPr>
        <p:txBody>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en-US" kern="0" dirty="0">
                <a:solidFill>
                  <a:srgbClr val="262673"/>
                </a:solidFill>
                <a:latin typeface="+mn-lt"/>
              </a:rPr>
              <a:t>The organic dimension of disability</a:t>
            </a:r>
          </a:p>
        </p:txBody>
      </p:sp>
      <p:sp>
        <p:nvSpPr>
          <p:cNvPr id="11" name="Symbol zastępczy zawartości 2">
            <a:extLst>
              <a:ext uri="{FF2B5EF4-FFF2-40B4-BE49-F238E27FC236}">
                <a16:creationId xmlns:a16="http://schemas.microsoft.com/office/drawing/2014/main" id="{1D1F9FCA-D989-F54F-ABF7-9287CBE665CB}"/>
              </a:ext>
            </a:extLst>
          </p:cNvPr>
          <p:cNvSpPr txBox="1">
            <a:spLocks/>
          </p:cNvSpPr>
          <p:nvPr/>
        </p:nvSpPr>
        <p:spPr>
          <a:xfrm>
            <a:off x="539750" y="2204864"/>
            <a:ext cx="7959725" cy="2994025"/>
          </a:xfrm>
          <a:prstGeom prst="rect">
            <a:avLst/>
          </a:prstGeom>
        </p:spPr>
        <p:txBody>
          <a:bodyPr>
            <a:normAutofit/>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a:defRPr/>
            </a:pPr>
            <a:endParaRPr lang="en-US" b="0" kern="0" dirty="0"/>
          </a:p>
          <a:p>
            <a:pPr>
              <a:defRPr/>
            </a:pPr>
            <a:r>
              <a:rPr lang="en-US" sz="2200" b="0" kern="0" dirty="0">
                <a:solidFill>
                  <a:srgbClr val="262673"/>
                </a:solidFill>
              </a:rPr>
              <a:t>Somatic, physical disease, or injury; Destruction or damage, dysfunction, health impairment</a:t>
            </a:r>
          </a:p>
          <a:p>
            <a:pPr marL="0">
              <a:defRPr/>
            </a:pPr>
            <a:r>
              <a:rPr lang="en-US" sz="2200" b="0" kern="0" dirty="0">
                <a:solidFill>
                  <a:srgbClr val="262673"/>
                </a:solidFill>
              </a:rPr>
              <a:t> </a:t>
            </a:r>
          </a:p>
          <a:p>
            <a:pPr>
              <a:defRPr/>
            </a:pPr>
            <a:r>
              <a:rPr lang="en-US" sz="2200" b="0" kern="0" dirty="0">
                <a:solidFill>
                  <a:srgbClr val="262673"/>
                </a:solidFill>
              </a:rPr>
              <a:t>Sensory damage of eyesight, hearing, or bone or muscle system; or paresis of limbs or brain/ Central Nervous System</a:t>
            </a:r>
          </a:p>
          <a:p>
            <a:pPr>
              <a:defRPr/>
            </a:pPr>
            <a:endParaRPr lang="en-US" b="0" kern="0" dirty="0"/>
          </a:p>
        </p:txBody>
      </p:sp>
      <p:pic>
        <p:nvPicPr>
          <p:cNvPr id="2" name="social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08104" y="5173861"/>
            <a:ext cx="812800" cy="812800"/>
          </a:xfrm>
          <a:prstGeom prst="rect">
            <a:avLst/>
          </a:prstGeom>
        </p:spPr>
      </p:pic>
    </p:spTree>
    <p:extLst>
      <p:ext uri="{BB962C8B-B14F-4D97-AF65-F5344CB8AC3E}">
        <p14:creationId xmlns:p14="http://schemas.microsoft.com/office/powerpoint/2010/main" val="4126343052"/>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1">
            <a:extLst>
              <a:ext uri="{FF2B5EF4-FFF2-40B4-BE49-F238E27FC236}">
                <a16:creationId xmlns:a16="http://schemas.microsoft.com/office/drawing/2014/main" id="{7CD5A037-7DFE-6346-9B8E-BBC55111F11A}"/>
              </a:ext>
            </a:extLst>
          </p:cNvPr>
          <p:cNvSpPr txBox="1">
            <a:spLocks/>
          </p:cNvSpPr>
          <p:nvPr/>
        </p:nvSpPr>
        <p:spPr>
          <a:xfrm>
            <a:off x="513594" y="865906"/>
            <a:ext cx="8237537" cy="784944"/>
          </a:xfrm>
          <a:prstGeom prst="rect">
            <a:avLst/>
          </a:prstGeom>
        </p:spPr>
        <p:txBody>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en-US" kern="0" dirty="0">
                <a:solidFill>
                  <a:srgbClr val="262673"/>
                </a:solidFill>
              </a:rPr>
              <a:t>Essential questions for teacher and group</a:t>
            </a:r>
            <a:endParaRPr lang="en-US" kern="0" dirty="0">
              <a:solidFill>
                <a:srgbClr val="262673"/>
              </a:solidFill>
              <a:latin typeface="+mn-lt"/>
            </a:endParaRPr>
          </a:p>
        </p:txBody>
      </p:sp>
      <p:sp>
        <p:nvSpPr>
          <p:cNvPr id="6" name="Symbol zastępczy zawartości 2">
            <a:extLst>
              <a:ext uri="{FF2B5EF4-FFF2-40B4-BE49-F238E27FC236}">
                <a16:creationId xmlns:a16="http://schemas.microsoft.com/office/drawing/2014/main" id="{B1561F5D-4407-F642-BB1E-65BEF27E75BA}"/>
              </a:ext>
            </a:extLst>
          </p:cNvPr>
          <p:cNvSpPr txBox="1">
            <a:spLocks/>
          </p:cNvSpPr>
          <p:nvPr/>
        </p:nvSpPr>
        <p:spPr>
          <a:xfrm>
            <a:off x="277814" y="1772816"/>
            <a:ext cx="8489950" cy="4248472"/>
          </a:xfrm>
          <a:prstGeom prst="rect">
            <a:avLst/>
          </a:prstGeom>
        </p:spPr>
        <p:txBody>
          <a:bodyPr>
            <a:normAutofit fontScale="85000" lnSpcReduction="20000"/>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marL="644525" indent="-457200">
              <a:lnSpc>
                <a:spcPct val="150000"/>
              </a:lnSpc>
              <a:buSzPct val="90000"/>
              <a:buFont typeface="+mj-lt"/>
              <a:buAutoNum type="arabicPeriod"/>
              <a:defRPr/>
            </a:pPr>
            <a:r>
              <a:rPr lang="en-US" sz="2400" b="0" kern="0" dirty="0">
                <a:solidFill>
                  <a:srgbClr val="262673"/>
                </a:solidFill>
              </a:rPr>
              <a:t>How is disability defined today?</a:t>
            </a:r>
          </a:p>
          <a:p>
            <a:pPr marL="644525" indent="-457200">
              <a:lnSpc>
                <a:spcPct val="150000"/>
              </a:lnSpc>
              <a:buSzPct val="90000"/>
              <a:buFont typeface="+mj-lt"/>
              <a:buAutoNum type="arabicPeriod"/>
              <a:defRPr/>
            </a:pPr>
            <a:r>
              <a:rPr lang="en-US" sz="2400" b="0" kern="0" dirty="0">
                <a:solidFill>
                  <a:srgbClr val="262673"/>
                </a:solidFill>
              </a:rPr>
              <a:t>Explain the differences between the medical model and </a:t>
            </a:r>
            <a:r>
              <a:rPr lang="en-US" sz="2400" b="0" kern="0" dirty="0" err="1">
                <a:solidFill>
                  <a:srgbClr val="262673"/>
                </a:solidFill>
              </a:rPr>
              <a:t>biopsychosocial</a:t>
            </a:r>
            <a:r>
              <a:rPr lang="en-US" sz="2400" b="0" kern="0" dirty="0">
                <a:solidFill>
                  <a:srgbClr val="262673"/>
                </a:solidFill>
              </a:rPr>
              <a:t> model of disability</a:t>
            </a:r>
          </a:p>
          <a:p>
            <a:pPr marL="644525" indent="-457200">
              <a:lnSpc>
                <a:spcPct val="150000"/>
              </a:lnSpc>
              <a:buSzPct val="90000"/>
              <a:buFont typeface="+mj-lt"/>
              <a:buAutoNum type="arabicPeriod"/>
              <a:defRPr/>
            </a:pPr>
            <a:r>
              <a:rPr lang="en-US" sz="2400" b="0" dirty="0">
                <a:solidFill>
                  <a:srgbClr val="262673"/>
                </a:solidFill>
              </a:rPr>
              <a:t>Discuss concept of subjectivity and autonomy</a:t>
            </a:r>
            <a:endParaRPr lang="en-US" sz="2400" b="0" kern="0" dirty="0">
              <a:solidFill>
                <a:srgbClr val="262673"/>
              </a:solidFill>
            </a:endParaRPr>
          </a:p>
          <a:p>
            <a:pPr marL="644525" indent="-457200">
              <a:lnSpc>
                <a:spcPct val="150000"/>
              </a:lnSpc>
              <a:buSzPct val="90000"/>
              <a:buFont typeface="+mj-lt"/>
              <a:buAutoNum type="arabicPeriod"/>
              <a:defRPr/>
            </a:pPr>
            <a:r>
              <a:rPr lang="en-US" sz="2400" b="0" kern="0" dirty="0">
                <a:solidFill>
                  <a:srgbClr val="262673"/>
                </a:solidFill>
              </a:rPr>
              <a:t>Explain the concepts of autonomy and independent living</a:t>
            </a:r>
          </a:p>
          <a:p>
            <a:pPr marL="644525" indent="-457200">
              <a:lnSpc>
                <a:spcPct val="150000"/>
              </a:lnSpc>
              <a:buSzPct val="90000"/>
              <a:buFont typeface="+mj-lt"/>
              <a:buAutoNum type="arabicPeriod"/>
              <a:defRPr/>
            </a:pPr>
            <a:r>
              <a:rPr lang="en-US" sz="2400" b="0" kern="0" dirty="0">
                <a:solidFill>
                  <a:srgbClr val="262673"/>
                </a:solidFill>
              </a:rPr>
              <a:t>Discuss the areas of functioning of the people with disabilities in the local environment</a:t>
            </a:r>
          </a:p>
          <a:p>
            <a:pPr marL="0">
              <a:defRPr/>
            </a:pPr>
            <a:r>
              <a:rPr lang="en-US" sz="2400" b="0" kern="0" dirty="0"/>
              <a:t>	</a:t>
            </a:r>
          </a:p>
        </p:txBody>
      </p:sp>
      <p:pic>
        <p:nvPicPr>
          <p:cNvPr id="2" name="socio5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44208" y="5085184"/>
            <a:ext cx="812800" cy="812800"/>
          </a:xfrm>
          <a:prstGeom prst="rect">
            <a:avLst/>
          </a:prstGeom>
        </p:spPr>
      </p:pic>
    </p:spTree>
    <p:extLst>
      <p:ext uri="{BB962C8B-B14F-4D97-AF65-F5344CB8AC3E}">
        <p14:creationId xmlns:p14="http://schemas.microsoft.com/office/powerpoint/2010/main" val="684566418"/>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7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txBox="1">
            <a:spLocks/>
          </p:cNvSpPr>
          <p:nvPr/>
        </p:nvSpPr>
        <p:spPr bwMode="auto">
          <a:xfrm>
            <a:off x="107950" y="2636838"/>
            <a:ext cx="864076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charset="0"/>
                <a:ea typeface="Arial" charset="0"/>
                <a:cs typeface="Arial" charset="0"/>
                <a:sym typeface="Arial" charset="0"/>
              </a:defRPr>
            </a:lvl1pPr>
            <a:lvl2pPr marL="742950" indent="-285750">
              <a:defRPr sz="1000" b="1">
                <a:solidFill>
                  <a:schemeClr val="bg1"/>
                </a:solidFill>
                <a:latin typeface="Arial" charset="0"/>
                <a:ea typeface="Arial" charset="0"/>
                <a:cs typeface="Arial" charset="0"/>
                <a:sym typeface="Arial" charset="0"/>
              </a:defRPr>
            </a:lvl2pPr>
            <a:lvl3pPr marL="1143000" indent="-228600">
              <a:defRPr sz="1000" b="1">
                <a:solidFill>
                  <a:schemeClr val="bg1"/>
                </a:solidFill>
                <a:latin typeface="Arial" charset="0"/>
                <a:ea typeface="Arial" charset="0"/>
                <a:cs typeface="Arial" charset="0"/>
                <a:sym typeface="Arial" charset="0"/>
              </a:defRPr>
            </a:lvl3pPr>
            <a:lvl4pPr marL="1600200" indent="-228600">
              <a:defRPr sz="1000" b="1">
                <a:solidFill>
                  <a:schemeClr val="bg1"/>
                </a:solidFill>
                <a:latin typeface="Arial" charset="0"/>
                <a:ea typeface="Arial" charset="0"/>
                <a:cs typeface="Arial" charset="0"/>
                <a:sym typeface="Arial" charset="0"/>
              </a:defRPr>
            </a:lvl4pPr>
            <a:lvl5pPr marL="2057400" indent="-228600">
              <a:defRPr sz="1000" b="1">
                <a:solidFill>
                  <a:schemeClr val="bg1"/>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000" b="1">
                <a:solidFill>
                  <a:schemeClr val="bg1"/>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000" b="1">
                <a:solidFill>
                  <a:schemeClr val="bg1"/>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000" b="1">
                <a:solidFill>
                  <a:schemeClr val="bg1"/>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000" b="1">
                <a:solidFill>
                  <a:schemeClr val="bg1"/>
                </a:solidFill>
                <a:latin typeface="Arial" charset="0"/>
                <a:ea typeface="Arial" charset="0"/>
                <a:cs typeface="Arial" charset="0"/>
                <a:sym typeface="Arial" charset="0"/>
              </a:defRPr>
            </a:lvl9pPr>
          </a:lstStyle>
          <a:p>
            <a:pPr algn="ctr"/>
            <a:r>
              <a:rPr lang="en-US" altLang="pl-PL" sz="2800" dirty="0">
                <a:solidFill>
                  <a:srgbClr val="262673"/>
                </a:solidFill>
                <a:latin typeface="Arial-ExtraBoldPL" charset="0"/>
                <a:sym typeface="Arial-ExtraBoldPL" charset="0"/>
              </a:rPr>
              <a:t>Thank you for your attention</a:t>
            </a:r>
            <a:endParaRPr lang="en-US" altLang="pl-PL" sz="1800" dirty="0">
              <a:solidFill>
                <a:srgbClr val="262673"/>
              </a:solidFill>
              <a:latin typeface="Arial-ExtraBoldPL" charset="0"/>
              <a:sym typeface="Arial-ExtraBoldPL" charset="0"/>
            </a:endParaRPr>
          </a:p>
        </p:txBody>
      </p:sp>
      <p:pic>
        <p:nvPicPr>
          <p:cNvPr id="3" name="socio5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789040"/>
            <a:ext cx="812800" cy="46360"/>
          </a:xfrm>
          <a:prstGeom prst="rect">
            <a:avLst/>
          </a:prstGeom>
        </p:spPr>
      </p:pic>
    </p:spTree>
    <p:extLst>
      <p:ext uri="{BB962C8B-B14F-4D97-AF65-F5344CB8AC3E}">
        <p14:creationId xmlns:p14="http://schemas.microsoft.com/office/powerpoint/2010/main" val="595099735"/>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149C6F36-3619-41D0-B69B-B4A62B767C98}"/>
              </a:ext>
            </a:extLst>
          </p:cNvPr>
          <p:cNvPicPr>
            <a:picLocks noChangeAspect="1"/>
          </p:cNvPicPr>
          <p:nvPr/>
        </p:nvPicPr>
        <p:blipFill>
          <a:blip r:embed="rId2"/>
          <a:stretch>
            <a:fillRect/>
          </a:stretch>
        </p:blipFill>
        <p:spPr>
          <a:xfrm>
            <a:off x="1699011" y="4797152"/>
            <a:ext cx="5745978" cy="967824"/>
          </a:xfrm>
          <a:prstGeom prst="rect">
            <a:avLst/>
          </a:prstGeom>
        </p:spPr>
      </p:pic>
    </p:spTree>
    <p:extLst>
      <p:ext uri="{BB962C8B-B14F-4D97-AF65-F5344CB8AC3E}">
        <p14:creationId xmlns:p14="http://schemas.microsoft.com/office/powerpoint/2010/main" val="1543052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 name="Tytuł 1">
            <a:extLst>
              <a:ext uri="{FF2B5EF4-FFF2-40B4-BE49-F238E27FC236}">
                <a16:creationId xmlns:a16="http://schemas.microsoft.com/office/drawing/2014/main" id="{54CC8E43-AE83-2144-A91B-94854C1DC6DC}"/>
              </a:ext>
            </a:extLst>
          </p:cNvPr>
          <p:cNvSpPr txBox="1">
            <a:spLocks/>
          </p:cNvSpPr>
          <p:nvPr/>
        </p:nvSpPr>
        <p:spPr>
          <a:xfrm>
            <a:off x="539552" y="980728"/>
            <a:ext cx="7200900" cy="604838"/>
          </a:xfrm>
          <a:prstGeom prst="rect">
            <a:avLst/>
          </a:prstGeom>
        </p:spPr>
        <p:txBody>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en-US" kern="0" dirty="0">
                <a:solidFill>
                  <a:srgbClr val="262673"/>
                </a:solidFill>
                <a:latin typeface="+mn-lt"/>
              </a:rPr>
              <a:t>Psychological dimension of disability</a:t>
            </a:r>
          </a:p>
        </p:txBody>
      </p:sp>
      <p:sp>
        <p:nvSpPr>
          <p:cNvPr id="11" name="Symbol zastępczy zawartości 2"/>
          <p:cNvSpPr txBox="1">
            <a:spLocks noChangeArrowheads="1"/>
          </p:cNvSpPr>
          <p:nvPr/>
        </p:nvSpPr>
        <p:spPr bwMode="auto">
          <a:xfrm>
            <a:off x="539750" y="2060575"/>
            <a:ext cx="7886700" cy="36004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a:lnSpc>
                <a:spcPct val="150000"/>
              </a:lnSpc>
            </a:pPr>
            <a:r>
              <a:rPr lang="en-US" altLang="pl-PL" sz="2000" b="0" kern="0" dirty="0">
                <a:solidFill>
                  <a:srgbClr val="262673"/>
                </a:solidFill>
              </a:rPr>
              <a:t>Impairment of activity</a:t>
            </a:r>
          </a:p>
          <a:p>
            <a:pPr>
              <a:lnSpc>
                <a:spcPct val="150000"/>
              </a:lnSpc>
            </a:pPr>
            <a:r>
              <a:rPr lang="en-US" altLang="pl-PL" sz="2000" b="0" kern="0" dirty="0">
                <a:solidFill>
                  <a:srgbClr val="262673"/>
                </a:solidFill>
              </a:rPr>
              <a:t>Limited experience and competence</a:t>
            </a:r>
          </a:p>
          <a:p>
            <a:pPr>
              <a:lnSpc>
                <a:spcPct val="150000"/>
              </a:lnSpc>
            </a:pPr>
            <a:r>
              <a:rPr lang="en-US" altLang="pl-PL" sz="2000" b="0" kern="0" dirty="0">
                <a:solidFill>
                  <a:srgbClr val="262673"/>
                </a:solidFill>
              </a:rPr>
              <a:t>Disorders of perception, thinking, communication, motor skills, emotions</a:t>
            </a:r>
          </a:p>
          <a:p>
            <a:pPr>
              <a:lnSpc>
                <a:spcPct val="150000"/>
              </a:lnSpc>
            </a:pPr>
            <a:r>
              <a:rPr lang="en-US" altLang="pl-PL" sz="2000" b="0" kern="0" dirty="0">
                <a:solidFill>
                  <a:srgbClr val="262673"/>
                </a:solidFill>
              </a:rPr>
              <a:t>Personal relations</a:t>
            </a:r>
          </a:p>
          <a:p>
            <a:endParaRPr lang="en-US" altLang="pl-PL" b="0" kern="0" dirty="0"/>
          </a:p>
        </p:txBody>
      </p:sp>
      <p:pic>
        <p:nvPicPr>
          <p:cNvPr id="2" name="social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52120" y="5254625"/>
            <a:ext cx="812800" cy="812800"/>
          </a:xfrm>
          <a:prstGeom prst="rect">
            <a:avLst/>
          </a:prstGeom>
        </p:spPr>
      </p:pic>
    </p:spTree>
    <p:extLst>
      <p:ext uri="{BB962C8B-B14F-4D97-AF65-F5344CB8AC3E}">
        <p14:creationId xmlns:p14="http://schemas.microsoft.com/office/powerpoint/2010/main" val="3171432781"/>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3">
            <a:extLst>
              <a:ext uri="{FF2B5EF4-FFF2-40B4-BE49-F238E27FC236}">
                <a16:creationId xmlns:a16="http://schemas.microsoft.com/office/drawing/2014/main" id="{4E81B037-89E7-420D-AB1F-8D32EE150983}"/>
              </a:ext>
            </a:extLst>
          </p:cNvPr>
          <p:cNvSpPr/>
          <p:nvPr/>
        </p:nvSpPr>
        <p:spPr>
          <a:xfrm>
            <a:off x="827584" y="1964521"/>
            <a:ext cx="7704856" cy="2246769"/>
          </a:xfrm>
          <a:prstGeom prst="rect">
            <a:avLst/>
          </a:prstGeom>
        </p:spPr>
        <p:txBody>
          <a:bodyPr wrap="square">
            <a:spAutoFit/>
          </a:bodyPr>
          <a:lstStyle/>
          <a:p>
            <a:pPr>
              <a:defRPr/>
            </a:pPr>
            <a:endParaRPr lang="es-ES" sz="2000" b="0" dirty="0">
              <a:solidFill>
                <a:schemeClr val="accent2">
                  <a:lumMod val="75000"/>
                </a:schemeClr>
              </a:solidFill>
            </a:endParaRPr>
          </a:p>
          <a:p>
            <a:pPr>
              <a:defRPr/>
            </a:pPr>
            <a:r>
              <a:rPr lang="es-ES" sz="2000" b="0" dirty="0">
                <a:solidFill>
                  <a:schemeClr val="accent2">
                    <a:lumMod val="75000"/>
                  </a:schemeClr>
                </a:solidFill>
              </a:rPr>
              <a:t> </a:t>
            </a:r>
            <a:endParaRPr lang="es-ES" sz="2000" b="0" i="1" dirty="0">
              <a:solidFill>
                <a:schemeClr val="accent2">
                  <a:lumMod val="75000"/>
                </a:schemeClr>
              </a:solidFill>
            </a:endParaRPr>
          </a:p>
          <a:p>
            <a:pPr>
              <a:defRPr/>
            </a:pPr>
            <a:endParaRPr lang="es-ES" sz="2000" b="0" i="1" dirty="0">
              <a:solidFill>
                <a:schemeClr val="accent2">
                  <a:lumMod val="75000"/>
                </a:schemeClr>
              </a:solidFill>
            </a:endParaRPr>
          </a:p>
          <a:p>
            <a:pPr>
              <a:defRPr/>
            </a:pPr>
            <a:endParaRPr lang="es-ES" sz="2000" b="0" i="1" dirty="0">
              <a:solidFill>
                <a:schemeClr val="accent2">
                  <a:lumMod val="75000"/>
                </a:schemeClr>
              </a:solidFill>
            </a:endParaRPr>
          </a:p>
          <a:p>
            <a:pPr>
              <a:defRPr/>
            </a:pPr>
            <a:endParaRPr lang="es-ES" sz="2000" b="0" i="1" dirty="0">
              <a:solidFill>
                <a:schemeClr val="accent2">
                  <a:lumMod val="75000"/>
                </a:schemeClr>
              </a:solidFill>
            </a:endParaRPr>
          </a:p>
          <a:p>
            <a:pPr>
              <a:defRPr/>
            </a:pPr>
            <a:endParaRPr lang="es-ES" sz="2000" b="0" i="1" dirty="0">
              <a:solidFill>
                <a:schemeClr val="accent2">
                  <a:lumMod val="75000"/>
                </a:schemeClr>
              </a:solidFill>
            </a:endParaRPr>
          </a:p>
          <a:p>
            <a:pPr>
              <a:defRPr/>
            </a:pPr>
            <a:endParaRPr lang="es-ES" sz="2000" b="0" i="1" dirty="0">
              <a:solidFill>
                <a:schemeClr val="accent2">
                  <a:lumMod val="75000"/>
                </a:schemeClr>
              </a:solidFill>
            </a:endParaRPr>
          </a:p>
        </p:txBody>
      </p:sp>
      <p:sp>
        <p:nvSpPr>
          <p:cNvPr id="12" name="Tytuł 1">
            <a:extLst>
              <a:ext uri="{FF2B5EF4-FFF2-40B4-BE49-F238E27FC236}">
                <a16:creationId xmlns:a16="http://schemas.microsoft.com/office/drawing/2014/main" id="{12CF0B8C-375E-A048-B8EE-A59DA3E8F680}"/>
              </a:ext>
            </a:extLst>
          </p:cNvPr>
          <p:cNvSpPr txBox="1">
            <a:spLocks/>
          </p:cNvSpPr>
          <p:nvPr/>
        </p:nvSpPr>
        <p:spPr>
          <a:xfrm>
            <a:off x="539750" y="1092200"/>
            <a:ext cx="7200900" cy="604838"/>
          </a:xfrm>
          <a:prstGeom prst="rect">
            <a:avLst/>
          </a:prstGeom>
        </p:spPr>
        <p:txBody>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en-US" kern="0" dirty="0">
                <a:solidFill>
                  <a:srgbClr val="262673"/>
                </a:solidFill>
                <a:latin typeface="+mn-lt"/>
              </a:rPr>
              <a:t>The social dimension of disability</a:t>
            </a:r>
          </a:p>
        </p:txBody>
      </p:sp>
      <p:sp>
        <p:nvSpPr>
          <p:cNvPr id="13" name="Symbol zastępczy zawartości 2">
            <a:extLst>
              <a:ext uri="{FF2B5EF4-FFF2-40B4-BE49-F238E27FC236}">
                <a16:creationId xmlns:a16="http://schemas.microsoft.com/office/drawing/2014/main" id="{5402021C-F66C-2F41-BF9E-9A4BFAB3FA0B}"/>
              </a:ext>
            </a:extLst>
          </p:cNvPr>
          <p:cNvSpPr txBox="1">
            <a:spLocks/>
          </p:cNvSpPr>
          <p:nvPr/>
        </p:nvSpPr>
        <p:spPr>
          <a:xfrm>
            <a:off x="539750" y="1778000"/>
            <a:ext cx="8280400" cy="3811588"/>
          </a:xfrm>
          <a:prstGeom prst="rect">
            <a:avLst/>
          </a:prstGeom>
        </p:spPr>
        <p:txBody>
          <a:bodyPr>
            <a:normAutofit/>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marL="530225" indent="-342900">
              <a:buFont typeface="Arial" panose="020B0604020202020204" pitchFamily="34" charset="0"/>
              <a:buChar char="•"/>
              <a:defRPr/>
            </a:pPr>
            <a:r>
              <a:rPr lang="en-US" sz="2000" b="0" kern="0" dirty="0">
                <a:solidFill>
                  <a:srgbClr val="262673"/>
                </a:solidFill>
              </a:rPr>
              <a:t>Limitation or impairment of functioning in social roles</a:t>
            </a:r>
          </a:p>
          <a:p>
            <a:pPr marL="530225" indent="-342900">
              <a:buFont typeface="Arial" panose="020B0604020202020204" pitchFamily="34" charset="0"/>
              <a:buChar char="•"/>
              <a:defRPr/>
            </a:pPr>
            <a:r>
              <a:rPr lang="en-US" sz="2000" b="0" kern="0" dirty="0">
                <a:solidFill>
                  <a:srgbClr val="262673"/>
                </a:solidFill>
              </a:rPr>
              <a:t>Physical dependence</a:t>
            </a:r>
          </a:p>
          <a:p>
            <a:pPr marL="530225" indent="-342900">
              <a:buFont typeface="Arial" panose="020B0604020202020204" pitchFamily="34" charset="0"/>
              <a:buChar char="•"/>
              <a:defRPr/>
            </a:pPr>
            <a:r>
              <a:rPr lang="en-US" sz="2000" b="0" kern="0" dirty="0">
                <a:solidFill>
                  <a:srgbClr val="262673"/>
                </a:solidFill>
              </a:rPr>
              <a:t>Poor orientation in one’s environment</a:t>
            </a:r>
          </a:p>
          <a:p>
            <a:pPr marL="530225" indent="-342900">
              <a:buFont typeface="Arial" panose="020B0604020202020204" pitchFamily="34" charset="0"/>
              <a:buChar char="•"/>
              <a:defRPr/>
            </a:pPr>
            <a:r>
              <a:rPr lang="en-US" sz="2000" b="0" kern="0" dirty="0">
                <a:solidFill>
                  <a:srgbClr val="262673"/>
                </a:solidFill>
              </a:rPr>
              <a:t>Disturbances in interpersonal communication</a:t>
            </a:r>
          </a:p>
          <a:p>
            <a:pPr marL="530225" indent="-342900">
              <a:buFont typeface="Arial" panose="020B0604020202020204" pitchFamily="34" charset="0"/>
              <a:buChar char="•"/>
              <a:defRPr/>
            </a:pPr>
            <a:r>
              <a:rPr lang="en-US" sz="2000" b="0" kern="0" dirty="0">
                <a:solidFill>
                  <a:srgbClr val="262673"/>
                </a:solidFill>
              </a:rPr>
              <a:t>Difficulties in performing life tasks</a:t>
            </a:r>
          </a:p>
          <a:p>
            <a:pPr marL="530225" indent="-342900">
              <a:buFont typeface="Arial" panose="020B0604020202020204" pitchFamily="34" charset="0"/>
              <a:buChar char="•"/>
              <a:defRPr/>
            </a:pPr>
            <a:r>
              <a:rPr lang="en-US" sz="2000" b="0" kern="0" dirty="0">
                <a:solidFill>
                  <a:srgbClr val="262673"/>
                </a:solidFill>
              </a:rPr>
              <a:t>Antisocial and isolating behavior</a:t>
            </a:r>
          </a:p>
          <a:p>
            <a:pPr marL="530225" indent="-342900">
              <a:buFont typeface="Arial" panose="020B0604020202020204" pitchFamily="34" charset="0"/>
              <a:buChar char="•"/>
              <a:defRPr/>
            </a:pPr>
            <a:r>
              <a:rPr lang="en-US" sz="2000" b="0" kern="0" dirty="0">
                <a:solidFill>
                  <a:srgbClr val="262673"/>
                </a:solidFill>
              </a:rPr>
              <a:t>And others</a:t>
            </a:r>
          </a:p>
        </p:txBody>
      </p:sp>
      <p:pic>
        <p:nvPicPr>
          <p:cNvPr id="2" name="social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36096" y="5264150"/>
            <a:ext cx="812800" cy="812800"/>
          </a:xfrm>
          <a:prstGeom prst="rect">
            <a:avLst/>
          </a:prstGeom>
        </p:spPr>
      </p:pic>
    </p:spTree>
    <p:extLst>
      <p:ext uri="{BB962C8B-B14F-4D97-AF65-F5344CB8AC3E}">
        <p14:creationId xmlns:p14="http://schemas.microsoft.com/office/powerpoint/2010/main" val="938228070"/>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2" name="Tytuł 1">
            <a:extLst>
              <a:ext uri="{FF2B5EF4-FFF2-40B4-BE49-F238E27FC236}">
                <a16:creationId xmlns:a16="http://schemas.microsoft.com/office/drawing/2014/main" id="{2797FE91-F47C-A747-93A7-5AACCD2374E6}"/>
              </a:ext>
            </a:extLst>
          </p:cNvPr>
          <p:cNvSpPr txBox="1">
            <a:spLocks/>
          </p:cNvSpPr>
          <p:nvPr/>
        </p:nvSpPr>
        <p:spPr>
          <a:xfrm>
            <a:off x="395536" y="836712"/>
            <a:ext cx="8388350" cy="791741"/>
          </a:xfrm>
          <a:prstGeom prst="rect">
            <a:avLst/>
          </a:prstGeom>
        </p:spPr>
        <p:txBody>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en-US" kern="0" dirty="0">
                <a:solidFill>
                  <a:srgbClr val="262673"/>
                </a:solidFill>
                <a:latin typeface="+mn-lt"/>
              </a:rPr>
              <a:t>Analyzing disability across different dimensions and categories</a:t>
            </a:r>
          </a:p>
        </p:txBody>
      </p:sp>
      <p:sp>
        <p:nvSpPr>
          <p:cNvPr id="13" name="Symbol zastępczy zawartości 2"/>
          <p:cNvSpPr txBox="1">
            <a:spLocks noChangeArrowheads="1"/>
          </p:cNvSpPr>
          <p:nvPr/>
        </p:nvSpPr>
        <p:spPr bwMode="auto">
          <a:xfrm>
            <a:off x="322263" y="1988839"/>
            <a:ext cx="8570217" cy="338437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marL="530225" indent="-342900">
              <a:buFont typeface="Arial" panose="020B0604020202020204" pitchFamily="34" charset="0"/>
              <a:buChar char="•"/>
            </a:pPr>
            <a:r>
              <a:rPr lang="en-US" altLang="pl-PL" sz="2000" b="0" kern="0" dirty="0">
                <a:solidFill>
                  <a:srgbClr val="262673"/>
                </a:solidFill>
              </a:rPr>
              <a:t>Medical - (Rehabilitation)</a:t>
            </a:r>
          </a:p>
          <a:p>
            <a:pPr marL="530225" indent="-342900">
              <a:buFont typeface="Arial" panose="020B0604020202020204" pitchFamily="34" charset="0"/>
              <a:buChar char="•"/>
            </a:pPr>
            <a:r>
              <a:rPr lang="en-US" altLang="pl-PL" sz="2000" b="0" kern="0" dirty="0">
                <a:solidFill>
                  <a:srgbClr val="262673"/>
                </a:solidFill>
              </a:rPr>
              <a:t>Legal - (Based on law)</a:t>
            </a:r>
          </a:p>
          <a:p>
            <a:pPr marL="530225" indent="-342900">
              <a:buFont typeface="Arial" panose="020B0604020202020204" pitchFamily="34" charset="0"/>
              <a:buChar char="•"/>
            </a:pPr>
            <a:r>
              <a:rPr lang="en-US" altLang="pl-PL" sz="2000" b="0" kern="0" dirty="0">
                <a:solidFill>
                  <a:srgbClr val="262673"/>
                </a:solidFill>
              </a:rPr>
              <a:t>Sociological - (socio-technical) </a:t>
            </a:r>
          </a:p>
          <a:p>
            <a:pPr marL="530225" indent="-342900">
              <a:buFont typeface="Arial" panose="020B0604020202020204" pitchFamily="34" charset="0"/>
              <a:buChar char="•"/>
            </a:pPr>
            <a:r>
              <a:rPr lang="en-US" altLang="pl-PL" sz="2000" b="0" kern="0" dirty="0">
                <a:solidFill>
                  <a:srgbClr val="262673"/>
                </a:solidFill>
              </a:rPr>
              <a:t>Pedagogical - (</a:t>
            </a:r>
            <a:r>
              <a:rPr lang="en-US" altLang="pl-PL" sz="2000" b="0" kern="0" dirty="0" err="1">
                <a:solidFill>
                  <a:srgbClr val="262673"/>
                </a:solidFill>
              </a:rPr>
              <a:t>resocialization</a:t>
            </a:r>
            <a:r>
              <a:rPr lang="en-US" altLang="pl-PL" sz="2000" b="0" kern="0" dirty="0">
                <a:solidFill>
                  <a:srgbClr val="262673"/>
                </a:solidFill>
              </a:rPr>
              <a:t>, revalidation, rehabilitation, </a:t>
            </a:r>
            <a:r>
              <a:rPr lang="en-US" altLang="pl-PL" sz="2000" b="0" kern="0" dirty="0" err="1">
                <a:solidFill>
                  <a:srgbClr val="262673"/>
                </a:solidFill>
              </a:rPr>
              <a:t>orthodidactic</a:t>
            </a:r>
            <a:r>
              <a:rPr lang="en-US" altLang="pl-PL" sz="2000" b="0" kern="0" dirty="0">
                <a:solidFill>
                  <a:srgbClr val="262673"/>
                </a:solidFill>
              </a:rPr>
              <a:t>, therapeutic)</a:t>
            </a:r>
          </a:p>
          <a:p>
            <a:pPr marL="530225" indent="-342900">
              <a:buFont typeface="Arial" panose="020B0604020202020204" pitchFamily="34" charset="0"/>
              <a:buChar char="•"/>
            </a:pPr>
            <a:r>
              <a:rPr lang="en-US" altLang="pl-PL" sz="2000" b="0" kern="0" dirty="0">
                <a:solidFill>
                  <a:srgbClr val="262673"/>
                </a:solidFill>
              </a:rPr>
              <a:t>Psychological - (psychotherapeutic)</a:t>
            </a:r>
          </a:p>
        </p:txBody>
      </p:sp>
      <p:pic>
        <p:nvPicPr>
          <p:cNvPr id="2" name="social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84168" y="5208488"/>
            <a:ext cx="812800" cy="812800"/>
          </a:xfrm>
          <a:prstGeom prst="rect">
            <a:avLst/>
          </a:prstGeom>
        </p:spPr>
      </p:pic>
    </p:spTree>
    <p:extLst>
      <p:ext uri="{BB962C8B-B14F-4D97-AF65-F5344CB8AC3E}">
        <p14:creationId xmlns:p14="http://schemas.microsoft.com/office/powerpoint/2010/main" val="1142440887"/>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1">
            <a:extLst>
              <a:ext uri="{FF2B5EF4-FFF2-40B4-BE49-F238E27FC236}">
                <a16:creationId xmlns:a16="http://schemas.microsoft.com/office/drawing/2014/main" id="{3FEB8799-2B76-2747-AC82-81FB9A680F7A}"/>
              </a:ext>
            </a:extLst>
          </p:cNvPr>
          <p:cNvSpPr txBox="1">
            <a:spLocks/>
          </p:cNvSpPr>
          <p:nvPr/>
        </p:nvSpPr>
        <p:spPr>
          <a:xfrm>
            <a:off x="251520" y="836712"/>
            <a:ext cx="8702675" cy="712936"/>
          </a:xfrm>
          <a:prstGeom prst="rect">
            <a:avLst/>
          </a:prstGeom>
        </p:spPr>
        <p:txBody>
          <a:bodyPr>
            <a:noAutofit/>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en-US" kern="0" dirty="0">
                <a:solidFill>
                  <a:srgbClr val="262673"/>
                </a:solidFill>
                <a:latin typeface="+mn-lt"/>
              </a:rPr>
              <a:t>Types of disability</a:t>
            </a:r>
          </a:p>
        </p:txBody>
      </p:sp>
      <p:sp>
        <p:nvSpPr>
          <p:cNvPr id="7" name="Symbol zastępczy zawartości 2">
            <a:extLst>
              <a:ext uri="{FF2B5EF4-FFF2-40B4-BE49-F238E27FC236}">
                <a16:creationId xmlns:a16="http://schemas.microsoft.com/office/drawing/2014/main" id="{1D5E232C-6126-924A-9C98-AD6755B59A37}"/>
              </a:ext>
            </a:extLst>
          </p:cNvPr>
          <p:cNvSpPr txBox="1">
            <a:spLocks/>
          </p:cNvSpPr>
          <p:nvPr/>
        </p:nvSpPr>
        <p:spPr>
          <a:xfrm>
            <a:off x="467544" y="1989138"/>
            <a:ext cx="8047806" cy="3500437"/>
          </a:xfrm>
          <a:prstGeom prst="rect">
            <a:avLst/>
          </a:prstGeom>
        </p:spPr>
        <p:txBody>
          <a:bodyPr>
            <a:normAutofit fontScale="92500"/>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marL="644525" indent="-457200">
              <a:buFont typeface="Arial" panose="020B0604020202020204" pitchFamily="34" charset="0"/>
              <a:buChar char="•"/>
              <a:defRPr/>
            </a:pPr>
            <a:r>
              <a:rPr lang="en-US" sz="2200" b="0" kern="0" dirty="0">
                <a:solidFill>
                  <a:srgbClr val="262673"/>
                </a:solidFill>
              </a:rPr>
              <a:t>Injury to the organs of sight and hearing, or speech impairment</a:t>
            </a:r>
          </a:p>
          <a:p>
            <a:pPr marL="644525" indent="-457200">
              <a:buFont typeface="Arial" panose="020B0604020202020204" pitchFamily="34" charset="0"/>
              <a:buChar char="•"/>
              <a:defRPr/>
            </a:pPr>
            <a:r>
              <a:rPr lang="en-US" sz="2200" b="0" kern="0" dirty="0">
                <a:solidFill>
                  <a:srgbClr val="262673"/>
                </a:solidFill>
              </a:rPr>
              <a:t>Movement disorders</a:t>
            </a:r>
          </a:p>
          <a:p>
            <a:pPr marL="644525" indent="-457200">
              <a:buFont typeface="Arial" panose="020B0604020202020204" pitchFamily="34" charset="0"/>
              <a:buChar char="•"/>
              <a:defRPr/>
            </a:pPr>
            <a:r>
              <a:rPr lang="en-US" sz="2200" b="0" kern="0" dirty="0">
                <a:solidFill>
                  <a:srgbClr val="262673"/>
                </a:solidFill>
              </a:rPr>
              <a:t>Injury of internal organs</a:t>
            </a:r>
          </a:p>
          <a:p>
            <a:pPr marL="644525" indent="-457200">
              <a:buFont typeface="Arial" panose="020B0604020202020204" pitchFamily="34" charset="0"/>
              <a:buChar char="•"/>
              <a:defRPr/>
            </a:pPr>
            <a:r>
              <a:rPr lang="en-US" sz="2200" b="0" kern="0" dirty="0">
                <a:solidFill>
                  <a:srgbClr val="262673"/>
                </a:solidFill>
              </a:rPr>
              <a:t>Nervous system malfunction</a:t>
            </a:r>
          </a:p>
          <a:p>
            <a:pPr marL="0">
              <a:defRPr/>
            </a:pPr>
            <a:endParaRPr lang="en-US" sz="2700" b="0" kern="0" dirty="0">
              <a:solidFill>
                <a:srgbClr val="262673"/>
              </a:solidFill>
            </a:endParaRPr>
          </a:p>
          <a:p>
            <a:pPr marL="0">
              <a:defRPr/>
            </a:pPr>
            <a:r>
              <a:rPr lang="en-US" sz="2200" b="0" kern="0" dirty="0">
                <a:solidFill>
                  <a:srgbClr val="262673"/>
                </a:solidFill>
              </a:rPr>
              <a:t>All these disorders can occur as a homogeneous disability or co-occurring disability</a:t>
            </a:r>
          </a:p>
          <a:p>
            <a:pPr marL="0">
              <a:defRPr/>
            </a:pPr>
            <a:endParaRPr lang="en-US" b="0" kern="0" dirty="0"/>
          </a:p>
        </p:txBody>
      </p:sp>
      <p:pic>
        <p:nvPicPr>
          <p:cNvPr id="2" name="social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84168" y="5301208"/>
            <a:ext cx="812800" cy="812800"/>
          </a:xfrm>
          <a:prstGeom prst="rect">
            <a:avLst/>
          </a:prstGeom>
        </p:spPr>
      </p:pic>
    </p:spTree>
    <p:extLst>
      <p:ext uri="{BB962C8B-B14F-4D97-AF65-F5344CB8AC3E}">
        <p14:creationId xmlns:p14="http://schemas.microsoft.com/office/powerpoint/2010/main" val="1270199204"/>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Pantallazo inicio">
  <a:themeElements>
    <a:clrScheme name="1_Projekt niestandardow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Projekt niestandardowy">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lnDef>
  </a:objectDefaults>
  <a:extraClrSchemeLst>
    <a:extraClrScheme>
      <a:clrScheme name="1_Projekt niestandardow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Projekt niestandardow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Projekt niestandardow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Projekt niestandardow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Projekt niestandardow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Projekt niestandardow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Projekt niestandardow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Projekt niestandardow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Projekt niestandardow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Projekt niestandardow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Projekt niestandardow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Projekt niestandardow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antallazo cier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OIZ - prezentacja &quot;wykładowa&quot;">
  <a:themeElements>
    <a:clrScheme name="">
      <a:dk1>
        <a:srgbClr val="000000"/>
      </a:dk1>
      <a:lt1>
        <a:srgbClr val="FFFFFF"/>
      </a:lt1>
      <a:dk2>
        <a:srgbClr val="000000"/>
      </a:dk2>
      <a:lt2>
        <a:srgbClr val="808080"/>
      </a:lt2>
      <a:accent1>
        <a:srgbClr val="140041"/>
      </a:accent1>
      <a:accent2>
        <a:srgbClr val="333399"/>
      </a:accent2>
      <a:accent3>
        <a:srgbClr val="FFFFFF"/>
      </a:accent3>
      <a:accent4>
        <a:srgbClr val="000000"/>
      </a:accent4>
      <a:accent5>
        <a:srgbClr val="AAAAB0"/>
      </a:accent5>
      <a:accent6>
        <a:srgbClr val="2D2D8A"/>
      </a:accent6>
      <a:hlink>
        <a:srgbClr val="009999"/>
      </a:hlink>
      <a:folHlink>
        <a:srgbClr val="99CC00"/>
      </a:folHlink>
    </a:clrScheme>
    <a:fontScheme name="WOIZ - prezentacja &quot;wykładowa&quot;">
      <a:majorFont>
        <a:latin typeface="Arial Bold"/>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lnDef>
  </a:objectDefaults>
  <a:extraClrSchemeLst>
    <a:extraClrScheme>
      <a:clrScheme name="WOIZ - prezentacja &quot;wykładowa&qu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Szablon_prezentacji_wer_2A_(z_1_logo)_v2</Template>
  <TotalTime>46279</TotalTime>
  <Pages>0</Pages>
  <Words>5579</Words>
  <Characters>0</Characters>
  <Application>Microsoft Office PowerPoint</Application>
  <PresentationFormat>Pokaz na ekranie (4:3)</PresentationFormat>
  <Lines>0</Lines>
  <Paragraphs>397</Paragraphs>
  <Slides>52</Slides>
  <Notes>9</Notes>
  <HiddenSlides>0</HiddenSlides>
  <MMClips>50</MMClips>
  <ScaleCrop>false</ScaleCrop>
  <HeadingPairs>
    <vt:vector size="6" baseType="variant">
      <vt:variant>
        <vt:lpstr>Używane czcionki</vt:lpstr>
      </vt:variant>
      <vt:variant>
        <vt:i4>6</vt:i4>
      </vt:variant>
      <vt:variant>
        <vt:lpstr>Motyw</vt:lpstr>
      </vt:variant>
      <vt:variant>
        <vt:i4>3</vt:i4>
      </vt:variant>
      <vt:variant>
        <vt:lpstr>Tytuły slajdów</vt:lpstr>
      </vt:variant>
      <vt:variant>
        <vt:i4>52</vt:i4>
      </vt:variant>
    </vt:vector>
  </HeadingPairs>
  <TitlesOfParts>
    <vt:vector size="61" baseType="lpstr">
      <vt:lpstr>Arial</vt:lpstr>
      <vt:lpstr>Arial Bold</vt:lpstr>
      <vt:lpstr>Arial-ExtraBoldPL</vt:lpstr>
      <vt:lpstr>Bradley Hand ITC</vt:lpstr>
      <vt:lpstr>Gill Sans</vt:lpstr>
      <vt:lpstr>Times New Roman</vt:lpstr>
      <vt:lpstr>Pantallazo inicio</vt:lpstr>
      <vt:lpstr>Pantallazo cierre</vt:lpstr>
      <vt:lpstr>1_WOIZ - prezentacja "wykładowa"</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PKO BP 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PKO BP SA</dc:creator>
  <cp:lastModifiedBy>Katarzyna Mleczko</cp:lastModifiedBy>
  <cp:revision>1103</cp:revision>
  <cp:lastPrinted>2011-07-18T19:05:36Z</cp:lastPrinted>
  <dcterms:created xsi:type="dcterms:W3CDTF">2010-06-23T19:02:16Z</dcterms:created>
  <dcterms:modified xsi:type="dcterms:W3CDTF">2021-07-05T08:47:50Z</dcterms:modified>
</cp:coreProperties>
</file>