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688" r:id="rId2"/>
    <p:sldMasterId id="2147483675" r:id="rId3"/>
  </p:sldMasterIdLst>
  <p:notesMasterIdLst>
    <p:notesMasterId r:id="rId56"/>
  </p:notesMasterIdLst>
  <p:handoutMasterIdLst>
    <p:handoutMasterId r:id="rId57"/>
  </p:handoutMasterIdLst>
  <p:sldIdLst>
    <p:sldId id="627" r:id="rId4"/>
    <p:sldId id="574" r:id="rId5"/>
    <p:sldId id="634" r:id="rId6"/>
    <p:sldId id="636" r:id="rId7"/>
    <p:sldId id="635" r:id="rId8"/>
    <p:sldId id="638" r:id="rId9"/>
    <p:sldId id="637" r:id="rId10"/>
    <p:sldId id="639" r:id="rId11"/>
    <p:sldId id="640" r:id="rId12"/>
    <p:sldId id="641" r:id="rId13"/>
    <p:sldId id="643" r:id="rId14"/>
    <p:sldId id="644" r:id="rId15"/>
    <p:sldId id="646" r:id="rId16"/>
    <p:sldId id="642" r:id="rId17"/>
    <p:sldId id="645" r:id="rId18"/>
    <p:sldId id="670" r:id="rId19"/>
    <p:sldId id="647" r:id="rId20"/>
    <p:sldId id="671" r:id="rId21"/>
    <p:sldId id="648" r:id="rId22"/>
    <p:sldId id="649" r:id="rId23"/>
    <p:sldId id="650" r:id="rId24"/>
    <p:sldId id="652" r:id="rId25"/>
    <p:sldId id="651" r:id="rId26"/>
    <p:sldId id="653" r:id="rId27"/>
    <p:sldId id="672" r:id="rId28"/>
    <p:sldId id="673" r:id="rId29"/>
    <p:sldId id="674" r:id="rId30"/>
    <p:sldId id="654" r:id="rId31"/>
    <p:sldId id="655" r:id="rId32"/>
    <p:sldId id="656" r:id="rId33"/>
    <p:sldId id="658" r:id="rId34"/>
    <p:sldId id="657" r:id="rId35"/>
    <p:sldId id="659" r:id="rId36"/>
    <p:sldId id="675" r:id="rId37"/>
    <p:sldId id="660" r:id="rId38"/>
    <p:sldId id="676" r:id="rId39"/>
    <p:sldId id="661" r:id="rId40"/>
    <p:sldId id="677" r:id="rId41"/>
    <p:sldId id="684" r:id="rId42"/>
    <p:sldId id="685" r:id="rId43"/>
    <p:sldId id="680" r:id="rId44"/>
    <p:sldId id="663" r:id="rId45"/>
    <p:sldId id="664" r:id="rId46"/>
    <p:sldId id="681" r:id="rId47"/>
    <p:sldId id="665" r:id="rId48"/>
    <p:sldId id="666" r:id="rId49"/>
    <p:sldId id="686" r:id="rId50"/>
    <p:sldId id="667" r:id="rId51"/>
    <p:sldId id="682" r:id="rId52"/>
    <p:sldId id="683" r:id="rId53"/>
    <p:sldId id="668" r:id="rId54"/>
    <p:sldId id="626" r:id="rId55"/>
  </p:sldIdLst>
  <p:sldSz cx="9144000" cy="6858000" type="screen4x3"/>
  <p:notesSz cx="6669088" cy="9928225"/>
  <p:defaultTextStyle>
    <a:defPPr>
      <a:defRPr lang="en-US"/>
    </a:defPPr>
    <a:lvl1pPr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1pPr>
    <a:lvl2pPr marL="457200"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2pPr>
    <a:lvl3pPr marL="914400"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3pPr>
    <a:lvl4pPr marL="1371600"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4pPr>
    <a:lvl5pPr marL="1828800"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5pPr>
    <a:lvl6pPr marL="2286000" algn="l" defTabSz="914400" rtl="0" eaLnBrk="1" latinLnBrk="0" hangingPunct="1">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6pPr>
    <a:lvl7pPr marL="2743200" algn="l" defTabSz="914400" rtl="0" eaLnBrk="1" latinLnBrk="0" hangingPunct="1">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7pPr>
    <a:lvl8pPr marL="3200400" algn="l" defTabSz="914400" rtl="0" eaLnBrk="1" latinLnBrk="0" hangingPunct="1">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8pPr>
    <a:lvl9pPr marL="3657600" algn="l" defTabSz="914400" rtl="0" eaLnBrk="1" latinLnBrk="0" hangingPunct="1">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ristina Herrero Ligero" initials="CH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loop="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2673"/>
    <a:srgbClr val="F26200"/>
    <a:srgbClr val="0404E6"/>
    <a:srgbClr val="FF6600"/>
    <a:srgbClr val="D16D09"/>
    <a:srgbClr val="D15509"/>
    <a:srgbClr val="FF3300"/>
    <a:srgbClr val="222061"/>
    <a:srgbClr val="FFFFFF"/>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88" autoAdjust="0"/>
    <p:restoredTop sz="86906" autoAdjust="0"/>
  </p:normalViewPr>
  <p:slideViewPr>
    <p:cSldViewPr>
      <p:cViewPr varScale="1">
        <p:scale>
          <a:sx n="59" d="100"/>
          <a:sy n="59" d="100"/>
        </p:scale>
        <p:origin x="1620" y="6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microsoft.com/office/2016/11/relationships/changesInfo" Target="changesInfos/changesInfo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commentAuthors" Target="commentAuthors.xml"/><Relationship Id="rId5" Type="http://schemas.openxmlformats.org/officeDocument/2006/relationships/slide" Target="slides/slide2.xml"/><Relationship Id="rId61" Type="http://schemas.openxmlformats.org/officeDocument/2006/relationships/theme" Target="theme/theme1.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notesMaster" Target="notesMasters/notesMaster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presProps" Target="presProp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handoutMaster" Target="handoutMasters/handoutMaster1.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to San Martín" userId="086299404871f465" providerId="LiveId" clId="{4C526BDD-FF38-4CCD-A5DE-1D2E30129F10}"/>
    <pc:docChg chg="modSld">
      <pc:chgData name="Anto San Martín" userId="086299404871f465" providerId="LiveId" clId="{4C526BDD-FF38-4CCD-A5DE-1D2E30129F10}" dt="2021-07-02T16:17:31.576" v="29" actId="1036"/>
      <pc:docMkLst>
        <pc:docMk/>
      </pc:docMkLst>
      <pc:sldChg chg="addSp modSp mod">
        <pc:chgData name="Anto San Martín" userId="086299404871f465" providerId="LiveId" clId="{4C526BDD-FF38-4CCD-A5DE-1D2E30129F10}" dt="2021-07-02T16:17:31.576" v="29" actId="1036"/>
        <pc:sldMkLst>
          <pc:docMk/>
          <pc:sldMk cId="1543052061" sldId="626"/>
        </pc:sldMkLst>
        <pc:spChg chg="add mod">
          <ac:chgData name="Anto San Martín" userId="086299404871f465" providerId="LiveId" clId="{4C526BDD-FF38-4CCD-A5DE-1D2E30129F10}" dt="2021-07-02T16:17:31.576" v="29" actId="1036"/>
          <ac:spMkLst>
            <pc:docMk/>
            <pc:sldMk cId="1543052061" sldId="626"/>
            <ac:spMk id="2" creationId="{A43D39BF-8C73-470E-AD76-38798680067D}"/>
          </ac:spMkLst>
        </pc:spChg>
      </pc:sldChg>
    </pc:docChg>
  </pc:docChgLst>
  <pc:docChgLst>
    <pc:chgData name="Jerzy Wolny" userId="c7e8a6814ca9a417" providerId="LiveId" clId="{A07589F4-32C8-4E46-A0CC-4581AA813D65}"/>
    <pc:docChg chg="custSel modSld">
      <pc:chgData name="Jerzy Wolny" userId="c7e8a6814ca9a417" providerId="LiveId" clId="{A07589F4-32C8-4E46-A0CC-4581AA813D65}" dt="2020-02-12T10:22:52.634" v="118" actId="20577"/>
      <pc:docMkLst>
        <pc:docMk/>
      </pc:docMkLst>
      <pc:sldChg chg="modSp">
        <pc:chgData name="Jerzy Wolny" userId="c7e8a6814ca9a417" providerId="LiveId" clId="{A07589F4-32C8-4E46-A0CC-4581AA813D65}" dt="2020-02-12T10:22:52.634" v="118" actId="20577"/>
        <pc:sldMkLst>
          <pc:docMk/>
          <pc:sldMk cId="177153672" sldId="634"/>
        </pc:sldMkLst>
        <pc:spChg chg="mod">
          <ac:chgData name="Jerzy Wolny" userId="c7e8a6814ca9a417" providerId="LiveId" clId="{A07589F4-32C8-4E46-A0CC-4581AA813D65}" dt="2020-02-12T10:22:52.634" v="118" actId="20577"/>
          <ac:spMkLst>
            <pc:docMk/>
            <pc:sldMk cId="177153672" sldId="634"/>
            <ac:spMk id="11" creationId="{7DDD0085-0D9F-6748-B468-7103072F949E}"/>
          </ac:spMkLst>
        </pc:spChg>
      </pc:sldChg>
      <pc:sldChg chg="modSp">
        <pc:chgData name="Jerzy Wolny" userId="c7e8a6814ca9a417" providerId="LiveId" clId="{A07589F4-32C8-4E46-A0CC-4581AA813D65}" dt="2020-02-12T10:07:44.681" v="32" actId="20577"/>
        <pc:sldMkLst>
          <pc:docMk/>
          <pc:sldMk cId="1270199204" sldId="640"/>
        </pc:sldMkLst>
        <pc:spChg chg="mod">
          <ac:chgData name="Jerzy Wolny" userId="c7e8a6814ca9a417" providerId="LiveId" clId="{A07589F4-32C8-4E46-A0CC-4581AA813D65}" dt="2020-02-12T10:07:44.681" v="32" actId="20577"/>
          <ac:spMkLst>
            <pc:docMk/>
            <pc:sldMk cId="1270199204" sldId="640"/>
            <ac:spMk id="7" creationId="{1D5E232C-6126-924A-9C98-AD6755B59A37}"/>
          </ac:spMkLst>
        </pc:spChg>
      </pc:sldChg>
      <pc:sldChg chg="modSp">
        <pc:chgData name="Jerzy Wolny" userId="c7e8a6814ca9a417" providerId="LiveId" clId="{A07589F4-32C8-4E46-A0CC-4581AA813D65}" dt="2020-02-12T10:08:32.729" v="33" actId="313"/>
        <pc:sldMkLst>
          <pc:docMk/>
          <pc:sldMk cId="2095579010" sldId="641"/>
        </pc:sldMkLst>
        <pc:spChg chg="mod">
          <ac:chgData name="Jerzy Wolny" userId="c7e8a6814ca9a417" providerId="LiveId" clId="{A07589F4-32C8-4E46-A0CC-4581AA813D65}" dt="2020-02-12T10:08:32.729" v="33" actId="313"/>
          <ac:spMkLst>
            <pc:docMk/>
            <pc:sldMk cId="2095579010" sldId="641"/>
            <ac:spMk id="7" creationId="{D1D4C954-85C9-644F-A9F5-90AAF569E882}"/>
          </ac:spMkLst>
        </pc:spChg>
      </pc:sldChg>
      <pc:sldChg chg="modSp">
        <pc:chgData name="Jerzy Wolny" userId="c7e8a6814ca9a417" providerId="LiveId" clId="{A07589F4-32C8-4E46-A0CC-4581AA813D65}" dt="2020-02-12T10:10:06.116" v="39" actId="20577"/>
        <pc:sldMkLst>
          <pc:docMk/>
          <pc:sldMk cId="88290996" sldId="645"/>
        </pc:sldMkLst>
        <pc:spChg chg="mod">
          <ac:chgData name="Jerzy Wolny" userId="c7e8a6814ca9a417" providerId="LiveId" clId="{A07589F4-32C8-4E46-A0CC-4581AA813D65}" dt="2020-02-12T10:10:06.116" v="39" actId="20577"/>
          <ac:spMkLst>
            <pc:docMk/>
            <pc:sldMk cId="88290996" sldId="645"/>
            <ac:spMk id="6" creationId="{ED177A1B-5BE5-3A49-B622-53894C51906A}"/>
          </ac:spMkLst>
        </pc:spChg>
      </pc:sldChg>
      <pc:sldChg chg="modSp">
        <pc:chgData name="Jerzy Wolny" userId="c7e8a6814ca9a417" providerId="LiveId" clId="{A07589F4-32C8-4E46-A0CC-4581AA813D65}" dt="2020-02-12T10:12:54.100" v="52" actId="20577"/>
        <pc:sldMkLst>
          <pc:docMk/>
          <pc:sldMk cId="1190208746" sldId="647"/>
        </pc:sldMkLst>
        <pc:spChg chg="mod">
          <ac:chgData name="Jerzy Wolny" userId="c7e8a6814ca9a417" providerId="LiveId" clId="{A07589F4-32C8-4E46-A0CC-4581AA813D65}" dt="2020-02-12T10:12:54.100" v="52" actId="20577"/>
          <ac:spMkLst>
            <pc:docMk/>
            <pc:sldMk cId="1190208746" sldId="647"/>
            <ac:spMk id="6" creationId="{17A4BA66-8275-E442-83FF-032FE012AE4D}"/>
          </ac:spMkLst>
        </pc:spChg>
      </pc:sldChg>
      <pc:sldChg chg="modSp">
        <pc:chgData name="Jerzy Wolny" userId="c7e8a6814ca9a417" providerId="LiveId" clId="{A07589F4-32C8-4E46-A0CC-4581AA813D65}" dt="2020-02-12T10:17:36.174" v="60" actId="6549"/>
        <pc:sldMkLst>
          <pc:docMk/>
          <pc:sldMk cId="962234143" sldId="658"/>
        </pc:sldMkLst>
        <pc:spChg chg="mod">
          <ac:chgData name="Jerzy Wolny" userId="c7e8a6814ca9a417" providerId="LiveId" clId="{A07589F4-32C8-4E46-A0CC-4581AA813D65}" dt="2020-02-12T10:17:36.174" v="60" actId="6549"/>
          <ac:spMkLst>
            <pc:docMk/>
            <pc:sldMk cId="962234143" sldId="658"/>
            <ac:spMk id="7" creationId="{509A8B27-C305-014E-B4F7-FF5C8F31FD14}"/>
          </ac:spMkLst>
        </pc:spChg>
      </pc:sldChg>
      <pc:sldChg chg="modSp">
        <pc:chgData name="Jerzy Wolny" userId="c7e8a6814ca9a417" providerId="LiveId" clId="{A07589F4-32C8-4E46-A0CC-4581AA813D65}" dt="2020-02-12T10:11:47.948" v="41"/>
        <pc:sldMkLst>
          <pc:docMk/>
          <pc:sldMk cId="1861778117" sldId="670"/>
        </pc:sldMkLst>
        <pc:spChg chg="mod">
          <ac:chgData name="Jerzy Wolny" userId="c7e8a6814ca9a417" providerId="LiveId" clId="{A07589F4-32C8-4E46-A0CC-4581AA813D65}" dt="2020-02-12T10:11:47.948" v="41"/>
          <ac:spMkLst>
            <pc:docMk/>
            <pc:sldMk cId="1861778117" sldId="670"/>
            <ac:spMk id="2" creationId="{855ED831-25A3-724C-AD06-A4D03C361F68}"/>
          </ac:spMkLst>
        </pc:spChg>
      </pc:sldChg>
    </pc:docChg>
  </pc:docChgLst>
  <pc:docChgLst>
    <pc:chgData name="Jerzy Wolny" userId="c7e8a6814ca9a417" providerId="LiveId" clId="{6A50D2C3-7416-1347-BBE5-D3CEA47A0298}"/>
    <pc:docChg chg="modShowInfo">
      <pc:chgData name="Jerzy Wolny" userId="c7e8a6814ca9a417" providerId="LiveId" clId="{6A50D2C3-7416-1347-BBE5-D3CEA47A0298}" dt="2020-01-29T08:24:42.672" v="0" actId="2744"/>
      <pc:docMkLst>
        <pc:docMk/>
      </pc:docMkLst>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80D911-433B-4F34-932C-5DC91F673563}"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s-ES"/>
        </a:p>
      </dgm:t>
    </dgm:pt>
    <dgm:pt modelId="{57DE8CE6-DC0A-493A-8018-0516E55EAE39}">
      <dgm:prSet phldrT="[Texto]"/>
      <dgm:spPr/>
      <dgm:t>
        <a:bodyPr/>
        <a:lstStyle/>
        <a:p>
          <a:r>
            <a:rPr lang="es-ES" dirty="0"/>
            <a:t>Fortalecimiento del sentido de la subjetividad, aumento de la autoestima, formación del sentido de la efectividad…</a:t>
          </a:r>
        </a:p>
      </dgm:t>
    </dgm:pt>
    <dgm:pt modelId="{73FEBAB4-D525-4BFC-A685-FB58979FF2A0}" type="parTrans" cxnId="{A21E9365-DB34-454F-BE75-A316D1A5A0AF}">
      <dgm:prSet/>
      <dgm:spPr/>
      <dgm:t>
        <a:bodyPr/>
        <a:lstStyle/>
        <a:p>
          <a:endParaRPr lang="es-ES"/>
        </a:p>
      </dgm:t>
    </dgm:pt>
    <dgm:pt modelId="{77161443-E505-4D59-BF17-03E414359727}" type="sibTrans" cxnId="{A21E9365-DB34-454F-BE75-A316D1A5A0AF}">
      <dgm:prSet/>
      <dgm:spPr/>
      <dgm:t>
        <a:bodyPr/>
        <a:lstStyle/>
        <a:p>
          <a:endParaRPr lang="es-ES"/>
        </a:p>
      </dgm:t>
    </dgm:pt>
    <dgm:pt modelId="{2B7958CC-54BD-40BC-9C8D-54BC8D77224C}">
      <dgm:prSet phldrT="[Texto]"/>
      <dgm:spPr/>
      <dgm:t>
        <a:bodyPr/>
        <a:lstStyle/>
        <a:p>
          <a:r>
            <a:rPr lang="es-ES" dirty="0"/>
            <a:t>Expansión del espectro de las propias posibilidades y oportunidades para su implementación</a:t>
          </a:r>
        </a:p>
      </dgm:t>
    </dgm:pt>
    <dgm:pt modelId="{4E3AF9AA-F3CC-4CAE-85B5-E19CA9E2E666}" type="parTrans" cxnId="{8890E781-8F6C-433C-88C9-C80F84E7D212}">
      <dgm:prSet/>
      <dgm:spPr/>
      <dgm:t>
        <a:bodyPr/>
        <a:lstStyle/>
        <a:p>
          <a:endParaRPr lang="es-ES"/>
        </a:p>
      </dgm:t>
    </dgm:pt>
    <dgm:pt modelId="{94ABB41C-EBE6-499D-A723-85C524B1E3A4}" type="sibTrans" cxnId="{8890E781-8F6C-433C-88C9-C80F84E7D212}">
      <dgm:prSet/>
      <dgm:spPr/>
      <dgm:t>
        <a:bodyPr/>
        <a:lstStyle/>
        <a:p>
          <a:endParaRPr lang="es-ES"/>
        </a:p>
      </dgm:t>
    </dgm:pt>
    <dgm:pt modelId="{37AE9F30-FB09-463A-B4B5-B7F42036693E}">
      <dgm:prSet phldrT="[Texto]"/>
      <dgm:spPr/>
      <dgm:t>
        <a:bodyPr/>
        <a:lstStyle/>
        <a:p>
          <a:r>
            <a:rPr lang="es-ES" dirty="0"/>
            <a:t>Empleo</a:t>
          </a:r>
        </a:p>
      </dgm:t>
    </dgm:pt>
    <dgm:pt modelId="{D7E5DB43-F68E-400A-A694-BAF35B39FC56}" type="parTrans" cxnId="{864B399D-FB0E-4C21-94F1-98B6C064C5D0}">
      <dgm:prSet/>
      <dgm:spPr/>
      <dgm:t>
        <a:bodyPr/>
        <a:lstStyle/>
        <a:p>
          <a:endParaRPr lang="es-ES"/>
        </a:p>
      </dgm:t>
    </dgm:pt>
    <dgm:pt modelId="{849F1579-8F3D-4C4D-9041-7E2930799F71}" type="sibTrans" cxnId="{864B399D-FB0E-4C21-94F1-98B6C064C5D0}">
      <dgm:prSet/>
      <dgm:spPr/>
      <dgm:t>
        <a:bodyPr/>
        <a:lstStyle/>
        <a:p>
          <a:endParaRPr lang="es-ES"/>
        </a:p>
      </dgm:t>
    </dgm:pt>
    <dgm:pt modelId="{1486198C-6708-493E-A73A-4A5505E2D48A}">
      <dgm:prSet phldrT="[Texto]"/>
      <dgm:spPr/>
      <dgm:t>
        <a:bodyPr/>
        <a:lstStyle/>
        <a:p>
          <a:r>
            <a:rPr lang="es-ES" dirty="0"/>
            <a:t>Cumplimiento de las necesidades vitales, independencia</a:t>
          </a:r>
        </a:p>
      </dgm:t>
    </dgm:pt>
    <dgm:pt modelId="{C3432507-894A-4FCA-A232-6A42D9AE9D55}" type="parTrans" cxnId="{6793FA41-2AB3-4A04-B520-F295B2080932}">
      <dgm:prSet/>
      <dgm:spPr/>
      <dgm:t>
        <a:bodyPr/>
        <a:lstStyle/>
        <a:p>
          <a:endParaRPr lang="es-ES"/>
        </a:p>
      </dgm:t>
    </dgm:pt>
    <dgm:pt modelId="{493363EF-CA6B-4B2C-BD7E-5DDBB0199D5D}" type="sibTrans" cxnId="{6793FA41-2AB3-4A04-B520-F295B2080932}">
      <dgm:prSet/>
      <dgm:spPr/>
      <dgm:t>
        <a:bodyPr/>
        <a:lstStyle/>
        <a:p>
          <a:endParaRPr lang="es-ES"/>
        </a:p>
      </dgm:t>
    </dgm:pt>
    <dgm:pt modelId="{B8023E3B-7C21-4293-A54D-869A1EA364D6}">
      <dgm:prSet phldrT="[Texto]"/>
      <dgm:spPr/>
      <dgm:t>
        <a:bodyPr/>
        <a:lstStyle/>
        <a:p>
          <a:r>
            <a:rPr lang="es-ES" dirty="0"/>
            <a:t>Rehabilitación</a:t>
          </a:r>
        </a:p>
      </dgm:t>
    </dgm:pt>
    <dgm:pt modelId="{25163241-9FE9-473D-8A87-AA18701E258E}" type="parTrans" cxnId="{010280C4-8026-4FF2-87F4-1F848E5EE33E}">
      <dgm:prSet/>
      <dgm:spPr/>
      <dgm:t>
        <a:bodyPr/>
        <a:lstStyle/>
        <a:p>
          <a:endParaRPr lang="es-ES"/>
        </a:p>
      </dgm:t>
    </dgm:pt>
    <dgm:pt modelId="{25B610E6-F845-422F-B3F8-44ED6622D220}" type="sibTrans" cxnId="{010280C4-8026-4FF2-87F4-1F848E5EE33E}">
      <dgm:prSet/>
      <dgm:spPr/>
      <dgm:t>
        <a:bodyPr/>
        <a:lstStyle/>
        <a:p>
          <a:endParaRPr lang="es-ES"/>
        </a:p>
      </dgm:t>
    </dgm:pt>
    <dgm:pt modelId="{8255B86C-9EDB-4F06-9B60-4FF28BE660F8}" type="pres">
      <dgm:prSet presAssocID="{B180D911-433B-4F34-932C-5DC91F673563}" presName="cycle" presStyleCnt="0">
        <dgm:presLayoutVars>
          <dgm:dir/>
          <dgm:resizeHandles val="exact"/>
        </dgm:presLayoutVars>
      </dgm:prSet>
      <dgm:spPr/>
    </dgm:pt>
    <dgm:pt modelId="{8D9C9CFB-E17C-4BB0-AB11-96D631694DF2}" type="pres">
      <dgm:prSet presAssocID="{57DE8CE6-DC0A-493A-8018-0516E55EAE39}" presName="dummy" presStyleCnt="0"/>
      <dgm:spPr/>
    </dgm:pt>
    <dgm:pt modelId="{79AE44F2-435D-4D63-AF42-4E4D8379DCCB}" type="pres">
      <dgm:prSet presAssocID="{57DE8CE6-DC0A-493A-8018-0516E55EAE39}" presName="node" presStyleLbl="revTx" presStyleIdx="0" presStyleCnt="5">
        <dgm:presLayoutVars>
          <dgm:bulletEnabled val="1"/>
        </dgm:presLayoutVars>
      </dgm:prSet>
      <dgm:spPr/>
    </dgm:pt>
    <dgm:pt modelId="{C79D8212-B625-476E-BFA5-479E70EE4BB2}" type="pres">
      <dgm:prSet presAssocID="{77161443-E505-4D59-BF17-03E414359727}" presName="sibTrans" presStyleLbl="node1" presStyleIdx="0" presStyleCnt="5"/>
      <dgm:spPr/>
    </dgm:pt>
    <dgm:pt modelId="{D60889ED-0C7E-463C-AAD2-F85879D761FB}" type="pres">
      <dgm:prSet presAssocID="{2B7958CC-54BD-40BC-9C8D-54BC8D77224C}" presName="dummy" presStyleCnt="0"/>
      <dgm:spPr/>
    </dgm:pt>
    <dgm:pt modelId="{FE0C2CC8-B6BA-46CB-A55D-A5AE6EB12E0E}" type="pres">
      <dgm:prSet presAssocID="{2B7958CC-54BD-40BC-9C8D-54BC8D77224C}" presName="node" presStyleLbl="revTx" presStyleIdx="1" presStyleCnt="5">
        <dgm:presLayoutVars>
          <dgm:bulletEnabled val="1"/>
        </dgm:presLayoutVars>
      </dgm:prSet>
      <dgm:spPr/>
    </dgm:pt>
    <dgm:pt modelId="{F5B12A37-36B6-4321-85C1-FB2F9CD3191E}" type="pres">
      <dgm:prSet presAssocID="{94ABB41C-EBE6-499D-A723-85C524B1E3A4}" presName="sibTrans" presStyleLbl="node1" presStyleIdx="1" presStyleCnt="5"/>
      <dgm:spPr/>
    </dgm:pt>
    <dgm:pt modelId="{1B841C52-91D3-4E0D-9F19-1EB6BC76854E}" type="pres">
      <dgm:prSet presAssocID="{37AE9F30-FB09-463A-B4B5-B7F42036693E}" presName="dummy" presStyleCnt="0"/>
      <dgm:spPr/>
    </dgm:pt>
    <dgm:pt modelId="{5B3C5FAA-0355-4FC7-9F1B-AC4E79703A02}" type="pres">
      <dgm:prSet presAssocID="{37AE9F30-FB09-463A-B4B5-B7F42036693E}" presName="node" presStyleLbl="revTx" presStyleIdx="2" presStyleCnt="5">
        <dgm:presLayoutVars>
          <dgm:bulletEnabled val="1"/>
        </dgm:presLayoutVars>
      </dgm:prSet>
      <dgm:spPr/>
    </dgm:pt>
    <dgm:pt modelId="{ACA558C9-F6AF-4E6B-B625-5326F9C05E08}" type="pres">
      <dgm:prSet presAssocID="{849F1579-8F3D-4C4D-9041-7E2930799F71}" presName="sibTrans" presStyleLbl="node1" presStyleIdx="2" presStyleCnt="5"/>
      <dgm:spPr/>
    </dgm:pt>
    <dgm:pt modelId="{3735F241-41A0-4B87-864F-1A0422E437BC}" type="pres">
      <dgm:prSet presAssocID="{1486198C-6708-493E-A73A-4A5505E2D48A}" presName="dummy" presStyleCnt="0"/>
      <dgm:spPr/>
    </dgm:pt>
    <dgm:pt modelId="{AEEE0AF1-AE84-4901-8156-E6E13F63F216}" type="pres">
      <dgm:prSet presAssocID="{1486198C-6708-493E-A73A-4A5505E2D48A}" presName="node" presStyleLbl="revTx" presStyleIdx="3" presStyleCnt="5">
        <dgm:presLayoutVars>
          <dgm:bulletEnabled val="1"/>
        </dgm:presLayoutVars>
      </dgm:prSet>
      <dgm:spPr/>
    </dgm:pt>
    <dgm:pt modelId="{E0BA11CB-2103-4009-BC96-019889EA3F7F}" type="pres">
      <dgm:prSet presAssocID="{493363EF-CA6B-4B2C-BD7E-5DDBB0199D5D}" presName="sibTrans" presStyleLbl="node1" presStyleIdx="3" presStyleCnt="5"/>
      <dgm:spPr/>
    </dgm:pt>
    <dgm:pt modelId="{E6F479F4-23B6-43C5-9C59-A53D5ACF3B1A}" type="pres">
      <dgm:prSet presAssocID="{B8023E3B-7C21-4293-A54D-869A1EA364D6}" presName="dummy" presStyleCnt="0"/>
      <dgm:spPr/>
    </dgm:pt>
    <dgm:pt modelId="{076FE6E8-3F41-41DB-A8B3-990DE1C40995}" type="pres">
      <dgm:prSet presAssocID="{B8023E3B-7C21-4293-A54D-869A1EA364D6}" presName="node" presStyleLbl="revTx" presStyleIdx="4" presStyleCnt="5">
        <dgm:presLayoutVars>
          <dgm:bulletEnabled val="1"/>
        </dgm:presLayoutVars>
      </dgm:prSet>
      <dgm:spPr/>
    </dgm:pt>
    <dgm:pt modelId="{A511F83C-2430-4C75-9A89-A91B4071171E}" type="pres">
      <dgm:prSet presAssocID="{25B610E6-F845-422F-B3F8-44ED6622D220}" presName="sibTrans" presStyleLbl="node1" presStyleIdx="4" presStyleCnt="5"/>
      <dgm:spPr/>
    </dgm:pt>
  </dgm:ptLst>
  <dgm:cxnLst>
    <dgm:cxn modelId="{9F7B6936-A1BE-4FC7-8E53-DE6F9384F7C9}" type="presOf" srcId="{77161443-E505-4D59-BF17-03E414359727}" destId="{C79D8212-B625-476E-BFA5-479E70EE4BB2}" srcOrd="0" destOrd="0" presId="urn:microsoft.com/office/officeart/2005/8/layout/cycle1"/>
    <dgm:cxn modelId="{EDEA2438-E48D-453F-A700-C5C8B9D4806C}" type="presOf" srcId="{25B610E6-F845-422F-B3F8-44ED6622D220}" destId="{A511F83C-2430-4C75-9A89-A91B4071171E}" srcOrd="0" destOrd="0" presId="urn:microsoft.com/office/officeart/2005/8/layout/cycle1"/>
    <dgm:cxn modelId="{3A33CB38-DE21-4A45-BB45-2D5B5059D049}" type="presOf" srcId="{94ABB41C-EBE6-499D-A723-85C524B1E3A4}" destId="{F5B12A37-36B6-4321-85C1-FB2F9CD3191E}" srcOrd="0" destOrd="0" presId="urn:microsoft.com/office/officeart/2005/8/layout/cycle1"/>
    <dgm:cxn modelId="{6793FA41-2AB3-4A04-B520-F295B2080932}" srcId="{B180D911-433B-4F34-932C-5DC91F673563}" destId="{1486198C-6708-493E-A73A-4A5505E2D48A}" srcOrd="3" destOrd="0" parTransId="{C3432507-894A-4FCA-A232-6A42D9AE9D55}" sibTransId="{493363EF-CA6B-4B2C-BD7E-5DDBB0199D5D}"/>
    <dgm:cxn modelId="{A21E9365-DB34-454F-BE75-A316D1A5A0AF}" srcId="{B180D911-433B-4F34-932C-5DC91F673563}" destId="{57DE8CE6-DC0A-493A-8018-0516E55EAE39}" srcOrd="0" destOrd="0" parTransId="{73FEBAB4-D525-4BFC-A685-FB58979FF2A0}" sibTransId="{77161443-E505-4D59-BF17-03E414359727}"/>
    <dgm:cxn modelId="{DA031D6B-1361-45C7-B512-8FCC047BEA97}" type="presOf" srcId="{57DE8CE6-DC0A-493A-8018-0516E55EAE39}" destId="{79AE44F2-435D-4D63-AF42-4E4D8379DCCB}" srcOrd="0" destOrd="0" presId="urn:microsoft.com/office/officeart/2005/8/layout/cycle1"/>
    <dgm:cxn modelId="{5B62CA6E-1C4D-4190-900F-E8AAFEE0F2EC}" type="presOf" srcId="{B180D911-433B-4F34-932C-5DC91F673563}" destId="{8255B86C-9EDB-4F06-9B60-4FF28BE660F8}" srcOrd="0" destOrd="0" presId="urn:microsoft.com/office/officeart/2005/8/layout/cycle1"/>
    <dgm:cxn modelId="{63BC9A4F-944F-4D26-921C-9FC35C30FF38}" type="presOf" srcId="{1486198C-6708-493E-A73A-4A5505E2D48A}" destId="{AEEE0AF1-AE84-4901-8156-E6E13F63F216}" srcOrd="0" destOrd="0" presId="urn:microsoft.com/office/officeart/2005/8/layout/cycle1"/>
    <dgm:cxn modelId="{8890E781-8F6C-433C-88C9-C80F84E7D212}" srcId="{B180D911-433B-4F34-932C-5DC91F673563}" destId="{2B7958CC-54BD-40BC-9C8D-54BC8D77224C}" srcOrd="1" destOrd="0" parTransId="{4E3AF9AA-F3CC-4CAE-85B5-E19CA9E2E666}" sibTransId="{94ABB41C-EBE6-499D-A723-85C524B1E3A4}"/>
    <dgm:cxn modelId="{864B399D-FB0E-4C21-94F1-98B6C064C5D0}" srcId="{B180D911-433B-4F34-932C-5DC91F673563}" destId="{37AE9F30-FB09-463A-B4B5-B7F42036693E}" srcOrd="2" destOrd="0" parTransId="{D7E5DB43-F68E-400A-A694-BAF35B39FC56}" sibTransId="{849F1579-8F3D-4C4D-9041-7E2930799F71}"/>
    <dgm:cxn modelId="{0FE05EA3-2E23-4BF5-BA87-64203DB51B00}" type="presOf" srcId="{493363EF-CA6B-4B2C-BD7E-5DDBB0199D5D}" destId="{E0BA11CB-2103-4009-BC96-019889EA3F7F}" srcOrd="0" destOrd="0" presId="urn:microsoft.com/office/officeart/2005/8/layout/cycle1"/>
    <dgm:cxn modelId="{010280C4-8026-4FF2-87F4-1F848E5EE33E}" srcId="{B180D911-433B-4F34-932C-5DC91F673563}" destId="{B8023E3B-7C21-4293-A54D-869A1EA364D6}" srcOrd="4" destOrd="0" parTransId="{25163241-9FE9-473D-8A87-AA18701E258E}" sibTransId="{25B610E6-F845-422F-B3F8-44ED6622D220}"/>
    <dgm:cxn modelId="{9F48D1C7-F887-4EC9-B70B-0D1E2F376F26}" type="presOf" srcId="{37AE9F30-FB09-463A-B4B5-B7F42036693E}" destId="{5B3C5FAA-0355-4FC7-9F1B-AC4E79703A02}" srcOrd="0" destOrd="0" presId="urn:microsoft.com/office/officeart/2005/8/layout/cycle1"/>
    <dgm:cxn modelId="{A3D2E9D5-801C-492B-B3F6-979B9BEB03EF}" type="presOf" srcId="{2B7958CC-54BD-40BC-9C8D-54BC8D77224C}" destId="{FE0C2CC8-B6BA-46CB-A55D-A5AE6EB12E0E}" srcOrd="0" destOrd="0" presId="urn:microsoft.com/office/officeart/2005/8/layout/cycle1"/>
    <dgm:cxn modelId="{CAFC09E1-769D-489F-BB37-5B6D77BB881C}" type="presOf" srcId="{849F1579-8F3D-4C4D-9041-7E2930799F71}" destId="{ACA558C9-F6AF-4E6B-B625-5326F9C05E08}" srcOrd="0" destOrd="0" presId="urn:microsoft.com/office/officeart/2005/8/layout/cycle1"/>
    <dgm:cxn modelId="{0A9BF5FC-2A42-4903-8D80-817C06DAFA4D}" type="presOf" srcId="{B8023E3B-7C21-4293-A54D-869A1EA364D6}" destId="{076FE6E8-3F41-41DB-A8B3-990DE1C40995}" srcOrd="0" destOrd="0" presId="urn:microsoft.com/office/officeart/2005/8/layout/cycle1"/>
    <dgm:cxn modelId="{A66E5268-78E5-4889-B512-504C2950C878}" type="presParOf" srcId="{8255B86C-9EDB-4F06-9B60-4FF28BE660F8}" destId="{8D9C9CFB-E17C-4BB0-AB11-96D631694DF2}" srcOrd="0" destOrd="0" presId="urn:microsoft.com/office/officeart/2005/8/layout/cycle1"/>
    <dgm:cxn modelId="{83D3895B-D721-4F2F-BD03-06B1DB1F731F}" type="presParOf" srcId="{8255B86C-9EDB-4F06-9B60-4FF28BE660F8}" destId="{79AE44F2-435D-4D63-AF42-4E4D8379DCCB}" srcOrd="1" destOrd="0" presId="urn:microsoft.com/office/officeart/2005/8/layout/cycle1"/>
    <dgm:cxn modelId="{7669AE79-B675-4676-A4B5-46545BDEF15F}" type="presParOf" srcId="{8255B86C-9EDB-4F06-9B60-4FF28BE660F8}" destId="{C79D8212-B625-476E-BFA5-479E70EE4BB2}" srcOrd="2" destOrd="0" presId="urn:microsoft.com/office/officeart/2005/8/layout/cycle1"/>
    <dgm:cxn modelId="{2DC575B3-CACA-43A2-8C49-3BF5DC4F8674}" type="presParOf" srcId="{8255B86C-9EDB-4F06-9B60-4FF28BE660F8}" destId="{D60889ED-0C7E-463C-AAD2-F85879D761FB}" srcOrd="3" destOrd="0" presId="urn:microsoft.com/office/officeart/2005/8/layout/cycle1"/>
    <dgm:cxn modelId="{520FF8A9-1B95-4E12-A414-0D32836C9122}" type="presParOf" srcId="{8255B86C-9EDB-4F06-9B60-4FF28BE660F8}" destId="{FE0C2CC8-B6BA-46CB-A55D-A5AE6EB12E0E}" srcOrd="4" destOrd="0" presId="urn:microsoft.com/office/officeart/2005/8/layout/cycle1"/>
    <dgm:cxn modelId="{F84DDB67-4AC2-4E7F-A55B-D979FBCCCF25}" type="presParOf" srcId="{8255B86C-9EDB-4F06-9B60-4FF28BE660F8}" destId="{F5B12A37-36B6-4321-85C1-FB2F9CD3191E}" srcOrd="5" destOrd="0" presId="urn:microsoft.com/office/officeart/2005/8/layout/cycle1"/>
    <dgm:cxn modelId="{0C9EE744-7D38-4970-83B5-393C935EC165}" type="presParOf" srcId="{8255B86C-9EDB-4F06-9B60-4FF28BE660F8}" destId="{1B841C52-91D3-4E0D-9F19-1EB6BC76854E}" srcOrd="6" destOrd="0" presId="urn:microsoft.com/office/officeart/2005/8/layout/cycle1"/>
    <dgm:cxn modelId="{79759D3F-1EE2-4643-AEDD-FE69CAC2812F}" type="presParOf" srcId="{8255B86C-9EDB-4F06-9B60-4FF28BE660F8}" destId="{5B3C5FAA-0355-4FC7-9F1B-AC4E79703A02}" srcOrd="7" destOrd="0" presId="urn:microsoft.com/office/officeart/2005/8/layout/cycle1"/>
    <dgm:cxn modelId="{BE1E0400-6704-42F8-85CB-9F2205B1199B}" type="presParOf" srcId="{8255B86C-9EDB-4F06-9B60-4FF28BE660F8}" destId="{ACA558C9-F6AF-4E6B-B625-5326F9C05E08}" srcOrd="8" destOrd="0" presId="urn:microsoft.com/office/officeart/2005/8/layout/cycle1"/>
    <dgm:cxn modelId="{91EB5315-FE50-4DDD-AFBF-937BD0538D88}" type="presParOf" srcId="{8255B86C-9EDB-4F06-9B60-4FF28BE660F8}" destId="{3735F241-41A0-4B87-864F-1A0422E437BC}" srcOrd="9" destOrd="0" presId="urn:microsoft.com/office/officeart/2005/8/layout/cycle1"/>
    <dgm:cxn modelId="{D25C6AEE-ABB3-4B8D-AE3D-4176EA81BFCA}" type="presParOf" srcId="{8255B86C-9EDB-4F06-9B60-4FF28BE660F8}" destId="{AEEE0AF1-AE84-4901-8156-E6E13F63F216}" srcOrd="10" destOrd="0" presId="urn:microsoft.com/office/officeart/2005/8/layout/cycle1"/>
    <dgm:cxn modelId="{47661F2B-657E-4226-88CC-A0BCAC659119}" type="presParOf" srcId="{8255B86C-9EDB-4F06-9B60-4FF28BE660F8}" destId="{E0BA11CB-2103-4009-BC96-019889EA3F7F}" srcOrd="11" destOrd="0" presId="urn:microsoft.com/office/officeart/2005/8/layout/cycle1"/>
    <dgm:cxn modelId="{112B67ED-65D5-4C2B-A6C0-6B078D1EBF58}" type="presParOf" srcId="{8255B86C-9EDB-4F06-9B60-4FF28BE660F8}" destId="{E6F479F4-23B6-43C5-9C59-A53D5ACF3B1A}" srcOrd="12" destOrd="0" presId="urn:microsoft.com/office/officeart/2005/8/layout/cycle1"/>
    <dgm:cxn modelId="{C29B4F47-F0FA-4549-BC34-01D1C59752D7}" type="presParOf" srcId="{8255B86C-9EDB-4F06-9B60-4FF28BE660F8}" destId="{076FE6E8-3F41-41DB-A8B3-990DE1C40995}" srcOrd="13" destOrd="0" presId="urn:microsoft.com/office/officeart/2005/8/layout/cycle1"/>
    <dgm:cxn modelId="{0244AF63-B26C-4860-818D-09A0A9749DA8}" type="presParOf" srcId="{8255B86C-9EDB-4F06-9B60-4FF28BE660F8}" destId="{A511F83C-2430-4C75-9A89-A91B4071171E}"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AE44F2-435D-4D63-AF42-4E4D8379DCCB}">
      <dsp:nvSpPr>
        <dsp:cNvPr id="0" name=""/>
        <dsp:cNvSpPr/>
      </dsp:nvSpPr>
      <dsp:spPr>
        <a:xfrm>
          <a:off x="4519323" y="37910"/>
          <a:ext cx="1307923" cy="13079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ES" sz="1200" kern="1200" dirty="0"/>
            <a:t>Fortalecimiento del sentido de la subjetividad, aumento de la autoestima, formación del sentido de la efectividad…</a:t>
          </a:r>
        </a:p>
      </dsp:txBody>
      <dsp:txXfrm>
        <a:off x="4519323" y="37910"/>
        <a:ext cx="1307923" cy="1307923"/>
      </dsp:txXfrm>
    </dsp:sp>
    <dsp:sp modelId="{C79D8212-B625-476E-BFA5-479E70EE4BB2}">
      <dsp:nvSpPr>
        <dsp:cNvPr id="0" name=""/>
        <dsp:cNvSpPr/>
      </dsp:nvSpPr>
      <dsp:spPr>
        <a:xfrm>
          <a:off x="1439508" y="-301"/>
          <a:ext cx="4907692" cy="4907692"/>
        </a:xfrm>
        <a:prstGeom prst="circularArrow">
          <a:avLst>
            <a:gd name="adj1" fmla="val 5197"/>
            <a:gd name="adj2" fmla="val 335672"/>
            <a:gd name="adj3" fmla="val 21294225"/>
            <a:gd name="adj4" fmla="val 19765377"/>
            <a:gd name="adj5" fmla="val 6063"/>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0C2CC8-B6BA-46CB-A55D-A5AE6EB12E0E}">
      <dsp:nvSpPr>
        <dsp:cNvPr id="0" name=""/>
        <dsp:cNvSpPr/>
      </dsp:nvSpPr>
      <dsp:spPr>
        <a:xfrm>
          <a:off x="5310363" y="2472482"/>
          <a:ext cx="1307923" cy="13079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ES" sz="1200" kern="1200" dirty="0"/>
            <a:t>Expansión del espectro de las propias posibilidades y oportunidades para su implementación</a:t>
          </a:r>
        </a:p>
      </dsp:txBody>
      <dsp:txXfrm>
        <a:off x="5310363" y="2472482"/>
        <a:ext cx="1307923" cy="1307923"/>
      </dsp:txXfrm>
    </dsp:sp>
    <dsp:sp modelId="{F5B12A37-36B6-4321-85C1-FB2F9CD3191E}">
      <dsp:nvSpPr>
        <dsp:cNvPr id="0" name=""/>
        <dsp:cNvSpPr/>
      </dsp:nvSpPr>
      <dsp:spPr>
        <a:xfrm>
          <a:off x="1439508" y="-301"/>
          <a:ext cx="4907692" cy="4907692"/>
        </a:xfrm>
        <a:prstGeom prst="circularArrow">
          <a:avLst>
            <a:gd name="adj1" fmla="val 5197"/>
            <a:gd name="adj2" fmla="val 335672"/>
            <a:gd name="adj3" fmla="val 4015717"/>
            <a:gd name="adj4" fmla="val 2252497"/>
            <a:gd name="adj5" fmla="val 6063"/>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3C5FAA-0355-4FC7-9F1B-AC4E79703A02}">
      <dsp:nvSpPr>
        <dsp:cNvPr id="0" name=""/>
        <dsp:cNvSpPr/>
      </dsp:nvSpPr>
      <dsp:spPr>
        <a:xfrm>
          <a:off x="3239393" y="3977130"/>
          <a:ext cx="1307923" cy="13079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ES" sz="1200" kern="1200" dirty="0"/>
            <a:t>Empleo</a:t>
          </a:r>
        </a:p>
      </dsp:txBody>
      <dsp:txXfrm>
        <a:off x="3239393" y="3977130"/>
        <a:ext cx="1307923" cy="1307923"/>
      </dsp:txXfrm>
    </dsp:sp>
    <dsp:sp modelId="{ACA558C9-F6AF-4E6B-B625-5326F9C05E08}">
      <dsp:nvSpPr>
        <dsp:cNvPr id="0" name=""/>
        <dsp:cNvSpPr/>
      </dsp:nvSpPr>
      <dsp:spPr>
        <a:xfrm>
          <a:off x="1439508" y="-301"/>
          <a:ext cx="4907692" cy="4907692"/>
        </a:xfrm>
        <a:prstGeom prst="circularArrow">
          <a:avLst>
            <a:gd name="adj1" fmla="val 5197"/>
            <a:gd name="adj2" fmla="val 335672"/>
            <a:gd name="adj3" fmla="val 8211832"/>
            <a:gd name="adj4" fmla="val 6448611"/>
            <a:gd name="adj5" fmla="val 6063"/>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EE0AF1-AE84-4901-8156-E6E13F63F216}">
      <dsp:nvSpPr>
        <dsp:cNvPr id="0" name=""/>
        <dsp:cNvSpPr/>
      </dsp:nvSpPr>
      <dsp:spPr>
        <a:xfrm>
          <a:off x="1168422" y="2472482"/>
          <a:ext cx="1307923" cy="13079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ES" sz="1200" kern="1200" dirty="0"/>
            <a:t>Cumplimiento de las necesidades vitales, independencia</a:t>
          </a:r>
        </a:p>
      </dsp:txBody>
      <dsp:txXfrm>
        <a:off x="1168422" y="2472482"/>
        <a:ext cx="1307923" cy="1307923"/>
      </dsp:txXfrm>
    </dsp:sp>
    <dsp:sp modelId="{E0BA11CB-2103-4009-BC96-019889EA3F7F}">
      <dsp:nvSpPr>
        <dsp:cNvPr id="0" name=""/>
        <dsp:cNvSpPr/>
      </dsp:nvSpPr>
      <dsp:spPr>
        <a:xfrm>
          <a:off x="1439508" y="-301"/>
          <a:ext cx="4907692" cy="4907692"/>
        </a:xfrm>
        <a:prstGeom prst="circularArrow">
          <a:avLst>
            <a:gd name="adj1" fmla="val 5197"/>
            <a:gd name="adj2" fmla="val 335672"/>
            <a:gd name="adj3" fmla="val 12298951"/>
            <a:gd name="adj4" fmla="val 10770103"/>
            <a:gd name="adj5" fmla="val 6063"/>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6FE6E8-3F41-41DB-A8B3-990DE1C40995}">
      <dsp:nvSpPr>
        <dsp:cNvPr id="0" name=""/>
        <dsp:cNvSpPr/>
      </dsp:nvSpPr>
      <dsp:spPr>
        <a:xfrm>
          <a:off x="1959462" y="37910"/>
          <a:ext cx="1307923" cy="13079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ES" sz="1200" kern="1200" dirty="0"/>
            <a:t>Rehabilitación</a:t>
          </a:r>
        </a:p>
      </dsp:txBody>
      <dsp:txXfrm>
        <a:off x="1959462" y="37910"/>
        <a:ext cx="1307923" cy="1307923"/>
      </dsp:txXfrm>
    </dsp:sp>
    <dsp:sp modelId="{A511F83C-2430-4C75-9A89-A91B4071171E}">
      <dsp:nvSpPr>
        <dsp:cNvPr id="0" name=""/>
        <dsp:cNvSpPr/>
      </dsp:nvSpPr>
      <dsp:spPr>
        <a:xfrm>
          <a:off x="1439508" y="-301"/>
          <a:ext cx="4907692" cy="4907692"/>
        </a:xfrm>
        <a:prstGeom prst="circularArrow">
          <a:avLst>
            <a:gd name="adj1" fmla="val 5197"/>
            <a:gd name="adj2" fmla="val 335672"/>
            <a:gd name="adj3" fmla="val 16866703"/>
            <a:gd name="adj4" fmla="val 15197626"/>
            <a:gd name="adj5" fmla="val 6063"/>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5650" name="Rectangle 2">
            <a:extLst>
              <a:ext uri="{FF2B5EF4-FFF2-40B4-BE49-F238E27FC236}">
                <a16:creationId xmlns:a16="http://schemas.microsoft.com/office/drawing/2014/main" id="{A786AC13-3B3C-434F-930F-3759522426C4}"/>
              </a:ext>
            </a:extLst>
          </p:cNvPr>
          <p:cNvSpPr>
            <a:spLocks noGrp="1" noChangeArrowheads="1"/>
          </p:cNvSpPr>
          <p:nvPr>
            <p:ph type="hdr" sz="quarter"/>
          </p:nvPr>
        </p:nvSpPr>
        <p:spPr bwMode="auto">
          <a:xfrm>
            <a:off x="0" y="0"/>
            <a:ext cx="2890838" cy="495300"/>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lvl1pPr algn="l"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5651" name="Rectangle 3">
            <a:extLst>
              <a:ext uri="{FF2B5EF4-FFF2-40B4-BE49-F238E27FC236}">
                <a16:creationId xmlns:a16="http://schemas.microsoft.com/office/drawing/2014/main" id="{12F27FC0-06F0-4D51-AA51-8BDFE07682D6}"/>
              </a:ext>
            </a:extLst>
          </p:cNvPr>
          <p:cNvSpPr>
            <a:spLocks noGrp="1" noChangeArrowheads="1"/>
          </p:cNvSpPr>
          <p:nvPr>
            <p:ph type="dt" sz="quarter" idx="1"/>
          </p:nvPr>
        </p:nvSpPr>
        <p:spPr bwMode="auto">
          <a:xfrm>
            <a:off x="3778250" y="0"/>
            <a:ext cx="2889250" cy="495300"/>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lvl1pPr algn="r"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5652" name="Rectangle 4">
            <a:extLst>
              <a:ext uri="{FF2B5EF4-FFF2-40B4-BE49-F238E27FC236}">
                <a16:creationId xmlns:a16="http://schemas.microsoft.com/office/drawing/2014/main" id="{E82735A0-647D-4BD1-BD5B-45621751ED74}"/>
              </a:ext>
            </a:extLst>
          </p:cNvPr>
          <p:cNvSpPr>
            <a:spLocks noGrp="1" noChangeArrowheads="1"/>
          </p:cNvSpPr>
          <p:nvPr>
            <p:ph type="ftr" sz="quarter" idx="2"/>
          </p:nvPr>
        </p:nvSpPr>
        <p:spPr bwMode="auto">
          <a:xfrm>
            <a:off x="0" y="9431338"/>
            <a:ext cx="2890838" cy="495300"/>
          </a:xfrm>
          <a:prstGeom prst="rect">
            <a:avLst/>
          </a:prstGeom>
          <a:noFill/>
          <a:ln w="9525">
            <a:noFill/>
            <a:miter lim="800000"/>
            <a:headEnd/>
            <a:tailEnd/>
          </a:ln>
          <a:effectLst/>
        </p:spPr>
        <p:txBody>
          <a:bodyPr vert="horz" wrap="square" lIns="94838" tIns="47419" rIns="94838" bIns="47419" numCol="1" anchor="b" anchorCtr="0" compatLnSpc="1">
            <a:prstTxWarp prst="textNoShape">
              <a:avLst/>
            </a:prstTxWarp>
          </a:bodyPr>
          <a:lstStyle>
            <a:lvl1pPr algn="l"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5653" name="Rectangle 5">
            <a:extLst>
              <a:ext uri="{FF2B5EF4-FFF2-40B4-BE49-F238E27FC236}">
                <a16:creationId xmlns:a16="http://schemas.microsoft.com/office/drawing/2014/main" id="{8BC580F7-5C43-4800-8EB5-F383B44EFA06}"/>
              </a:ext>
            </a:extLst>
          </p:cNvPr>
          <p:cNvSpPr>
            <a:spLocks noGrp="1" noChangeArrowheads="1"/>
          </p:cNvSpPr>
          <p:nvPr>
            <p:ph type="sldNum" sz="quarter" idx="3"/>
          </p:nvPr>
        </p:nvSpPr>
        <p:spPr bwMode="auto">
          <a:xfrm>
            <a:off x="3778250" y="9431338"/>
            <a:ext cx="2889250" cy="495300"/>
          </a:xfrm>
          <a:prstGeom prst="rect">
            <a:avLst/>
          </a:prstGeom>
          <a:noFill/>
          <a:ln w="9525">
            <a:noFill/>
            <a:miter lim="800000"/>
            <a:headEnd/>
            <a:tailEnd/>
          </a:ln>
          <a:effectLst/>
        </p:spPr>
        <p:txBody>
          <a:bodyPr vert="horz" wrap="square" lIns="94838" tIns="47419" rIns="94838" bIns="47419" numCol="1" anchor="b" anchorCtr="0" compatLnSpc="1">
            <a:prstTxWarp prst="textNoShape">
              <a:avLst/>
            </a:prstTxWarp>
          </a:bodyPr>
          <a:lstStyle>
            <a:lvl1pPr algn="r" eaLnBrk="1" hangingPunct="1">
              <a:defRPr sz="1200" b="0">
                <a:solidFill>
                  <a:schemeClr val="tx1"/>
                </a:solidFill>
                <a:latin typeface="Gill Sans" charset="0"/>
              </a:defRPr>
            </a:lvl1pPr>
          </a:lstStyle>
          <a:p>
            <a:pPr>
              <a:defRPr/>
            </a:pPr>
            <a:fld id="{0F4D8571-DAE3-4A0A-B55A-D352E17371B3}" type="slidenum">
              <a:rPr lang="pl-PL" altLang="pl-PL"/>
              <a:pPr>
                <a:defRPr/>
              </a:pPr>
              <a:t>‹Nº›</a:t>
            </a:fld>
            <a:endParaRPr lang="pl-PL" altLang="pl-PL"/>
          </a:p>
        </p:txBody>
      </p:sp>
    </p:spTree>
    <p:extLst>
      <p:ext uri="{BB962C8B-B14F-4D97-AF65-F5344CB8AC3E}">
        <p14:creationId xmlns:p14="http://schemas.microsoft.com/office/powerpoint/2010/main" val="6354842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02" name="Rectangle 2">
            <a:extLst>
              <a:ext uri="{FF2B5EF4-FFF2-40B4-BE49-F238E27FC236}">
                <a16:creationId xmlns:a16="http://schemas.microsoft.com/office/drawing/2014/main" id="{9D23DB73-A9FE-4E14-959C-1751FBB3DBE7}"/>
              </a:ext>
            </a:extLst>
          </p:cNvPr>
          <p:cNvSpPr>
            <a:spLocks noGrp="1" noChangeArrowheads="1"/>
          </p:cNvSpPr>
          <p:nvPr>
            <p:ph type="hdr" sz="quarter"/>
          </p:nvPr>
        </p:nvSpPr>
        <p:spPr bwMode="auto">
          <a:xfrm>
            <a:off x="0" y="0"/>
            <a:ext cx="2890838" cy="495300"/>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lvl1pPr algn="l"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3603" name="Rectangle 3">
            <a:extLst>
              <a:ext uri="{FF2B5EF4-FFF2-40B4-BE49-F238E27FC236}">
                <a16:creationId xmlns:a16="http://schemas.microsoft.com/office/drawing/2014/main" id="{A9DAA2C6-4EF0-41B4-BC9E-E27E5042BB98}"/>
              </a:ext>
            </a:extLst>
          </p:cNvPr>
          <p:cNvSpPr>
            <a:spLocks noGrp="1" noChangeArrowheads="1"/>
          </p:cNvSpPr>
          <p:nvPr>
            <p:ph type="dt" idx="1"/>
          </p:nvPr>
        </p:nvSpPr>
        <p:spPr bwMode="auto">
          <a:xfrm>
            <a:off x="3778250" y="0"/>
            <a:ext cx="2889250" cy="495300"/>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lvl1pPr algn="r"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3076" name="Rectangle 4">
            <a:extLst>
              <a:ext uri="{FF2B5EF4-FFF2-40B4-BE49-F238E27FC236}">
                <a16:creationId xmlns:a16="http://schemas.microsoft.com/office/drawing/2014/main" id="{6437E330-273C-4546-B9FD-22B008B64B45}"/>
              </a:ext>
            </a:extLst>
          </p:cNvPr>
          <p:cNvSpPr>
            <a:spLocks noGrp="1" noRot="1" noChangeAspect="1" noChangeArrowheads="1" noTextEdit="1"/>
          </p:cNvSpPr>
          <p:nvPr>
            <p:ph type="sldImg" idx="2"/>
          </p:nvPr>
        </p:nvSpPr>
        <p:spPr bwMode="auto">
          <a:xfrm>
            <a:off x="854075" y="746125"/>
            <a:ext cx="4960938"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5" name="Rectangle 5">
            <a:extLst>
              <a:ext uri="{FF2B5EF4-FFF2-40B4-BE49-F238E27FC236}">
                <a16:creationId xmlns:a16="http://schemas.microsoft.com/office/drawing/2014/main" id="{DB446E1B-717C-4A79-9E33-9563462D8FF2}"/>
              </a:ext>
            </a:extLst>
          </p:cNvPr>
          <p:cNvSpPr>
            <a:spLocks noGrp="1" noChangeArrowheads="1"/>
          </p:cNvSpPr>
          <p:nvPr>
            <p:ph type="body" sz="quarter" idx="3"/>
          </p:nvPr>
        </p:nvSpPr>
        <p:spPr bwMode="auto">
          <a:xfrm>
            <a:off x="666750" y="4714875"/>
            <a:ext cx="5335588" cy="4467225"/>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153606" name="Rectangle 6">
            <a:extLst>
              <a:ext uri="{FF2B5EF4-FFF2-40B4-BE49-F238E27FC236}">
                <a16:creationId xmlns:a16="http://schemas.microsoft.com/office/drawing/2014/main" id="{FCD46796-19B0-4292-B146-6897B629387F}"/>
              </a:ext>
            </a:extLst>
          </p:cNvPr>
          <p:cNvSpPr>
            <a:spLocks noGrp="1" noChangeArrowheads="1"/>
          </p:cNvSpPr>
          <p:nvPr>
            <p:ph type="ftr" sz="quarter" idx="4"/>
          </p:nvPr>
        </p:nvSpPr>
        <p:spPr bwMode="auto">
          <a:xfrm>
            <a:off x="0" y="9431338"/>
            <a:ext cx="2890838" cy="495300"/>
          </a:xfrm>
          <a:prstGeom prst="rect">
            <a:avLst/>
          </a:prstGeom>
          <a:noFill/>
          <a:ln w="9525">
            <a:noFill/>
            <a:miter lim="800000"/>
            <a:headEnd/>
            <a:tailEnd/>
          </a:ln>
          <a:effectLst/>
        </p:spPr>
        <p:txBody>
          <a:bodyPr vert="horz" wrap="square" lIns="94838" tIns="47419" rIns="94838" bIns="47419" numCol="1" anchor="b" anchorCtr="0" compatLnSpc="1">
            <a:prstTxWarp prst="textNoShape">
              <a:avLst/>
            </a:prstTxWarp>
          </a:bodyPr>
          <a:lstStyle>
            <a:lvl1pPr algn="l"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3607" name="Rectangle 7">
            <a:extLst>
              <a:ext uri="{FF2B5EF4-FFF2-40B4-BE49-F238E27FC236}">
                <a16:creationId xmlns:a16="http://schemas.microsoft.com/office/drawing/2014/main" id="{9D239CE3-0A73-4B0C-BABC-9F9F7B8A64F9}"/>
              </a:ext>
            </a:extLst>
          </p:cNvPr>
          <p:cNvSpPr>
            <a:spLocks noGrp="1" noChangeArrowheads="1"/>
          </p:cNvSpPr>
          <p:nvPr>
            <p:ph type="sldNum" sz="quarter" idx="5"/>
          </p:nvPr>
        </p:nvSpPr>
        <p:spPr bwMode="auto">
          <a:xfrm>
            <a:off x="3778250" y="9431338"/>
            <a:ext cx="2889250" cy="495300"/>
          </a:xfrm>
          <a:prstGeom prst="rect">
            <a:avLst/>
          </a:prstGeom>
          <a:noFill/>
          <a:ln w="9525">
            <a:noFill/>
            <a:miter lim="800000"/>
            <a:headEnd/>
            <a:tailEnd/>
          </a:ln>
          <a:effectLst/>
        </p:spPr>
        <p:txBody>
          <a:bodyPr vert="horz" wrap="square" lIns="94838" tIns="47419" rIns="94838" bIns="47419" numCol="1" anchor="b" anchorCtr="0" compatLnSpc="1">
            <a:prstTxWarp prst="textNoShape">
              <a:avLst/>
            </a:prstTxWarp>
          </a:bodyPr>
          <a:lstStyle>
            <a:lvl1pPr algn="r" eaLnBrk="1" hangingPunct="1">
              <a:defRPr sz="1200" b="0">
                <a:solidFill>
                  <a:schemeClr val="tx1"/>
                </a:solidFill>
                <a:latin typeface="Gill Sans" charset="0"/>
              </a:defRPr>
            </a:lvl1pPr>
          </a:lstStyle>
          <a:p>
            <a:pPr>
              <a:defRPr/>
            </a:pPr>
            <a:fld id="{006E914C-D4D4-4E1B-A2D4-BEC8EAE69E5B}" type="slidenum">
              <a:rPr lang="pl-PL" altLang="pl-PL"/>
              <a:pPr>
                <a:defRPr/>
              </a:pPr>
              <a:t>‹Nº›</a:t>
            </a:fld>
            <a:endParaRPr lang="pl-PL" altLang="pl-PL"/>
          </a:p>
        </p:txBody>
      </p:sp>
    </p:spTree>
    <p:extLst>
      <p:ext uri="{BB962C8B-B14F-4D97-AF65-F5344CB8AC3E}">
        <p14:creationId xmlns:p14="http://schemas.microsoft.com/office/powerpoint/2010/main" val="1479205412"/>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Gill Sans" charset="0"/>
        <a:ea typeface="+mn-ea"/>
        <a:cs typeface="+mn-cs"/>
      </a:defRPr>
    </a:lvl1pPr>
    <a:lvl2pPr marL="457200" algn="l" rtl="0" eaLnBrk="0" fontAlgn="base" hangingPunct="0">
      <a:spcBef>
        <a:spcPct val="0"/>
      </a:spcBef>
      <a:spcAft>
        <a:spcPct val="0"/>
      </a:spcAft>
      <a:defRPr sz="1200" kern="1200">
        <a:solidFill>
          <a:schemeClr val="tx1"/>
        </a:solidFill>
        <a:latin typeface="Gill Sans" charset="0"/>
        <a:ea typeface="+mn-ea"/>
        <a:cs typeface="+mn-cs"/>
      </a:defRPr>
    </a:lvl2pPr>
    <a:lvl3pPr marL="914400" algn="l" rtl="0" eaLnBrk="0" fontAlgn="base" hangingPunct="0">
      <a:spcBef>
        <a:spcPct val="0"/>
      </a:spcBef>
      <a:spcAft>
        <a:spcPct val="0"/>
      </a:spcAft>
      <a:defRPr sz="1200" kern="1200">
        <a:solidFill>
          <a:schemeClr val="tx1"/>
        </a:solidFill>
        <a:latin typeface="Gill Sans" charset="0"/>
        <a:ea typeface="+mn-ea"/>
        <a:cs typeface="+mn-cs"/>
      </a:defRPr>
    </a:lvl3pPr>
    <a:lvl4pPr marL="1371600" algn="l" rtl="0" eaLnBrk="0" fontAlgn="base" hangingPunct="0">
      <a:spcBef>
        <a:spcPct val="0"/>
      </a:spcBef>
      <a:spcAft>
        <a:spcPct val="0"/>
      </a:spcAft>
      <a:defRPr sz="1200" kern="1200">
        <a:solidFill>
          <a:schemeClr val="tx1"/>
        </a:solidFill>
        <a:latin typeface="Gill Sans" charset="0"/>
        <a:ea typeface="+mn-ea"/>
        <a:cs typeface="+mn-cs"/>
      </a:defRPr>
    </a:lvl4pPr>
    <a:lvl5pPr marL="1828800" algn="l" rtl="0" eaLnBrk="0" fontAlgn="base" hangingPunct="0">
      <a:spcBef>
        <a:spcPct val="0"/>
      </a:spcBef>
      <a:spcAft>
        <a:spcPct val="0"/>
      </a:spcAft>
      <a:defRPr sz="1200" kern="1200">
        <a:solidFill>
          <a:schemeClr val="tx1"/>
        </a:solidFill>
        <a:latin typeface="Gill San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006E914C-D4D4-4E1B-A2D4-BEC8EAE69E5B}" type="slidenum">
              <a:rPr lang="pl-PL" altLang="pl-PL" smtClean="0"/>
              <a:pPr>
                <a:defRPr/>
              </a:pPr>
              <a:t>1</a:t>
            </a:fld>
            <a:endParaRPr lang="pl-PL" altLang="pl-PL"/>
          </a:p>
        </p:txBody>
      </p:sp>
    </p:spTree>
    <p:extLst>
      <p:ext uri="{BB962C8B-B14F-4D97-AF65-F5344CB8AC3E}">
        <p14:creationId xmlns:p14="http://schemas.microsoft.com/office/powerpoint/2010/main" val="8981724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a:defRPr/>
            </a:pPr>
            <a:fld id="{006E914C-D4D4-4E1B-A2D4-BEC8EAE69E5B}" type="slidenum">
              <a:rPr lang="pl-PL" altLang="pl-PL" smtClean="0"/>
              <a:pPr>
                <a:defRPr/>
              </a:pPr>
              <a:t>28</a:t>
            </a:fld>
            <a:endParaRPr lang="pl-PL" altLang="pl-PL"/>
          </a:p>
        </p:txBody>
      </p:sp>
    </p:spTree>
    <p:extLst>
      <p:ext uri="{BB962C8B-B14F-4D97-AF65-F5344CB8AC3E}">
        <p14:creationId xmlns:p14="http://schemas.microsoft.com/office/powerpoint/2010/main" val="22595443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a:defRPr/>
            </a:pPr>
            <a:fld id="{006E914C-D4D4-4E1B-A2D4-BEC8EAE69E5B}" type="slidenum">
              <a:rPr lang="pl-PL" altLang="pl-PL" smtClean="0"/>
              <a:pPr>
                <a:defRPr/>
              </a:pPr>
              <a:t>51</a:t>
            </a:fld>
            <a:endParaRPr lang="pl-PL" altLang="pl-PL"/>
          </a:p>
        </p:txBody>
      </p:sp>
    </p:spTree>
    <p:extLst>
      <p:ext uri="{BB962C8B-B14F-4D97-AF65-F5344CB8AC3E}">
        <p14:creationId xmlns:p14="http://schemas.microsoft.com/office/powerpoint/2010/main" val="3077497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dirty="0"/>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pPr/>
              <a:t>2</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447052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pPr/>
              <a:t>3</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2874895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pPr/>
              <a:t>4</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1400064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dirty="0"/>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pPr/>
              <a:t>5</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17643457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dirty="0"/>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pPr/>
              <a:t>6</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2814287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pPr/>
              <a:t>7</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34053455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pPr/>
              <a:t>8</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6821371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006E914C-D4D4-4E1B-A2D4-BEC8EAE69E5B}" type="slidenum">
              <a:rPr lang="pl-PL" altLang="pl-PL" smtClean="0"/>
              <a:pPr>
                <a:defRPr/>
              </a:pPr>
              <a:t>22</a:t>
            </a:fld>
            <a:endParaRPr lang="pl-PL" altLang="pl-PL"/>
          </a:p>
        </p:txBody>
      </p:sp>
    </p:spTree>
    <p:extLst>
      <p:ext uri="{BB962C8B-B14F-4D97-AF65-F5344CB8AC3E}">
        <p14:creationId xmlns:p14="http://schemas.microsoft.com/office/powerpoint/2010/main" val="1447247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Tree>
    <p:extLst>
      <p:ext uri="{BB962C8B-B14F-4D97-AF65-F5344CB8AC3E}">
        <p14:creationId xmlns:p14="http://schemas.microsoft.com/office/powerpoint/2010/main" val="979225554"/>
      </p:ext>
    </p:extLst>
  </p:cSld>
  <p:clrMapOvr>
    <a:masterClrMapping/>
  </p:clrMapOvr>
  <p:transition advClick="0" advTm="3000"/>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a:prstGeom prst="rect">
            <a:avLst/>
          </a:prstGeo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Tree>
    <p:extLst>
      <p:ext uri="{BB962C8B-B14F-4D97-AF65-F5344CB8AC3E}">
        <p14:creationId xmlns:p14="http://schemas.microsoft.com/office/powerpoint/2010/main" val="3475500510"/>
      </p:ext>
    </p:extLst>
  </p:cSld>
  <p:clrMapOvr>
    <a:masterClrMapping/>
  </p:clrMapOvr>
  <p:transition advClick="0" advTm="3000"/>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a:prstGeom prst="rect">
            <a:avLst/>
          </a:prstGeo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sym typeface="Arial" charset="0"/>
            </a:endParaRPr>
          </a:p>
        </p:txBody>
      </p:sp>
      <p:sp>
        <p:nvSpPr>
          <p:cNvPr id="4" name="Symbol zastępczy tekstu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Tree>
    <p:extLst>
      <p:ext uri="{BB962C8B-B14F-4D97-AF65-F5344CB8AC3E}">
        <p14:creationId xmlns:p14="http://schemas.microsoft.com/office/powerpoint/2010/main" val="3942999680"/>
      </p:ext>
    </p:extLst>
  </p:cSld>
  <p:clrMapOvr>
    <a:masterClrMapping/>
  </p:clrMapOvr>
  <p:transition advClick="0" advTm="300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
        <p:nvSpPr>
          <p:cNvPr id="3" name="Symbol zastępczy tytułu pionowego 2"/>
          <p:cNvSpPr>
            <a:spLocks noGrp="1"/>
          </p:cNvSpPr>
          <p:nvPr>
            <p:ph type="body" orient="vert" idx="1"/>
          </p:nvPr>
        </p:nvSpPr>
        <p:spPr>
          <a:xfrm>
            <a:off x="539750" y="1778000"/>
            <a:ext cx="2447925" cy="300038"/>
          </a:xfrm>
          <a:prstGeom prst="rect">
            <a:avLst/>
          </a:prstGeo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3323957132"/>
      </p:ext>
    </p:extLst>
  </p:cSld>
  <p:clrMapOvr>
    <a:masterClrMapping/>
  </p:clrMapOvr>
  <p:transition advClick="0" advTm="300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734175" y="179388"/>
            <a:ext cx="2159000" cy="5781675"/>
          </a:xfrm>
          <a:prstGeom prst="rect">
            <a:avLst/>
          </a:prstGeo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252413" y="179388"/>
            <a:ext cx="6329362" cy="5781675"/>
          </a:xfrm>
          <a:prstGeom prst="rect">
            <a:avLst/>
          </a:prstGeo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1124156749"/>
      </p:ext>
    </p:extLst>
  </p:cSld>
  <p:clrMapOvr>
    <a:masterClrMapping/>
  </p:clrMapOvr>
  <p:transition advClick="0" advTm="3000"/>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A28829C-D2C5-4D42-BE8A-4F8A41114E2B}"/>
              </a:ext>
            </a:extLst>
          </p:cNvPr>
          <p:cNvSpPr>
            <a:spLocks noGrp="1"/>
          </p:cNvSpPr>
          <p:nvPr>
            <p:ph type="dt" sz="half" idx="10"/>
          </p:nvPr>
        </p:nvSpPr>
        <p:spPr>
          <a:xfrm>
            <a:off x="628650" y="6356350"/>
            <a:ext cx="2057400" cy="365125"/>
          </a:xfrm>
          <a:prstGeom prst="rect">
            <a:avLst/>
          </a:prstGeom>
        </p:spPr>
        <p:txBody>
          <a:bodyPr/>
          <a:lstStyle/>
          <a:p>
            <a:fld id="{712B9414-CB0F-4C23-B371-28EC791D4E6B}" type="datetimeFigureOut">
              <a:rPr lang="es-ES" smtClean="0"/>
              <a:t>02/07/2021</a:t>
            </a:fld>
            <a:endParaRPr lang="es-ES"/>
          </a:p>
        </p:txBody>
      </p:sp>
      <p:sp>
        <p:nvSpPr>
          <p:cNvPr id="3" name="Marcador de pie de página 2">
            <a:extLst>
              <a:ext uri="{FF2B5EF4-FFF2-40B4-BE49-F238E27FC236}">
                <a16:creationId xmlns:a16="http://schemas.microsoft.com/office/drawing/2014/main" id="{6D0BB456-2253-4052-BF6A-44170294294E}"/>
              </a:ext>
            </a:extLst>
          </p:cNvPr>
          <p:cNvSpPr>
            <a:spLocks noGrp="1"/>
          </p:cNvSpPr>
          <p:nvPr>
            <p:ph type="ftr" sz="quarter" idx="11"/>
          </p:nvPr>
        </p:nvSpPr>
        <p:spPr>
          <a:xfrm>
            <a:off x="3028950" y="6356350"/>
            <a:ext cx="3086100" cy="365125"/>
          </a:xfrm>
          <a:prstGeom prst="rect">
            <a:avLst/>
          </a:prstGeom>
        </p:spPr>
        <p:txBody>
          <a:bodyPr/>
          <a:lstStyle/>
          <a:p>
            <a:endParaRPr lang="es-ES"/>
          </a:p>
        </p:txBody>
      </p:sp>
      <p:sp>
        <p:nvSpPr>
          <p:cNvPr id="4" name="Marcador de número de diapositiva 3">
            <a:extLst>
              <a:ext uri="{FF2B5EF4-FFF2-40B4-BE49-F238E27FC236}">
                <a16:creationId xmlns:a16="http://schemas.microsoft.com/office/drawing/2014/main" id="{BCB6EDE6-DB8A-4DB0-A5E1-EE58A5EEE730}"/>
              </a:ext>
            </a:extLst>
          </p:cNvPr>
          <p:cNvSpPr>
            <a:spLocks noGrp="1"/>
          </p:cNvSpPr>
          <p:nvPr>
            <p:ph type="sldNum" sz="quarter" idx="12"/>
          </p:nvPr>
        </p:nvSpPr>
        <p:spPr>
          <a:xfrm>
            <a:off x="6457950" y="6356350"/>
            <a:ext cx="2057400" cy="365125"/>
          </a:xfrm>
          <a:prstGeom prst="rect">
            <a:avLst/>
          </a:prstGeom>
        </p:spPr>
        <p:txBody>
          <a:bodyPr/>
          <a:lstStyle/>
          <a:p>
            <a:fld id="{44C48ACA-3E37-4987-8F1A-67691E09B26D}" type="slidenum">
              <a:rPr lang="es-ES" smtClean="0"/>
              <a:t>‹Nº›</a:t>
            </a:fld>
            <a:endParaRPr lang="es-ES"/>
          </a:p>
        </p:txBody>
      </p:sp>
    </p:spTree>
    <p:extLst>
      <p:ext uri="{BB962C8B-B14F-4D97-AF65-F5344CB8AC3E}">
        <p14:creationId xmlns:p14="http://schemas.microsoft.com/office/powerpoint/2010/main" val="1983156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a:prstGeom prst="rect">
            <a:avLst/>
          </a:prstGeo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a:t>Kliknij, aby edytować styl wzorca podtytułu</a:t>
            </a:r>
          </a:p>
        </p:txBody>
      </p:sp>
    </p:spTree>
    <p:extLst>
      <p:ext uri="{BB962C8B-B14F-4D97-AF65-F5344CB8AC3E}">
        <p14:creationId xmlns:p14="http://schemas.microsoft.com/office/powerpoint/2010/main" val="1792898901"/>
      </p:ext>
    </p:extLst>
  </p:cSld>
  <p:clrMapOvr>
    <a:masterClrMapping/>
  </p:clrMapOvr>
  <p:transition advClick="0" advTm="300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
        <p:nvSpPr>
          <p:cNvPr id="3" name="Symbol zastępczy zawartości 2"/>
          <p:cNvSpPr>
            <a:spLocks noGrp="1"/>
          </p:cNvSpPr>
          <p:nvPr>
            <p:ph idx="1"/>
          </p:nvPr>
        </p:nvSpPr>
        <p:spPr>
          <a:xfrm>
            <a:off x="539750" y="1778000"/>
            <a:ext cx="2447925" cy="300038"/>
          </a:xfrm>
          <a:prstGeom prst="rect">
            <a:avLst/>
          </a:prstGeo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957903230"/>
      </p:ext>
    </p:extLst>
  </p:cSld>
  <p:clrMapOvr>
    <a:masterClrMapping/>
  </p:clrMapOvr>
  <p:transition advClick="0" advTm="300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a:t>Kliknij, aby edytować style wzorca tekstu</a:t>
            </a:r>
          </a:p>
        </p:txBody>
      </p:sp>
    </p:spTree>
    <p:extLst>
      <p:ext uri="{BB962C8B-B14F-4D97-AF65-F5344CB8AC3E}">
        <p14:creationId xmlns:p14="http://schemas.microsoft.com/office/powerpoint/2010/main" val="1971424270"/>
      </p:ext>
    </p:extLst>
  </p:cSld>
  <p:clrMapOvr>
    <a:masterClrMapping/>
  </p:clrMapOvr>
  <p:transition advClick="0" advTm="300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
        <p:nvSpPr>
          <p:cNvPr id="3" name="Symbol zastępczy zawartości 2"/>
          <p:cNvSpPr>
            <a:spLocks noGrp="1"/>
          </p:cNvSpPr>
          <p:nvPr>
            <p:ph sz="half" idx="1"/>
          </p:nvPr>
        </p:nvSpPr>
        <p:spPr>
          <a:xfrm>
            <a:off x="252413" y="1400175"/>
            <a:ext cx="4243387" cy="45608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400175"/>
            <a:ext cx="4244975" cy="45608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3716525946"/>
      </p:ext>
    </p:extLst>
  </p:cSld>
  <p:clrMapOvr>
    <a:masterClrMapping/>
  </p:clrMapOvr>
  <p:transition advClick="0" advTm="3000"/>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1844907675"/>
      </p:ext>
    </p:extLst>
  </p:cSld>
  <p:clrMapOvr>
    <a:masterClrMapping/>
  </p:clrMapOvr>
  <p:transition advClick="0" advTm="300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Tree>
    <p:extLst>
      <p:ext uri="{BB962C8B-B14F-4D97-AF65-F5344CB8AC3E}">
        <p14:creationId xmlns:p14="http://schemas.microsoft.com/office/powerpoint/2010/main" val="2339326563"/>
      </p:ext>
    </p:extLst>
  </p:cSld>
  <p:clrMapOvr>
    <a:masterClrMapping/>
  </p:clrMapOvr>
  <p:transition advClick="0" advTm="3000"/>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extLst>
      <p:ext uri="{BB962C8B-B14F-4D97-AF65-F5344CB8AC3E}">
        <p14:creationId xmlns:p14="http://schemas.microsoft.com/office/powerpoint/2010/main" val="745512791"/>
      </p:ext>
    </p:extLst>
  </p:cSld>
  <p:clrMapOvr>
    <a:masterClrMapping/>
  </p:clrMapOvr>
  <p:transition advClick="0" advTm="300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9.jpg"/><Relationship Id="rId7" Type="http://schemas.openxmlformats.org/officeDocument/2006/relationships/image" Target="../media/image5.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 Id="rId9" Type="http://schemas.openxmlformats.org/officeDocument/2006/relationships/image" Target="../media/image7.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11.jpg"/><Relationship Id="rId18" Type="http://schemas.openxmlformats.org/officeDocument/2006/relationships/image" Target="../media/image15.jpe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3.xml"/><Relationship Id="rId17" Type="http://schemas.openxmlformats.org/officeDocument/2006/relationships/image" Target="../media/image14.gif"/><Relationship Id="rId2" Type="http://schemas.openxmlformats.org/officeDocument/2006/relationships/slideLayout" Target="../slideLayouts/slideLayout4.xml"/><Relationship Id="rId16" Type="http://schemas.openxmlformats.org/officeDocument/2006/relationships/image" Target="../media/image13.png"/><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image" Target="../media/image2.png"/><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1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6" name="Grupo 5">
            <a:extLst>
              <a:ext uri="{FF2B5EF4-FFF2-40B4-BE49-F238E27FC236}">
                <a16:creationId xmlns:a16="http://schemas.microsoft.com/office/drawing/2014/main" id="{7F5898CD-F109-43CE-8333-D377CDEFC4E3}"/>
              </a:ext>
            </a:extLst>
          </p:cNvPr>
          <p:cNvGrpSpPr/>
          <p:nvPr userDrawn="1"/>
        </p:nvGrpSpPr>
        <p:grpSpPr>
          <a:xfrm>
            <a:off x="1427789" y="2101850"/>
            <a:ext cx="6288423" cy="1543174"/>
            <a:chOff x="2483768" y="2101850"/>
            <a:chExt cx="6288423" cy="1543174"/>
          </a:xfrm>
        </p:grpSpPr>
        <p:pic>
          <p:nvPicPr>
            <p:cNvPr id="1032" name="Obraz 1">
              <a:extLst>
                <a:ext uri="{FF2B5EF4-FFF2-40B4-BE49-F238E27FC236}">
                  <a16:creationId xmlns:a16="http://schemas.microsoft.com/office/drawing/2014/main" id="{1407952D-8B25-4FA2-8918-81203F0FE34D}"/>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839351" y="2101850"/>
              <a:ext cx="1932840" cy="1543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pole tekstowe 17">
              <a:extLst>
                <a:ext uri="{FF2B5EF4-FFF2-40B4-BE49-F238E27FC236}">
                  <a16:creationId xmlns:a16="http://schemas.microsoft.com/office/drawing/2014/main" id="{D1CE1919-414B-4DE4-964C-B2C5E44ED078}"/>
                </a:ext>
              </a:extLst>
            </p:cNvPr>
            <p:cNvSpPr txBox="1"/>
            <p:nvPr userDrawn="1"/>
          </p:nvSpPr>
          <p:spPr bwMode="auto">
            <a:xfrm>
              <a:off x="2483768" y="2321491"/>
              <a:ext cx="4184730" cy="1103893"/>
            </a:xfrm>
            <a:prstGeom prst="rect">
              <a:avLst/>
            </a:prstGeom>
            <a:noFill/>
          </p:spPr>
          <p:txBody>
            <a:bodyPr>
              <a:scene3d>
                <a:camera prst="orthographicFront"/>
                <a:lightRig rig="harsh" dir="t"/>
              </a:scene3d>
              <a:sp3d extrusionH="57150" prstMaterial="matte">
                <a:bevelT w="63500" h="12700" prst="angle"/>
                <a:contourClr>
                  <a:schemeClr val="bg1">
                    <a:lumMod val="65000"/>
                  </a:schemeClr>
                </a:contourClr>
              </a:sp3d>
            </a:bodyPr>
            <a:lstStyle/>
            <a:p>
              <a:pPr algn="r">
                <a:spcAft>
                  <a:spcPts val="0"/>
                </a:spcAft>
                <a:defRPr/>
              </a:pPr>
              <a:r>
                <a:rPr lang="en-US" sz="1800" dirty="0">
                  <a:solidFill>
                    <a:schemeClr val="bg1">
                      <a:lumMod val="50000"/>
                    </a:schemeClr>
                  </a:solidFill>
                  <a:ea typeface="Times New Roman" panose="02020603050405020304" pitchFamily="18" charset="0"/>
                </a:rPr>
                <a:t>Development of innovative training solutions in the ﬁeld of functional evaluation aimed at updating of the curricula of health sciences schools</a:t>
              </a:r>
              <a:endParaRPr lang="pl-PL" sz="1800" dirty="0">
                <a:solidFill>
                  <a:schemeClr val="bg1">
                    <a:lumMod val="50000"/>
                  </a:schemeClr>
                </a:solidFill>
                <a:latin typeface="Times New Roman" panose="02020603050405020304" pitchFamily="18" charset="0"/>
                <a:ea typeface="Times New Roman" panose="02020603050405020304" pitchFamily="18" charset="0"/>
              </a:endParaRPr>
            </a:p>
          </p:txBody>
        </p:sp>
      </p:grpSp>
      <p:pic>
        <p:nvPicPr>
          <p:cNvPr id="1028" name="Obraz 13" descr="Logo Politechniki ÅlÄskiej">
            <a:extLst>
              <a:ext uri="{FF2B5EF4-FFF2-40B4-BE49-F238E27FC236}">
                <a16:creationId xmlns:a16="http://schemas.microsoft.com/office/drawing/2014/main" id="{FC0A478C-BDBE-4BDE-AA43-47749735BE71}"/>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l="1044" r="29419"/>
          <a:stretch>
            <a:fillRect/>
          </a:stretch>
        </p:blipFill>
        <p:spPr bwMode="auto">
          <a:xfrm>
            <a:off x="539750" y="5932488"/>
            <a:ext cx="1871663"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Obraz 14">
            <a:extLst>
              <a:ext uri="{FF2B5EF4-FFF2-40B4-BE49-F238E27FC236}">
                <a16:creationId xmlns:a16="http://schemas.microsoft.com/office/drawing/2014/main" id="{95BCF6DF-C3EE-4187-9DC0-ACE2D108ED28}"/>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5253038" y="5805488"/>
            <a:ext cx="9747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Obraz 15">
            <a:extLst>
              <a:ext uri="{FF2B5EF4-FFF2-40B4-BE49-F238E27FC236}">
                <a16:creationId xmlns:a16="http://schemas.microsoft.com/office/drawing/2014/main" id="{1D9DFB03-099B-426B-8DE4-903ED8CC404B}"/>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l="10886" t="30379" r="9628" b="26703"/>
          <a:stretch>
            <a:fillRect/>
          </a:stretch>
        </p:blipFill>
        <p:spPr bwMode="auto">
          <a:xfrm>
            <a:off x="6958013" y="5868988"/>
            <a:ext cx="1646237"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Imagen 11">
            <a:extLst>
              <a:ext uri="{FF2B5EF4-FFF2-40B4-BE49-F238E27FC236}">
                <a16:creationId xmlns:a16="http://schemas.microsoft.com/office/drawing/2014/main" id="{05FE09E8-6CB9-4FD9-9D83-68B2B84BA510}"/>
              </a:ext>
            </a:extLst>
          </p:cNvPr>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3070225" y="5983288"/>
            <a:ext cx="1452563"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agen 2">
            <a:extLst>
              <a:ext uri="{FF2B5EF4-FFF2-40B4-BE49-F238E27FC236}">
                <a16:creationId xmlns:a16="http://schemas.microsoft.com/office/drawing/2014/main" id="{C78C4C2B-68B9-4C0C-9BAD-FF084FB00A31}"/>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0" y="4691"/>
            <a:ext cx="9144000" cy="1859280"/>
          </a:xfrm>
          <a:prstGeom prst="rect">
            <a:avLst/>
          </a:prstGeom>
        </p:spPr>
      </p:pic>
      <p:pic>
        <p:nvPicPr>
          <p:cNvPr id="12" name="Imagen 11">
            <a:extLst>
              <a:ext uri="{FF2B5EF4-FFF2-40B4-BE49-F238E27FC236}">
                <a16:creationId xmlns:a16="http://schemas.microsoft.com/office/drawing/2014/main" id="{25F30BC2-E2E6-493D-955E-C69103BB7BAC}"/>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164287" y="1327888"/>
            <a:ext cx="1812155" cy="516936"/>
          </a:xfrm>
          <a:prstGeom prst="rect">
            <a:avLst/>
          </a:prstGeom>
        </p:spPr>
      </p:pic>
      <p:pic>
        <p:nvPicPr>
          <p:cNvPr id="15" name="Imagen 1">
            <a:extLst>
              <a:ext uri="{FF2B5EF4-FFF2-40B4-BE49-F238E27FC236}">
                <a16:creationId xmlns:a16="http://schemas.microsoft.com/office/drawing/2014/main" id="{D69C079C-D2FD-47BA-A0D7-4871D4A9AFC2}"/>
              </a:ext>
            </a:extLst>
          </p:cNvPr>
          <p:cNvPicPr>
            <a:picLocks noChangeAspect="1" noChangeArrowheads="1"/>
          </p:cNvPicPr>
          <p:nvPr userDrawn="1"/>
        </p:nvPicPr>
        <p:blipFill rotWithShape="1">
          <a:blip r:embed="rId10" cstate="print">
            <a:extLst>
              <a:ext uri="{28A0092B-C50C-407E-A947-70E740481C1C}">
                <a14:useLocalDpi xmlns:a14="http://schemas.microsoft.com/office/drawing/2010/main" val="0"/>
              </a:ext>
            </a:extLst>
          </a:blip>
          <a:srcRect t="26203" b="8290"/>
          <a:stretch/>
        </p:blipFill>
        <p:spPr bwMode="auto">
          <a:xfrm rot="16200000">
            <a:off x="-1467543" y="3788789"/>
            <a:ext cx="3324052" cy="360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6" r:id="rId1"/>
  </p:sldLayoutIdLst>
  <p:transition advClick="0" advTm="3000"/>
  <p:txStyles>
    <p:titleStyle>
      <a:lvl1pPr algn="ctr" defTabSz="642938" rtl="0" eaLnBrk="0" fontAlgn="base" hangingPunct="0">
        <a:spcBef>
          <a:spcPct val="0"/>
        </a:spcBef>
        <a:spcAft>
          <a:spcPct val="0"/>
        </a:spcAft>
        <a:defRPr sz="3000">
          <a:solidFill>
            <a:schemeClr val="tx2"/>
          </a:solidFill>
          <a:latin typeface="+mj-lt"/>
          <a:ea typeface="+mj-ea"/>
          <a:cs typeface="+mj-cs"/>
        </a:defRPr>
      </a:lvl1pPr>
      <a:lvl2pPr algn="ctr" defTabSz="642938" rtl="0" eaLnBrk="0" fontAlgn="base" hangingPunct="0">
        <a:spcBef>
          <a:spcPct val="0"/>
        </a:spcBef>
        <a:spcAft>
          <a:spcPct val="0"/>
        </a:spcAft>
        <a:defRPr sz="3000">
          <a:solidFill>
            <a:schemeClr val="tx2"/>
          </a:solidFill>
          <a:latin typeface="Arial" charset="0"/>
        </a:defRPr>
      </a:lvl2pPr>
      <a:lvl3pPr algn="ctr" defTabSz="642938" rtl="0" eaLnBrk="0" fontAlgn="base" hangingPunct="0">
        <a:spcBef>
          <a:spcPct val="0"/>
        </a:spcBef>
        <a:spcAft>
          <a:spcPct val="0"/>
        </a:spcAft>
        <a:defRPr sz="3000">
          <a:solidFill>
            <a:schemeClr val="tx2"/>
          </a:solidFill>
          <a:latin typeface="Arial" charset="0"/>
        </a:defRPr>
      </a:lvl3pPr>
      <a:lvl4pPr algn="ctr" defTabSz="642938" rtl="0" eaLnBrk="0" fontAlgn="base" hangingPunct="0">
        <a:spcBef>
          <a:spcPct val="0"/>
        </a:spcBef>
        <a:spcAft>
          <a:spcPct val="0"/>
        </a:spcAft>
        <a:defRPr sz="3000">
          <a:solidFill>
            <a:schemeClr val="tx2"/>
          </a:solidFill>
          <a:latin typeface="Arial" charset="0"/>
        </a:defRPr>
      </a:lvl4pPr>
      <a:lvl5pPr algn="ctr" defTabSz="642938" rtl="0" eaLnBrk="0" fontAlgn="base" hangingPunct="0">
        <a:spcBef>
          <a:spcPct val="0"/>
        </a:spcBef>
        <a:spcAft>
          <a:spcPct val="0"/>
        </a:spcAft>
        <a:defRPr sz="3000">
          <a:solidFill>
            <a:schemeClr val="tx2"/>
          </a:solidFill>
          <a:latin typeface="Arial" charset="0"/>
        </a:defRPr>
      </a:lvl5pPr>
      <a:lvl6pPr marL="457200" algn="ctr" defTabSz="642938" rtl="0" eaLnBrk="1" fontAlgn="base" hangingPunct="1">
        <a:spcBef>
          <a:spcPct val="0"/>
        </a:spcBef>
        <a:spcAft>
          <a:spcPct val="0"/>
        </a:spcAft>
        <a:defRPr sz="3000">
          <a:solidFill>
            <a:schemeClr val="tx2"/>
          </a:solidFill>
          <a:latin typeface="Arial" charset="0"/>
        </a:defRPr>
      </a:lvl6pPr>
      <a:lvl7pPr marL="914400" algn="ctr" defTabSz="642938" rtl="0" eaLnBrk="1" fontAlgn="base" hangingPunct="1">
        <a:spcBef>
          <a:spcPct val="0"/>
        </a:spcBef>
        <a:spcAft>
          <a:spcPct val="0"/>
        </a:spcAft>
        <a:defRPr sz="3000">
          <a:solidFill>
            <a:schemeClr val="tx2"/>
          </a:solidFill>
          <a:latin typeface="Arial" charset="0"/>
        </a:defRPr>
      </a:lvl7pPr>
      <a:lvl8pPr marL="1371600" algn="ctr" defTabSz="642938" rtl="0" eaLnBrk="1" fontAlgn="base" hangingPunct="1">
        <a:spcBef>
          <a:spcPct val="0"/>
        </a:spcBef>
        <a:spcAft>
          <a:spcPct val="0"/>
        </a:spcAft>
        <a:defRPr sz="3000">
          <a:solidFill>
            <a:schemeClr val="tx2"/>
          </a:solidFill>
          <a:latin typeface="Arial" charset="0"/>
        </a:defRPr>
      </a:lvl8pPr>
      <a:lvl9pPr marL="1828800" algn="ctr" defTabSz="642938" rtl="0" eaLnBrk="1" fontAlgn="base" hangingPunct="1">
        <a:spcBef>
          <a:spcPct val="0"/>
        </a:spcBef>
        <a:spcAft>
          <a:spcPct val="0"/>
        </a:spcAft>
        <a:defRPr sz="3000">
          <a:solidFill>
            <a:schemeClr val="tx2"/>
          </a:solidFill>
          <a:latin typeface="Arial" charset="0"/>
        </a:defRPr>
      </a:lvl9pPr>
    </p:titleStyle>
    <p:bodyStyle>
      <a:lvl1pPr marL="241300" indent="-241300" algn="l" defTabSz="642938" rtl="0" eaLnBrk="0" fontAlgn="base" hangingPunct="0">
        <a:spcBef>
          <a:spcPct val="20000"/>
        </a:spcBef>
        <a:spcAft>
          <a:spcPct val="0"/>
        </a:spcAft>
        <a:buChar char="•"/>
        <a:defRPr sz="2200">
          <a:solidFill>
            <a:schemeClr val="tx1"/>
          </a:solidFill>
          <a:latin typeface="+mn-lt"/>
          <a:ea typeface="+mn-ea"/>
          <a:cs typeface="+mn-cs"/>
        </a:defRPr>
      </a:lvl1pPr>
      <a:lvl2pPr marL="522288" indent="-203200" algn="l" defTabSz="642938" rtl="0" eaLnBrk="0" fontAlgn="base" hangingPunct="0">
        <a:spcBef>
          <a:spcPct val="20000"/>
        </a:spcBef>
        <a:spcAft>
          <a:spcPct val="0"/>
        </a:spcAft>
        <a:buChar char="–"/>
        <a:defRPr sz="2000">
          <a:solidFill>
            <a:schemeClr val="tx1"/>
          </a:solidFill>
          <a:latin typeface="+mn-lt"/>
        </a:defRPr>
      </a:lvl2pPr>
      <a:lvl3pPr marL="803275" indent="-160338" algn="l" defTabSz="642938" rtl="0" eaLnBrk="0" fontAlgn="base" hangingPunct="0">
        <a:spcBef>
          <a:spcPct val="20000"/>
        </a:spcBef>
        <a:spcAft>
          <a:spcPct val="0"/>
        </a:spcAft>
        <a:buChar char="•"/>
        <a:defRPr sz="1700">
          <a:solidFill>
            <a:schemeClr val="tx1"/>
          </a:solidFill>
          <a:latin typeface="+mn-lt"/>
        </a:defRPr>
      </a:lvl3pPr>
      <a:lvl4pPr marL="1123950" indent="-160338" algn="l" defTabSz="642938" rtl="0" eaLnBrk="0" fontAlgn="base" hangingPunct="0">
        <a:spcBef>
          <a:spcPct val="20000"/>
        </a:spcBef>
        <a:spcAft>
          <a:spcPct val="0"/>
        </a:spcAft>
        <a:buChar char="–"/>
        <a:defRPr sz="1400">
          <a:solidFill>
            <a:schemeClr val="tx1"/>
          </a:solidFill>
          <a:latin typeface="+mn-lt"/>
        </a:defRPr>
      </a:lvl4pPr>
      <a:lvl5pPr marL="1446213" indent="-158750" algn="l" defTabSz="642938" rtl="0" eaLnBrk="0" fontAlgn="base" hangingPunct="0">
        <a:spcBef>
          <a:spcPct val="20000"/>
        </a:spcBef>
        <a:spcAft>
          <a:spcPct val="0"/>
        </a:spcAft>
        <a:buChar char="»"/>
        <a:defRPr sz="1400">
          <a:solidFill>
            <a:schemeClr val="tx1"/>
          </a:solidFill>
          <a:latin typeface="+mn-lt"/>
        </a:defRPr>
      </a:lvl5pPr>
      <a:lvl6pPr marL="1903413" indent="-158750" algn="l" defTabSz="642938" rtl="0" eaLnBrk="1" fontAlgn="base" hangingPunct="1">
        <a:spcBef>
          <a:spcPct val="20000"/>
        </a:spcBef>
        <a:spcAft>
          <a:spcPct val="0"/>
        </a:spcAft>
        <a:buChar char="»"/>
        <a:defRPr sz="1400">
          <a:solidFill>
            <a:schemeClr val="tx1"/>
          </a:solidFill>
          <a:latin typeface="+mn-lt"/>
        </a:defRPr>
      </a:lvl6pPr>
      <a:lvl7pPr marL="2360613" indent="-158750" algn="l" defTabSz="642938" rtl="0" eaLnBrk="1" fontAlgn="base" hangingPunct="1">
        <a:spcBef>
          <a:spcPct val="20000"/>
        </a:spcBef>
        <a:spcAft>
          <a:spcPct val="0"/>
        </a:spcAft>
        <a:buChar char="»"/>
        <a:defRPr sz="1400">
          <a:solidFill>
            <a:schemeClr val="tx1"/>
          </a:solidFill>
          <a:latin typeface="+mn-lt"/>
        </a:defRPr>
      </a:lvl7pPr>
      <a:lvl8pPr marL="2817813" indent="-158750" algn="l" defTabSz="642938" rtl="0" eaLnBrk="1" fontAlgn="base" hangingPunct="1">
        <a:spcBef>
          <a:spcPct val="20000"/>
        </a:spcBef>
        <a:spcAft>
          <a:spcPct val="0"/>
        </a:spcAft>
        <a:buChar char="»"/>
        <a:defRPr sz="1400">
          <a:solidFill>
            <a:schemeClr val="tx1"/>
          </a:solidFill>
          <a:latin typeface="+mn-lt"/>
        </a:defRPr>
      </a:lvl8pPr>
      <a:lvl9pPr marL="3275013" indent="-158750" algn="l" defTabSz="642938" rtl="0" eaLnBrk="1" fontAlgn="base" hangingPunct="1">
        <a:spcBef>
          <a:spcPct val="20000"/>
        </a:spcBef>
        <a:spcAft>
          <a:spcPct val="0"/>
        </a:spcAft>
        <a:buChar char="»"/>
        <a:defRPr sz="14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3" name="Imagen 22">
            <a:extLst>
              <a:ext uri="{FF2B5EF4-FFF2-40B4-BE49-F238E27FC236}">
                <a16:creationId xmlns:a16="http://schemas.microsoft.com/office/drawing/2014/main" id="{A25EB961-88E4-4728-B314-FAFCF9B56BE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2499360"/>
            <a:ext cx="9144000" cy="1859280"/>
          </a:xfrm>
          <a:prstGeom prst="rect">
            <a:avLst/>
          </a:prstGeom>
        </p:spPr>
      </p:pic>
      <p:pic>
        <p:nvPicPr>
          <p:cNvPr id="10" name="Obraz 13" descr="Logo Politechniki ÅlÄskiej">
            <a:extLst>
              <a:ext uri="{FF2B5EF4-FFF2-40B4-BE49-F238E27FC236}">
                <a16:creationId xmlns:a16="http://schemas.microsoft.com/office/drawing/2014/main" id="{E6F63310-57AE-4CB7-ABA2-0D38297FF5C0}"/>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l="1044" r="29419"/>
          <a:stretch>
            <a:fillRect/>
          </a:stretch>
        </p:blipFill>
        <p:spPr bwMode="auto">
          <a:xfrm>
            <a:off x="539750" y="5932488"/>
            <a:ext cx="1871663"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Obraz 14">
            <a:extLst>
              <a:ext uri="{FF2B5EF4-FFF2-40B4-BE49-F238E27FC236}">
                <a16:creationId xmlns:a16="http://schemas.microsoft.com/office/drawing/2014/main" id="{9292324C-CFB2-460B-9F44-369411AFF05A}"/>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5253038" y="5805488"/>
            <a:ext cx="9747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Obraz 15">
            <a:extLst>
              <a:ext uri="{FF2B5EF4-FFF2-40B4-BE49-F238E27FC236}">
                <a16:creationId xmlns:a16="http://schemas.microsoft.com/office/drawing/2014/main" id="{4053F563-1DBE-4277-9844-25737225E5DD}"/>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l="10886" t="30379" r="9628" b="26703"/>
          <a:stretch>
            <a:fillRect/>
          </a:stretch>
        </p:blipFill>
        <p:spPr bwMode="auto">
          <a:xfrm>
            <a:off x="6958013" y="5868988"/>
            <a:ext cx="1646237"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Imagen 11">
            <a:extLst>
              <a:ext uri="{FF2B5EF4-FFF2-40B4-BE49-F238E27FC236}">
                <a16:creationId xmlns:a16="http://schemas.microsoft.com/office/drawing/2014/main" id="{7119E8FE-952A-43B4-AB5D-00E7AAB77D56}"/>
              </a:ext>
            </a:extLst>
          </p:cNvPr>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3070225" y="5983288"/>
            <a:ext cx="1452563"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Obraz 1">
            <a:extLst>
              <a:ext uri="{FF2B5EF4-FFF2-40B4-BE49-F238E27FC236}">
                <a16:creationId xmlns:a16="http://schemas.microsoft.com/office/drawing/2014/main" id="{4B91E131-E34F-4142-B43E-EB4BE20902F2}"/>
              </a:ext>
            </a:extLst>
          </p:cNvPr>
          <p:cNvPicPr>
            <a:picLocks noChangeAspect="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4020542" y="1605980"/>
            <a:ext cx="1102916" cy="880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Imagen 18">
            <a:extLst>
              <a:ext uri="{FF2B5EF4-FFF2-40B4-BE49-F238E27FC236}">
                <a16:creationId xmlns:a16="http://schemas.microsoft.com/office/drawing/2014/main" id="{281C17BF-4D2D-4320-886C-F959A3F3F51B}"/>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6875053" y="3789040"/>
            <a:ext cx="1812155" cy="516936"/>
          </a:xfrm>
          <a:prstGeom prst="rect">
            <a:avLst/>
          </a:prstGeom>
        </p:spPr>
      </p:pic>
    </p:spTree>
    <p:extLst>
      <p:ext uri="{BB962C8B-B14F-4D97-AF65-F5344CB8AC3E}">
        <p14:creationId xmlns:p14="http://schemas.microsoft.com/office/powerpoint/2010/main" val="2782553589"/>
      </p:ext>
    </p:extLst>
  </p:cSld>
  <p:clrMap bg1="lt1" tx1="dk1" bg2="lt2" tx2="dk2" accent1="accent1" accent2="accent2" accent3="accent3" accent4="accent4" accent5="accent5" accent6="accent6" hlink="hlink" folHlink="folHlink"/>
  <p:sldLayoutIdLst>
    <p:sldLayoutId id="214748369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5" name="Imagen 34">
            <a:extLst>
              <a:ext uri="{FF2B5EF4-FFF2-40B4-BE49-F238E27FC236}">
                <a16:creationId xmlns:a16="http://schemas.microsoft.com/office/drawing/2014/main" id="{D43AE6C3-53DE-461E-AC57-9DBAB6517CED}"/>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14055"/>
            <a:ext cx="9144000" cy="693420"/>
          </a:xfrm>
          <a:prstGeom prst="rect">
            <a:avLst/>
          </a:prstGeom>
        </p:spPr>
      </p:pic>
      <p:cxnSp>
        <p:nvCxnSpPr>
          <p:cNvPr id="2054" name="Łącznik prosty 12">
            <a:extLst>
              <a:ext uri="{FF2B5EF4-FFF2-40B4-BE49-F238E27FC236}">
                <a16:creationId xmlns:a16="http://schemas.microsoft.com/office/drawing/2014/main" id="{BDA8FF72-1F9A-4CBC-95D9-36F84D2911F7}"/>
              </a:ext>
            </a:extLst>
          </p:cNvPr>
          <p:cNvCxnSpPr>
            <a:cxnSpLocks noChangeShapeType="1"/>
          </p:cNvCxnSpPr>
          <p:nvPr userDrawn="1"/>
        </p:nvCxnSpPr>
        <p:spPr bwMode="auto">
          <a:xfrm>
            <a:off x="-49213" y="6165304"/>
            <a:ext cx="9193213" cy="0"/>
          </a:xfrm>
          <a:prstGeom prst="line">
            <a:avLst/>
          </a:prstGeom>
          <a:noFill/>
          <a:ln w="12700" algn="ctr">
            <a:solidFill>
              <a:srgbClr val="0404E6"/>
            </a:solidFill>
            <a:round/>
            <a:headEnd/>
            <a:tailEnd/>
          </a:ln>
          <a:extLst>
            <a:ext uri="{909E8E84-426E-40DD-AFC4-6F175D3DCCD1}">
              <a14:hiddenFill xmlns:a14="http://schemas.microsoft.com/office/drawing/2010/main">
                <a:noFill/>
              </a14:hiddenFill>
            </a:ext>
          </a:extLst>
        </p:spPr>
      </p:cxnSp>
      <p:pic>
        <p:nvPicPr>
          <p:cNvPr id="20" name="Imagen 19">
            <a:extLst>
              <a:ext uri="{FF2B5EF4-FFF2-40B4-BE49-F238E27FC236}">
                <a16:creationId xmlns:a16="http://schemas.microsoft.com/office/drawing/2014/main" id="{84B2078D-D761-4969-AC15-3F27511FE3FE}"/>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596336" y="260041"/>
            <a:ext cx="1235793" cy="352523"/>
          </a:xfrm>
          <a:prstGeom prst="rect">
            <a:avLst/>
          </a:prstGeom>
        </p:spPr>
      </p:pic>
      <p:grpSp>
        <p:nvGrpSpPr>
          <p:cNvPr id="27" name="Grupo 26">
            <a:extLst>
              <a:ext uri="{FF2B5EF4-FFF2-40B4-BE49-F238E27FC236}">
                <a16:creationId xmlns:a16="http://schemas.microsoft.com/office/drawing/2014/main" id="{84DE3E14-E354-4D50-B4D8-AF37FC47E772}"/>
              </a:ext>
            </a:extLst>
          </p:cNvPr>
          <p:cNvGrpSpPr/>
          <p:nvPr userDrawn="1"/>
        </p:nvGrpSpPr>
        <p:grpSpPr>
          <a:xfrm>
            <a:off x="323528" y="6309320"/>
            <a:ext cx="2664296" cy="386577"/>
            <a:chOff x="395536" y="6066170"/>
            <a:chExt cx="3468321" cy="503237"/>
          </a:xfrm>
        </p:grpSpPr>
        <p:pic>
          <p:nvPicPr>
            <p:cNvPr id="2051" name="Obraz 13" descr="Logo Politechniki ÅlÄskiej">
              <a:extLst>
                <a:ext uri="{FF2B5EF4-FFF2-40B4-BE49-F238E27FC236}">
                  <a16:creationId xmlns:a16="http://schemas.microsoft.com/office/drawing/2014/main" id="{45244FFF-A08E-4535-B2FB-082E0D4E4996}"/>
                </a:ext>
              </a:extLst>
            </p:cNvPr>
            <p:cNvPicPr>
              <a:picLocks noChangeAspect="1" noChangeArrowheads="1"/>
            </p:cNvPicPr>
            <p:nvPr userDrawn="1"/>
          </p:nvPicPr>
          <p:blipFill rotWithShape="1">
            <a:blip r:embed="rId15">
              <a:extLst>
                <a:ext uri="{28A0092B-C50C-407E-A947-70E740481C1C}">
                  <a14:useLocalDpi xmlns:a14="http://schemas.microsoft.com/office/drawing/2010/main" val="0"/>
                </a:ext>
              </a:extLst>
            </a:blip>
            <a:srcRect r="78612"/>
            <a:stretch/>
          </p:blipFill>
          <p:spPr bwMode="auto">
            <a:xfrm>
              <a:off x="395536" y="6066170"/>
              <a:ext cx="575866"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Imagen 21">
              <a:extLst>
                <a:ext uri="{FF2B5EF4-FFF2-40B4-BE49-F238E27FC236}">
                  <a16:creationId xmlns:a16="http://schemas.microsoft.com/office/drawing/2014/main" id="{135AAC17-25D0-4F3A-8A2F-2B3D2BE9F5CF}"/>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256834" y="6140748"/>
              <a:ext cx="686346" cy="354081"/>
            </a:xfrm>
            <a:prstGeom prst="rect">
              <a:avLst/>
            </a:prstGeom>
          </p:spPr>
        </p:pic>
        <p:pic>
          <p:nvPicPr>
            <p:cNvPr id="24" name="Imagen 23">
              <a:extLst>
                <a:ext uri="{FF2B5EF4-FFF2-40B4-BE49-F238E27FC236}">
                  <a16:creationId xmlns:a16="http://schemas.microsoft.com/office/drawing/2014/main" id="{7910E8F0-C8C4-4479-9403-941484277EAB}"/>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2228612" y="6081970"/>
              <a:ext cx="470833" cy="471636"/>
            </a:xfrm>
            <a:prstGeom prst="rect">
              <a:avLst/>
            </a:prstGeom>
          </p:spPr>
        </p:pic>
        <p:pic>
          <p:nvPicPr>
            <p:cNvPr id="26" name="Imagen 25">
              <a:extLst>
                <a:ext uri="{FF2B5EF4-FFF2-40B4-BE49-F238E27FC236}">
                  <a16:creationId xmlns:a16="http://schemas.microsoft.com/office/drawing/2014/main" id="{D4C56CC0-078F-4C43-8D48-D8AF64722201}"/>
                </a:ext>
              </a:extLst>
            </p:cNvPr>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2984877" y="6141605"/>
              <a:ext cx="878980" cy="352366"/>
            </a:xfrm>
            <a:prstGeom prst="rect">
              <a:avLst/>
            </a:prstGeom>
          </p:spPr>
        </p:pic>
      </p:grpSp>
      <p:sp>
        <p:nvSpPr>
          <p:cNvPr id="7" name="pole tekstowe 17">
            <a:extLst>
              <a:ext uri="{FF2B5EF4-FFF2-40B4-BE49-F238E27FC236}">
                <a16:creationId xmlns:a16="http://schemas.microsoft.com/office/drawing/2014/main" id="{E7769513-69E3-4124-9A93-139F735492EC}"/>
              </a:ext>
            </a:extLst>
          </p:cNvPr>
          <p:cNvSpPr txBox="1"/>
          <p:nvPr userDrawn="1"/>
        </p:nvSpPr>
        <p:spPr>
          <a:xfrm>
            <a:off x="251520" y="116631"/>
            <a:ext cx="2980206" cy="432049"/>
          </a:xfrm>
          <a:prstGeom prst="rect">
            <a:avLst/>
          </a:prstGeom>
          <a:noFill/>
        </p:spPr>
        <p:txBody>
          <a:bodyPr>
            <a:scene3d>
              <a:camera prst="orthographicFront"/>
              <a:lightRig rig="harsh" dir="t"/>
            </a:scene3d>
            <a:sp3d extrusionH="57150" prstMaterial="matte">
              <a:bevelT w="63500" h="12700" prst="angle"/>
              <a:contourClr>
                <a:schemeClr val="bg1">
                  <a:lumMod val="65000"/>
                </a:schemeClr>
              </a:contourClr>
            </a:sp3d>
          </a:bodyPr>
          <a:lstStyle/>
          <a:p>
            <a:pPr algn="r">
              <a:spcAft>
                <a:spcPts val="0"/>
              </a:spcAft>
              <a:defRPr/>
            </a:pPr>
            <a:r>
              <a:rPr lang="en-US" sz="900" dirty="0">
                <a:solidFill>
                  <a:schemeClr val="bg2">
                    <a:lumMod val="75000"/>
                  </a:schemeClr>
                </a:solidFill>
                <a:ea typeface="Times New Roman" panose="02020603050405020304" pitchFamily="18" charset="0"/>
              </a:rPr>
              <a:t>Development of innovative training solutions in the ﬁeld of functional evaluation aimed at updating of the curricula of health sciences schools</a:t>
            </a:r>
            <a:endParaRPr lang="pl-PL" sz="900" dirty="0">
              <a:solidFill>
                <a:schemeClr val="bg2">
                  <a:lumMod val="75000"/>
                </a:schemeClr>
              </a:solidFill>
              <a:latin typeface="Times New Roman" panose="02020603050405020304" pitchFamily="18" charset="0"/>
              <a:ea typeface="Times New Roman" panose="02020603050405020304" pitchFamily="18" charset="0"/>
            </a:endParaRPr>
          </a:p>
        </p:txBody>
      </p:sp>
      <p:cxnSp>
        <p:nvCxnSpPr>
          <p:cNvPr id="3" name="Conector recto 2">
            <a:extLst>
              <a:ext uri="{FF2B5EF4-FFF2-40B4-BE49-F238E27FC236}">
                <a16:creationId xmlns:a16="http://schemas.microsoft.com/office/drawing/2014/main" id="{9DF42E42-F554-4418-AD40-D27470710720}"/>
              </a:ext>
            </a:extLst>
          </p:cNvPr>
          <p:cNvCxnSpPr>
            <a:stCxn id="2051" idx="1"/>
          </p:cNvCxnSpPr>
          <p:nvPr userDrawn="1"/>
        </p:nvCxnSpPr>
        <p:spPr bwMode="auto">
          <a:xfrm flipV="1">
            <a:off x="323528" y="1340768"/>
            <a:ext cx="288032" cy="5161841"/>
          </a:xfrm>
          <a:prstGeom prst="line">
            <a:avLst/>
          </a:prstGeom>
          <a:noFill/>
          <a:ln w="12700" cap="flat" cmpd="sng" algn="ctr">
            <a:noFill/>
            <a:prstDash val="solid"/>
            <a:round/>
            <a:headEnd type="none" w="med" len="med"/>
            <a:tailEnd type="none" w="med" len="med"/>
          </a:ln>
          <a:effectLst/>
        </p:spPr>
      </p:cxn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ransition advClick="0" advTm="3000"/>
  <p:txStyles>
    <p:title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p:titleStyle>
    <p:body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3" Type="http://schemas.openxmlformats.org/officeDocument/2006/relationships/hyperlink" Target="https://plato.stanford.edu/entries/disability/" TargetMode="External"/><Relationship Id="rId2" Type="http://schemas.openxmlformats.org/officeDocument/2006/relationships/hyperlink" Target="https://www.ncbi.nlm.nih.gov/pmc/articles/PMC1466742/" TargetMode="External"/><Relationship Id="rId1" Type="http://schemas.openxmlformats.org/officeDocument/2006/relationships/slideLayout" Target="../slideLayouts/slideLayout9.xml"/><Relationship Id="rId5" Type="http://schemas.openxmlformats.org/officeDocument/2006/relationships/hyperlink" Target="https://www.themindfulword.org/2014/creating-better-society-importance-empowering-people-disabilities/)" TargetMode="External"/><Relationship Id="rId4" Type="http://schemas.openxmlformats.org/officeDocument/2006/relationships/hyperlink" Target="https://www.ncbi.nlm.nih.gov/pmc/articles/PMC6065127/"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en.wikipedia.org/wiki/Normalization_(people_with_disabilities)" TargetMode="External"/><Relationship Id="rId2" Type="http://schemas.openxmlformats.org/officeDocument/2006/relationships/hyperlink" Target="http://13379618.weebly.com/" TargetMode="External"/><Relationship Id="rId1" Type="http://schemas.openxmlformats.org/officeDocument/2006/relationships/slideLayout" Target="../slideLayouts/slideLayout9.xml"/><Relationship Id="rId4" Type="http://schemas.openxmlformats.org/officeDocument/2006/relationships/hyperlink" Target="https://www.disabilitymuseum.org/dhm/lib/detail.html?id=1941&amp;page=all)"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wpanet.org/current-madrid-declaration" TargetMode="External"/><Relationship Id="rId2" Type="http://schemas.openxmlformats.org/officeDocument/2006/relationships/hyperlink" Target="https://democracy.islington.gov.uk/Data/Annual%20Council/200305131930/Agenda/$THE%20MADRID%20DECLARATION%20REPORT.doc.pdf" TargetMode="External"/><Relationship Id="rId1" Type="http://schemas.openxmlformats.org/officeDocument/2006/relationships/slideLayout" Target="../slideLayouts/slideLayout9.xml"/><Relationship Id="rId5" Type="http://schemas.openxmlformats.org/officeDocument/2006/relationships/hyperlink" Target="https://www.ohchr.org/en/hrbodies/crpd/pages/gc.aspx" TargetMode="External"/><Relationship Id="rId4" Type="http://schemas.openxmlformats.org/officeDocument/2006/relationships/hyperlink" Target="https://www.un.org/disabilities/documents/convention/convoptprot-e.pd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ted.com/talks/stella_young_i_m_not_your_inspiration_thank_you_very_much" TargetMode="External"/><Relationship Id="rId2" Type="http://schemas.openxmlformats.org/officeDocument/2006/relationships/hyperlink" Target="https://www.youtube.com/watch?v=ure8Lrbh5HY" TargetMode="External"/><Relationship Id="rId1" Type="http://schemas.openxmlformats.org/officeDocument/2006/relationships/slideLayout" Target="../slideLayouts/slideLayout9.xml"/><Relationship Id="rId4" Type="http://schemas.openxmlformats.org/officeDocument/2006/relationships/hyperlink" Target="https://www.ted.com/talks/sue_austin_deep_sea_diving_in_a_wheelchair#t-151440"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ted.com/talks/emilie_weight_3_things_i_learned_from_my_intellectually_disabled_son" TargetMode="External"/><Relationship Id="rId2" Type="http://schemas.openxmlformats.org/officeDocument/2006/relationships/notesSlide" Target="../notesSlides/notesSlide10.xml"/><Relationship Id="rId1" Type="http://schemas.openxmlformats.org/officeDocument/2006/relationships/slideLayout" Target="../slideLayouts/slideLayout9.xml"/><Relationship Id="rId6" Type="http://schemas.openxmlformats.org/officeDocument/2006/relationships/hyperlink" Target="https://www.ted.com/talks/pawan_sinha_how_brains_learn_to_see" TargetMode="External"/><Relationship Id="rId5" Type="http://schemas.openxmlformats.org/officeDocument/2006/relationships/hyperlink" Target="https://www.ted.com/talks/elise_roy_when_we_design_for_disability_we_all_benefit" TargetMode="External"/><Relationship Id="rId4" Type="http://schemas.openxmlformats.org/officeDocument/2006/relationships/hyperlink" Target="https://www.ted.com/talks/rosie_king_how_autism_freed_me_to_be_myself"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3" Type="http://schemas.openxmlformats.org/officeDocument/2006/relationships/hyperlink" Target="https://www.seniorliving.org/compare/assisted-living-vs-independent-living/" TargetMode="External"/><Relationship Id="rId2" Type="http://schemas.openxmlformats.org/officeDocument/2006/relationships/hyperlink" Target="https://www.dcrc.co/independent-living/" TargetMode="Externa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3" Type="http://schemas.openxmlformats.org/officeDocument/2006/relationships/hyperlink" Target="https://www.youtube.com/watch?v=g9WEmwA80IE" TargetMode="External"/><Relationship Id="rId2" Type="http://schemas.openxmlformats.org/officeDocument/2006/relationships/hyperlink" Target="https://www.youtube.com/watch?v=N-1woWYfp18" TargetMode="External"/><Relationship Id="rId1" Type="http://schemas.openxmlformats.org/officeDocument/2006/relationships/slideLayout" Target="../slideLayouts/slideLayout9.xml"/><Relationship Id="rId5" Type="http://schemas.openxmlformats.org/officeDocument/2006/relationships/hyperlink" Target="https://www.youtube.com/watch?v=0XXqr_ZSsMg" TargetMode="External"/><Relationship Id="rId4" Type="http://schemas.openxmlformats.org/officeDocument/2006/relationships/hyperlink" Target="https://www.youtube.com/watch?v=pjoftlBeMGI"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www.teachspeced.ca/self-advocacy-skills" TargetMode="External"/><Relationship Id="rId2" Type="http://schemas.openxmlformats.org/officeDocument/2006/relationships/hyperlink" Target="https://www.parentcenterhub.org/priority-selfadvocacy/" TargetMode="External"/><Relationship Id="rId1" Type="http://schemas.openxmlformats.org/officeDocument/2006/relationships/slideLayout" Target="../slideLayouts/slideLayout9.xml"/><Relationship Id="rId6" Type="http://schemas.openxmlformats.org/officeDocument/2006/relationships/hyperlink" Target="http://www.aboutlearningdisabilities.co.uk/advocacy-for-individuals-with-learning-disabilities.html" TargetMode="External"/><Relationship Id="rId5" Type="http://schemas.openxmlformats.org/officeDocument/2006/relationships/hyperlink" Target="http://cedwvu.org/resources/types-of-advocacy/" TargetMode="External"/><Relationship Id="rId4" Type="http://schemas.openxmlformats.org/officeDocument/2006/relationships/hyperlink" Target="http://www.ncfdadvocate.org.uk/index.php/services/different-types-of-advocay"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www.youtube.com/watch?v=CdzipgdaRvE" TargetMode="External"/><Relationship Id="rId7" Type="http://schemas.openxmlformats.org/officeDocument/2006/relationships/hyperlink" Target="https://www.youtube.com/watch?v=h5-T1fFN5SA" TargetMode="External"/><Relationship Id="rId2" Type="http://schemas.openxmlformats.org/officeDocument/2006/relationships/hyperlink" Target="https://www.youtube.com/watch?v=sOX3LWUD2_g" TargetMode="External"/><Relationship Id="rId1" Type="http://schemas.openxmlformats.org/officeDocument/2006/relationships/slideLayout" Target="../slideLayouts/slideLayout9.xml"/><Relationship Id="rId6" Type="http://schemas.openxmlformats.org/officeDocument/2006/relationships/hyperlink" Target="https://www.youtube.com/watch?v=lo76V5aoe0I" TargetMode="External"/><Relationship Id="rId5" Type="http://schemas.openxmlformats.org/officeDocument/2006/relationships/hyperlink" Target="https://www.youtube.com/watch?v=Lb-BhtZHvWk" TargetMode="External"/><Relationship Id="rId4" Type="http://schemas.openxmlformats.org/officeDocument/2006/relationships/hyperlink" Target="https://www.youtube.com/watch?v=CqtO3cvdom8"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3" Type="http://schemas.openxmlformats.org/officeDocument/2006/relationships/hyperlink" Target="https://www.oranaonline.com.au/your-future/housing/community-accomodation/" TargetMode="External"/><Relationship Id="rId2" Type="http://schemas.openxmlformats.org/officeDocument/2006/relationships/hyperlink" Target="https://www.oranaonline.com.au/your-future/housing/" TargetMode="External"/><Relationship Id="rId1" Type="http://schemas.openxmlformats.org/officeDocument/2006/relationships/slideLayout" Target="../slideLayouts/slideLayout9.xml"/><Relationship Id="rId6" Type="http://schemas.openxmlformats.org/officeDocument/2006/relationships/hyperlink" Target="https://www.independentliving.org/toolsforpower/tools11.html" TargetMode="External"/><Relationship Id="rId5" Type="http://schemas.openxmlformats.org/officeDocument/2006/relationships/hyperlink" Target="http://www.drilluk.org.uk/" TargetMode="External"/><Relationship Id="rId4" Type="http://schemas.openxmlformats.org/officeDocument/2006/relationships/hyperlink" Target="https://www.oranaonline.com.au/your-future/housing/independent/"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9.xml.rels><?xml version="1.0" encoding="UTF-8" standalone="yes"?>
<Relationships xmlns="http://schemas.openxmlformats.org/package/2006/relationships"><Relationship Id="rId3" Type="http://schemas.openxmlformats.org/officeDocument/2006/relationships/hyperlink" Target="http://www.nln.org/professional-development-programs/teaching-resources/ace-d/additional-resources/assessment-of-%20a-person-with-disability" TargetMode="External"/><Relationship Id="rId2" Type="http://schemas.openxmlformats.org/officeDocument/2006/relationships/hyperlink" Target="https://www.nacsw.org/Convention/WengerClemonsJClientFINAL.pdf" TargetMode="External"/><Relationship Id="rId1" Type="http://schemas.openxmlformats.org/officeDocument/2006/relationships/slideLayout" Target="../slideLayouts/slideLayout9.xml"/><Relationship Id="rId6" Type="http://schemas.openxmlformats.org/officeDocument/2006/relationships/hyperlink" Target="https://www.researchgate.net/publication/236818224_Empowerment_Assessment_tools_in_People_with_Disabilities_in_Developing_Countries_A_systematic_literature_review" TargetMode="External"/><Relationship Id="rId5" Type="http://schemas.openxmlformats.org/officeDocument/2006/relationships/hyperlink" Target="https://www.health.govt.nz/system/files/documents/pages/self-assessment-models-practice%20-tools-within-disability-support-services.pdf" TargetMode="External"/><Relationship Id="rId4" Type="http://schemas.openxmlformats.org/officeDocument/2006/relationships/hyperlink" Target="https://www.webpsychology.com/assessment-developmental-disabilities-tool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50.xml.rels><?xml version="1.0" encoding="UTF-8" standalone="yes"?>
<Relationships xmlns="http://schemas.openxmlformats.org/package/2006/relationships"><Relationship Id="rId3" Type="http://schemas.openxmlformats.org/officeDocument/2006/relationships/hyperlink" Target="http://www.crinet.org/education/Independent%20Living/the_start_of_the_independent_living_movement.htm" TargetMode="External"/><Relationship Id="rId2" Type="http://schemas.openxmlformats.org/officeDocument/2006/relationships/hyperlink" Target="https://www.independentliving.org/docs6/frieden1980.html" TargetMode="External"/><Relationship Id="rId1" Type="http://schemas.openxmlformats.org/officeDocument/2006/relationships/slideLayout" Target="../slideLayouts/slideLayout9.xml"/><Relationship Id="rId4" Type="http://schemas.openxmlformats.org/officeDocument/2006/relationships/hyperlink" Target="https://www.kvjs.de/fileadmin/dateien/soziales/egh/wegweiser-menschen-mit-beh.pdf" TargetMode="Externa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1AE9CA9-0967-4022-809E-3EFAC109DA22}"/>
              </a:ext>
            </a:extLst>
          </p:cNvPr>
          <p:cNvSpPr>
            <a:spLocks noChangeArrowheads="1"/>
          </p:cNvSpPr>
          <p:nvPr/>
        </p:nvSpPr>
        <p:spPr bwMode="auto">
          <a:xfrm>
            <a:off x="1547664" y="3645024"/>
            <a:ext cx="6768752" cy="144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algn="r" eaLnBrk="1" hangingPunct="1">
              <a:lnSpc>
                <a:spcPct val="90000"/>
              </a:lnSpc>
              <a:spcBef>
                <a:spcPts val="1675"/>
              </a:spcBef>
              <a:buSzPct val="171000"/>
              <a:buFont typeface="Arial" charset="0"/>
              <a:buNone/>
              <a:defRPr/>
            </a:pPr>
            <a:r>
              <a:rPr lang="es-ES" sz="2000" dirty="0">
                <a:solidFill>
                  <a:schemeClr val="accent2">
                    <a:lumMod val="75000"/>
                  </a:schemeClr>
                </a:solidFill>
                <a:latin typeface="Bradley Hand ITC" panose="03070402050302030203" pitchFamily="66" charset="0"/>
                <a:sym typeface="Arial" charset="0"/>
              </a:rPr>
              <a:t>MÓDULO DE EVALUACIÓN FUNCIONAL: CONCEPTOS Y METODOLOGÍA</a:t>
            </a:r>
          </a:p>
          <a:p>
            <a:pPr algn="r" eaLnBrk="1" hangingPunct="1">
              <a:lnSpc>
                <a:spcPct val="90000"/>
              </a:lnSpc>
              <a:spcBef>
                <a:spcPts val="1675"/>
              </a:spcBef>
              <a:buSzPct val="171000"/>
              <a:buFont typeface="Arial" charset="0"/>
              <a:buNone/>
              <a:defRPr/>
            </a:pPr>
            <a:r>
              <a:rPr lang="es-ES" sz="2000" dirty="0">
                <a:solidFill>
                  <a:schemeClr val="accent2">
                    <a:lumMod val="75000"/>
                  </a:schemeClr>
                </a:solidFill>
                <a:latin typeface="Bradley Hand ITC" panose="03070402050302030203" pitchFamily="66" charset="0"/>
                <a:sym typeface="Arial" charset="0"/>
              </a:rPr>
              <a:t>Unidad Didáctica D: FUNCIONAMIENTO SOCIAL Y PROFESIONAL DE LAS PERSONAS CON DISCAPACIDAD </a:t>
            </a:r>
          </a:p>
          <a:p>
            <a:r>
              <a:rPr lang="en-US" sz="1600" dirty="0"/>
              <a:t>impairments and disability </a:t>
            </a:r>
          </a:p>
          <a:p>
            <a:r>
              <a:rPr lang="en-US" sz="1600" dirty="0"/>
              <a:t>of functional impairments and disability </a:t>
            </a:r>
          </a:p>
        </p:txBody>
      </p:sp>
    </p:spTree>
    <p:extLst>
      <p:ext uri="{BB962C8B-B14F-4D97-AF65-F5344CB8AC3E}">
        <p14:creationId xmlns:p14="http://schemas.microsoft.com/office/powerpoint/2010/main" val="3470262893"/>
      </p:ext>
    </p:extLst>
  </p:cSld>
  <p:clrMapOvr>
    <a:masterClrMapping/>
  </p:clrMapOvr>
  <mc:AlternateContent xmlns:mc="http://schemas.openxmlformats.org/markup-compatibility/2006" xmlns:p14="http://schemas.microsoft.com/office/powerpoint/2010/main">
    <mc:Choice Requires="p14">
      <p:transition spd="slow" p14:dur="800" advTm="3000">
        <p:circle/>
      </p:transition>
    </mc:Choice>
    <mc:Fallback xmlns="">
      <p:transition spd="slow" advTm="3000">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a:extLst>
              <a:ext uri="{FF2B5EF4-FFF2-40B4-BE49-F238E27FC236}">
                <a16:creationId xmlns:a16="http://schemas.microsoft.com/office/drawing/2014/main" id="{21D47701-798E-7743-B6D5-7D25B5FA2A3B}"/>
              </a:ext>
            </a:extLst>
          </p:cNvPr>
          <p:cNvSpPr txBox="1">
            <a:spLocks/>
          </p:cNvSpPr>
          <p:nvPr/>
        </p:nvSpPr>
        <p:spPr>
          <a:xfrm>
            <a:off x="971550" y="980728"/>
            <a:ext cx="7200900" cy="604838"/>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err="1">
                <a:solidFill>
                  <a:srgbClr val="262673"/>
                </a:solidFill>
                <a:latin typeface="+mn-lt"/>
              </a:rPr>
              <a:t>Terminología</a:t>
            </a:r>
            <a:endParaRPr lang="en-US" kern="0" dirty="0">
              <a:solidFill>
                <a:srgbClr val="262673"/>
              </a:solidFill>
              <a:latin typeface="+mn-lt"/>
            </a:endParaRPr>
          </a:p>
        </p:txBody>
      </p:sp>
      <p:sp>
        <p:nvSpPr>
          <p:cNvPr id="7" name="Symbol zastępczy zawartości 2">
            <a:extLst>
              <a:ext uri="{FF2B5EF4-FFF2-40B4-BE49-F238E27FC236}">
                <a16:creationId xmlns:a16="http://schemas.microsoft.com/office/drawing/2014/main" id="{D1D4C954-85C9-644F-A9F5-90AAF569E882}"/>
              </a:ext>
            </a:extLst>
          </p:cNvPr>
          <p:cNvSpPr txBox="1">
            <a:spLocks/>
          </p:cNvSpPr>
          <p:nvPr/>
        </p:nvSpPr>
        <p:spPr>
          <a:xfrm>
            <a:off x="263525" y="1728788"/>
            <a:ext cx="8556947" cy="4508524"/>
          </a:xfrm>
          <a:prstGeom prst="rect">
            <a:avLst/>
          </a:prstGeom>
        </p:spPr>
        <p:txBody>
          <a:bodyPr>
            <a:normAutofit fontScale="925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lgn="just">
              <a:defRPr/>
            </a:pPr>
            <a:r>
              <a:rPr lang="es-ES" sz="2000" b="0" kern="0" dirty="0">
                <a:solidFill>
                  <a:srgbClr val="262673"/>
                </a:solidFill>
              </a:rPr>
              <a:t>Sinónimos de discapacidad que se encuentran en el diccionario: dolencia, defecto, deficiencia, debilidad, lesión, aflicción, detrimento, descalificación, inconveniente, incapacidad, incapacidad, incompetencia, inexperiencia, invalidez, carencia, incapacidad, debilidad.</a:t>
            </a:r>
            <a:endParaRPr lang="en-US" sz="2000" b="0" kern="0" dirty="0">
              <a:solidFill>
                <a:srgbClr val="262673"/>
              </a:solidFill>
            </a:endParaRPr>
          </a:p>
          <a:p>
            <a:pPr algn="just">
              <a:defRPr/>
            </a:pPr>
            <a:r>
              <a:rPr lang="es-ES" sz="2000" b="0" kern="0" dirty="0">
                <a:solidFill>
                  <a:srgbClr val="262673"/>
                </a:solidFill>
              </a:rPr>
              <a:t>Antónimos: salud, fuerza, habilidad, ventaja, beneficio, extra, aptitud (ver https://www.thesaurus.com/browse/disabilities, consultado el 21.01.2020)</a:t>
            </a:r>
          </a:p>
          <a:p>
            <a:pPr algn="just">
              <a:defRPr/>
            </a:pPr>
            <a:r>
              <a:rPr lang="es-ES" sz="2000" b="0" kern="0" dirty="0">
                <a:solidFill>
                  <a:srgbClr val="262673"/>
                </a:solidFill>
              </a:rPr>
              <a:t>La clasificación de la discapacidad intelectual en la década de 1960 se limitó a los términos idiota e imbécil.</a:t>
            </a:r>
          </a:p>
          <a:p>
            <a:pPr algn="just">
              <a:defRPr/>
            </a:pPr>
            <a:r>
              <a:rPr lang="es-ES" sz="2000" b="0" kern="0" dirty="0">
                <a:solidFill>
                  <a:srgbClr val="262673"/>
                </a:solidFill>
              </a:rPr>
              <a:t>Hoy en día, cuando hablamos de personas con discapacidades, nos basamos en un lenguaje similar al de las personas con problemas de salud física, p. Ej. personas con enfermedades crónicas o "personas CON discapacidades" o personas con dolores de cabeza frecuentes. </a:t>
            </a:r>
            <a:endParaRPr lang="en-US" sz="2000" b="0" kern="0" dirty="0">
              <a:solidFill>
                <a:srgbClr val="262673"/>
              </a:solidFill>
            </a:endParaRPr>
          </a:p>
        </p:txBody>
      </p:sp>
    </p:spTree>
    <p:extLst>
      <p:ext uri="{BB962C8B-B14F-4D97-AF65-F5344CB8AC3E}">
        <p14:creationId xmlns:p14="http://schemas.microsoft.com/office/powerpoint/2010/main" val="2095579010"/>
      </p:ext>
    </p:extLst>
  </p:cSld>
  <p:clrMapOvr>
    <a:masterClrMapping/>
  </p:clrMapOvr>
  <p:transition advClick="0" advTm="3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a:extLst>
              <a:ext uri="{FF2B5EF4-FFF2-40B4-BE49-F238E27FC236}">
                <a16:creationId xmlns:a16="http://schemas.microsoft.com/office/drawing/2014/main" id="{7488F4EF-766F-3E4D-B4AB-ABF576C3C1CF}"/>
              </a:ext>
            </a:extLst>
          </p:cNvPr>
          <p:cNvSpPr txBox="1">
            <a:spLocks/>
          </p:cNvSpPr>
          <p:nvPr/>
        </p:nvSpPr>
        <p:spPr>
          <a:xfrm>
            <a:off x="490660" y="1044066"/>
            <a:ext cx="8199437" cy="504056"/>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rgbClr val="262673"/>
                </a:solidFill>
                <a:latin typeface="+mn-lt"/>
              </a:rPr>
              <a:t>Podemos </a:t>
            </a:r>
            <a:r>
              <a:rPr lang="en-US" kern="0" dirty="0" err="1">
                <a:solidFill>
                  <a:srgbClr val="262673"/>
                </a:solidFill>
                <a:latin typeface="+mn-lt"/>
              </a:rPr>
              <a:t>hablar</a:t>
            </a:r>
            <a:r>
              <a:rPr lang="en-US" kern="0" dirty="0">
                <a:solidFill>
                  <a:srgbClr val="262673"/>
                </a:solidFill>
                <a:latin typeface="+mn-lt"/>
              </a:rPr>
              <a:t> de personas con:</a:t>
            </a:r>
          </a:p>
        </p:txBody>
      </p:sp>
      <p:sp>
        <p:nvSpPr>
          <p:cNvPr id="6" name="Symbol zastępczy zawartości 2">
            <a:extLst>
              <a:ext uri="{FF2B5EF4-FFF2-40B4-BE49-F238E27FC236}">
                <a16:creationId xmlns:a16="http://schemas.microsoft.com/office/drawing/2014/main" id="{45EC7AFF-4FA0-2946-BEA3-9FE8F2CD9E26}"/>
              </a:ext>
            </a:extLst>
          </p:cNvPr>
          <p:cNvSpPr txBox="1">
            <a:spLocks/>
          </p:cNvSpPr>
          <p:nvPr/>
        </p:nvSpPr>
        <p:spPr>
          <a:xfrm>
            <a:off x="395535" y="1844675"/>
            <a:ext cx="8389689" cy="4002088"/>
          </a:xfrm>
          <a:prstGeom prst="rect">
            <a:avLst/>
          </a:prstGeom>
        </p:spPr>
        <p:txBody>
          <a:bodyPr>
            <a:normAutofit fontScale="32500" lnSpcReduction="200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873125" indent="-685800">
              <a:lnSpc>
                <a:spcPct val="120000"/>
              </a:lnSpc>
              <a:buFont typeface="Arial" panose="020B0604020202020204" pitchFamily="34" charset="0"/>
              <a:buChar char="•"/>
              <a:defRPr/>
            </a:pPr>
            <a:r>
              <a:rPr lang="es-ES" sz="6200" b="0" kern="0" dirty="0">
                <a:solidFill>
                  <a:srgbClr val="262673"/>
                </a:solidFill>
              </a:rPr>
              <a:t>Limitaciones de la vista y ceguera</a:t>
            </a:r>
          </a:p>
          <a:p>
            <a:pPr marL="873125" indent="-685800">
              <a:lnSpc>
                <a:spcPct val="120000"/>
              </a:lnSpc>
              <a:buFont typeface="Arial" panose="020B0604020202020204" pitchFamily="34" charset="0"/>
              <a:buChar char="•"/>
              <a:defRPr/>
            </a:pPr>
            <a:r>
              <a:rPr lang="es-ES" sz="6200" b="0" kern="0" dirty="0">
                <a:solidFill>
                  <a:srgbClr val="262673"/>
                </a:solidFill>
              </a:rPr>
              <a:t>Dificultades auditivas y sordera</a:t>
            </a:r>
          </a:p>
          <a:p>
            <a:pPr marL="873125" indent="-685800">
              <a:lnSpc>
                <a:spcPct val="120000"/>
              </a:lnSpc>
              <a:buFont typeface="Arial" panose="020B0604020202020204" pitchFamily="34" charset="0"/>
              <a:buChar char="•"/>
              <a:defRPr/>
            </a:pPr>
            <a:r>
              <a:rPr lang="es-ES" sz="6200" b="0" kern="0" dirty="0">
                <a:solidFill>
                  <a:srgbClr val="262673"/>
                </a:solidFill>
              </a:rPr>
              <a:t>Disfunción motora y enfermedades crónicas</a:t>
            </a:r>
          </a:p>
          <a:p>
            <a:pPr marL="873125" indent="-685800">
              <a:lnSpc>
                <a:spcPct val="120000"/>
              </a:lnSpc>
              <a:buFont typeface="Arial" panose="020B0604020202020204" pitchFamily="34" charset="0"/>
              <a:buChar char="•"/>
              <a:defRPr/>
            </a:pPr>
            <a:r>
              <a:rPr lang="es-ES" sz="6200" b="0" kern="0" dirty="0">
                <a:solidFill>
                  <a:srgbClr val="262673"/>
                </a:solidFill>
              </a:rPr>
              <a:t>Inadaptación social</a:t>
            </a:r>
          </a:p>
          <a:p>
            <a:pPr marL="873125" indent="-685800">
              <a:lnSpc>
                <a:spcPct val="120000"/>
              </a:lnSpc>
              <a:buFont typeface="Arial" panose="020B0604020202020204" pitchFamily="34" charset="0"/>
              <a:buChar char="•"/>
              <a:defRPr/>
            </a:pPr>
            <a:r>
              <a:rPr lang="es-ES" sz="6200" b="0" kern="0" dirty="0">
                <a:solidFill>
                  <a:srgbClr val="262673"/>
                </a:solidFill>
              </a:rPr>
              <a:t>Discapacidad intelectual </a:t>
            </a:r>
            <a:endParaRPr lang="en-US" sz="5000" b="0" kern="0" dirty="0">
              <a:solidFill>
                <a:srgbClr val="262673"/>
              </a:solidFill>
            </a:endParaRPr>
          </a:p>
          <a:p>
            <a:pPr marL="0">
              <a:defRPr/>
            </a:pPr>
            <a:endParaRPr lang="en-US" sz="5000" b="0" kern="0" dirty="0">
              <a:solidFill>
                <a:srgbClr val="262673"/>
              </a:solidFill>
            </a:endParaRPr>
          </a:p>
          <a:p>
            <a:pPr marL="0" algn="just">
              <a:defRPr/>
            </a:pPr>
            <a:r>
              <a:rPr lang="es-ES" sz="6200" b="0" kern="0" dirty="0">
                <a:solidFill>
                  <a:srgbClr val="262673"/>
                </a:solidFill>
              </a:rPr>
              <a:t>Hay otras clasificaciones y diferencias en la terminología que resultan de las especificidades de un idioma dado. </a:t>
            </a:r>
            <a:endParaRPr lang="en-US" b="0" kern="0" dirty="0"/>
          </a:p>
          <a:p>
            <a:pPr>
              <a:defRPr/>
            </a:pPr>
            <a:endParaRPr lang="en-US" b="0" kern="0" dirty="0"/>
          </a:p>
          <a:p>
            <a:pPr>
              <a:defRPr/>
            </a:pPr>
            <a:endParaRPr lang="en-US" b="0" kern="0" dirty="0"/>
          </a:p>
          <a:p>
            <a:pPr>
              <a:defRPr/>
            </a:pPr>
            <a:endParaRPr lang="en-US" b="0" kern="0" dirty="0"/>
          </a:p>
        </p:txBody>
      </p:sp>
    </p:spTree>
    <p:extLst>
      <p:ext uri="{BB962C8B-B14F-4D97-AF65-F5344CB8AC3E}">
        <p14:creationId xmlns:p14="http://schemas.microsoft.com/office/powerpoint/2010/main" val="514510110"/>
      </p:ext>
    </p:extLst>
  </p:cSld>
  <p:clrMapOvr>
    <a:masterClrMapping/>
  </p:clrMapOvr>
  <p:transition advClick="0" advTm="3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a:extLst>
              <a:ext uri="{FF2B5EF4-FFF2-40B4-BE49-F238E27FC236}">
                <a16:creationId xmlns:a16="http://schemas.microsoft.com/office/drawing/2014/main" id="{67251BB7-754B-7342-B7EC-2B2772B69E21}"/>
              </a:ext>
            </a:extLst>
          </p:cNvPr>
          <p:cNvSpPr txBox="1">
            <a:spLocks/>
          </p:cNvSpPr>
          <p:nvPr/>
        </p:nvSpPr>
        <p:spPr>
          <a:xfrm>
            <a:off x="182562" y="836712"/>
            <a:ext cx="8778875" cy="712788"/>
          </a:xfrm>
          <a:prstGeom prst="rect">
            <a:avLst/>
          </a:prstGeom>
        </p:spPr>
        <p:txBody>
          <a:bodyPr>
            <a:noAutofit/>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s-ES" kern="0" dirty="0">
                <a:solidFill>
                  <a:srgbClr val="262673"/>
                </a:solidFill>
                <a:latin typeface="+mn-lt"/>
              </a:rPr>
              <a:t>Cada discapacidad genera problemas específicos en el funcionamiento de un determinado grupo y la actitud del entorno social </a:t>
            </a:r>
            <a:endParaRPr lang="en-US" kern="0" dirty="0">
              <a:solidFill>
                <a:srgbClr val="262673"/>
              </a:solidFill>
              <a:latin typeface="+mn-lt"/>
            </a:endParaRPr>
          </a:p>
        </p:txBody>
      </p:sp>
      <p:sp>
        <p:nvSpPr>
          <p:cNvPr id="6" name="Symbol zastępczy zawartości 2">
            <a:extLst>
              <a:ext uri="{FF2B5EF4-FFF2-40B4-BE49-F238E27FC236}">
                <a16:creationId xmlns:a16="http://schemas.microsoft.com/office/drawing/2014/main" id="{8D02AB6B-C45C-A846-930E-FC72FDED6D3F}"/>
              </a:ext>
            </a:extLst>
          </p:cNvPr>
          <p:cNvSpPr txBox="1">
            <a:spLocks/>
          </p:cNvSpPr>
          <p:nvPr/>
        </p:nvSpPr>
        <p:spPr>
          <a:xfrm>
            <a:off x="395536" y="2204864"/>
            <a:ext cx="8201322" cy="3528392"/>
          </a:xfrm>
          <a:prstGeom prst="rect">
            <a:avLst/>
          </a:prstGeom>
        </p:spPr>
        <p:txBody>
          <a:bodyPr>
            <a:normAutofit fontScale="25000" lnSpcReduction="200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lgn="just">
              <a:lnSpc>
                <a:spcPct val="120000"/>
              </a:lnSpc>
              <a:defRPr/>
            </a:pPr>
            <a:r>
              <a:rPr lang="es-ES" sz="7600" b="0" kern="0" dirty="0">
                <a:solidFill>
                  <a:srgbClr val="262673"/>
                </a:solidFill>
              </a:rPr>
              <a:t>Las situaciones más difíciles son siempre aquellas que tienen problemas en la comunicación social o en el funcionamiento intelectual.</a:t>
            </a:r>
          </a:p>
          <a:p>
            <a:pPr algn="just">
              <a:lnSpc>
                <a:spcPct val="120000"/>
              </a:lnSpc>
              <a:defRPr/>
            </a:pPr>
            <a:r>
              <a:rPr lang="es-ES" sz="7600" b="0" kern="0" dirty="0">
                <a:solidFill>
                  <a:srgbClr val="262673"/>
                </a:solidFill>
              </a:rPr>
              <a:t>A continuación vemos la evolución de cómo orientamos nuestras actitudes hacia las personas con discapacidad especialmente con trastornos mentales</a:t>
            </a:r>
            <a:r>
              <a:rPr lang="en-US" sz="7600" b="0" kern="0" dirty="0">
                <a:solidFill>
                  <a:srgbClr val="262673"/>
                </a:solidFill>
              </a:rPr>
              <a:t>:</a:t>
            </a:r>
          </a:p>
          <a:p>
            <a:pPr algn="just">
              <a:lnSpc>
                <a:spcPct val="120000"/>
              </a:lnSpc>
              <a:defRPr/>
            </a:pPr>
            <a:endParaRPr lang="en-US" sz="7600" b="0" kern="0" dirty="0">
              <a:solidFill>
                <a:srgbClr val="262673"/>
              </a:solidFill>
            </a:endParaRPr>
          </a:p>
          <a:p>
            <a:pPr algn="ctr">
              <a:lnSpc>
                <a:spcPct val="120000"/>
              </a:lnSpc>
              <a:defRPr/>
            </a:pPr>
            <a:r>
              <a:rPr lang="es-ES" sz="7600" b="0" kern="0" dirty="0">
                <a:solidFill>
                  <a:srgbClr val="262673"/>
                </a:solidFill>
              </a:rPr>
              <a:t>Eliminación / Aislamiento / Segregación / Integración / Inclusión </a:t>
            </a:r>
            <a:endParaRPr lang="en-US" sz="7600" b="0" kern="0" dirty="0">
              <a:solidFill>
                <a:srgbClr val="262673"/>
              </a:solidFill>
            </a:endParaRPr>
          </a:p>
          <a:p>
            <a:pPr algn="just">
              <a:defRPr/>
            </a:pPr>
            <a:endParaRPr lang="en-US" b="0" kern="0" dirty="0"/>
          </a:p>
          <a:p>
            <a:pPr algn="just">
              <a:defRPr/>
            </a:pPr>
            <a:endParaRPr lang="en-US" b="0" kern="0" dirty="0"/>
          </a:p>
          <a:p>
            <a:pPr algn="just">
              <a:defRPr/>
            </a:pPr>
            <a:endParaRPr lang="en-US" b="0" kern="0" dirty="0"/>
          </a:p>
          <a:p>
            <a:pPr algn="just">
              <a:defRPr/>
            </a:pPr>
            <a:endParaRPr lang="en-US" b="0" kern="0" dirty="0"/>
          </a:p>
        </p:txBody>
      </p:sp>
    </p:spTree>
    <p:extLst>
      <p:ext uri="{BB962C8B-B14F-4D97-AF65-F5344CB8AC3E}">
        <p14:creationId xmlns:p14="http://schemas.microsoft.com/office/powerpoint/2010/main" val="1818268303"/>
      </p:ext>
    </p:extLst>
  </p:cSld>
  <p:clrMapOvr>
    <a:masterClrMapping/>
  </p:clrMapOvr>
  <p:transition advClick="0" advTm="3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a:extLst>
              <a:ext uri="{FF2B5EF4-FFF2-40B4-BE49-F238E27FC236}">
                <a16:creationId xmlns:a16="http://schemas.microsoft.com/office/drawing/2014/main" id="{4A645419-17D6-A94A-9E30-A91404E56A1A}"/>
              </a:ext>
            </a:extLst>
          </p:cNvPr>
          <p:cNvSpPr txBox="1">
            <a:spLocks/>
          </p:cNvSpPr>
          <p:nvPr/>
        </p:nvSpPr>
        <p:spPr>
          <a:xfrm>
            <a:off x="379412" y="946052"/>
            <a:ext cx="8385175" cy="692150"/>
          </a:xfrm>
          <a:prstGeom prst="rect">
            <a:avLst/>
          </a:prstGeom>
        </p:spPr>
        <p:txBody>
          <a:bodyPr>
            <a:normAutofit/>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err="1">
                <a:solidFill>
                  <a:srgbClr val="262673"/>
                </a:solidFill>
              </a:rPr>
              <a:t>Contextos</a:t>
            </a:r>
            <a:r>
              <a:rPr lang="en-US" kern="0" dirty="0">
                <a:solidFill>
                  <a:srgbClr val="262673"/>
                </a:solidFill>
              </a:rPr>
              <a:t> </a:t>
            </a:r>
            <a:r>
              <a:rPr lang="en-US" kern="0" dirty="0" err="1">
                <a:solidFill>
                  <a:srgbClr val="262673"/>
                </a:solidFill>
              </a:rPr>
              <a:t>contemporáneos</a:t>
            </a:r>
            <a:endParaRPr lang="pl-PL" kern="0" dirty="0">
              <a:solidFill>
                <a:srgbClr val="262673"/>
              </a:solidFill>
              <a:latin typeface="+mn-lt"/>
            </a:endParaRPr>
          </a:p>
        </p:txBody>
      </p:sp>
      <p:sp>
        <p:nvSpPr>
          <p:cNvPr id="6" name="Symbol zastępczy zawartości 2"/>
          <p:cNvSpPr txBox="1">
            <a:spLocks noChangeArrowheads="1"/>
          </p:cNvSpPr>
          <p:nvPr/>
        </p:nvSpPr>
        <p:spPr bwMode="auto">
          <a:xfrm>
            <a:off x="227359" y="1714698"/>
            <a:ext cx="8689280" cy="4197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lgn="just"/>
            <a:r>
              <a:rPr lang="en-US" altLang="pl-PL" sz="2000" kern="0" dirty="0" err="1">
                <a:solidFill>
                  <a:srgbClr val="262673"/>
                </a:solidFill>
              </a:rPr>
              <a:t>Eliminación</a:t>
            </a:r>
            <a:r>
              <a:rPr lang="en-US" altLang="pl-PL" sz="2000" kern="0" dirty="0">
                <a:solidFill>
                  <a:srgbClr val="262673"/>
                </a:solidFill>
              </a:rPr>
              <a:t>, </a:t>
            </a:r>
            <a:r>
              <a:rPr lang="en-US" altLang="pl-PL" sz="2000" b="0" kern="0" dirty="0">
                <a:solidFill>
                  <a:srgbClr val="262673"/>
                </a:solidFill>
              </a:rPr>
              <a:t>e.g. </a:t>
            </a:r>
            <a:r>
              <a:rPr lang="es-ES" altLang="pl-PL" sz="2000" b="0" kern="0" dirty="0">
                <a:solidFill>
                  <a:srgbClr val="262673"/>
                </a:solidFill>
              </a:rPr>
              <a:t>aborto en caso de discapacidad del niño o la admisibilidad de la eutanasia</a:t>
            </a:r>
            <a:endParaRPr lang="en-US" altLang="pl-PL" sz="2000" b="0" kern="0" dirty="0">
              <a:solidFill>
                <a:srgbClr val="262673"/>
              </a:solidFill>
            </a:endParaRPr>
          </a:p>
          <a:p>
            <a:pPr algn="just"/>
            <a:r>
              <a:rPr lang="en-US" altLang="pl-PL" sz="2000" kern="0" dirty="0" err="1">
                <a:solidFill>
                  <a:srgbClr val="262673"/>
                </a:solidFill>
              </a:rPr>
              <a:t>Aislamiento</a:t>
            </a:r>
            <a:r>
              <a:rPr lang="en-US" altLang="pl-PL" sz="2000" b="0" kern="0" dirty="0">
                <a:solidFill>
                  <a:srgbClr val="262673"/>
                </a:solidFill>
              </a:rPr>
              <a:t>, e.g. </a:t>
            </a:r>
            <a:r>
              <a:rPr lang="es-ES" altLang="pl-PL" sz="2000" b="0" kern="0" dirty="0">
                <a:solidFill>
                  <a:srgbClr val="262673"/>
                </a:solidFill>
              </a:rPr>
              <a:t>la necesidad de aislar a los pacientes con determinadas enfermedades psiquiátricas donde la medicina contemporánea no encuentra soluciones</a:t>
            </a:r>
            <a:endParaRPr lang="en-US" altLang="pl-PL" sz="2000" kern="0" dirty="0">
              <a:solidFill>
                <a:srgbClr val="262673"/>
              </a:solidFill>
            </a:endParaRPr>
          </a:p>
          <a:p>
            <a:pPr algn="just"/>
            <a:r>
              <a:rPr lang="en-US" altLang="pl-PL" sz="2000" kern="0" dirty="0" err="1">
                <a:solidFill>
                  <a:srgbClr val="262673"/>
                </a:solidFill>
              </a:rPr>
              <a:t>Segregación</a:t>
            </a:r>
            <a:r>
              <a:rPr lang="en-US" altLang="pl-PL" sz="2000" b="0" kern="0" dirty="0">
                <a:solidFill>
                  <a:srgbClr val="262673"/>
                </a:solidFill>
              </a:rPr>
              <a:t>, e.g. </a:t>
            </a:r>
            <a:r>
              <a:rPr lang="es-ES" altLang="pl-PL" sz="2000" b="0" kern="0" dirty="0">
                <a:solidFill>
                  <a:srgbClr val="262673"/>
                </a:solidFill>
              </a:rPr>
              <a:t>escuelas especiales y otros lugares especializados</a:t>
            </a:r>
            <a:endParaRPr lang="en-US" altLang="pl-PL" sz="2000" b="0" kern="0" dirty="0">
              <a:solidFill>
                <a:srgbClr val="262673"/>
              </a:solidFill>
            </a:endParaRPr>
          </a:p>
          <a:p>
            <a:pPr algn="just"/>
            <a:r>
              <a:rPr lang="en-US" altLang="pl-PL" sz="2000" kern="0" dirty="0" err="1">
                <a:solidFill>
                  <a:srgbClr val="262673"/>
                </a:solidFill>
              </a:rPr>
              <a:t>Integración</a:t>
            </a:r>
            <a:r>
              <a:rPr lang="en-US" altLang="pl-PL" sz="2000" b="0" kern="0" dirty="0">
                <a:solidFill>
                  <a:srgbClr val="262673"/>
                </a:solidFill>
              </a:rPr>
              <a:t>, e.g. </a:t>
            </a:r>
            <a:r>
              <a:rPr lang="es-ES" altLang="pl-PL" sz="2000" b="0" kern="0" dirty="0">
                <a:solidFill>
                  <a:srgbClr val="262673"/>
                </a:solidFill>
              </a:rPr>
              <a:t>todavía existe discriminación en el proceso de desarrollo de la integración</a:t>
            </a:r>
          </a:p>
          <a:p>
            <a:pPr algn="just"/>
            <a:r>
              <a:rPr lang="en-US" altLang="pl-PL" sz="2000" kern="0" dirty="0" err="1">
                <a:solidFill>
                  <a:srgbClr val="262673"/>
                </a:solidFill>
              </a:rPr>
              <a:t>Inclusión</a:t>
            </a:r>
            <a:r>
              <a:rPr lang="en-US" altLang="pl-PL" sz="2000" b="0" kern="0" dirty="0">
                <a:solidFill>
                  <a:srgbClr val="262673"/>
                </a:solidFill>
              </a:rPr>
              <a:t> e.g. </a:t>
            </a:r>
            <a:r>
              <a:rPr lang="es-ES" altLang="pl-PL" sz="2000" b="0" kern="0" dirty="0">
                <a:solidFill>
                  <a:srgbClr val="262673"/>
                </a:solidFill>
              </a:rPr>
              <a:t>baja calidad de la asistencia en entornos inclusivos</a:t>
            </a:r>
            <a:endParaRPr lang="en-US" altLang="pl-PL" sz="2000" b="0" kern="0" dirty="0">
              <a:solidFill>
                <a:srgbClr val="262673"/>
              </a:solidFill>
            </a:endParaRPr>
          </a:p>
          <a:p>
            <a:pPr algn="ctr"/>
            <a:r>
              <a:rPr lang="es-ES" altLang="pl-PL" sz="2000" b="1" kern="0" dirty="0">
                <a:solidFill>
                  <a:srgbClr val="262673"/>
                </a:solidFill>
              </a:rPr>
              <a:t>¿Cuál sería una buena solución? </a:t>
            </a:r>
          </a:p>
          <a:p>
            <a:pPr algn="just"/>
            <a:endParaRPr lang="en-US" altLang="pl-PL" b="0" kern="0" dirty="0"/>
          </a:p>
        </p:txBody>
      </p:sp>
    </p:spTree>
    <p:extLst>
      <p:ext uri="{BB962C8B-B14F-4D97-AF65-F5344CB8AC3E}">
        <p14:creationId xmlns:p14="http://schemas.microsoft.com/office/powerpoint/2010/main" val="701791510"/>
      </p:ext>
    </p:extLst>
  </p:cSld>
  <p:clrMapOvr>
    <a:masterClrMapping/>
  </p:clrMapOvr>
  <p:transition advClick="0" advTm="3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p:cNvSpPr txBox="1">
            <a:spLocks noChangeArrowheads="1"/>
          </p:cNvSpPr>
          <p:nvPr/>
        </p:nvSpPr>
        <p:spPr bwMode="auto">
          <a:xfrm>
            <a:off x="444500" y="980728"/>
            <a:ext cx="8255000" cy="56892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r>
              <a:rPr lang="es-ES" kern="0" dirty="0">
                <a:solidFill>
                  <a:srgbClr val="262673"/>
                </a:solidFill>
              </a:rPr>
              <a:t>Paradigmas en ciencias sociales - paradigma social </a:t>
            </a:r>
            <a:endParaRPr lang="pl-PL" altLang="pl-PL" kern="0" dirty="0">
              <a:solidFill>
                <a:srgbClr val="262673"/>
              </a:solidFill>
            </a:endParaRPr>
          </a:p>
        </p:txBody>
      </p:sp>
      <p:sp>
        <p:nvSpPr>
          <p:cNvPr id="7" name="Symbol zastępczy zawartości 2">
            <a:extLst>
              <a:ext uri="{FF2B5EF4-FFF2-40B4-BE49-F238E27FC236}">
                <a16:creationId xmlns:a16="http://schemas.microsoft.com/office/drawing/2014/main" id="{2306FFD3-19B9-1944-98DE-1EC1F158EBFF}"/>
              </a:ext>
            </a:extLst>
          </p:cNvPr>
          <p:cNvSpPr txBox="1">
            <a:spLocks/>
          </p:cNvSpPr>
          <p:nvPr/>
        </p:nvSpPr>
        <p:spPr>
          <a:xfrm>
            <a:off x="212725" y="1916832"/>
            <a:ext cx="8302625" cy="3816423"/>
          </a:xfrm>
          <a:prstGeom prst="rect">
            <a:avLst/>
          </a:prstGeom>
        </p:spPr>
        <p:txBody>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lgn="just">
              <a:defRPr/>
            </a:pPr>
            <a:r>
              <a:rPr lang="es-ES" sz="2000" b="0" kern="0" dirty="0">
                <a:solidFill>
                  <a:srgbClr val="262673"/>
                </a:solidFill>
              </a:rPr>
              <a:t>Asume que la situación desfavorable en la que se encuentra una persona con discapacidad es el resultado no solo de sus disfunciones individuales, sino como consecuencia de condiciones sociales desfavorables.</a:t>
            </a:r>
            <a:endParaRPr lang="en-US" sz="2700" b="0" kern="0" dirty="0"/>
          </a:p>
          <a:p>
            <a:pPr marL="0">
              <a:defRPr/>
            </a:pPr>
            <a:r>
              <a:rPr lang="en-US" sz="1600" b="1" kern="0" dirty="0">
                <a:solidFill>
                  <a:srgbClr val="262673"/>
                </a:solidFill>
              </a:rPr>
              <a:t>   Krause, Cracow 2010,</a:t>
            </a:r>
          </a:p>
        </p:txBody>
      </p:sp>
    </p:spTree>
    <p:extLst>
      <p:ext uri="{BB962C8B-B14F-4D97-AF65-F5344CB8AC3E}">
        <p14:creationId xmlns:p14="http://schemas.microsoft.com/office/powerpoint/2010/main" val="1835338421"/>
      </p:ext>
    </p:extLst>
  </p:cSld>
  <p:clrMapOvr>
    <a:masterClrMapping/>
  </p:clrMapOvr>
  <p:transition advClick="0" advTm="300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zawartości 2">
            <a:extLst>
              <a:ext uri="{FF2B5EF4-FFF2-40B4-BE49-F238E27FC236}">
                <a16:creationId xmlns:a16="http://schemas.microsoft.com/office/drawing/2014/main" id="{ED177A1B-5BE5-3A49-B622-53894C51906A}"/>
              </a:ext>
            </a:extLst>
          </p:cNvPr>
          <p:cNvSpPr txBox="1">
            <a:spLocks/>
          </p:cNvSpPr>
          <p:nvPr/>
        </p:nvSpPr>
        <p:spPr>
          <a:xfrm>
            <a:off x="539553" y="1844824"/>
            <a:ext cx="8159948" cy="3816424"/>
          </a:xfrm>
          <a:prstGeom prst="rect">
            <a:avLst/>
          </a:prstGeom>
        </p:spPr>
        <p:txBody>
          <a:bodyPr>
            <a:normAutofit/>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0" algn="just">
              <a:defRPr/>
            </a:pPr>
            <a:r>
              <a:rPr lang="es-ES" sz="2000" b="0" kern="0" dirty="0">
                <a:solidFill>
                  <a:srgbClr val="262673"/>
                </a:solidFill>
              </a:rPr>
              <a:t>De acuerdo con el paradigma social, la discapacidad se interpreta en "condiciones socioculturales amplias y cambiantes" y se opone a los modelos de discapacidad médica e individual, en los que los problemas de las personas son consecuencia directa de su enfermedad o discapacidad, y las acciones tomadas hacia las personas. con discapacidad son para adaptarlos a sus condiciones. </a:t>
            </a:r>
          </a:p>
          <a:p>
            <a:pPr marL="0" algn="just">
              <a:defRPr/>
            </a:pPr>
            <a:r>
              <a:rPr lang="en-US" sz="1600" b="1" kern="0" dirty="0" err="1">
                <a:solidFill>
                  <a:srgbClr val="262673"/>
                </a:solidFill>
              </a:rPr>
              <a:t>Żółkowska</a:t>
            </a:r>
            <a:r>
              <a:rPr lang="en-US" sz="1600" b="1" kern="0" dirty="0">
                <a:solidFill>
                  <a:srgbClr val="262673"/>
                </a:solidFill>
              </a:rPr>
              <a:t>, Warsaw- Cracow, 2004.</a:t>
            </a:r>
          </a:p>
          <a:p>
            <a:pPr marL="0">
              <a:defRPr/>
            </a:pPr>
            <a:endParaRPr lang="en-US" sz="1800" b="0" kern="0" dirty="0"/>
          </a:p>
          <a:p>
            <a:pPr>
              <a:defRPr/>
            </a:pPr>
            <a:endParaRPr lang="en-US" b="0" kern="0" dirty="0"/>
          </a:p>
        </p:txBody>
      </p:sp>
      <p:sp>
        <p:nvSpPr>
          <p:cNvPr id="7" name="Tytuł 1">
            <a:extLst>
              <a:ext uri="{FF2B5EF4-FFF2-40B4-BE49-F238E27FC236}">
                <a16:creationId xmlns:a16="http://schemas.microsoft.com/office/drawing/2014/main" id="{ECE6BF2B-5300-4F03-A09F-90C4D552C8F4}"/>
              </a:ext>
            </a:extLst>
          </p:cNvPr>
          <p:cNvSpPr txBox="1">
            <a:spLocks noChangeArrowheads="1"/>
          </p:cNvSpPr>
          <p:nvPr/>
        </p:nvSpPr>
        <p:spPr bwMode="auto">
          <a:xfrm>
            <a:off x="444500" y="980728"/>
            <a:ext cx="8255000" cy="56892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r>
              <a:rPr lang="es-ES" kern="0" dirty="0">
                <a:solidFill>
                  <a:srgbClr val="262673"/>
                </a:solidFill>
              </a:rPr>
              <a:t>Paradigmas en ciencias sociales - paradigma social </a:t>
            </a:r>
            <a:endParaRPr lang="pl-PL" altLang="pl-PL" kern="0" dirty="0">
              <a:solidFill>
                <a:srgbClr val="262673"/>
              </a:solidFill>
            </a:endParaRPr>
          </a:p>
        </p:txBody>
      </p:sp>
    </p:spTree>
    <p:extLst>
      <p:ext uri="{BB962C8B-B14F-4D97-AF65-F5344CB8AC3E}">
        <p14:creationId xmlns:p14="http://schemas.microsoft.com/office/powerpoint/2010/main" val="88290996"/>
      </p:ext>
    </p:extLst>
  </p:cSld>
  <p:clrMapOvr>
    <a:masterClrMapping/>
  </p:clrMapOvr>
  <p:transition advClick="0" advTm="300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2">
            <a:extLst>
              <a:ext uri="{FF2B5EF4-FFF2-40B4-BE49-F238E27FC236}">
                <a16:creationId xmlns:a16="http://schemas.microsoft.com/office/drawing/2014/main" id="{855ED831-25A3-724C-AD06-A4D03C361F68}"/>
              </a:ext>
            </a:extLst>
          </p:cNvPr>
          <p:cNvSpPr txBox="1">
            <a:spLocks/>
          </p:cNvSpPr>
          <p:nvPr/>
        </p:nvSpPr>
        <p:spPr>
          <a:xfrm>
            <a:off x="728117" y="1874362"/>
            <a:ext cx="7687766" cy="3988668"/>
          </a:xfrm>
          <a:prstGeom prst="rect">
            <a:avLst/>
          </a:prstGeom>
        </p:spPr>
        <p:txBody>
          <a:bodyPr>
            <a:normAutofit/>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0" algn="just">
              <a:defRPr/>
            </a:pPr>
            <a:r>
              <a:rPr lang="es-ES" sz="2000" b="0" kern="0" dirty="0">
                <a:solidFill>
                  <a:srgbClr val="262673"/>
                </a:solidFill>
              </a:rPr>
              <a:t>Así, el problema de la discapacidad también se convierte en un problema social. Por tanto, la "falta de éxito social" puede tener causas que se encuentran fuera de la persona con discapacidad, y ser identificada como consecuencia del producto de provenir de un entorno más desfavorecido en comparación con el resto de la sociedad. </a:t>
            </a:r>
          </a:p>
          <a:p>
            <a:pPr marL="0" algn="just">
              <a:defRPr/>
            </a:pPr>
            <a:r>
              <a:rPr lang="en-US" sz="1600" b="1" kern="0" dirty="0" err="1">
                <a:solidFill>
                  <a:srgbClr val="262673"/>
                </a:solidFill>
              </a:rPr>
              <a:t>Cytowska</a:t>
            </a:r>
            <a:r>
              <a:rPr lang="en-US" sz="1600" b="1" kern="0" dirty="0">
                <a:solidFill>
                  <a:srgbClr val="262673"/>
                </a:solidFill>
              </a:rPr>
              <a:t>, Cracow, 2012</a:t>
            </a:r>
          </a:p>
          <a:p>
            <a:pPr algn="just">
              <a:defRPr/>
            </a:pPr>
            <a:endParaRPr lang="en-US" b="0" kern="0" dirty="0"/>
          </a:p>
        </p:txBody>
      </p:sp>
      <p:sp>
        <p:nvSpPr>
          <p:cNvPr id="5" name="Tytuł 1">
            <a:extLst>
              <a:ext uri="{FF2B5EF4-FFF2-40B4-BE49-F238E27FC236}">
                <a16:creationId xmlns:a16="http://schemas.microsoft.com/office/drawing/2014/main" id="{1A4AC3B9-7F92-4502-B46D-650DBF8D9646}"/>
              </a:ext>
            </a:extLst>
          </p:cNvPr>
          <p:cNvSpPr txBox="1">
            <a:spLocks noChangeArrowheads="1"/>
          </p:cNvSpPr>
          <p:nvPr/>
        </p:nvSpPr>
        <p:spPr bwMode="auto">
          <a:xfrm>
            <a:off x="444500" y="980728"/>
            <a:ext cx="8255000" cy="56892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r>
              <a:rPr lang="es-ES" kern="0" dirty="0">
                <a:solidFill>
                  <a:srgbClr val="262673"/>
                </a:solidFill>
              </a:rPr>
              <a:t>Paradigmas en ciencias sociales - paradigma social </a:t>
            </a:r>
            <a:endParaRPr lang="pl-PL" altLang="pl-PL" kern="0" dirty="0">
              <a:solidFill>
                <a:srgbClr val="262673"/>
              </a:solidFill>
            </a:endParaRPr>
          </a:p>
        </p:txBody>
      </p:sp>
    </p:spTree>
    <p:extLst>
      <p:ext uri="{BB962C8B-B14F-4D97-AF65-F5344CB8AC3E}">
        <p14:creationId xmlns:p14="http://schemas.microsoft.com/office/powerpoint/2010/main" val="1861778117"/>
      </p:ext>
    </p:extLst>
  </p:cSld>
  <p:clrMapOvr>
    <a:masterClrMapping/>
  </p:clrMapOvr>
  <p:transition advClick="0" advTm="300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a:extLst>
              <a:ext uri="{FF2B5EF4-FFF2-40B4-BE49-F238E27FC236}">
                <a16:creationId xmlns:a16="http://schemas.microsoft.com/office/drawing/2014/main" id="{266939CF-D1B3-F245-BD95-47C9315D412C}"/>
              </a:ext>
            </a:extLst>
          </p:cNvPr>
          <p:cNvSpPr txBox="1">
            <a:spLocks/>
          </p:cNvSpPr>
          <p:nvPr/>
        </p:nvSpPr>
        <p:spPr>
          <a:xfrm>
            <a:off x="423862" y="973067"/>
            <a:ext cx="8296275" cy="784944"/>
          </a:xfrm>
          <a:prstGeom prst="rect">
            <a:avLst/>
          </a:prstGeom>
        </p:spPr>
        <p:txBody>
          <a:bodyPr>
            <a:noAutofit/>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s-ES" kern="0" dirty="0">
                <a:solidFill>
                  <a:srgbClr val="262673"/>
                </a:solidFill>
              </a:rPr>
              <a:t>Paradigma de normalización: oposición a la segregación y la marginación </a:t>
            </a:r>
            <a:endParaRPr lang="pl-PL" kern="0" dirty="0">
              <a:solidFill>
                <a:srgbClr val="262673"/>
              </a:solidFill>
            </a:endParaRPr>
          </a:p>
        </p:txBody>
      </p:sp>
      <p:sp>
        <p:nvSpPr>
          <p:cNvPr id="6" name="Symbol zastępczy zawartości 2">
            <a:extLst>
              <a:ext uri="{FF2B5EF4-FFF2-40B4-BE49-F238E27FC236}">
                <a16:creationId xmlns:a16="http://schemas.microsoft.com/office/drawing/2014/main" id="{17A4BA66-8275-E442-83FF-032FE012AE4D}"/>
              </a:ext>
            </a:extLst>
          </p:cNvPr>
          <p:cNvSpPr txBox="1">
            <a:spLocks/>
          </p:cNvSpPr>
          <p:nvPr/>
        </p:nvSpPr>
        <p:spPr>
          <a:xfrm>
            <a:off x="711894" y="2132856"/>
            <a:ext cx="7720211" cy="4032448"/>
          </a:xfrm>
          <a:prstGeom prst="rect">
            <a:avLst/>
          </a:prstGeom>
        </p:spPr>
        <p:txBody>
          <a:bodyPr>
            <a:normAutofit/>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lgn="just">
              <a:lnSpc>
                <a:spcPct val="170000"/>
              </a:lnSpc>
              <a:defRPr/>
            </a:pPr>
            <a:r>
              <a:rPr lang="es-ES" sz="2000" b="0" kern="0" dirty="0">
                <a:solidFill>
                  <a:srgbClr val="262673"/>
                </a:solidFill>
              </a:rPr>
              <a:t>Aplicar medidas que sean las más aceptables de acuerdo con una norma cultural estándar para iniciar y / o mantener un comportamiento y características que se correspondan con el estándar cultural generalmente aceptado</a:t>
            </a:r>
          </a:p>
          <a:p>
            <a:pPr algn="just">
              <a:lnSpc>
                <a:spcPct val="170000"/>
              </a:lnSpc>
              <a:defRPr/>
            </a:pPr>
            <a:r>
              <a:rPr lang="en-US" sz="1600" b="1" kern="0" dirty="0" err="1">
                <a:solidFill>
                  <a:srgbClr val="262673"/>
                </a:solidFill>
              </a:rPr>
              <a:t>Wolfensberger</a:t>
            </a:r>
            <a:r>
              <a:rPr lang="en-US" sz="1600" b="1" kern="0" dirty="0">
                <a:solidFill>
                  <a:srgbClr val="262673"/>
                </a:solidFill>
              </a:rPr>
              <a:t>, </a:t>
            </a:r>
            <a:r>
              <a:rPr lang="es-ES" sz="1600" b="1" kern="0" dirty="0">
                <a:solidFill>
                  <a:srgbClr val="262673"/>
                </a:solidFill>
              </a:rPr>
              <a:t>El principio de normalización en los servicios humanos, Toronto 1972.</a:t>
            </a:r>
            <a:endParaRPr lang="en-US" sz="1050" b="1" kern="0" dirty="0"/>
          </a:p>
          <a:p>
            <a:pPr marL="0" algn="just">
              <a:defRPr/>
            </a:pPr>
            <a:endParaRPr lang="en-US" sz="1050" b="1" kern="0" dirty="0"/>
          </a:p>
        </p:txBody>
      </p:sp>
    </p:spTree>
    <p:extLst>
      <p:ext uri="{BB962C8B-B14F-4D97-AF65-F5344CB8AC3E}">
        <p14:creationId xmlns:p14="http://schemas.microsoft.com/office/powerpoint/2010/main" val="1190208746"/>
      </p:ext>
    </p:extLst>
  </p:cSld>
  <p:clrMapOvr>
    <a:masterClrMapping/>
  </p:clrMapOvr>
  <p:transition advClick="0" advTm="300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539552" y="1999868"/>
            <a:ext cx="7920880" cy="4093428"/>
          </a:xfrm>
          <a:prstGeom prst="rect">
            <a:avLst/>
          </a:prstGeom>
        </p:spPr>
        <p:txBody>
          <a:bodyPr wrap="square">
            <a:spAutoFit/>
          </a:bodyPr>
          <a:lstStyle/>
          <a:p>
            <a:pPr marL="342900" indent="-342900" algn="just">
              <a:buFont typeface="Arial" charset="0"/>
              <a:buChar char="•"/>
            </a:pPr>
            <a:r>
              <a:rPr lang="es-ES" sz="2000" b="0" dirty="0">
                <a:solidFill>
                  <a:srgbClr val="262673"/>
                </a:solidFill>
              </a:rPr>
              <a:t>Vivir y organizar experiencias en un entorno abierto, sin segregación ni aislamiento.</a:t>
            </a:r>
          </a:p>
          <a:p>
            <a:pPr marL="342900" indent="-342900" algn="just">
              <a:buFont typeface="Arial" charset="0"/>
              <a:buChar char="•"/>
            </a:pPr>
            <a:r>
              <a:rPr lang="es-ES" sz="2000" b="0" dirty="0">
                <a:solidFill>
                  <a:srgbClr val="262673"/>
                </a:solidFill>
              </a:rPr>
              <a:t>Brindar apoyo para el desarrollo a una persona con discapacidades desde el nacimiento hasta la vejez.</a:t>
            </a:r>
          </a:p>
          <a:p>
            <a:pPr marL="342900" indent="-342900" algn="just">
              <a:buFont typeface="Arial" charset="0"/>
              <a:buChar char="•"/>
            </a:pPr>
            <a:r>
              <a:rPr lang="es-ES" sz="2000" b="0" dirty="0">
                <a:solidFill>
                  <a:srgbClr val="262673"/>
                </a:solidFill>
              </a:rPr>
              <a:t>En la medida de lo posible, reconociendo y utilizando de manera confiable el potencial de desarrollo de una persona con discapacidad.</a:t>
            </a:r>
          </a:p>
          <a:p>
            <a:pPr marL="342900" indent="-342900" algn="just">
              <a:buFont typeface="Arial" charset="0"/>
              <a:buChar char="•"/>
            </a:pPr>
            <a:r>
              <a:rPr lang="es-ES" sz="2000" b="0" dirty="0">
                <a:solidFill>
                  <a:srgbClr val="262673"/>
                </a:solidFill>
              </a:rPr>
              <a:t>Construir contactos mutuos con personas capacitadas a través del diálogo, basado en la bondad y la aceptación.</a:t>
            </a:r>
          </a:p>
          <a:p>
            <a:pPr marL="342900" indent="-342900" algn="just">
              <a:buFont typeface="Arial" charset="0"/>
              <a:buChar char="•"/>
            </a:pPr>
            <a:r>
              <a:rPr lang="es-ES" sz="2000" b="0" dirty="0">
                <a:solidFill>
                  <a:srgbClr val="262673"/>
                </a:solidFill>
              </a:rPr>
              <a:t>Asegurar las condiciones para una adecuada calidad de vida, autoestima y autonomía. </a:t>
            </a:r>
            <a:endParaRPr lang="en-US" sz="2000" b="0" dirty="0">
              <a:solidFill>
                <a:srgbClr val="262673"/>
              </a:solidFill>
            </a:endParaRPr>
          </a:p>
          <a:p>
            <a:pPr algn="just"/>
            <a:endParaRPr lang="en-US" sz="2000" b="0" dirty="0">
              <a:solidFill>
                <a:srgbClr val="262673"/>
              </a:solidFill>
            </a:endParaRPr>
          </a:p>
          <a:p>
            <a:pPr algn="just"/>
            <a:r>
              <a:rPr lang="en-US" sz="1600" b="0" dirty="0" err="1">
                <a:solidFill>
                  <a:srgbClr val="262673"/>
                </a:solidFill>
              </a:rPr>
              <a:t>Głodkowska</a:t>
            </a:r>
            <a:r>
              <a:rPr lang="en-US" sz="1600" b="0" dirty="0">
                <a:solidFill>
                  <a:srgbClr val="262673"/>
                </a:solidFill>
              </a:rPr>
              <a:t>, Warsaw - 2012</a:t>
            </a:r>
          </a:p>
        </p:txBody>
      </p:sp>
      <p:sp>
        <p:nvSpPr>
          <p:cNvPr id="5" name="Tytuł 1">
            <a:extLst>
              <a:ext uri="{FF2B5EF4-FFF2-40B4-BE49-F238E27FC236}">
                <a16:creationId xmlns:a16="http://schemas.microsoft.com/office/drawing/2014/main" id="{84DE8D34-723C-4D39-9056-B781E0130995}"/>
              </a:ext>
            </a:extLst>
          </p:cNvPr>
          <p:cNvSpPr txBox="1">
            <a:spLocks/>
          </p:cNvSpPr>
          <p:nvPr/>
        </p:nvSpPr>
        <p:spPr>
          <a:xfrm>
            <a:off x="423862" y="973067"/>
            <a:ext cx="8296275" cy="784944"/>
          </a:xfrm>
          <a:prstGeom prst="rect">
            <a:avLst/>
          </a:prstGeom>
        </p:spPr>
        <p:txBody>
          <a:bodyPr>
            <a:noAutofit/>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s-ES" kern="0" dirty="0">
                <a:solidFill>
                  <a:srgbClr val="262673"/>
                </a:solidFill>
              </a:rPr>
              <a:t>Paradigma de normalización: oposición a la segregación y la marginación </a:t>
            </a:r>
            <a:endParaRPr lang="pl-PL" kern="0" dirty="0">
              <a:solidFill>
                <a:srgbClr val="262673"/>
              </a:solidFill>
            </a:endParaRPr>
          </a:p>
        </p:txBody>
      </p:sp>
    </p:spTree>
    <p:extLst>
      <p:ext uri="{BB962C8B-B14F-4D97-AF65-F5344CB8AC3E}">
        <p14:creationId xmlns:p14="http://schemas.microsoft.com/office/powerpoint/2010/main" val="582464619"/>
      </p:ext>
    </p:extLst>
  </p:cSld>
  <p:clrMapOvr>
    <a:masterClrMapping/>
  </p:clrMapOvr>
  <p:transition advClick="0" advTm="300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a:extLst>
              <a:ext uri="{FF2B5EF4-FFF2-40B4-BE49-F238E27FC236}">
                <a16:creationId xmlns:a16="http://schemas.microsoft.com/office/drawing/2014/main" id="{801421EF-3409-314C-BC6B-3E16B7454E1F}"/>
              </a:ext>
            </a:extLst>
          </p:cNvPr>
          <p:cNvSpPr txBox="1">
            <a:spLocks/>
          </p:cNvSpPr>
          <p:nvPr/>
        </p:nvSpPr>
        <p:spPr>
          <a:xfrm>
            <a:off x="441325" y="1019956"/>
            <a:ext cx="8261350" cy="496912"/>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err="1">
                <a:solidFill>
                  <a:srgbClr val="262673"/>
                </a:solidFill>
                <a:latin typeface="+mn-lt"/>
              </a:rPr>
              <a:t>Paradigma</a:t>
            </a:r>
            <a:r>
              <a:rPr lang="en-US" kern="0" dirty="0">
                <a:solidFill>
                  <a:srgbClr val="262673"/>
                </a:solidFill>
                <a:latin typeface="+mn-lt"/>
              </a:rPr>
              <a:t> de </a:t>
            </a:r>
            <a:r>
              <a:rPr lang="en-US" kern="0" dirty="0" err="1">
                <a:solidFill>
                  <a:srgbClr val="262673"/>
                </a:solidFill>
                <a:latin typeface="+mn-lt"/>
              </a:rPr>
              <a:t>emancipación</a:t>
            </a:r>
            <a:endParaRPr lang="en-US" kern="0" dirty="0">
              <a:solidFill>
                <a:srgbClr val="262673"/>
              </a:solidFill>
              <a:latin typeface="+mn-lt"/>
            </a:endParaRPr>
          </a:p>
        </p:txBody>
      </p:sp>
      <p:sp>
        <p:nvSpPr>
          <p:cNvPr id="6" name="Symbol zastępczy zawartości 2">
            <a:extLst>
              <a:ext uri="{FF2B5EF4-FFF2-40B4-BE49-F238E27FC236}">
                <a16:creationId xmlns:a16="http://schemas.microsoft.com/office/drawing/2014/main" id="{0F2676B0-E746-AC45-8AF0-6BF3B44BC85F}"/>
              </a:ext>
            </a:extLst>
          </p:cNvPr>
          <p:cNvSpPr txBox="1">
            <a:spLocks/>
          </p:cNvSpPr>
          <p:nvPr/>
        </p:nvSpPr>
        <p:spPr>
          <a:xfrm>
            <a:off x="254000" y="1989138"/>
            <a:ext cx="8261350" cy="3600450"/>
          </a:xfrm>
          <a:prstGeom prst="rect">
            <a:avLst/>
          </a:prstGeom>
        </p:spPr>
        <p:txBody>
          <a:bodyPr>
            <a:normAutofit/>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lgn="just">
              <a:defRPr/>
            </a:pPr>
            <a:r>
              <a:rPr lang="es-ES" sz="2000" b="0" kern="0" dirty="0">
                <a:solidFill>
                  <a:srgbClr val="262673"/>
                </a:solidFill>
              </a:rPr>
              <a:t>Tradicionalmente, la emancipación se entiende como "liberar" a los individuos o grupos sociales de algunas limitaciones.</a:t>
            </a:r>
          </a:p>
          <a:p>
            <a:pPr algn="just">
              <a:defRPr/>
            </a:pPr>
            <a:r>
              <a:rPr lang="es-ES" sz="2000" b="0" kern="0" dirty="0">
                <a:solidFill>
                  <a:srgbClr val="262673"/>
                </a:solidFill>
              </a:rPr>
              <a:t>En las ciencias sociales, la emancipación puede definirse como el concepto de actividades autónomas de un individuo o el apoyo a su desarrollo a través de la formación de una conciencia crítica y abierta.</a:t>
            </a:r>
          </a:p>
          <a:p>
            <a:pPr algn="just">
              <a:defRPr/>
            </a:pPr>
            <a:r>
              <a:rPr lang="es-ES" sz="2000" b="0" kern="0" dirty="0">
                <a:solidFill>
                  <a:srgbClr val="262673"/>
                </a:solidFill>
              </a:rPr>
              <a:t>En el caso de las personas con discapacidad, percibimos la emancipación en el contexto de la proclamación estadounidense de 1990 (leer más abajo). </a:t>
            </a:r>
            <a:endParaRPr lang="en-US" sz="2000" b="0" kern="0" dirty="0">
              <a:solidFill>
                <a:srgbClr val="262673"/>
              </a:solidFill>
            </a:endParaRPr>
          </a:p>
        </p:txBody>
      </p:sp>
    </p:spTree>
    <p:extLst>
      <p:ext uri="{BB962C8B-B14F-4D97-AF65-F5344CB8AC3E}">
        <p14:creationId xmlns:p14="http://schemas.microsoft.com/office/powerpoint/2010/main" val="1884398779"/>
      </p:ext>
    </p:extLst>
  </p:cSld>
  <p:clrMapOvr>
    <a:masterClrMapping/>
  </p:clrMapOvr>
  <p:transition advClick="0" advTm="3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 name="Przycisk akcji: Dźwięk 6">
            <a:hlinkClick r:id="" action="ppaction://noaction" highlightClick="1"/>
          </p:cNvPr>
          <p:cNvSpPr/>
          <p:nvPr/>
        </p:nvSpPr>
        <p:spPr bwMode="auto">
          <a:xfrm>
            <a:off x="5292080" y="2564904"/>
            <a:ext cx="45719" cy="45719"/>
          </a:xfrm>
          <a:prstGeom prst="actionButtonSound">
            <a:avLst/>
          </a:prstGeom>
          <a:noFill/>
          <a:ln w="12700" cap="flat" cmpd="sng" algn="ctr">
            <a:noFill/>
            <a:prstDash val="solid"/>
            <a:round/>
            <a:headEnd type="none" w="med" len="med"/>
            <a:tailEnd type="none" w="med" len="med"/>
          </a:ln>
          <a:effectLst/>
        </p:spPr>
        <p:txBody>
          <a:bodyPr vert="horz" wrap="square" lIns="50751" tIns="50751" rIns="50751" bIns="50751" numCol="1" rtlCol="0" anchor="ctr" anchorCtr="0" compatLnSpc="1">
            <a:prstTxWarp prst="textNoShape">
              <a:avLst/>
            </a:prstTxWarp>
          </a:bodyPr>
          <a:lstStyle/>
          <a:p>
            <a:pPr marL="588963" marR="0" indent="-401638" algn="r" defTabSz="642938" rtl="0" eaLnBrk="1" fontAlgn="base" latinLnBrk="0" hangingPunct="1">
              <a:lnSpc>
                <a:spcPct val="90000"/>
              </a:lnSpc>
              <a:spcBef>
                <a:spcPts val="1675"/>
              </a:spcBef>
              <a:spcAft>
                <a:spcPct val="0"/>
              </a:spcAft>
              <a:buClrTx/>
              <a:buSzPct val="171000"/>
              <a:buFont typeface="Arial" charset="0"/>
              <a:buNone/>
              <a:tabLst/>
            </a:pPr>
            <a:endParaRPr kumimoji="0" lang="pl-PL" sz="1000" b="1" i="0" u="none" strike="noStrike" cap="none" normalizeH="0" baseline="0">
              <a:ln>
                <a:noFill/>
              </a:ln>
              <a:solidFill>
                <a:schemeClr val="bg1"/>
              </a:solidFill>
              <a:effectLst/>
              <a:latin typeface="Arial" charset="0"/>
              <a:sym typeface="Arial" charset="0"/>
            </a:endParaRPr>
          </a:p>
        </p:txBody>
      </p:sp>
      <p:sp>
        <p:nvSpPr>
          <p:cNvPr id="11" name="Tytuł 1">
            <a:extLst>
              <a:ext uri="{FF2B5EF4-FFF2-40B4-BE49-F238E27FC236}">
                <a16:creationId xmlns:a16="http://schemas.microsoft.com/office/drawing/2014/main" id="{74874927-1422-D74B-A5D2-2924BA5BF12D}"/>
              </a:ext>
            </a:extLst>
          </p:cNvPr>
          <p:cNvSpPr txBox="1">
            <a:spLocks/>
          </p:cNvSpPr>
          <p:nvPr/>
        </p:nvSpPr>
        <p:spPr>
          <a:xfrm>
            <a:off x="971550" y="985180"/>
            <a:ext cx="7200900" cy="399368"/>
          </a:xfrm>
          <a:prstGeom prst="rect">
            <a:avLst/>
          </a:prstGeom>
        </p:spPr>
        <p:txBody>
          <a:bodyPr>
            <a:noAutofit/>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err="1">
                <a:solidFill>
                  <a:srgbClr val="262673"/>
                </a:solidFill>
              </a:rPr>
              <a:t>Introducción</a:t>
            </a:r>
            <a:r>
              <a:rPr lang="en-US" kern="0" dirty="0">
                <a:solidFill>
                  <a:srgbClr val="262673"/>
                </a:solidFill>
              </a:rPr>
              <a:t> - </a:t>
            </a:r>
            <a:r>
              <a:rPr lang="es-ES" kern="0" dirty="0">
                <a:solidFill>
                  <a:srgbClr val="262673"/>
                </a:solidFill>
              </a:rPr>
              <a:t>Funciones sociales de la ciencia </a:t>
            </a:r>
            <a:endParaRPr lang="en-US" kern="0" dirty="0">
              <a:solidFill>
                <a:srgbClr val="262673"/>
              </a:solidFill>
              <a:latin typeface="+mn-lt"/>
            </a:endParaRPr>
          </a:p>
        </p:txBody>
      </p:sp>
      <p:sp>
        <p:nvSpPr>
          <p:cNvPr id="12" name="Symbol zastępczy zawartości 2"/>
          <p:cNvSpPr txBox="1">
            <a:spLocks noChangeArrowheads="1"/>
          </p:cNvSpPr>
          <p:nvPr/>
        </p:nvSpPr>
        <p:spPr bwMode="auto">
          <a:xfrm>
            <a:off x="539750" y="1778000"/>
            <a:ext cx="8353425" cy="38115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530225" indent="-342900">
              <a:lnSpc>
                <a:spcPct val="200000"/>
              </a:lnSpc>
              <a:buFont typeface="Arial" panose="020B0604020202020204" pitchFamily="34" charset="0"/>
              <a:buChar char="•"/>
            </a:pPr>
            <a:r>
              <a:rPr lang="es-ES" altLang="pl-PL" sz="2000" b="0" kern="0" dirty="0">
                <a:solidFill>
                  <a:srgbClr val="262673"/>
                </a:solidFill>
              </a:rPr>
              <a:t>Diagnóstico</a:t>
            </a:r>
          </a:p>
          <a:p>
            <a:pPr marL="530225" indent="-342900">
              <a:lnSpc>
                <a:spcPct val="200000"/>
              </a:lnSpc>
              <a:buFont typeface="Arial" panose="020B0604020202020204" pitchFamily="34" charset="0"/>
              <a:buChar char="•"/>
            </a:pPr>
            <a:r>
              <a:rPr lang="es-ES" altLang="pl-PL" sz="2000" b="0" kern="0" dirty="0">
                <a:solidFill>
                  <a:srgbClr val="262673"/>
                </a:solidFill>
              </a:rPr>
              <a:t>Predicción</a:t>
            </a:r>
          </a:p>
          <a:p>
            <a:pPr marL="530225" indent="-342900">
              <a:lnSpc>
                <a:spcPct val="200000"/>
              </a:lnSpc>
              <a:buFont typeface="Arial" panose="020B0604020202020204" pitchFamily="34" charset="0"/>
              <a:buChar char="•"/>
            </a:pPr>
            <a:r>
              <a:rPr lang="es-ES" altLang="pl-PL" sz="2000" b="0" kern="0" dirty="0">
                <a:solidFill>
                  <a:srgbClr val="262673"/>
                </a:solidFill>
              </a:rPr>
              <a:t>Técnico</a:t>
            </a:r>
          </a:p>
          <a:p>
            <a:pPr marL="530225" indent="-342900">
              <a:lnSpc>
                <a:spcPct val="200000"/>
              </a:lnSpc>
              <a:buFont typeface="Arial" panose="020B0604020202020204" pitchFamily="34" charset="0"/>
              <a:buChar char="•"/>
            </a:pPr>
            <a:r>
              <a:rPr lang="es-ES" altLang="pl-PL" sz="2000" b="0" kern="0" dirty="0">
                <a:solidFill>
                  <a:srgbClr val="262673"/>
                </a:solidFill>
              </a:rPr>
              <a:t>Humanista (dentro de los sistemas) </a:t>
            </a:r>
            <a:endParaRPr lang="en-US" altLang="pl-PL" b="0" kern="0" dirty="0"/>
          </a:p>
        </p:txBody>
      </p:sp>
    </p:spTree>
  </p:cSld>
  <p:clrMapOvr>
    <a:masterClrMapping/>
  </p:clrMapOvr>
  <mc:AlternateContent xmlns:mc="http://schemas.openxmlformats.org/markup-compatibility/2006" xmlns:p14="http://schemas.microsoft.com/office/powerpoint/2010/main">
    <mc:Choice Requires="p14">
      <p:transition spd="slow" p14:dur="800" advTm="0">
        <p:circle/>
        <p:sndAc>
          <p:endSnd/>
        </p:sndAc>
      </p:transition>
    </mc:Choice>
    <mc:Fallback xmlns="">
      <p:transition spd="slow" advTm="0">
        <p:circle/>
        <p:sndAc>
          <p:endSnd/>
        </p:sndAc>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noChangeArrowheads="1"/>
          </p:cNvSpPr>
          <p:nvPr/>
        </p:nvSpPr>
        <p:spPr bwMode="auto">
          <a:xfrm>
            <a:off x="350837" y="916464"/>
            <a:ext cx="8350250" cy="7000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r>
              <a:rPr lang="en-US" altLang="pl-PL" kern="0" dirty="0" err="1">
                <a:solidFill>
                  <a:srgbClr val="262673"/>
                </a:solidFill>
              </a:rPr>
              <a:t>Paradigma</a:t>
            </a:r>
            <a:r>
              <a:rPr lang="en-US" altLang="pl-PL" kern="0" dirty="0">
                <a:solidFill>
                  <a:srgbClr val="262673"/>
                </a:solidFill>
              </a:rPr>
              <a:t> de </a:t>
            </a:r>
            <a:r>
              <a:rPr lang="en-US" altLang="pl-PL" kern="0" dirty="0" err="1">
                <a:solidFill>
                  <a:srgbClr val="262673"/>
                </a:solidFill>
              </a:rPr>
              <a:t>calidad</a:t>
            </a:r>
            <a:endParaRPr lang="pl-PL" altLang="pl-PL" kern="0" dirty="0">
              <a:solidFill>
                <a:srgbClr val="262673"/>
              </a:solidFill>
            </a:endParaRPr>
          </a:p>
        </p:txBody>
      </p:sp>
      <p:sp>
        <p:nvSpPr>
          <p:cNvPr id="7" name="Symbol zastępczy zawartości 2">
            <a:extLst>
              <a:ext uri="{FF2B5EF4-FFF2-40B4-BE49-F238E27FC236}">
                <a16:creationId xmlns:a16="http://schemas.microsoft.com/office/drawing/2014/main" id="{A1C957A3-8FD7-CE4A-A8D6-B6103979F03D}"/>
              </a:ext>
            </a:extLst>
          </p:cNvPr>
          <p:cNvSpPr txBox="1">
            <a:spLocks/>
          </p:cNvSpPr>
          <p:nvPr/>
        </p:nvSpPr>
        <p:spPr>
          <a:xfrm>
            <a:off x="269082" y="1700808"/>
            <a:ext cx="8432006" cy="4079280"/>
          </a:xfrm>
          <a:prstGeom prst="rect">
            <a:avLst/>
          </a:prstGeom>
        </p:spPr>
        <p:txBody>
          <a:bodyPr>
            <a:normAutofit/>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lgn="just">
              <a:defRPr/>
            </a:pPr>
            <a:r>
              <a:rPr lang="es-ES" sz="2000" b="0" kern="0" dirty="0">
                <a:solidFill>
                  <a:srgbClr val="262673"/>
                </a:solidFill>
              </a:rPr>
              <a:t>Asociado principalmente con el concepto de "calidad de vida"</a:t>
            </a:r>
          </a:p>
          <a:p>
            <a:pPr algn="just">
              <a:defRPr/>
            </a:pPr>
            <a:r>
              <a:rPr lang="es-ES" sz="2000" b="0" kern="0" dirty="0">
                <a:solidFill>
                  <a:srgbClr val="262673"/>
                </a:solidFill>
              </a:rPr>
              <a:t>La calidad de vida (CV) es un término general para la calidad de los diversos dominios de la vida. Es un estándar por el cual los individuos o la sociedad miden una "buena" vida. Estas expectativas están guiadas por los valores, los objetivos y el contexto sociocultural en el que vive una persona ". (Ver: https://www.britannica.com/topic/quality-of-life, consultado el 21.01.2020)</a:t>
            </a:r>
          </a:p>
          <a:p>
            <a:pPr algn="just">
              <a:defRPr/>
            </a:pPr>
            <a:r>
              <a:rPr lang="es-ES" sz="2000" b="0" kern="0" dirty="0">
                <a:solidFill>
                  <a:srgbClr val="262673"/>
                </a:solidFill>
              </a:rPr>
              <a:t>Para las personas con discapacidades, está relacionado con cosas como dispositivos de asistencia, prótesis, sintetizadores y más (más ejemplos a continuación). </a:t>
            </a:r>
            <a:endParaRPr lang="en-US" sz="2000" b="0" kern="0" dirty="0">
              <a:solidFill>
                <a:srgbClr val="262673"/>
              </a:solidFill>
            </a:endParaRPr>
          </a:p>
        </p:txBody>
      </p:sp>
    </p:spTree>
    <p:extLst>
      <p:ext uri="{BB962C8B-B14F-4D97-AF65-F5344CB8AC3E}">
        <p14:creationId xmlns:p14="http://schemas.microsoft.com/office/powerpoint/2010/main" val="1280384439"/>
      </p:ext>
    </p:extLst>
  </p:cSld>
  <p:clrMapOvr>
    <a:masterClrMapping/>
  </p:clrMapOvr>
  <p:transition advClick="0" advTm="300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a:extLst>
              <a:ext uri="{FF2B5EF4-FFF2-40B4-BE49-F238E27FC236}">
                <a16:creationId xmlns:a16="http://schemas.microsoft.com/office/drawing/2014/main" id="{DB7B6425-F9AD-0C41-81E7-61F8597E91DE}"/>
              </a:ext>
            </a:extLst>
          </p:cNvPr>
          <p:cNvSpPr txBox="1">
            <a:spLocks/>
          </p:cNvSpPr>
          <p:nvPr/>
        </p:nvSpPr>
        <p:spPr>
          <a:xfrm>
            <a:off x="410208" y="980728"/>
            <a:ext cx="8323262" cy="504056"/>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s-ES" kern="0" dirty="0">
                <a:solidFill>
                  <a:srgbClr val="262673"/>
                </a:solidFill>
              </a:rPr>
              <a:t>El concepto de subjetividad y autonomía </a:t>
            </a:r>
            <a:endParaRPr lang="en-US" kern="0" dirty="0">
              <a:solidFill>
                <a:srgbClr val="262673"/>
              </a:solidFill>
              <a:latin typeface="+mn-lt"/>
            </a:endParaRPr>
          </a:p>
        </p:txBody>
      </p:sp>
      <p:sp>
        <p:nvSpPr>
          <p:cNvPr id="6" name="Symbol zastępczy zawartości 2">
            <a:extLst>
              <a:ext uri="{FF2B5EF4-FFF2-40B4-BE49-F238E27FC236}">
                <a16:creationId xmlns:a16="http://schemas.microsoft.com/office/drawing/2014/main" id="{C03D7330-8A1E-4A4B-BB04-FF17817E15A5}"/>
              </a:ext>
            </a:extLst>
          </p:cNvPr>
          <p:cNvSpPr txBox="1">
            <a:spLocks/>
          </p:cNvSpPr>
          <p:nvPr/>
        </p:nvSpPr>
        <p:spPr>
          <a:xfrm>
            <a:off x="496888" y="1772817"/>
            <a:ext cx="8149902" cy="4007272"/>
          </a:xfrm>
          <a:prstGeom prst="rect">
            <a:avLst/>
          </a:prstGeom>
        </p:spPr>
        <p:txBody>
          <a:bodyPr>
            <a:normAutofit/>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lgn="just">
              <a:defRPr/>
            </a:pPr>
            <a:r>
              <a:rPr lang="es-ES" sz="2000" b="0" kern="0" dirty="0">
                <a:solidFill>
                  <a:srgbClr val="262673"/>
                </a:solidFill>
              </a:rPr>
              <a:t>La subjetividad de una persona con discapacidad se centra actualmente en reconocer a una persona como un individuo único con todas sus fortalezas y debilidades, que tiene derecho a la autorrealización y a la integración con otras personas.</a:t>
            </a:r>
          </a:p>
          <a:p>
            <a:pPr algn="just">
              <a:defRPr/>
            </a:pPr>
            <a:r>
              <a:rPr lang="es-ES" sz="2000" b="0" kern="0" dirty="0">
                <a:solidFill>
                  <a:srgbClr val="262673"/>
                </a:solidFill>
              </a:rPr>
              <a:t>La autonomía, por otro lado, se ve cuando una persona puede realizar sus propias acciones subjetivas.</a:t>
            </a:r>
          </a:p>
          <a:p>
            <a:pPr algn="just">
              <a:defRPr/>
            </a:pPr>
            <a:r>
              <a:rPr lang="es-ES" sz="2000" b="0" kern="0" dirty="0">
                <a:solidFill>
                  <a:srgbClr val="262673"/>
                </a:solidFill>
              </a:rPr>
              <a:t>La autonomía es un concepto más amplio que la independencia. No solo concierne a cómo actúan, sino que su alcance incluye tanto la independencia en la acción como la independencia mental y jurídica.</a:t>
            </a:r>
            <a:endParaRPr lang="en-US" b="0" kern="0" dirty="0"/>
          </a:p>
          <a:p>
            <a:pPr algn="just">
              <a:defRPr/>
            </a:pPr>
            <a:endParaRPr lang="en-US" b="0" kern="0" dirty="0"/>
          </a:p>
          <a:p>
            <a:pPr algn="just">
              <a:defRPr/>
            </a:pPr>
            <a:endParaRPr lang="en-US" b="0" kern="0" dirty="0"/>
          </a:p>
        </p:txBody>
      </p:sp>
    </p:spTree>
    <p:extLst>
      <p:ext uri="{BB962C8B-B14F-4D97-AF65-F5344CB8AC3E}">
        <p14:creationId xmlns:p14="http://schemas.microsoft.com/office/powerpoint/2010/main" val="169627072"/>
      </p:ext>
    </p:extLst>
  </p:cSld>
  <p:clrMapOvr>
    <a:masterClrMapping/>
  </p:clrMapOvr>
  <p:transition advClick="0" advTm="300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noChangeArrowheads="1"/>
          </p:cNvSpPr>
          <p:nvPr/>
        </p:nvSpPr>
        <p:spPr bwMode="auto">
          <a:xfrm>
            <a:off x="218566" y="970372"/>
            <a:ext cx="8778875" cy="50405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r>
              <a:rPr lang="es-ES" altLang="pl-PL" kern="0" dirty="0">
                <a:solidFill>
                  <a:srgbClr val="262673"/>
                </a:solidFill>
              </a:rPr>
              <a:t>Factores ambientales en el desarrollo de la autonomía </a:t>
            </a:r>
            <a:endParaRPr lang="pl-PL" altLang="pl-PL" kern="0" dirty="0">
              <a:solidFill>
                <a:srgbClr val="262673"/>
              </a:solidFill>
            </a:endParaRPr>
          </a:p>
        </p:txBody>
      </p:sp>
      <p:sp>
        <p:nvSpPr>
          <p:cNvPr id="2" name="Prostokąt 1"/>
          <p:cNvSpPr/>
          <p:nvPr/>
        </p:nvSpPr>
        <p:spPr>
          <a:xfrm>
            <a:off x="467543" y="1628800"/>
            <a:ext cx="8529897" cy="4401205"/>
          </a:xfrm>
          <a:prstGeom prst="rect">
            <a:avLst/>
          </a:prstGeom>
        </p:spPr>
        <p:txBody>
          <a:bodyPr wrap="square">
            <a:spAutoFit/>
          </a:bodyPr>
          <a:lstStyle/>
          <a:p>
            <a:pPr marL="0" indent="0">
              <a:buNone/>
            </a:pPr>
            <a:r>
              <a:rPr lang="es-ES" sz="2000" b="0" dirty="0">
                <a:solidFill>
                  <a:srgbClr val="262673"/>
                </a:solidFill>
              </a:rPr>
              <a:t>1. Comportamiento educativo de padres y tutores:</a:t>
            </a:r>
          </a:p>
          <a:p>
            <a:pPr marL="984250" indent="-342900">
              <a:buFont typeface="Arial" panose="020B0604020202020204" pitchFamily="34" charset="0"/>
              <a:buChar char="•"/>
            </a:pPr>
            <a:r>
              <a:rPr lang="es-ES" sz="2000" b="0" dirty="0">
                <a:solidFill>
                  <a:srgbClr val="262673"/>
                </a:solidFill>
              </a:rPr>
              <a:t>aceptar</a:t>
            </a:r>
          </a:p>
          <a:p>
            <a:pPr marL="984250" indent="-342900">
              <a:buFont typeface="Arial" panose="020B0604020202020204" pitchFamily="34" charset="0"/>
              <a:buChar char="•"/>
            </a:pPr>
            <a:r>
              <a:rPr lang="es-ES" sz="2000" b="0" dirty="0">
                <a:solidFill>
                  <a:srgbClr val="262673"/>
                </a:solidFill>
              </a:rPr>
              <a:t>caracterizado por la comprensión empática</a:t>
            </a:r>
          </a:p>
          <a:p>
            <a:pPr marL="984250" indent="-342900">
              <a:buFont typeface="Arial" panose="020B0604020202020204" pitchFamily="34" charset="0"/>
              <a:buChar char="•"/>
            </a:pPr>
            <a:r>
              <a:rPr lang="es-ES" sz="2000" b="0" dirty="0">
                <a:solidFill>
                  <a:srgbClr val="262673"/>
                </a:solidFill>
              </a:rPr>
              <a:t>motivador</a:t>
            </a:r>
          </a:p>
          <a:p>
            <a:pPr marL="984250" indent="-342900">
              <a:buFont typeface="Arial" panose="020B0604020202020204" pitchFamily="34" charset="0"/>
              <a:buChar char="•"/>
            </a:pPr>
            <a:r>
              <a:rPr lang="es-ES" sz="2000" b="0" dirty="0">
                <a:solidFill>
                  <a:srgbClr val="262673"/>
                </a:solidFill>
              </a:rPr>
              <a:t>transferencia de valores</a:t>
            </a:r>
          </a:p>
          <a:p>
            <a:pPr marL="0" indent="0">
              <a:buNone/>
            </a:pPr>
            <a:r>
              <a:rPr lang="es-ES" sz="2000" b="0" dirty="0">
                <a:solidFill>
                  <a:srgbClr val="262673"/>
                </a:solidFill>
              </a:rPr>
              <a:t>2. Participación activa en la vida, desarrollo intencional de habilidades, que incluyen:</a:t>
            </a:r>
          </a:p>
          <a:p>
            <a:pPr marL="984250" indent="-342900">
              <a:buFont typeface="Arial" panose="020B0604020202020204" pitchFamily="34" charset="0"/>
              <a:buChar char="•"/>
            </a:pPr>
            <a:r>
              <a:rPr lang="es-ES" sz="2000" b="0" dirty="0">
                <a:solidFill>
                  <a:srgbClr val="262673"/>
                </a:solidFill>
              </a:rPr>
              <a:t>participación en las tareas del hogar</a:t>
            </a:r>
          </a:p>
          <a:p>
            <a:pPr marL="984250" indent="-342900">
              <a:buFont typeface="Arial" panose="020B0604020202020204" pitchFamily="34" charset="0"/>
              <a:buChar char="•"/>
            </a:pPr>
            <a:r>
              <a:rPr lang="es-ES" sz="2000" b="0" dirty="0">
                <a:solidFill>
                  <a:srgbClr val="262673"/>
                </a:solidFill>
              </a:rPr>
              <a:t>contactos con un entorno social diverso (capaz y discapacitado)</a:t>
            </a:r>
          </a:p>
          <a:p>
            <a:pPr marL="984250" indent="-342900">
              <a:buFont typeface="Arial" panose="020B0604020202020204" pitchFamily="34" charset="0"/>
              <a:buChar char="•"/>
            </a:pPr>
            <a:r>
              <a:rPr lang="es-ES" sz="2000" b="0" dirty="0">
                <a:solidFill>
                  <a:srgbClr val="262673"/>
                </a:solidFill>
              </a:rPr>
              <a:t>terapias y entrenamientos.</a:t>
            </a:r>
          </a:p>
          <a:p>
            <a:pPr marL="0" indent="0">
              <a:buNone/>
            </a:pPr>
            <a:r>
              <a:rPr lang="es-ES" sz="2000" b="0" dirty="0">
                <a:solidFill>
                  <a:srgbClr val="262673"/>
                </a:solidFill>
              </a:rPr>
              <a:t>3. Apoyo</a:t>
            </a:r>
          </a:p>
          <a:p>
            <a:pPr marL="984250" indent="-342900">
              <a:buFont typeface="Arial" panose="020B0604020202020204" pitchFamily="34" charset="0"/>
              <a:buChar char="•"/>
            </a:pPr>
            <a:r>
              <a:rPr lang="es-ES" sz="2000" b="0" dirty="0">
                <a:solidFill>
                  <a:srgbClr val="262673"/>
                </a:solidFill>
              </a:rPr>
              <a:t>emocional</a:t>
            </a:r>
          </a:p>
          <a:p>
            <a:pPr marL="984250" indent="-342900">
              <a:buFont typeface="Arial" panose="020B0604020202020204" pitchFamily="34" charset="0"/>
              <a:buChar char="•"/>
            </a:pPr>
            <a:r>
              <a:rPr lang="es-ES" sz="2000" b="0" dirty="0">
                <a:solidFill>
                  <a:srgbClr val="262673"/>
                </a:solidFill>
              </a:rPr>
              <a:t>informativo</a:t>
            </a:r>
          </a:p>
          <a:p>
            <a:pPr marL="984250" indent="-342900">
              <a:buFont typeface="Arial" panose="020B0604020202020204" pitchFamily="34" charset="0"/>
              <a:buChar char="•"/>
            </a:pPr>
            <a:r>
              <a:rPr lang="es-ES" sz="2000" b="0" dirty="0">
                <a:solidFill>
                  <a:srgbClr val="262673"/>
                </a:solidFill>
              </a:rPr>
              <a:t>instrumental </a:t>
            </a:r>
            <a:endParaRPr lang="pl-PL" sz="2000" b="0" dirty="0">
              <a:solidFill>
                <a:srgbClr val="262673"/>
              </a:solidFill>
            </a:endParaRPr>
          </a:p>
        </p:txBody>
      </p:sp>
    </p:spTree>
    <p:extLst>
      <p:ext uri="{BB962C8B-B14F-4D97-AF65-F5344CB8AC3E}">
        <p14:creationId xmlns:p14="http://schemas.microsoft.com/office/powerpoint/2010/main" val="1432297738"/>
      </p:ext>
    </p:extLst>
  </p:cSld>
  <p:clrMapOvr>
    <a:masterClrMapping/>
  </p:clrMapOvr>
  <p:transition advClick="0" advTm="300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a:extLst>
              <a:ext uri="{FF2B5EF4-FFF2-40B4-BE49-F238E27FC236}">
                <a16:creationId xmlns:a16="http://schemas.microsoft.com/office/drawing/2014/main" id="{476986B6-170F-8046-8B27-95ECA668E4A5}"/>
              </a:ext>
            </a:extLst>
          </p:cNvPr>
          <p:cNvSpPr txBox="1">
            <a:spLocks/>
          </p:cNvSpPr>
          <p:nvPr/>
        </p:nvSpPr>
        <p:spPr>
          <a:xfrm>
            <a:off x="396875" y="874661"/>
            <a:ext cx="8350250" cy="648072"/>
          </a:xfrm>
          <a:prstGeom prst="rect">
            <a:avLst/>
          </a:prstGeom>
        </p:spPr>
        <p:txBody>
          <a:bodyPr>
            <a:noAutofit/>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s-ES" kern="0" dirty="0">
                <a:solidFill>
                  <a:srgbClr val="262673"/>
                </a:solidFill>
                <a:latin typeface="+mn-lt"/>
              </a:rPr>
              <a:t>Factores personales del desarrollo de la autonomía</a:t>
            </a:r>
            <a:br>
              <a:rPr lang="en-US" kern="0" dirty="0">
                <a:solidFill>
                  <a:srgbClr val="262673"/>
                </a:solidFill>
                <a:latin typeface="+mn-lt"/>
              </a:rPr>
            </a:br>
            <a:endParaRPr lang="en-US" kern="0" dirty="0">
              <a:solidFill>
                <a:srgbClr val="262673"/>
              </a:solidFill>
              <a:latin typeface="+mn-lt"/>
            </a:endParaRPr>
          </a:p>
        </p:txBody>
      </p:sp>
      <p:sp>
        <p:nvSpPr>
          <p:cNvPr id="7" name="Symbol zastępczy zawartości 2">
            <a:extLst>
              <a:ext uri="{FF2B5EF4-FFF2-40B4-BE49-F238E27FC236}">
                <a16:creationId xmlns:a16="http://schemas.microsoft.com/office/drawing/2014/main" id="{F93D2626-6538-BF4E-A25C-8315627DEA54}"/>
              </a:ext>
            </a:extLst>
          </p:cNvPr>
          <p:cNvSpPr txBox="1">
            <a:spLocks/>
          </p:cNvSpPr>
          <p:nvPr/>
        </p:nvSpPr>
        <p:spPr>
          <a:xfrm>
            <a:off x="539552" y="1700808"/>
            <a:ext cx="7975798" cy="4404816"/>
          </a:xfrm>
          <a:prstGeom prst="rect">
            <a:avLst/>
          </a:prstGeom>
        </p:spPr>
        <p:txBody>
          <a:bodyPr>
            <a:normAutofit fontScale="925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0">
              <a:defRPr/>
            </a:pPr>
            <a:r>
              <a:rPr lang="en-US" sz="2200" b="1" kern="0" dirty="0" err="1">
                <a:solidFill>
                  <a:srgbClr val="262673"/>
                </a:solidFill>
              </a:rPr>
              <a:t>Cognitivo</a:t>
            </a:r>
            <a:endParaRPr lang="en-US" sz="2200" b="1" kern="0" dirty="0">
              <a:solidFill>
                <a:srgbClr val="262673"/>
              </a:solidFill>
            </a:endParaRPr>
          </a:p>
          <a:p>
            <a:pPr marL="530225" indent="-342900">
              <a:buFont typeface="Arial" panose="020B0604020202020204" pitchFamily="34" charset="0"/>
              <a:buChar char="•"/>
              <a:defRPr/>
            </a:pPr>
            <a:r>
              <a:rPr lang="en-US" sz="2200" b="0" kern="0" dirty="0">
                <a:solidFill>
                  <a:srgbClr val="262673"/>
                </a:solidFill>
              </a:rPr>
              <a:t>Auto-</a:t>
            </a:r>
            <a:r>
              <a:rPr lang="en-US" sz="2200" b="0" kern="0" dirty="0" err="1">
                <a:solidFill>
                  <a:srgbClr val="262673"/>
                </a:solidFill>
              </a:rPr>
              <a:t>conciencia</a:t>
            </a:r>
            <a:endParaRPr lang="en-US" sz="2200" b="0" kern="0" dirty="0">
              <a:solidFill>
                <a:srgbClr val="262673"/>
              </a:solidFill>
            </a:endParaRPr>
          </a:p>
          <a:p>
            <a:pPr marL="530225" indent="-342900">
              <a:buFont typeface="Arial" panose="020B0604020202020204" pitchFamily="34" charset="0"/>
              <a:buChar char="•"/>
              <a:defRPr/>
            </a:pPr>
            <a:r>
              <a:rPr lang="en-US" sz="2200" b="0" kern="0" dirty="0">
                <a:solidFill>
                  <a:srgbClr val="262673"/>
                </a:solidFill>
              </a:rPr>
              <a:t>Auto-</a:t>
            </a:r>
            <a:r>
              <a:rPr lang="en-US" sz="2200" b="0" kern="0" dirty="0" err="1">
                <a:solidFill>
                  <a:srgbClr val="262673"/>
                </a:solidFill>
              </a:rPr>
              <a:t>aceptación</a:t>
            </a:r>
            <a:endParaRPr lang="en-US" sz="2200" b="0" kern="0" dirty="0">
              <a:solidFill>
                <a:srgbClr val="262673"/>
              </a:solidFill>
            </a:endParaRPr>
          </a:p>
          <a:p>
            <a:pPr marL="530225" indent="-342900">
              <a:buFont typeface="Arial" panose="020B0604020202020204" pitchFamily="34" charset="0"/>
              <a:buChar char="•"/>
              <a:defRPr/>
            </a:pPr>
            <a:r>
              <a:rPr lang="en-US" sz="2200" b="0" kern="0" dirty="0" err="1">
                <a:solidFill>
                  <a:srgbClr val="262673"/>
                </a:solidFill>
              </a:rPr>
              <a:t>Autoestima</a:t>
            </a:r>
            <a:r>
              <a:rPr lang="en-US" sz="2200" b="0" kern="0" dirty="0">
                <a:solidFill>
                  <a:srgbClr val="262673"/>
                </a:solidFill>
              </a:rPr>
              <a:t> </a:t>
            </a:r>
          </a:p>
          <a:p>
            <a:pPr marL="0">
              <a:defRPr/>
            </a:pPr>
            <a:r>
              <a:rPr lang="en-US" sz="2200" b="1" kern="0" dirty="0">
                <a:solidFill>
                  <a:srgbClr val="262673"/>
                </a:solidFill>
              </a:rPr>
              <a:t>Instrumental</a:t>
            </a:r>
          </a:p>
          <a:p>
            <a:pPr marL="530225" indent="-342900">
              <a:buFont typeface="Arial" panose="020B0604020202020204" pitchFamily="34" charset="0"/>
              <a:buChar char="•"/>
              <a:defRPr/>
            </a:pPr>
            <a:r>
              <a:rPr lang="es-ES" sz="2200" b="0" kern="0" dirty="0">
                <a:solidFill>
                  <a:srgbClr val="262673"/>
                </a:solidFill>
              </a:rPr>
              <a:t>Habilidades sociales: empatía, comunicación, percepción social</a:t>
            </a:r>
          </a:p>
          <a:p>
            <a:pPr marL="530225" indent="-342900">
              <a:buFont typeface="Arial" panose="020B0604020202020204" pitchFamily="34" charset="0"/>
              <a:buChar char="•"/>
              <a:defRPr/>
            </a:pPr>
            <a:r>
              <a:rPr lang="es-ES" sz="2200" b="0" kern="0" dirty="0">
                <a:solidFill>
                  <a:srgbClr val="262673"/>
                </a:solidFill>
              </a:rPr>
              <a:t>Capacidad para lidiar con problemas, como buscar información o pedir ayuda, capacidad para utilizar el apoyo emocional y de información </a:t>
            </a:r>
            <a:r>
              <a:rPr lang="en-US" sz="2700" b="0" kern="0" dirty="0"/>
              <a:t> </a:t>
            </a:r>
          </a:p>
          <a:p>
            <a:pPr>
              <a:defRPr/>
            </a:pPr>
            <a:endParaRPr lang="en-US" b="0" kern="0" dirty="0"/>
          </a:p>
        </p:txBody>
      </p:sp>
    </p:spTree>
    <p:extLst>
      <p:ext uri="{BB962C8B-B14F-4D97-AF65-F5344CB8AC3E}">
        <p14:creationId xmlns:p14="http://schemas.microsoft.com/office/powerpoint/2010/main" val="1050332833"/>
      </p:ext>
    </p:extLst>
  </p:cSld>
  <p:clrMapOvr>
    <a:masterClrMapping/>
  </p:clrMapOvr>
  <p:transition advClick="0" advTm="300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p:cNvSpPr txBox="1">
            <a:spLocks noChangeArrowheads="1"/>
          </p:cNvSpPr>
          <p:nvPr/>
        </p:nvSpPr>
        <p:spPr bwMode="auto">
          <a:xfrm>
            <a:off x="385725" y="979959"/>
            <a:ext cx="8186811" cy="5048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r>
              <a:rPr lang="en-GB" altLang="pl-PL" kern="0" dirty="0" err="1">
                <a:solidFill>
                  <a:srgbClr val="262673"/>
                </a:solidFill>
              </a:rPr>
              <a:t>Lectura</a:t>
            </a:r>
            <a:r>
              <a:rPr lang="en-GB" altLang="pl-PL" kern="0" dirty="0">
                <a:solidFill>
                  <a:srgbClr val="262673"/>
                </a:solidFill>
              </a:rPr>
              <a:t> </a:t>
            </a:r>
            <a:r>
              <a:rPr lang="en-GB" altLang="pl-PL" kern="0" dirty="0" err="1">
                <a:solidFill>
                  <a:srgbClr val="262673"/>
                </a:solidFill>
              </a:rPr>
              <a:t>adicional</a:t>
            </a:r>
            <a:endParaRPr lang="pl-PL" altLang="pl-PL" kern="0" dirty="0">
              <a:solidFill>
                <a:srgbClr val="262673"/>
              </a:solidFill>
            </a:endParaRPr>
          </a:p>
        </p:txBody>
      </p:sp>
      <p:sp>
        <p:nvSpPr>
          <p:cNvPr id="7" name="Symbol zastępczy zawartości 2">
            <a:extLst>
              <a:ext uri="{FF2B5EF4-FFF2-40B4-BE49-F238E27FC236}">
                <a16:creationId xmlns:a16="http://schemas.microsoft.com/office/drawing/2014/main" id="{9A63FDC6-C808-584E-8B6C-CA95F5CBBF60}"/>
              </a:ext>
            </a:extLst>
          </p:cNvPr>
          <p:cNvSpPr txBox="1">
            <a:spLocks/>
          </p:cNvSpPr>
          <p:nvPr/>
        </p:nvSpPr>
        <p:spPr>
          <a:xfrm>
            <a:off x="107950" y="1484784"/>
            <a:ext cx="8742363" cy="4241329"/>
          </a:xfrm>
          <a:prstGeom prst="rect">
            <a:avLst/>
          </a:prstGeom>
        </p:spPr>
        <p:txBody>
          <a:bodyPr>
            <a:normAutofit/>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defRPr/>
            </a:pPr>
            <a:r>
              <a:rPr lang="es-ES" sz="2400" b="1" kern="0" dirty="0">
                <a:solidFill>
                  <a:srgbClr val="262673"/>
                </a:solidFill>
              </a:rPr>
              <a:t>Se puede hablar de una especie de oposición entre el modelo médico y el modelo biopsicosocial en el contexto de la discapacidad. </a:t>
            </a:r>
            <a:r>
              <a:rPr lang="en-US" sz="1200" b="0" kern="0" dirty="0">
                <a:solidFill>
                  <a:srgbClr val="262673"/>
                </a:solidFill>
              </a:rPr>
              <a:t>(Ver e.g. </a:t>
            </a:r>
            <a:r>
              <a:rPr lang="en-US" sz="1200" b="0" kern="0" dirty="0">
                <a:solidFill>
                  <a:srgbClr val="262673"/>
                </a:solidFill>
                <a:hlinkClick r:id="rId2">
                  <a:extLst>
                    <a:ext uri="{A12FA001-AC4F-418D-AE19-62706E023703}">
                      <ahyp:hlinkClr xmlns:ahyp="http://schemas.microsoft.com/office/drawing/2018/hyperlinkcolor" val="tx"/>
                    </a:ext>
                  </a:extLst>
                </a:hlinkClick>
              </a:rPr>
              <a:t>https://www.ncbi.nlm.nih.gov/pmc/articles/PMC1466742/</a:t>
            </a:r>
            <a:r>
              <a:rPr lang="en-US" sz="1200" b="0" kern="0" dirty="0">
                <a:solidFill>
                  <a:srgbClr val="262673"/>
                </a:solidFill>
              </a:rPr>
              <a:t> )</a:t>
            </a:r>
          </a:p>
          <a:p>
            <a:pPr>
              <a:defRPr/>
            </a:pPr>
            <a:endParaRPr lang="en-US" sz="1200" b="0" kern="0" dirty="0">
              <a:solidFill>
                <a:srgbClr val="262673"/>
              </a:solidFill>
            </a:endParaRPr>
          </a:p>
          <a:p>
            <a:pPr>
              <a:defRPr/>
            </a:pPr>
            <a:r>
              <a:rPr lang="en-US" sz="2400" b="1" kern="0" dirty="0" err="1">
                <a:solidFill>
                  <a:srgbClr val="262673"/>
                </a:solidFill>
              </a:rPr>
              <a:t>Conceptos</a:t>
            </a:r>
            <a:r>
              <a:rPr lang="en-US" sz="2400" b="1" kern="0" dirty="0">
                <a:solidFill>
                  <a:srgbClr val="262673"/>
                </a:solidFill>
              </a:rPr>
              <a:t> </a:t>
            </a:r>
            <a:r>
              <a:rPr lang="en-US" sz="2400" b="1" kern="0" dirty="0" err="1">
                <a:solidFill>
                  <a:srgbClr val="262673"/>
                </a:solidFill>
              </a:rPr>
              <a:t>complementarios</a:t>
            </a:r>
            <a:r>
              <a:rPr lang="en-US" sz="2400" b="1" kern="0" dirty="0">
                <a:solidFill>
                  <a:srgbClr val="262673"/>
                </a:solidFill>
              </a:rPr>
              <a:t>: </a:t>
            </a:r>
            <a:r>
              <a:rPr lang="en-US" sz="2400" b="1" kern="0" dirty="0" err="1">
                <a:solidFill>
                  <a:srgbClr val="262673"/>
                </a:solidFill>
              </a:rPr>
              <a:t>Discapacidad</a:t>
            </a:r>
            <a:r>
              <a:rPr lang="en-US" sz="2400" b="1" kern="0" dirty="0">
                <a:solidFill>
                  <a:srgbClr val="262673"/>
                </a:solidFill>
              </a:rPr>
              <a:t> y sus </a:t>
            </a:r>
            <a:r>
              <a:rPr lang="en-US" sz="2400" b="1" kern="0" dirty="0" err="1">
                <a:solidFill>
                  <a:srgbClr val="262673"/>
                </a:solidFill>
              </a:rPr>
              <a:t>contextos</a:t>
            </a:r>
            <a:r>
              <a:rPr lang="en-US" sz="2400" b="1" kern="0" dirty="0">
                <a:solidFill>
                  <a:srgbClr val="262673"/>
                </a:solidFill>
              </a:rPr>
              <a:t> </a:t>
            </a:r>
            <a:r>
              <a:rPr lang="en-US" sz="1200" b="1" kern="0" dirty="0">
                <a:solidFill>
                  <a:srgbClr val="262673"/>
                </a:solidFill>
              </a:rPr>
              <a:t>(Ver: </a:t>
            </a:r>
            <a:r>
              <a:rPr lang="en-US" sz="1200" b="0" kern="0" dirty="0">
                <a:solidFill>
                  <a:srgbClr val="262673"/>
                </a:solidFill>
              </a:rPr>
              <a:t> </a:t>
            </a:r>
            <a:r>
              <a:rPr lang="en-US" sz="1200" b="0" kern="0" dirty="0">
                <a:solidFill>
                  <a:srgbClr val="262673"/>
                </a:solidFill>
                <a:hlinkClick r:id="rId3">
                  <a:extLst>
                    <a:ext uri="{A12FA001-AC4F-418D-AE19-62706E023703}">
                      <ahyp:hlinkClr xmlns:ahyp="http://schemas.microsoft.com/office/drawing/2018/hyperlinkcolor" val="tx"/>
                    </a:ext>
                  </a:extLst>
                </a:hlinkClick>
              </a:rPr>
              <a:t>https://plato.stanford.edu/entries/disability/</a:t>
            </a:r>
            <a:r>
              <a:rPr lang="en-US" sz="1200" b="0" kern="0" dirty="0">
                <a:solidFill>
                  <a:srgbClr val="262673"/>
                </a:solidFill>
              </a:rPr>
              <a:t>)</a:t>
            </a:r>
          </a:p>
          <a:p>
            <a:pPr>
              <a:defRPr/>
            </a:pPr>
            <a:endParaRPr lang="en-US" sz="1200" b="0" kern="0" dirty="0">
              <a:solidFill>
                <a:srgbClr val="262673"/>
              </a:solidFill>
            </a:endParaRPr>
          </a:p>
          <a:p>
            <a:pPr>
              <a:defRPr/>
            </a:pPr>
            <a:r>
              <a:rPr lang="en-US" sz="2400" b="1" kern="0" dirty="0" err="1">
                <a:solidFill>
                  <a:srgbClr val="262673"/>
                </a:solidFill>
              </a:rPr>
              <a:t>Empoderamiento</a:t>
            </a:r>
            <a:r>
              <a:rPr lang="en-US" sz="2400" b="1" kern="0" dirty="0">
                <a:solidFill>
                  <a:srgbClr val="262673"/>
                </a:solidFill>
              </a:rPr>
              <a:t> – </a:t>
            </a:r>
            <a:r>
              <a:rPr lang="en-US" sz="1200" b="0" kern="0" dirty="0">
                <a:solidFill>
                  <a:srgbClr val="262673"/>
                </a:solidFill>
              </a:rPr>
              <a:t>(Ver e.g. </a:t>
            </a:r>
            <a:r>
              <a:rPr lang="en-US" sz="1200" b="0" kern="0" dirty="0">
                <a:solidFill>
                  <a:srgbClr val="262673"/>
                </a:solidFill>
                <a:hlinkClick r:id="rId4">
                  <a:extLst>
                    <a:ext uri="{A12FA001-AC4F-418D-AE19-62706E023703}">
                      <ahyp:hlinkClr xmlns:ahyp="http://schemas.microsoft.com/office/drawing/2018/hyperlinkcolor" val="tx"/>
                    </a:ext>
                  </a:extLst>
                </a:hlinkClick>
              </a:rPr>
              <a:t>https://www.ncbi.nlm.nih.gov/pmc/articles/PMC6065127/</a:t>
            </a:r>
            <a:r>
              <a:rPr lang="en-US" sz="1200" b="0" kern="0" dirty="0">
                <a:solidFill>
                  <a:srgbClr val="262673"/>
                </a:solidFill>
              </a:rPr>
              <a:t>); </a:t>
            </a:r>
            <a:r>
              <a:rPr lang="en-US" sz="1200" b="0" kern="0" dirty="0">
                <a:solidFill>
                  <a:srgbClr val="262673"/>
                </a:solidFill>
                <a:hlinkClick r:id="rId5">
                  <a:extLst>
                    <a:ext uri="{A12FA001-AC4F-418D-AE19-62706E023703}">
                      <ahyp:hlinkClr xmlns:ahyp="http://schemas.microsoft.com/office/drawing/2018/hyperlinkcolor" val="tx"/>
                    </a:ext>
                  </a:extLst>
                </a:hlinkClick>
              </a:rPr>
              <a:t>https://www.themindfulword.org/2014/creating-better-society-importance-empowering-people-disabilities/)</a:t>
            </a:r>
            <a:endParaRPr lang="en-US" sz="1200" b="0" kern="0" dirty="0">
              <a:solidFill>
                <a:srgbClr val="262673"/>
              </a:solidFill>
            </a:endParaRPr>
          </a:p>
          <a:p>
            <a:pPr>
              <a:defRPr/>
            </a:pPr>
            <a:endParaRPr lang="en-US" b="0" kern="0" dirty="0"/>
          </a:p>
          <a:p>
            <a:pPr>
              <a:defRPr/>
            </a:pPr>
            <a:endParaRPr lang="en-US" b="0" kern="0" dirty="0"/>
          </a:p>
        </p:txBody>
      </p:sp>
    </p:spTree>
    <p:extLst>
      <p:ext uri="{BB962C8B-B14F-4D97-AF65-F5344CB8AC3E}">
        <p14:creationId xmlns:p14="http://schemas.microsoft.com/office/powerpoint/2010/main" val="801055555"/>
      </p:ext>
    </p:extLst>
  </p:cSld>
  <p:clrMapOvr>
    <a:masterClrMapping/>
  </p:clrMapOvr>
  <p:transition advClick="0" advTm="300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946423" y="1556792"/>
            <a:ext cx="7344816" cy="3139321"/>
          </a:xfrm>
          <a:prstGeom prst="rect">
            <a:avLst/>
          </a:prstGeom>
        </p:spPr>
        <p:txBody>
          <a:bodyPr wrap="square">
            <a:spAutoFit/>
          </a:bodyPr>
          <a:lstStyle/>
          <a:p>
            <a:pPr>
              <a:defRPr/>
            </a:pPr>
            <a:endParaRPr lang="en-US" sz="2800" dirty="0">
              <a:solidFill>
                <a:schemeClr val="tx1"/>
              </a:solidFill>
            </a:endParaRPr>
          </a:p>
          <a:p>
            <a:pPr>
              <a:defRPr/>
            </a:pPr>
            <a:r>
              <a:rPr lang="en-US" sz="2800" dirty="0" err="1">
                <a:solidFill>
                  <a:srgbClr val="262673"/>
                </a:solidFill>
              </a:rPr>
              <a:t>Emancipación</a:t>
            </a:r>
            <a:r>
              <a:rPr lang="en-US" sz="2800" dirty="0">
                <a:solidFill>
                  <a:srgbClr val="262673"/>
                </a:solidFill>
              </a:rPr>
              <a:t> – </a:t>
            </a:r>
            <a:r>
              <a:rPr lang="en-US" sz="1400" dirty="0">
                <a:solidFill>
                  <a:srgbClr val="262673"/>
                </a:solidFill>
              </a:rPr>
              <a:t>(Ver </a:t>
            </a:r>
            <a:r>
              <a:rPr lang="en-US" sz="1400" dirty="0">
                <a:solidFill>
                  <a:srgbClr val="262673"/>
                </a:solidFill>
                <a:hlinkClick r:id="rId2">
                  <a:extLst>
                    <a:ext uri="{A12FA001-AC4F-418D-AE19-62706E023703}">
                      <ahyp:hlinkClr xmlns:ahyp="http://schemas.microsoft.com/office/drawing/2018/hyperlinkcolor" val="tx"/>
                    </a:ext>
                  </a:extLst>
                </a:hlinkClick>
              </a:rPr>
              <a:t>http://13379618.weebly.com/</a:t>
            </a:r>
            <a:r>
              <a:rPr lang="en-US" sz="1400" dirty="0">
                <a:solidFill>
                  <a:srgbClr val="262673"/>
                </a:solidFill>
              </a:rPr>
              <a:t>)</a:t>
            </a:r>
            <a:endParaRPr lang="en-US" dirty="0">
              <a:solidFill>
                <a:srgbClr val="262673"/>
              </a:solidFill>
            </a:endParaRPr>
          </a:p>
          <a:p>
            <a:pPr>
              <a:defRPr/>
            </a:pPr>
            <a:endParaRPr lang="en-US" sz="2800" dirty="0">
              <a:solidFill>
                <a:srgbClr val="262673"/>
              </a:solidFill>
            </a:endParaRPr>
          </a:p>
          <a:p>
            <a:pPr>
              <a:defRPr/>
            </a:pPr>
            <a:endParaRPr lang="en-US" sz="2800" dirty="0">
              <a:solidFill>
                <a:srgbClr val="262673"/>
              </a:solidFill>
            </a:endParaRPr>
          </a:p>
          <a:p>
            <a:pPr>
              <a:defRPr/>
            </a:pPr>
            <a:r>
              <a:rPr lang="en-US" sz="2800" dirty="0" err="1">
                <a:solidFill>
                  <a:srgbClr val="262673"/>
                </a:solidFill>
              </a:rPr>
              <a:t>Normalización</a:t>
            </a:r>
            <a:r>
              <a:rPr lang="en-US" sz="2800" dirty="0">
                <a:solidFill>
                  <a:srgbClr val="262673"/>
                </a:solidFill>
              </a:rPr>
              <a:t>  – </a:t>
            </a:r>
            <a:r>
              <a:rPr lang="en-US" sz="1400" dirty="0">
                <a:solidFill>
                  <a:srgbClr val="262673"/>
                </a:solidFill>
              </a:rPr>
              <a:t>(Ver </a:t>
            </a:r>
            <a:r>
              <a:rPr lang="en-US" sz="1400" dirty="0">
                <a:solidFill>
                  <a:srgbClr val="262673"/>
                </a:solidFill>
                <a:hlinkClick r:id="rId3">
                  <a:extLst>
                    <a:ext uri="{A12FA001-AC4F-418D-AE19-62706E023703}">
                      <ahyp:hlinkClr xmlns:ahyp="http://schemas.microsoft.com/office/drawing/2018/hyperlinkcolor" val="tx"/>
                    </a:ext>
                  </a:extLst>
                </a:hlinkClick>
              </a:rPr>
              <a:t>https://en.wikipedia.org/wiki/Normalization_(people_with_disabilities)</a:t>
            </a:r>
            <a:r>
              <a:rPr lang="en-US" sz="1400" dirty="0">
                <a:solidFill>
                  <a:srgbClr val="262673"/>
                </a:solidFill>
              </a:rPr>
              <a:t> a</a:t>
            </a:r>
          </a:p>
          <a:p>
            <a:pPr>
              <a:defRPr/>
            </a:pPr>
            <a:r>
              <a:rPr lang="en-US" sz="1400" dirty="0">
                <a:solidFill>
                  <a:srgbClr val="262673"/>
                </a:solidFill>
                <a:hlinkClick r:id="rId4">
                  <a:extLst>
                    <a:ext uri="{A12FA001-AC4F-418D-AE19-62706E023703}">
                      <ahyp:hlinkClr xmlns:ahyp="http://schemas.microsoft.com/office/drawing/2018/hyperlinkcolor" val="tx"/>
                    </a:ext>
                  </a:extLst>
                </a:hlinkClick>
              </a:rPr>
              <a:t>https://www.disabilitymuseum.org/dhm/lib/detail.html?id=1941&amp;page=all)</a:t>
            </a:r>
            <a:r>
              <a:rPr lang="en-US" sz="1400" dirty="0">
                <a:solidFill>
                  <a:srgbClr val="262673"/>
                </a:solidFill>
              </a:rPr>
              <a:t> </a:t>
            </a:r>
          </a:p>
          <a:p>
            <a:pPr>
              <a:defRPr/>
            </a:pPr>
            <a:endParaRPr lang="en-US" dirty="0">
              <a:solidFill>
                <a:srgbClr val="262673"/>
              </a:solidFill>
            </a:endParaRPr>
          </a:p>
          <a:p>
            <a:pPr>
              <a:defRPr/>
            </a:pPr>
            <a:endParaRPr lang="en-US" dirty="0">
              <a:solidFill>
                <a:srgbClr val="262673"/>
              </a:solidFill>
            </a:endParaRPr>
          </a:p>
          <a:p>
            <a:pPr>
              <a:defRPr/>
            </a:pPr>
            <a:r>
              <a:rPr lang="en-US" dirty="0"/>
              <a:t>on </a:t>
            </a:r>
            <a:r>
              <a:rPr lang="en-US" b="0" kern="0" dirty="0"/>
              <a:t>21.01.2020</a:t>
            </a:r>
            <a:r>
              <a:rPr lang="en-US" dirty="0"/>
              <a:t>)</a:t>
            </a:r>
          </a:p>
        </p:txBody>
      </p:sp>
      <p:sp>
        <p:nvSpPr>
          <p:cNvPr id="5" name="Tytuł 1">
            <a:extLst>
              <a:ext uri="{FF2B5EF4-FFF2-40B4-BE49-F238E27FC236}">
                <a16:creationId xmlns:a16="http://schemas.microsoft.com/office/drawing/2014/main" id="{BF8F98BD-53A9-4526-9EE7-EEB179FE2748}"/>
              </a:ext>
            </a:extLst>
          </p:cNvPr>
          <p:cNvSpPr txBox="1">
            <a:spLocks noChangeArrowheads="1"/>
          </p:cNvSpPr>
          <p:nvPr/>
        </p:nvSpPr>
        <p:spPr bwMode="auto">
          <a:xfrm>
            <a:off x="385725" y="979959"/>
            <a:ext cx="8186811" cy="5048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r>
              <a:rPr lang="en-GB" altLang="pl-PL" kern="0" dirty="0" err="1">
                <a:solidFill>
                  <a:srgbClr val="262673"/>
                </a:solidFill>
              </a:rPr>
              <a:t>Lectura</a:t>
            </a:r>
            <a:r>
              <a:rPr lang="en-GB" altLang="pl-PL" kern="0" dirty="0">
                <a:solidFill>
                  <a:srgbClr val="262673"/>
                </a:solidFill>
              </a:rPr>
              <a:t> </a:t>
            </a:r>
            <a:r>
              <a:rPr lang="en-GB" altLang="pl-PL" kern="0" dirty="0" err="1">
                <a:solidFill>
                  <a:srgbClr val="262673"/>
                </a:solidFill>
              </a:rPr>
              <a:t>adicional</a:t>
            </a:r>
            <a:endParaRPr lang="pl-PL" altLang="pl-PL" kern="0" dirty="0">
              <a:solidFill>
                <a:srgbClr val="262673"/>
              </a:solidFill>
            </a:endParaRPr>
          </a:p>
        </p:txBody>
      </p:sp>
    </p:spTree>
    <p:extLst>
      <p:ext uri="{BB962C8B-B14F-4D97-AF65-F5344CB8AC3E}">
        <p14:creationId xmlns:p14="http://schemas.microsoft.com/office/powerpoint/2010/main" val="254195270"/>
      </p:ext>
    </p:extLst>
  </p:cSld>
  <p:clrMapOvr>
    <a:masterClrMapping/>
  </p:clrMapOvr>
  <p:transition advClick="0" advTm="3000"/>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323528" y="980729"/>
            <a:ext cx="8293968" cy="576064"/>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r>
              <a:rPr lang="en-US" kern="0" dirty="0">
                <a:solidFill>
                  <a:srgbClr val="262673"/>
                </a:solidFill>
              </a:rPr>
              <a:t>Actos </a:t>
            </a:r>
            <a:r>
              <a:rPr lang="en-US" kern="0" dirty="0" err="1">
                <a:solidFill>
                  <a:srgbClr val="262673"/>
                </a:solidFill>
              </a:rPr>
              <a:t>jurídicos</a:t>
            </a:r>
            <a:r>
              <a:rPr lang="en-US" kern="0" dirty="0">
                <a:solidFill>
                  <a:srgbClr val="262673"/>
                </a:solidFill>
              </a:rPr>
              <a:t> </a:t>
            </a:r>
            <a:r>
              <a:rPr lang="en-US" kern="0" dirty="0" err="1">
                <a:solidFill>
                  <a:srgbClr val="262673"/>
                </a:solidFill>
              </a:rPr>
              <a:t>seleccionados</a:t>
            </a:r>
            <a:endParaRPr lang="en-US" kern="0" dirty="0">
              <a:solidFill>
                <a:srgbClr val="262673"/>
              </a:solidFill>
            </a:endParaRPr>
          </a:p>
        </p:txBody>
      </p:sp>
      <p:sp>
        <p:nvSpPr>
          <p:cNvPr id="5" name="Symbol zastępczy zawartości 2"/>
          <p:cNvSpPr txBox="1">
            <a:spLocks/>
          </p:cNvSpPr>
          <p:nvPr/>
        </p:nvSpPr>
        <p:spPr>
          <a:xfrm>
            <a:off x="234461" y="1860794"/>
            <a:ext cx="7865932" cy="4088486"/>
          </a:xfrm>
          <a:prstGeom prst="rect">
            <a:avLst/>
          </a:prstGeom>
        </p:spPr>
        <p:txBody>
          <a:bodyPr>
            <a:normAutofit fontScale="92500" lnSpcReduction="100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r>
              <a:rPr lang="en-US" sz="2400" kern="0" dirty="0" err="1">
                <a:solidFill>
                  <a:srgbClr val="262673"/>
                </a:solidFill>
              </a:rPr>
              <a:t>Declaración</a:t>
            </a:r>
            <a:r>
              <a:rPr lang="en-US" sz="2400" kern="0" dirty="0">
                <a:solidFill>
                  <a:srgbClr val="262673"/>
                </a:solidFill>
              </a:rPr>
              <a:t> de Madrid 2002 – Ver: </a:t>
            </a:r>
            <a:r>
              <a:rPr lang="en-US" sz="2400" b="0" kern="0" dirty="0">
                <a:solidFill>
                  <a:srgbClr val="262673"/>
                </a:solidFill>
              </a:rPr>
              <a:t> </a:t>
            </a:r>
            <a:r>
              <a:rPr lang="en-US" sz="2400" b="0" kern="0" dirty="0">
                <a:solidFill>
                  <a:srgbClr val="262673"/>
                </a:solidFill>
                <a:hlinkClick r:id="rId2" invalidUrl="https://democracy.islington.gov.uk/Data/Annual Council/200305131930/Agenda/$THE MADRID DECLARATION REPORT.doc.pdf">
                  <a:extLst>
                    <a:ext uri="{A12FA001-AC4F-418D-AE19-62706E023703}">
                      <ahyp:hlinkClr xmlns:ahyp="http://schemas.microsoft.com/office/drawing/2018/hyperlinkcolor" val="tx"/>
                    </a:ext>
                  </a:extLst>
                </a:hlinkClick>
              </a:rPr>
              <a:t>https://democracy.islington.gov.uk/Data/Annual%20Council/200305131930/Agenda/$THE%20MADRID%20DECLARATION%20REPORT.doc.pdf</a:t>
            </a:r>
            <a:r>
              <a:rPr lang="en-US" sz="2400" b="0" kern="0" dirty="0">
                <a:solidFill>
                  <a:srgbClr val="262673"/>
                </a:solidFill>
              </a:rPr>
              <a:t> or in psychiatric practice </a:t>
            </a:r>
            <a:r>
              <a:rPr lang="en-US" sz="2400" b="0" kern="0" dirty="0">
                <a:solidFill>
                  <a:srgbClr val="262673"/>
                </a:solidFill>
                <a:hlinkClick r:id="rId3">
                  <a:extLst>
                    <a:ext uri="{A12FA001-AC4F-418D-AE19-62706E023703}">
                      <ahyp:hlinkClr xmlns:ahyp="http://schemas.microsoft.com/office/drawing/2018/hyperlinkcolor" val="tx"/>
                    </a:ext>
                  </a:extLst>
                </a:hlinkClick>
              </a:rPr>
              <a:t>https://www.wpanet.org/current-madrid-declaration</a:t>
            </a:r>
            <a:endParaRPr lang="en-US" sz="2400" b="0" kern="0" dirty="0">
              <a:solidFill>
                <a:srgbClr val="262673"/>
              </a:solidFill>
            </a:endParaRPr>
          </a:p>
          <a:p>
            <a:r>
              <a:rPr lang="en-US" sz="2400" kern="0" dirty="0" err="1">
                <a:solidFill>
                  <a:srgbClr val="262673"/>
                </a:solidFill>
              </a:rPr>
              <a:t>Convención</a:t>
            </a:r>
            <a:r>
              <a:rPr lang="en-US" sz="2400" kern="0" dirty="0">
                <a:solidFill>
                  <a:srgbClr val="262673"/>
                </a:solidFill>
              </a:rPr>
              <a:t> de las </a:t>
            </a:r>
            <a:r>
              <a:rPr lang="en-US" sz="2400" kern="0" dirty="0" err="1">
                <a:solidFill>
                  <a:srgbClr val="262673"/>
                </a:solidFill>
              </a:rPr>
              <a:t>Naciones</a:t>
            </a:r>
            <a:r>
              <a:rPr lang="en-US" sz="2400" kern="0" dirty="0">
                <a:solidFill>
                  <a:srgbClr val="262673"/>
                </a:solidFill>
              </a:rPr>
              <a:t> </a:t>
            </a:r>
            <a:r>
              <a:rPr lang="en-US" sz="2400" kern="0" dirty="0" err="1">
                <a:solidFill>
                  <a:srgbClr val="262673"/>
                </a:solidFill>
              </a:rPr>
              <a:t>Unidas</a:t>
            </a:r>
            <a:r>
              <a:rPr lang="en-US" sz="2400" kern="0" dirty="0">
                <a:solidFill>
                  <a:srgbClr val="262673"/>
                </a:solidFill>
              </a:rPr>
              <a:t> 2006 – </a:t>
            </a:r>
            <a:r>
              <a:rPr lang="en-US" sz="2400" b="0" kern="0" dirty="0">
                <a:solidFill>
                  <a:srgbClr val="262673"/>
                </a:solidFill>
              </a:rPr>
              <a:t>(Ver: </a:t>
            </a:r>
            <a:r>
              <a:rPr lang="en-US" sz="2400" b="0" kern="0" dirty="0">
                <a:solidFill>
                  <a:srgbClr val="262673"/>
                </a:solidFill>
                <a:hlinkClick r:id="rId4">
                  <a:extLst>
                    <a:ext uri="{A12FA001-AC4F-418D-AE19-62706E023703}">
                      <ahyp:hlinkClr xmlns:ahyp="http://schemas.microsoft.com/office/drawing/2018/hyperlinkcolor" val="tx"/>
                    </a:ext>
                  </a:extLst>
                </a:hlinkClick>
              </a:rPr>
              <a:t>https://www.un.org/disabilities/documents/convention/convoptprot-e.pdf</a:t>
            </a:r>
            <a:r>
              <a:rPr lang="en-US" sz="2400" b="0" kern="0" dirty="0">
                <a:solidFill>
                  <a:srgbClr val="262673"/>
                </a:solidFill>
              </a:rPr>
              <a:t>, accessed on 22.01.2020</a:t>
            </a:r>
          </a:p>
          <a:p>
            <a:r>
              <a:rPr lang="en-US" sz="2400" kern="0" dirty="0">
                <a:solidFill>
                  <a:srgbClr val="262673"/>
                </a:solidFill>
              </a:rPr>
              <a:t>Derechos Humanos - </a:t>
            </a:r>
            <a:r>
              <a:rPr lang="en-US" sz="2400" b="0" kern="0" dirty="0">
                <a:solidFill>
                  <a:srgbClr val="262673"/>
                </a:solidFill>
                <a:hlinkClick r:id="rId5">
                  <a:extLst>
                    <a:ext uri="{A12FA001-AC4F-418D-AE19-62706E023703}">
                      <ahyp:hlinkClr xmlns:ahyp="http://schemas.microsoft.com/office/drawing/2018/hyperlinkcolor" val="tx"/>
                    </a:ext>
                  </a:extLst>
                </a:hlinkClick>
              </a:rPr>
              <a:t>https://www.ohchr.org/en/hrbodies/crpd/pages/gc.aspx</a:t>
            </a:r>
            <a:r>
              <a:rPr lang="en-US" sz="2400" b="0" kern="0" dirty="0">
                <a:solidFill>
                  <a:srgbClr val="262673"/>
                </a:solidFill>
              </a:rPr>
              <a:t> accessed on 22.01.2020</a:t>
            </a:r>
          </a:p>
          <a:p>
            <a:endParaRPr lang="en-US" b="0" kern="0" dirty="0"/>
          </a:p>
        </p:txBody>
      </p:sp>
    </p:spTree>
    <p:extLst>
      <p:ext uri="{BB962C8B-B14F-4D97-AF65-F5344CB8AC3E}">
        <p14:creationId xmlns:p14="http://schemas.microsoft.com/office/powerpoint/2010/main" val="414925689"/>
      </p:ext>
    </p:extLst>
  </p:cSld>
  <p:clrMapOvr>
    <a:masterClrMapping/>
  </p:clrMapOvr>
  <p:transition advClick="0" advTm="3000"/>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1433128" y="860526"/>
            <a:ext cx="6277744" cy="576064"/>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r>
              <a:rPr lang="en-US" kern="0" dirty="0" err="1">
                <a:solidFill>
                  <a:srgbClr val="262673"/>
                </a:solidFill>
              </a:rPr>
              <a:t>Ejemplos</a:t>
            </a:r>
            <a:r>
              <a:rPr lang="en-US" kern="0" dirty="0">
                <a:solidFill>
                  <a:srgbClr val="262673"/>
                </a:solidFill>
              </a:rPr>
              <a:t> de </a:t>
            </a:r>
            <a:r>
              <a:rPr lang="en-US" kern="0" dirty="0" err="1">
                <a:solidFill>
                  <a:srgbClr val="262673"/>
                </a:solidFill>
              </a:rPr>
              <a:t>vídeo</a:t>
            </a:r>
            <a:endParaRPr lang="en-US" kern="0" dirty="0">
              <a:solidFill>
                <a:srgbClr val="262673"/>
              </a:solidFill>
              <a:latin typeface="+mn-lt"/>
            </a:endParaRPr>
          </a:p>
        </p:txBody>
      </p:sp>
      <p:sp>
        <p:nvSpPr>
          <p:cNvPr id="3" name="Prostokąt 2"/>
          <p:cNvSpPr/>
          <p:nvPr/>
        </p:nvSpPr>
        <p:spPr>
          <a:xfrm>
            <a:off x="575556" y="1436590"/>
            <a:ext cx="7992888" cy="4647426"/>
          </a:xfrm>
          <a:prstGeom prst="rect">
            <a:avLst/>
          </a:prstGeom>
        </p:spPr>
        <p:txBody>
          <a:bodyPr wrap="square">
            <a:spAutoFit/>
          </a:bodyPr>
          <a:lstStyle/>
          <a:p>
            <a:endParaRPr lang="en-US" sz="2400" dirty="0">
              <a:solidFill>
                <a:schemeClr val="tx1"/>
              </a:solidFill>
            </a:endParaRPr>
          </a:p>
          <a:p>
            <a:r>
              <a:rPr lang="es-ES" sz="2400" dirty="0">
                <a:solidFill>
                  <a:srgbClr val="262673"/>
                </a:solidFill>
              </a:rPr>
              <a:t>Las personas con discapacidades enfrentan barreras. La desigualdad no debería ser uno de ellos.</a:t>
            </a:r>
            <a:r>
              <a:rPr lang="en-US" dirty="0">
                <a:solidFill>
                  <a:srgbClr val="262673"/>
                </a:solidFill>
              </a:rPr>
              <a:t> </a:t>
            </a:r>
            <a:r>
              <a:rPr lang="en-US" sz="1600" dirty="0">
                <a:solidFill>
                  <a:srgbClr val="262673"/>
                </a:solidFill>
                <a:hlinkClick r:id="rId2">
                  <a:extLst>
                    <a:ext uri="{A12FA001-AC4F-418D-AE19-62706E023703}">
                      <ahyp:hlinkClr xmlns:ahyp="http://schemas.microsoft.com/office/drawing/2018/hyperlinkcolor" val="tx"/>
                    </a:ext>
                  </a:extLst>
                </a:hlinkClick>
              </a:rPr>
              <a:t>https://www.youtube.com/watch?v=ure8Lrbh5HY</a:t>
            </a:r>
            <a:endParaRPr lang="en-US" sz="1600" dirty="0">
              <a:solidFill>
                <a:srgbClr val="262673"/>
              </a:solidFill>
            </a:endParaRPr>
          </a:p>
          <a:p>
            <a:endParaRPr lang="en-US" dirty="0">
              <a:solidFill>
                <a:srgbClr val="262673"/>
              </a:solidFill>
            </a:endParaRPr>
          </a:p>
          <a:p>
            <a:endParaRPr lang="en-US" dirty="0">
              <a:solidFill>
                <a:srgbClr val="262673"/>
              </a:solidFill>
            </a:endParaRPr>
          </a:p>
          <a:p>
            <a:endParaRPr lang="en-US" sz="800" dirty="0">
              <a:solidFill>
                <a:srgbClr val="262673"/>
              </a:solidFill>
            </a:endParaRPr>
          </a:p>
          <a:p>
            <a:endParaRPr lang="en-US" sz="800" dirty="0">
              <a:solidFill>
                <a:srgbClr val="262673"/>
              </a:solidFill>
            </a:endParaRPr>
          </a:p>
          <a:p>
            <a:r>
              <a:rPr lang="es-ES" sz="2400" dirty="0">
                <a:solidFill>
                  <a:srgbClr val="262673"/>
                </a:solidFill>
              </a:rPr>
              <a:t>Stella Young: No soy tu inspiración, muchas gracias </a:t>
            </a:r>
            <a:r>
              <a:rPr lang="en-US" sz="1600" dirty="0">
                <a:solidFill>
                  <a:srgbClr val="262673"/>
                </a:solidFill>
                <a:hlinkClick r:id="rId3">
                  <a:extLst>
                    <a:ext uri="{A12FA001-AC4F-418D-AE19-62706E023703}">
                      <ahyp:hlinkClr xmlns:ahyp="http://schemas.microsoft.com/office/drawing/2018/hyperlinkcolor" val="tx"/>
                    </a:ext>
                  </a:extLst>
                </a:hlinkClick>
              </a:rPr>
              <a:t>https://www.ted.com/talks/stella_young_i_m_not_your_inspiration_thank_you_very_much</a:t>
            </a:r>
            <a:r>
              <a:rPr lang="en-US" sz="1600" dirty="0">
                <a:solidFill>
                  <a:srgbClr val="262673"/>
                </a:solidFill>
              </a:rPr>
              <a:t>  </a:t>
            </a:r>
          </a:p>
          <a:p>
            <a:pPr marL="0" indent="0">
              <a:buNone/>
            </a:pPr>
            <a:endParaRPr lang="en-US" sz="800" dirty="0">
              <a:solidFill>
                <a:srgbClr val="262673"/>
              </a:solidFill>
            </a:endParaRPr>
          </a:p>
          <a:p>
            <a:pPr marL="0" indent="0">
              <a:buNone/>
            </a:pPr>
            <a:endParaRPr lang="en-US" sz="800" dirty="0">
              <a:solidFill>
                <a:srgbClr val="262673"/>
              </a:solidFill>
            </a:endParaRPr>
          </a:p>
          <a:p>
            <a:pPr marL="0" indent="0">
              <a:buNone/>
            </a:pPr>
            <a:endParaRPr lang="en-US" sz="800" dirty="0">
              <a:solidFill>
                <a:srgbClr val="262673"/>
              </a:solidFill>
            </a:endParaRPr>
          </a:p>
          <a:p>
            <a:pPr marL="0" indent="0">
              <a:buNone/>
            </a:pPr>
            <a:r>
              <a:rPr lang="es-ES" sz="2400" dirty="0">
                <a:solidFill>
                  <a:srgbClr val="262673"/>
                </a:solidFill>
              </a:rPr>
              <a:t>Sue Austin: Buceo en el mar ... en silla de ruedas </a:t>
            </a:r>
            <a:r>
              <a:rPr lang="en-US" sz="1600" dirty="0">
                <a:solidFill>
                  <a:srgbClr val="262673"/>
                </a:solidFill>
                <a:hlinkClick r:id="rId4">
                  <a:extLst>
                    <a:ext uri="{A12FA001-AC4F-418D-AE19-62706E023703}">
                      <ahyp:hlinkClr xmlns:ahyp="http://schemas.microsoft.com/office/drawing/2018/hyperlinkcolor" val="tx"/>
                    </a:ext>
                  </a:extLst>
                </a:hlinkClick>
              </a:rPr>
              <a:t>https://www.ted.com/talks/sue_austin_deep_sea_diving_in_a_wheelchair#t-151440</a:t>
            </a:r>
            <a:endParaRPr lang="en-US" sz="1600" dirty="0">
              <a:solidFill>
                <a:srgbClr val="262673"/>
              </a:solidFill>
            </a:endParaRPr>
          </a:p>
          <a:p>
            <a:pPr marL="0" indent="0">
              <a:buNone/>
            </a:pPr>
            <a:endParaRPr lang="en-US" sz="1200" dirty="0">
              <a:solidFill>
                <a:srgbClr val="262673"/>
              </a:solidFill>
            </a:endParaRPr>
          </a:p>
          <a:p>
            <a:pPr marL="0" indent="0">
              <a:buNone/>
            </a:pPr>
            <a:endParaRPr lang="en-US" sz="1200" dirty="0">
              <a:solidFill>
                <a:srgbClr val="262673"/>
              </a:solidFill>
            </a:endParaRPr>
          </a:p>
          <a:p>
            <a:pPr marL="0" indent="0">
              <a:buNone/>
            </a:pPr>
            <a:endParaRPr lang="en-US" sz="1200" dirty="0">
              <a:solidFill>
                <a:schemeClr val="tx1"/>
              </a:solidFill>
            </a:endParaRPr>
          </a:p>
        </p:txBody>
      </p:sp>
    </p:spTree>
    <p:extLst>
      <p:ext uri="{BB962C8B-B14F-4D97-AF65-F5344CB8AC3E}">
        <p14:creationId xmlns:p14="http://schemas.microsoft.com/office/powerpoint/2010/main" val="269392663"/>
      </p:ext>
    </p:extLst>
  </p:cSld>
  <p:clrMapOvr>
    <a:masterClrMapping/>
  </p:clrMapOvr>
  <p:transition advClick="0" advTm="3000"/>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zawartości 2">
            <a:extLst>
              <a:ext uri="{FF2B5EF4-FFF2-40B4-BE49-F238E27FC236}">
                <a16:creationId xmlns:a16="http://schemas.microsoft.com/office/drawing/2014/main" id="{F2DF08BB-0981-3D4F-865D-147F891F7964}"/>
              </a:ext>
            </a:extLst>
          </p:cNvPr>
          <p:cNvSpPr txBox="1">
            <a:spLocks/>
          </p:cNvSpPr>
          <p:nvPr/>
        </p:nvSpPr>
        <p:spPr>
          <a:xfrm>
            <a:off x="467543" y="1556792"/>
            <a:ext cx="8208913" cy="4464495"/>
          </a:xfrm>
          <a:prstGeom prst="rect">
            <a:avLst/>
          </a:prstGeom>
        </p:spPr>
        <p:txBody>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0">
              <a:defRPr/>
            </a:pPr>
            <a:r>
              <a:rPr lang="en-US" sz="2400" dirty="0">
                <a:solidFill>
                  <a:srgbClr val="262673"/>
                </a:solidFill>
              </a:rPr>
              <a:t>Emilie Weight: 3 things I learned from my intellectually disabled son</a:t>
            </a:r>
          </a:p>
          <a:p>
            <a:pPr marL="0">
              <a:defRPr/>
            </a:pPr>
            <a:r>
              <a:rPr lang="en-US" dirty="0">
                <a:solidFill>
                  <a:srgbClr val="262673"/>
                </a:solidFill>
                <a:hlinkClick r:id="rId3">
                  <a:extLst>
                    <a:ext uri="{A12FA001-AC4F-418D-AE19-62706E023703}">
                      <ahyp:hlinkClr xmlns:ahyp="http://schemas.microsoft.com/office/drawing/2018/hyperlinkcolor" val="tx"/>
                    </a:ext>
                  </a:extLst>
                </a:hlinkClick>
              </a:rPr>
              <a:t>https://www.ted.com/talks/emilie_weight_3_things_i_learned_from_my_intellectually_disabled_son</a:t>
            </a:r>
            <a:r>
              <a:rPr lang="en-US" b="0" kern="0" dirty="0">
                <a:solidFill>
                  <a:srgbClr val="262673"/>
                </a:solidFill>
              </a:rPr>
              <a:t> </a:t>
            </a:r>
          </a:p>
          <a:p>
            <a:pPr marL="0">
              <a:defRPr/>
            </a:pPr>
            <a:r>
              <a:rPr lang="en-US" sz="2400" dirty="0">
                <a:solidFill>
                  <a:srgbClr val="262673"/>
                </a:solidFill>
              </a:rPr>
              <a:t>Rosie King: How autism feed me to be myself</a:t>
            </a:r>
          </a:p>
          <a:p>
            <a:pPr marL="0">
              <a:defRPr/>
            </a:pPr>
            <a:r>
              <a:rPr lang="en-US" sz="1200" dirty="0">
                <a:solidFill>
                  <a:srgbClr val="262673"/>
                </a:solidFill>
                <a:hlinkClick r:id="rId4">
                  <a:extLst>
                    <a:ext uri="{A12FA001-AC4F-418D-AE19-62706E023703}">
                      <ahyp:hlinkClr xmlns:ahyp="http://schemas.microsoft.com/office/drawing/2018/hyperlinkcolor" val="tx"/>
                    </a:ext>
                  </a:extLst>
                </a:hlinkClick>
              </a:rPr>
              <a:t>https://www.ted.com/talks/rosie_king_how_autism_freed_me_to_be_myself</a:t>
            </a:r>
            <a:r>
              <a:rPr lang="en-US" sz="1200" dirty="0">
                <a:solidFill>
                  <a:srgbClr val="262673"/>
                </a:solidFill>
              </a:rPr>
              <a:t> </a:t>
            </a:r>
          </a:p>
          <a:p>
            <a:pPr marL="0">
              <a:defRPr/>
            </a:pPr>
            <a:r>
              <a:rPr lang="en-US" sz="2400" dirty="0">
                <a:solidFill>
                  <a:srgbClr val="262673"/>
                </a:solidFill>
              </a:rPr>
              <a:t>Elise Roy: When we design for disability, we all benefit</a:t>
            </a:r>
          </a:p>
          <a:p>
            <a:pPr marL="0">
              <a:defRPr/>
            </a:pPr>
            <a:r>
              <a:rPr lang="en-US" dirty="0">
                <a:solidFill>
                  <a:srgbClr val="262673"/>
                </a:solidFill>
                <a:hlinkClick r:id="rId5">
                  <a:extLst>
                    <a:ext uri="{A12FA001-AC4F-418D-AE19-62706E023703}">
                      <ahyp:hlinkClr xmlns:ahyp="http://schemas.microsoft.com/office/drawing/2018/hyperlinkcolor" val="tx"/>
                    </a:ext>
                  </a:extLst>
                </a:hlinkClick>
              </a:rPr>
              <a:t>https://www.ted.com/talks/elise_roy_when_we_design_for_disability_we_all_benefit</a:t>
            </a:r>
            <a:r>
              <a:rPr lang="en-US" dirty="0">
                <a:solidFill>
                  <a:srgbClr val="262673"/>
                </a:solidFill>
              </a:rPr>
              <a:t> </a:t>
            </a:r>
          </a:p>
          <a:p>
            <a:pPr marL="0">
              <a:defRPr/>
            </a:pPr>
            <a:r>
              <a:rPr lang="en-US" sz="2400" dirty="0">
                <a:solidFill>
                  <a:srgbClr val="262673"/>
                </a:solidFill>
              </a:rPr>
              <a:t>Pawan Sinha: How brains learn to see</a:t>
            </a:r>
          </a:p>
          <a:p>
            <a:pPr marL="0">
              <a:defRPr/>
            </a:pPr>
            <a:r>
              <a:rPr lang="en-US" sz="1200" b="0" kern="0" dirty="0">
                <a:solidFill>
                  <a:srgbClr val="262673"/>
                </a:solidFill>
                <a:hlinkClick r:id="rId6">
                  <a:extLst>
                    <a:ext uri="{A12FA001-AC4F-418D-AE19-62706E023703}">
                      <ahyp:hlinkClr xmlns:ahyp="http://schemas.microsoft.com/office/drawing/2018/hyperlinkcolor" val="tx"/>
                    </a:ext>
                  </a:extLst>
                </a:hlinkClick>
              </a:rPr>
              <a:t>https://www.ted.com/talks/pawan_sinha_how_brains_learn_to_see</a:t>
            </a:r>
            <a:endParaRPr lang="en-US" sz="1200" b="0" kern="0" dirty="0">
              <a:solidFill>
                <a:srgbClr val="262673"/>
              </a:solidFill>
            </a:endParaRPr>
          </a:p>
        </p:txBody>
      </p:sp>
      <p:sp>
        <p:nvSpPr>
          <p:cNvPr id="7" name="Tytuł 1">
            <a:extLst>
              <a:ext uri="{FF2B5EF4-FFF2-40B4-BE49-F238E27FC236}">
                <a16:creationId xmlns:a16="http://schemas.microsoft.com/office/drawing/2014/main" id="{46ECFA4A-B027-48FF-BD63-65DE3C39C717}"/>
              </a:ext>
            </a:extLst>
          </p:cNvPr>
          <p:cNvSpPr txBox="1">
            <a:spLocks/>
          </p:cNvSpPr>
          <p:nvPr/>
        </p:nvSpPr>
        <p:spPr>
          <a:xfrm>
            <a:off x="1433128" y="860526"/>
            <a:ext cx="6277744" cy="576064"/>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r>
              <a:rPr lang="en-US" kern="0" dirty="0" err="1">
                <a:solidFill>
                  <a:srgbClr val="262673"/>
                </a:solidFill>
              </a:rPr>
              <a:t>Ejemplos</a:t>
            </a:r>
            <a:r>
              <a:rPr lang="en-US" kern="0" dirty="0">
                <a:solidFill>
                  <a:srgbClr val="262673"/>
                </a:solidFill>
              </a:rPr>
              <a:t> de </a:t>
            </a:r>
            <a:r>
              <a:rPr lang="en-US" kern="0" dirty="0" err="1">
                <a:solidFill>
                  <a:srgbClr val="262673"/>
                </a:solidFill>
              </a:rPr>
              <a:t>vídeo</a:t>
            </a:r>
            <a:endParaRPr lang="en-US" kern="0" dirty="0">
              <a:solidFill>
                <a:srgbClr val="262673"/>
              </a:solidFill>
              <a:latin typeface="+mn-lt"/>
            </a:endParaRPr>
          </a:p>
        </p:txBody>
      </p:sp>
    </p:spTree>
    <p:extLst>
      <p:ext uri="{BB962C8B-B14F-4D97-AF65-F5344CB8AC3E}">
        <p14:creationId xmlns:p14="http://schemas.microsoft.com/office/powerpoint/2010/main" val="1899441670"/>
      </p:ext>
    </p:extLst>
  </p:cSld>
  <p:clrMapOvr>
    <a:masterClrMapping/>
  </p:clrMapOvr>
  <p:transition advClick="0" advTm="3000"/>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a:extLst>
              <a:ext uri="{FF2B5EF4-FFF2-40B4-BE49-F238E27FC236}">
                <a16:creationId xmlns:a16="http://schemas.microsoft.com/office/drawing/2014/main" id="{04AF087F-8130-C74B-8ACC-9EC9806A28BC}"/>
              </a:ext>
            </a:extLst>
          </p:cNvPr>
          <p:cNvSpPr txBox="1">
            <a:spLocks/>
          </p:cNvSpPr>
          <p:nvPr/>
        </p:nvSpPr>
        <p:spPr>
          <a:xfrm>
            <a:off x="427831" y="954408"/>
            <a:ext cx="8288337" cy="568325"/>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s-ES" kern="0" dirty="0">
                <a:solidFill>
                  <a:srgbClr val="262673"/>
                </a:solidFill>
                <a:latin typeface="+mn-lt"/>
              </a:rPr>
              <a:t>El paradigma humanista - un resumen</a:t>
            </a:r>
            <a:endParaRPr lang="en-US" kern="0" dirty="0">
              <a:solidFill>
                <a:srgbClr val="262673"/>
              </a:solidFill>
              <a:latin typeface="+mn-lt"/>
            </a:endParaRPr>
          </a:p>
        </p:txBody>
      </p:sp>
      <p:sp>
        <p:nvSpPr>
          <p:cNvPr id="6" name="Symbol zastępczy zawartości 2">
            <a:extLst>
              <a:ext uri="{FF2B5EF4-FFF2-40B4-BE49-F238E27FC236}">
                <a16:creationId xmlns:a16="http://schemas.microsoft.com/office/drawing/2014/main" id="{4B4A0126-D801-EB41-A914-5D3B4A3472CB}"/>
              </a:ext>
            </a:extLst>
          </p:cNvPr>
          <p:cNvSpPr txBox="1">
            <a:spLocks/>
          </p:cNvSpPr>
          <p:nvPr/>
        </p:nvSpPr>
        <p:spPr>
          <a:xfrm>
            <a:off x="144461" y="1734271"/>
            <a:ext cx="8855075" cy="4169321"/>
          </a:xfrm>
          <a:prstGeom prst="rect">
            <a:avLst/>
          </a:prstGeom>
        </p:spPr>
        <p:txBody>
          <a:bodyPr>
            <a:normAutofit fontScale="85000" lnSpcReduction="100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530225" indent="-342900">
              <a:buFont typeface="Arial" panose="020B0604020202020204" pitchFamily="34" charset="0"/>
              <a:buChar char="•"/>
              <a:defRPr/>
            </a:pPr>
            <a:r>
              <a:rPr lang="es-ES" sz="2400" b="0" kern="0" dirty="0">
                <a:solidFill>
                  <a:srgbClr val="262673"/>
                </a:solidFill>
              </a:rPr>
              <a:t>A partir del Renacimiento, es decir, de difundir la idea de privilegiar al hombre en el universo, el culto a la razón, la inteligencia y el libre albedrío.</a:t>
            </a:r>
          </a:p>
          <a:p>
            <a:pPr marL="530225" indent="-342900">
              <a:buFont typeface="Arial" panose="020B0604020202020204" pitchFamily="34" charset="0"/>
              <a:buChar char="•"/>
              <a:defRPr/>
            </a:pPr>
            <a:r>
              <a:rPr lang="es-ES" sz="2400" b="0" kern="0" dirty="0">
                <a:solidFill>
                  <a:srgbClr val="262673"/>
                </a:solidFill>
              </a:rPr>
              <a:t>Referencia a la normatividad de la educación clásica</a:t>
            </a:r>
          </a:p>
          <a:p>
            <a:pPr marL="530225" indent="-342900">
              <a:buFont typeface="Arial" panose="020B0604020202020204" pitchFamily="34" charset="0"/>
              <a:buChar char="•"/>
              <a:defRPr/>
            </a:pPr>
            <a:r>
              <a:rPr lang="es-ES" sz="2400" b="0" kern="0" dirty="0">
                <a:solidFill>
                  <a:srgbClr val="262673"/>
                </a:solidFill>
              </a:rPr>
              <a:t>Enfatizar la espiritualidad humana estructurada en sentidos y valores, y representada en productos socioculturales.</a:t>
            </a:r>
          </a:p>
          <a:p>
            <a:pPr marL="530225" indent="-342900">
              <a:buFont typeface="Arial" panose="020B0604020202020204" pitchFamily="34" charset="0"/>
              <a:buChar char="•"/>
              <a:defRPr/>
            </a:pPr>
            <a:r>
              <a:rPr lang="es-ES" sz="2400" b="0" kern="0" dirty="0">
                <a:solidFill>
                  <a:srgbClr val="262673"/>
                </a:solidFill>
              </a:rPr>
              <a:t>La base filosófica de la existencia humana y la humanidad.</a:t>
            </a:r>
          </a:p>
          <a:p>
            <a:pPr marL="530225" indent="-342900">
              <a:buFont typeface="Arial" panose="020B0604020202020204" pitchFamily="34" charset="0"/>
              <a:buChar char="•"/>
              <a:defRPr/>
            </a:pPr>
            <a:r>
              <a:rPr lang="es-ES" sz="2400" b="0" kern="0" dirty="0">
                <a:solidFill>
                  <a:srgbClr val="262673"/>
                </a:solidFill>
              </a:rPr>
              <a:t>Orientaciones en torno a la emancipación y la pedagogía antiautoritaria</a:t>
            </a:r>
          </a:p>
          <a:p>
            <a:pPr marL="530225" indent="-342900">
              <a:buFont typeface="Arial" panose="020B0604020202020204" pitchFamily="34" charset="0"/>
              <a:buChar char="•"/>
              <a:defRPr/>
            </a:pPr>
            <a:r>
              <a:rPr lang="es-ES" sz="2400" b="0" kern="0" dirty="0">
                <a:solidFill>
                  <a:srgbClr val="262673"/>
                </a:solidFill>
              </a:rPr>
              <a:t>Análisis crítico de la realidad. </a:t>
            </a:r>
            <a:endParaRPr lang="en-US" b="0" kern="0" dirty="0">
              <a:solidFill>
                <a:srgbClr val="262673"/>
              </a:solidFill>
            </a:endParaRPr>
          </a:p>
          <a:p>
            <a:pPr marL="0">
              <a:defRPr/>
            </a:pPr>
            <a:r>
              <a:rPr lang="en-US" sz="1400" b="1" kern="0" dirty="0">
                <a:solidFill>
                  <a:srgbClr val="262673"/>
                </a:solidFill>
              </a:rPr>
              <a:t>(Krause 2010 p. 114</a:t>
            </a:r>
            <a:r>
              <a:rPr lang="en-US" sz="1400" b="0" kern="0" dirty="0">
                <a:solidFill>
                  <a:srgbClr val="262673"/>
                </a:solidFill>
              </a:rPr>
              <a:t>)</a:t>
            </a:r>
          </a:p>
        </p:txBody>
      </p:sp>
    </p:spTree>
    <p:extLst>
      <p:ext uri="{BB962C8B-B14F-4D97-AF65-F5344CB8AC3E}">
        <p14:creationId xmlns:p14="http://schemas.microsoft.com/office/powerpoint/2010/main" val="1675714719"/>
      </p:ext>
    </p:extLst>
  </p:cSld>
  <p:clrMapOvr>
    <a:masterClrMapping/>
  </p:clrMapOvr>
  <p:transition advClick="0" advTm="3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10" name="Tytuł 1">
            <a:extLst>
              <a:ext uri="{FF2B5EF4-FFF2-40B4-BE49-F238E27FC236}">
                <a16:creationId xmlns:a16="http://schemas.microsoft.com/office/drawing/2014/main" id="{AD1400A9-66A4-BC4E-AB20-6B2B034B0DAD}"/>
              </a:ext>
            </a:extLst>
          </p:cNvPr>
          <p:cNvSpPr txBox="1">
            <a:spLocks/>
          </p:cNvSpPr>
          <p:nvPr/>
        </p:nvSpPr>
        <p:spPr>
          <a:xfrm>
            <a:off x="444500" y="980729"/>
            <a:ext cx="8255000" cy="496912"/>
          </a:xfrm>
          <a:prstGeom prst="rect">
            <a:avLst/>
          </a:prstGeom>
        </p:spPr>
        <p:txBody>
          <a:bodyPr>
            <a:normAutofit/>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s-ES" kern="0" dirty="0">
                <a:solidFill>
                  <a:srgbClr val="262673"/>
                </a:solidFill>
              </a:rPr>
              <a:t>Función del aprendizaje social (continuación) </a:t>
            </a:r>
            <a:endParaRPr lang="en-US" kern="0" dirty="0">
              <a:solidFill>
                <a:srgbClr val="262673"/>
              </a:solidFill>
              <a:latin typeface="+mn-lt"/>
            </a:endParaRPr>
          </a:p>
        </p:txBody>
      </p:sp>
      <p:sp>
        <p:nvSpPr>
          <p:cNvPr id="11" name="Symbol zastępczy zawartości 2">
            <a:extLst>
              <a:ext uri="{FF2B5EF4-FFF2-40B4-BE49-F238E27FC236}">
                <a16:creationId xmlns:a16="http://schemas.microsoft.com/office/drawing/2014/main" id="{7DDD0085-0D9F-6748-B468-7103072F949E}"/>
              </a:ext>
            </a:extLst>
          </p:cNvPr>
          <p:cNvSpPr txBox="1">
            <a:spLocks/>
          </p:cNvSpPr>
          <p:nvPr/>
        </p:nvSpPr>
        <p:spPr>
          <a:xfrm>
            <a:off x="192088" y="1772816"/>
            <a:ext cx="8435403" cy="4104455"/>
          </a:xfrm>
          <a:prstGeom prst="rect">
            <a:avLst/>
          </a:prstGeom>
        </p:spPr>
        <p:txBody>
          <a:bodyPr>
            <a:normAutofit/>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530225" indent="-342900" algn="just">
              <a:lnSpc>
                <a:spcPct val="80000"/>
              </a:lnSpc>
              <a:buFont typeface="Arial" panose="020B0604020202020204" pitchFamily="34" charset="0"/>
              <a:buChar char="•"/>
              <a:defRPr/>
            </a:pPr>
            <a:r>
              <a:rPr lang="es-ES" sz="2000" b="0" kern="0" dirty="0">
                <a:solidFill>
                  <a:srgbClr val="262673"/>
                </a:solidFill>
              </a:rPr>
              <a:t>El diagnóstico le permite orientarse a los mecanismos de la vida, incluida la socialización, el entorno y los valores que pueden utilizarse en el proceso de educación y rehabilitación.</a:t>
            </a:r>
          </a:p>
          <a:p>
            <a:pPr marL="530225" indent="-342900" algn="just">
              <a:lnSpc>
                <a:spcPct val="80000"/>
              </a:lnSpc>
              <a:buFont typeface="Arial" panose="020B0604020202020204" pitchFamily="34" charset="0"/>
              <a:buChar char="•"/>
              <a:defRPr/>
            </a:pPr>
            <a:r>
              <a:rPr lang="es-ES" sz="2000" b="0" kern="0" dirty="0">
                <a:solidFill>
                  <a:srgbClr val="262673"/>
                </a:solidFill>
              </a:rPr>
              <a:t>La predicción nos permite anticipar el desarrollo de los procesos y fenómenos que nos interesan, su volatilidad y la verificación de hipótesis asumidas.</a:t>
            </a:r>
          </a:p>
          <a:p>
            <a:pPr marL="530225" indent="-342900" algn="just">
              <a:lnSpc>
                <a:spcPct val="80000"/>
              </a:lnSpc>
              <a:buFont typeface="Arial" panose="020B0604020202020204" pitchFamily="34" charset="0"/>
              <a:buChar char="•"/>
              <a:defRPr/>
            </a:pPr>
            <a:r>
              <a:rPr lang="es-ES" sz="2000" b="0" kern="0" dirty="0">
                <a:solidFill>
                  <a:srgbClr val="262673"/>
                </a:solidFill>
              </a:rPr>
              <a:t>La función instrumental y técnica es el entorno metodológico (la base y premisas de las ciencias, métodos, técnicas, medios de implementación con toda la instrumentación y tecnología utilizada en educación y formación</a:t>
            </a:r>
          </a:p>
          <a:p>
            <a:pPr marL="530225" indent="-342900" algn="just">
              <a:lnSpc>
                <a:spcPct val="80000"/>
              </a:lnSpc>
              <a:buFont typeface="Arial" panose="020B0604020202020204" pitchFamily="34" charset="0"/>
              <a:buChar char="•"/>
              <a:defRPr/>
            </a:pPr>
            <a:r>
              <a:rPr lang="es-ES" sz="2000" b="0" kern="0" dirty="0">
                <a:solidFill>
                  <a:srgbClr val="262673"/>
                </a:solidFill>
              </a:rPr>
              <a:t>La función humanista (considerada en el mundo moderno como la más importante) es intentar responder a la pregunta, cómo debemos organizar los procesos para vivir juntos. </a:t>
            </a:r>
            <a:endParaRPr lang="en-US" b="0" kern="0" dirty="0"/>
          </a:p>
        </p:txBody>
      </p:sp>
    </p:spTree>
    <p:extLst>
      <p:ext uri="{BB962C8B-B14F-4D97-AF65-F5344CB8AC3E}">
        <p14:creationId xmlns:p14="http://schemas.microsoft.com/office/powerpoint/2010/main" val="177153672"/>
      </p:ext>
    </p:extLst>
  </p:cSld>
  <p:clrMapOvr>
    <a:masterClrMapping/>
  </p:clrMapOvr>
  <p:transition advTm="3000"/>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zawartości 2">
            <a:extLst>
              <a:ext uri="{FF2B5EF4-FFF2-40B4-BE49-F238E27FC236}">
                <a16:creationId xmlns:a16="http://schemas.microsoft.com/office/drawing/2014/main" id="{0151A4B7-263B-9042-8F40-1971375BEC3E}"/>
              </a:ext>
            </a:extLst>
          </p:cNvPr>
          <p:cNvSpPr txBox="1">
            <a:spLocks/>
          </p:cNvSpPr>
          <p:nvPr/>
        </p:nvSpPr>
        <p:spPr>
          <a:xfrm>
            <a:off x="192880" y="1700808"/>
            <a:ext cx="8758237" cy="4320133"/>
          </a:xfrm>
          <a:prstGeom prst="rect">
            <a:avLst/>
          </a:prstGeom>
        </p:spPr>
        <p:txBody>
          <a:bodyPr>
            <a:normAutofit fontScale="77500" lnSpcReduction="200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530225" indent="-342900">
              <a:buFont typeface="Arial" panose="020B0604020202020204" pitchFamily="34" charset="0"/>
              <a:buChar char="•"/>
              <a:defRPr/>
            </a:pPr>
            <a:r>
              <a:rPr lang="es-ES" sz="2000" b="0" kern="0" dirty="0">
                <a:solidFill>
                  <a:srgbClr val="262673"/>
                </a:solidFill>
              </a:rPr>
              <a:t>Llamar la atención sobre los problemas de las personas discapacitadas</a:t>
            </a:r>
          </a:p>
          <a:p>
            <a:pPr marL="530225" indent="-342900">
              <a:buFont typeface="Arial" panose="020B0604020202020204" pitchFamily="34" charset="0"/>
              <a:buChar char="•"/>
              <a:defRPr/>
            </a:pPr>
            <a:r>
              <a:rPr lang="es-ES" sz="2000" b="0" kern="0" dirty="0">
                <a:solidFill>
                  <a:srgbClr val="262673"/>
                </a:solidFill>
              </a:rPr>
              <a:t>Mayor interés en lo "diferente": inclusión de este problema en el discurso social y público</a:t>
            </a:r>
          </a:p>
          <a:p>
            <a:pPr marL="530225" indent="-342900">
              <a:buFont typeface="Arial" panose="020B0604020202020204" pitchFamily="34" charset="0"/>
              <a:buChar char="•"/>
              <a:defRPr/>
            </a:pPr>
            <a:r>
              <a:rPr lang="es-ES" sz="2000" b="0" kern="0" dirty="0">
                <a:solidFill>
                  <a:srgbClr val="262673"/>
                </a:solidFill>
              </a:rPr>
              <a:t>Contrarrestar la marginación y la exclusión </a:t>
            </a:r>
          </a:p>
          <a:p>
            <a:pPr marL="530225" indent="-342900">
              <a:buFont typeface="Arial" panose="020B0604020202020204" pitchFamily="34" charset="0"/>
              <a:buChar char="•"/>
              <a:defRPr/>
            </a:pPr>
            <a:r>
              <a:rPr lang="es-ES" sz="2000" b="0" kern="0" dirty="0">
                <a:solidFill>
                  <a:srgbClr val="262673"/>
                </a:solidFill>
              </a:rPr>
              <a:t>"Diferente" en la pedagogía humanista se vuelve "menos diferente"</a:t>
            </a:r>
          </a:p>
          <a:p>
            <a:pPr marL="530225" indent="-342900">
              <a:buFont typeface="Arial" panose="020B0604020202020204" pitchFamily="34" charset="0"/>
              <a:buChar char="•"/>
              <a:defRPr/>
            </a:pPr>
            <a:r>
              <a:rPr lang="es-ES" sz="2000" b="0" kern="0" dirty="0">
                <a:solidFill>
                  <a:srgbClr val="262673"/>
                </a:solidFill>
              </a:rPr>
              <a:t>Una persona discapacitada como sujeto de preocupación pedagógica</a:t>
            </a:r>
          </a:p>
          <a:p>
            <a:pPr marL="530225" indent="-342900">
              <a:buFont typeface="Arial" panose="020B0604020202020204" pitchFamily="34" charset="0"/>
              <a:buChar char="•"/>
              <a:defRPr/>
            </a:pPr>
            <a:r>
              <a:rPr lang="es-ES" sz="2000" b="0" kern="0" dirty="0">
                <a:solidFill>
                  <a:srgbClr val="262673"/>
                </a:solidFill>
              </a:rPr>
              <a:t>Fuerte desarrollo de la pedagogía del amor</a:t>
            </a:r>
          </a:p>
          <a:p>
            <a:pPr marL="530225" indent="-342900">
              <a:buFont typeface="Arial" panose="020B0604020202020204" pitchFamily="34" charset="0"/>
              <a:buChar char="•"/>
              <a:defRPr/>
            </a:pPr>
            <a:r>
              <a:rPr lang="es-ES" sz="2000" b="0" kern="0" dirty="0">
                <a:solidFill>
                  <a:srgbClr val="262673"/>
                </a:solidFill>
              </a:rPr>
              <a:t>Desarrollo de conceptos de protección y apoyo para personas discapacitadas y enfermas.</a:t>
            </a:r>
          </a:p>
          <a:p>
            <a:pPr marL="530225" indent="-342900">
              <a:buFont typeface="Arial" panose="020B0604020202020204" pitchFamily="34" charset="0"/>
              <a:buChar char="•"/>
              <a:defRPr/>
            </a:pPr>
            <a:r>
              <a:rPr lang="es-ES" sz="2000" b="0" kern="0" dirty="0">
                <a:solidFill>
                  <a:srgbClr val="262673"/>
                </a:solidFill>
              </a:rPr>
              <a:t>Empoderamiento progresivo de las personas con discapacidad</a:t>
            </a:r>
          </a:p>
          <a:p>
            <a:pPr marL="530225" indent="-342900">
              <a:buFont typeface="Arial" panose="020B0604020202020204" pitchFamily="34" charset="0"/>
              <a:buChar char="•"/>
              <a:defRPr/>
            </a:pPr>
            <a:r>
              <a:rPr lang="es-ES" sz="2000" b="0" kern="0" dirty="0">
                <a:solidFill>
                  <a:srgbClr val="262673"/>
                </a:solidFill>
              </a:rPr>
              <a:t>Cambio de enfoque hacia las personas con discapacidad, educación de la actitud en humanidades hacia ellas y empatía por el sufrimiento humano.</a:t>
            </a:r>
          </a:p>
          <a:p>
            <a:pPr>
              <a:defRPr/>
            </a:pPr>
            <a:r>
              <a:rPr lang="en-US" sz="1275" b="0" kern="0" dirty="0">
                <a:solidFill>
                  <a:srgbClr val="262673"/>
                </a:solidFill>
              </a:rPr>
              <a:t>(</a:t>
            </a:r>
            <a:r>
              <a:rPr lang="en-US" sz="1125" b="1" kern="0" dirty="0">
                <a:solidFill>
                  <a:srgbClr val="262673"/>
                </a:solidFill>
              </a:rPr>
              <a:t>see. Krause 2010 p. 117)</a:t>
            </a:r>
          </a:p>
          <a:p>
            <a:pPr>
              <a:defRPr/>
            </a:pPr>
            <a:endParaRPr lang="en-US" b="0" kern="0" dirty="0"/>
          </a:p>
        </p:txBody>
      </p:sp>
      <p:sp>
        <p:nvSpPr>
          <p:cNvPr id="7" name="Tytuł 1">
            <a:extLst>
              <a:ext uri="{FF2B5EF4-FFF2-40B4-BE49-F238E27FC236}">
                <a16:creationId xmlns:a16="http://schemas.microsoft.com/office/drawing/2014/main" id="{2A1960C4-9D55-4EE5-9A0C-19FF189A719B}"/>
              </a:ext>
            </a:extLst>
          </p:cNvPr>
          <p:cNvSpPr txBox="1">
            <a:spLocks/>
          </p:cNvSpPr>
          <p:nvPr/>
        </p:nvSpPr>
        <p:spPr>
          <a:xfrm>
            <a:off x="427831" y="954408"/>
            <a:ext cx="8288337" cy="568325"/>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s-ES" kern="0" dirty="0">
                <a:solidFill>
                  <a:srgbClr val="262673"/>
                </a:solidFill>
                <a:latin typeface="+mn-lt"/>
              </a:rPr>
              <a:t>El paradigma humanista - un resumen</a:t>
            </a:r>
            <a:endParaRPr lang="en-US" kern="0" dirty="0">
              <a:solidFill>
                <a:srgbClr val="262673"/>
              </a:solidFill>
              <a:latin typeface="+mn-lt"/>
            </a:endParaRPr>
          </a:p>
        </p:txBody>
      </p:sp>
    </p:spTree>
    <p:extLst>
      <p:ext uri="{BB962C8B-B14F-4D97-AF65-F5344CB8AC3E}">
        <p14:creationId xmlns:p14="http://schemas.microsoft.com/office/powerpoint/2010/main" val="1495093902"/>
      </p:ext>
    </p:extLst>
  </p:cSld>
  <p:clrMapOvr>
    <a:masterClrMapping/>
  </p:clrMapOvr>
  <p:transition advClick="0" advTm="3000"/>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a:extLst>
              <a:ext uri="{FF2B5EF4-FFF2-40B4-BE49-F238E27FC236}">
                <a16:creationId xmlns:a16="http://schemas.microsoft.com/office/drawing/2014/main" id="{CCA9ABC9-C8AA-2146-85B9-4671B0C5014C}"/>
              </a:ext>
            </a:extLst>
          </p:cNvPr>
          <p:cNvSpPr txBox="1">
            <a:spLocks/>
          </p:cNvSpPr>
          <p:nvPr/>
        </p:nvSpPr>
        <p:spPr>
          <a:xfrm>
            <a:off x="323527" y="908720"/>
            <a:ext cx="8302625" cy="504056"/>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err="1">
                <a:solidFill>
                  <a:srgbClr val="262673"/>
                </a:solidFill>
              </a:rPr>
              <a:t>Aspectos</a:t>
            </a:r>
            <a:r>
              <a:rPr lang="en-US" kern="0" dirty="0">
                <a:solidFill>
                  <a:srgbClr val="262673"/>
                </a:solidFill>
              </a:rPr>
              <a:t> </a:t>
            </a:r>
            <a:r>
              <a:rPr lang="en-US" kern="0" dirty="0" err="1">
                <a:solidFill>
                  <a:srgbClr val="262673"/>
                </a:solidFill>
              </a:rPr>
              <a:t>prácticos</a:t>
            </a:r>
            <a:endParaRPr lang="en-US" kern="0" dirty="0">
              <a:solidFill>
                <a:srgbClr val="262673"/>
              </a:solidFill>
              <a:latin typeface="+mn-lt"/>
            </a:endParaRPr>
          </a:p>
        </p:txBody>
      </p:sp>
      <p:sp>
        <p:nvSpPr>
          <p:cNvPr id="5" name="Symbol zastępczy zawartości 2">
            <a:extLst>
              <a:ext uri="{FF2B5EF4-FFF2-40B4-BE49-F238E27FC236}">
                <a16:creationId xmlns:a16="http://schemas.microsoft.com/office/drawing/2014/main" id="{D83705DE-03B5-4A82-B214-66AB1F14F679}"/>
              </a:ext>
            </a:extLst>
          </p:cNvPr>
          <p:cNvSpPr txBox="1">
            <a:spLocks/>
          </p:cNvSpPr>
          <p:nvPr/>
        </p:nvSpPr>
        <p:spPr>
          <a:xfrm>
            <a:off x="338776" y="1660857"/>
            <a:ext cx="8520113" cy="4320480"/>
          </a:xfrm>
          <a:prstGeom prst="rect">
            <a:avLst/>
          </a:prstGeom>
        </p:spPr>
        <p:txBody>
          <a:bodyPr>
            <a:normAutofit fontScale="92500" lnSpcReduction="200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530225" indent="-342900">
              <a:buFont typeface="Arial" panose="020B0604020202020204" pitchFamily="34" charset="0"/>
              <a:buChar char="•"/>
              <a:defRPr/>
            </a:pPr>
            <a:r>
              <a:rPr lang="es-ES" sz="2400" b="0" kern="0" dirty="0">
                <a:solidFill>
                  <a:srgbClr val="262673"/>
                </a:solidFill>
              </a:rPr>
              <a:t>La idea del "aprendizaje permanente" como método para organizar la propia vida incluso para las personas con discapacidades</a:t>
            </a:r>
          </a:p>
          <a:p>
            <a:pPr marL="530225" indent="-342900">
              <a:buFont typeface="Arial" panose="020B0604020202020204" pitchFamily="34" charset="0"/>
              <a:buChar char="•"/>
              <a:defRPr/>
            </a:pPr>
            <a:r>
              <a:rPr lang="es-ES" sz="2400" b="0" kern="0" dirty="0">
                <a:solidFill>
                  <a:srgbClr val="262673"/>
                </a:solidFill>
              </a:rPr>
              <a:t>El desarrollo de la prestación de apoyo a los que se encuentran en etapas de desarrollo temprano se convierte en una estrategia permanente</a:t>
            </a:r>
          </a:p>
          <a:p>
            <a:pPr marL="530225" indent="-342900">
              <a:buFont typeface="Arial" panose="020B0604020202020204" pitchFamily="34" charset="0"/>
              <a:buChar char="•"/>
              <a:defRPr/>
            </a:pPr>
            <a:r>
              <a:rPr lang="es-ES" sz="2400" b="0" kern="0" dirty="0">
                <a:solidFill>
                  <a:srgbClr val="262673"/>
                </a:solidFill>
              </a:rPr>
              <a:t>En Europa, asistimos al surgimiento de diferentes modelos de vida independiente para adultos con discapacidad</a:t>
            </a:r>
          </a:p>
          <a:p>
            <a:pPr marL="530225" indent="-342900">
              <a:buFont typeface="Arial" panose="020B0604020202020204" pitchFamily="34" charset="0"/>
              <a:buChar char="•"/>
              <a:defRPr/>
            </a:pPr>
            <a:r>
              <a:rPr lang="es-ES" sz="2400" b="0" kern="0" dirty="0">
                <a:solidFill>
                  <a:srgbClr val="262673"/>
                </a:solidFill>
              </a:rPr>
              <a:t>"</a:t>
            </a:r>
            <a:r>
              <a:rPr lang="es-ES" sz="2400" b="0" kern="0" dirty="0" err="1">
                <a:solidFill>
                  <a:srgbClr val="262673"/>
                </a:solidFill>
              </a:rPr>
              <a:t>Tanatopedagogik</a:t>
            </a:r>
            <a:r>
              <a:rPr lang="es-ES" sz="2400" b="0" kern="0" dirty="0">
                <a:solidFill>
                  <a:srgbClr val="262673"/>
                </a:solidFill>
              </a:rPr>
              <a:t>" - se desarrolla a partir del reconocimiento, parcialmente observado en la experiencia de los hospicios, para centrarse en la necesidad de una calidad de vida y de la vejez, incluso durante la enfermedad y la dignidad en la muerte</a:t>
            </a:r>
            <a:endParaRPr lang="en-US" b="0" kern="0" dirty="0"/>
          </a:p>
        </p:txBody>
      </p:sp>
    </p:spTree>
    <p:extLst>
      <p:ext uri="{BB962C8B-B14F-4D97-AF65-F5344CB8AC3E}">
        <p14:creationId xmlns:p14="http://schemas.microsoft.com/office/powerpoint/2010/main" val="962234143"/>
      </p:ext>
    </p:extLst>
  </p:cSld>
  <p:clrMapOvr>
    <a:masterClrMapping/>
  </p:clrMapOvr>
  <p:transition advClick="0" advTm="3000"/>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zawartości 2">
            <a:extLst>
              <a:ext uri="{FF2B5EF4-FFF2-40B4-BE49-F238E27FC236}">
                <a16:creationId xmlns:a16="http://schemas.microsoft.com/office/drawing/2014/main" id="{55EE573B-55C5-EB41-A3C1-942E7B651BAD}"/>
              </a:ext>
            </a:extLst>
          </p:cNvPr>
          <p:cNvSpPr txBox="1">
            <a:spLocks/>
          </p:cNvSpPr>
          <p:nvPr/>
        </p:nvSpPr>
        <p:spPr>
          <a:xfrm>
            <a:off x="7615" y="1419130"/>
            <a:ext cx="8894763" cy="4818182"/>
          </a:xfrm>
          <a:prstGeom prst="rect">
            <a:avLst/>
          </a:prstGeom>
        </p:spPr>
        <p:txBody>
          <a:bodyPr>
            <a:normAutofit fontScale="25000" lnSpcReduction="200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lgn="just">
              <a:lnSpc>
                <a:spcPct val="120000"/>
              </a:lnSpc>
              <a:defRPr/>
            </a:pPr>
            <a:r>
              <a:rPr lang="es-ES" sz="6400" b="0" kern="0" dirty="0">
                <a:solidFill>
                  <a:srgbClr val="262673"/>
                </a:solidFill>
              </a:rPr>
              <a:t>En los años sesenta, durante el inicio del movimiento de consumidores en EE.UU., se crea también el movimiento de </a:t>
            </a:r>
            <a:r>
              <a:rPr lang="es-ES" sz="6400" b="0" kern="0" dirty="0" err="1">
                <a:solidFill>
                  <a:srgbClr val="262673"/>
                </a:solidFill>
              </a:rPr>
              <a:t>Independent</a:t>
            </a:r>
            <a:r>
              <a:rPr lang="es-ES" sz="6400" b="0" kern="0" dirty="0">
                <a:solidFill>
                  <a:srgbClr val="262673"/>
                </a:solidFill>
              </a:rPr>
              <a:t> Living.  Actuará como marco para incluir todos los conceptos de integración, normalización y rehabilitación en un nuevo paradigma desarrollado por las propias personas con discapacidad, y no por expertos que sólo son testigos de la vida con discapacidad.  (ver. http://www.edf-feph.org/independent-living-social-services, consultado el 22.01.2020)</a:t>
            </a:r>
          </a:p>
          <a:p>
            <a:pPr algn="just">
              <a:lnSpc>
                <a:spcPct val="120000"/>
              </a:lnSpc>
              <a:defRPr/>
            </a:pPr>
            <a:r>
              <a:rPr lang="es-ES" sz="6400" b="0" kern="0" dirty="0">
                <a:solidFill>
                  <a:srgbClr val="262673"/>
                </a:solidFill>
              </a:rPr>
              <a:t>"La vida independiente" es un tipo de filosofía, una forma de ver la discapacidad y la sociedad, así como el movimiento global de personas con discapacidad que trabajan por la autodeterminación, el </a:t>
            </a:r>
            <a:r>
              <a:rPr lang="es-ES" sz="6400" b="0" kern="0" dirty="0" err="1">
                <a:solidFill>
                  <a:srgbClr val="262673"/>
                </a:solidFill>
              </a:rPr>
              <a:t>auto-respeto</a:t>
            </a:r>
            <a:r>
              <a:rPr lang="es-ES" sz="6400" b="0" kern="0" dirty="0">
                <a:solidFill>
                  <a:srgbClr val="262673"/>
                </a:solidFill>
              </a:rPr>
              <a:t> y la igualdad de oportunidades. Parte de la base de que las personas discapacitadas son los mejores expertos en cuanto a sus necesidades, por lo que sólo se trata de desarrollar canales de comunicación para que esta voz pueda ser escuchada. También se asume que la esencia de estos procesos es la inclusión, independientemente del diagnóstico, lo que tiene un fuerte impacto para cambiar las perspectivas de muchas personas con un grado significativo y profundo de discapacidad y puede tener un gran impacto en, por ejemplo, los procesos judiciales, la declaración de la discapacidad. </a:t>
            </a:r>
            <a:endParaRPr lang="en-US" sz="6400" b="0" kern="0" dirty="0">
              <a:solidFill>
                <a:srgbClr val="262673"/>
              </a:solidFill>
            </a:endParaRPr>
          </a:p>
          <a:p>
            <a:pPr marL="0" algn="just">
              <a:defRPr/>
            </a:pPr>
            <a:r>
              <a:rPr lang="en-US" sz="4000" b="1" kern="0" dirty="0">
                <a:solidFill>
                  <a:srgbClr val="262673"/>
                </a:solidFill>
              </a:rPr>
              <a:t>(see. Amy S. Hewitt, Kelly M. Nye-</a:t>
            </a:r>
            <a:r>
              <a:rPr lang="en-US" sz="4000" b="1" kern="0" dirty="0" err="1">
                <a:solidFill>
                  <a:srgbClr val="262673"/>
                </a:solidFill>
              </a:rPr>
              <a:t>Lengerman</a:t>
            </a:r>
            <a:r>
              <a:rPr lang="en-US" sz="4000" b="1" kern="0" dirty="0">
                <a:solidFill>
                  <a:srgbClr val="262673"/>
                </a:solidFill>
              </a:rPr>
              <a:t> - Community Living and Participation for People With Intellectual and Developmental Disabilities, Washington, AAIDD, 2019)</a:t>
            </a:r>
          </a:p>
          <a:p>
            <a:pPr algn="just">
              <a:defRPr/>
            </a:pPr>
            <a:endParaRPr lang="en-US" b="0" kern="0" dirty="0"/>
          </a:p>
        </p:txBody>
      </p:sp>
      <p:sp>
        <p:nvSpPr>
          <p:cNvPr id="7" name="Tytuł 1">
            <a:extLst>
              <a:ext uri="{FF2B5EF4-FFF2-40B4-BE49-F238E27FC236}">
                <a16:creationId xmlns:a16="http://schemas.microsoft.com/office/drawing/2014/main" id="{58D08C61-5B0B-43F6-B3B6-84F955122C0A}"/>
              </a:ext>
            </a:extLst>
          </p:cNvPr>
          <p:cNvSpPr txBox="1">
            <a:spLocks/>
          </p:cNvSpPr>
          <p:nvPr/>
        </p:nvSpPr>
        <p:spPr>
          <a:xfrm>
            <a:off x="323527" y="908720"/>
            <a:ext cx="8302625" cy="504056"/>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err="1">
                <a:solidFill>
                  <a:srgbClr val="262673"/>
                </a:solidFill>
              </a:rPr>
              <a:t>Aspectos</a:t>
            </a:r>
            <a:r>
              <a:rPr lang="en-US" kern="0" dirty="0">
                <a:solidFill>
                  <a:srgbClr val="262673"/>
                </a:solidFill>
              </a:rPr>
              <a:t> </a:t>
            </a:r>
            <a:r>
              <a:rPr lang="en-US" kern="0" dirty="0" err="1">
                <a:solidFill>
                  <a:srgbClr val="262673"/>
                </a:solidFill>
              </a:rPr>
              <a:t>prácticos</a:t>
            </a:r>
            <a:endParaRPr lang="en-US" kern="0" dirty="0">
              <a:solidFill>
                <a:srgbClr val="262673"/>
              </a:solidFill>
              <a:latin typeface="+mn-lt"/>
            </a:endParaRPr>
          </a:p>
        </p:txBody>
      </p:sp>
    </p:spTree>
    <p:extLst>
      <p:ext uri="{BB962C8B-B14F-4D97-AF65-F5344CB8AC3E}">
        <p14:creationId xmlns:p14="http://schemas.microsoft.com/office/powerpoint/2010/main" val="1865377660"/>
      </p:ext>
    </p:extLst>
  </p:cSld>
  <p:clrMapOvr>
    <a:masterClrMapping/>
  </p:clrMapOvr>
  <p:transition advClick="0" advTm="3000"/>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a:extLst>
              <a:ext uri="{FF2B5EF4-FFF2-40B4-BE49-F238E27FC236}">
                <a16:creationId xmlns:a16="http://schemas.microsoft.com/office/drawing/2014/main" id="{09E106C7-6318-3B45-B797-05277F510185}"/>
              </a:ext>
            </a:extLst>
          </p:cNvPr>
          <p:cNvSpPr txBox="1">
            <a:spLocks/>
          </p:cNvSpPr>
          <p:nvPr/>
        </p:nvSpPr>
        <p:spPr>
          <a:xfrm>
            <a:off x="971550" y="980728"/>
            <a:ext cx="7200900" cy="432048"/>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rgbClr val="262673"/>
                </a:solidFill>
                <a:latin typeface="+mn-lt"/>
              </a:rPr>
              <a:t>Independent living</a:t>
            </a:r>
          </a:p>
        </p:txBody>
      </p:sp>
      <p:sp>
        <p:nvSpPr>
          <p:cNvPr id="6" name="Symbol zastępczy zawartości 2">
            <a:extLst>
              <a:ext uri="{FF2B5EF4-FFF2-40B4-BE49-F238E27FC236}">
                <a16:creationId xmlns:a16="http://schemas.microsoft.com/office/drawing/2014/main" id="{79470BA6-63C3-4AEF-836B-A267C4C56066}"/>
              </a:ext>
            </a:extLst>
          </p:cNvPr>
          <p:cNvSpPr txBox="1">
            <a:spLocks/>
          </p:cNvSpPr>
          <p:nvPr/>
        </p:nvSpPr>
        <p:spPr>
          <a:xfrm>
            <a:off x="404813" y="1844824"/>
            <a:ext cx="8110537" cy="3888432"/>
          </a:xfrm>
          <a:prstGeom prst="rect">
            <a:avLst/>
          </a:prstGeom>
        </p:spPr>
        <p:txBody>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defRPr/>
            </a:pPr>
            <a:r>
              <a:rPr sz="2400" kern="0" dirty="0">
                <a:solidFill>
                  <a:srgbClr val="262673"/>
                </a:solidFill>
              </a:rPr>
              <a:t>¿</a:t>
            </a:r>
            <a:r>
              <a:rPr sz="2400" kern="0" dirty="0" err="1">
                <a:solidFill>
                  <a:srgbClr val="262673"/>
                </a:solidFill>
              </a:rPr>
              <a:t>Qué</a:t>
            </a:r>
            <a:r>
              <a:rPr sz="2400" kern="0" dirty="0">
                <a:solidFill>
                  <a:srgbClr val="262673"/>
                </a:solidFill>
              </a:rPr>
              <a:t> es Independent Living</a:t>
            </a:r>
            <a:r>
              <a:rPr lang="en-US" sz="2400" kern="0" dirty="0">
                <a:solidFill>
                  <a:srgbClr val="262673"/>
                </a:solidFill>
              </a:rPr>
              <a:t>?</a:t>
            </a:r>
          </a:p>
          <a:p>
            <a:pPr marL="0">
              <a:defRPr/>
            </a:pPr>
            <a:r>
              <a:rPr lang="en-US" sz="1800" b="0" kern="0" dirty="0">
                <a:solidFill>
                  <a:srgbClr val="262673"/>
                </a:solidFill>
                <a:hlinkClick r:id="rId2"/>
              </a:rPr>
              <a:t>https://www.dcrc.co/independent-living/</a:t>
            </a:r>
            <a:endParaRPr lang="en-US" b="0" kern="0" dirty="0">
              <a:solidFill>
                <a:srgbClr val="262673"/>
              </a:solidFill>
            </a:endParaRPr>
          </a:p>
          <a:p>
            <a:pPr marL="0">
              <a:defRPr/>
            </a:pPr>
            <a:endParaRPr lang="en-US" b="0" kern="0" dirty="0">
              <a:solidFill>
                <a:srgbClr val="262673"/>
              </a:solidFill>
            </a:endParaRPr>
          </a:p>
          <a:p>
            <a:pPr>
              <a:defRPr/>
            </a:pPr>
            <a:r>
              <a:rPr lang="en-US" sz="2400" kern="0" dirty="0">
                <a:solidFill>
                  <a:srgbClr val="262673"/>
                </a:solidFill>
              </a:rPr>
              <a:t>¿</a:t>
            </a:r>
            <a:r>
              <a:rPr lang="en-US" sz="2400" kern="0" dirty="0" err="1">
                <a:solidFill>
                  <a:srgbClr val="262673"/>
                </a:solidFill>
              </a:rPr>
              <a:t>Cuál</a:t>
            </a:r>
            <a:r>
              <a:rPr lang="en-US" sz="2400" kern="0" dirty="0">
                <a:solidFill>
                  <a:srgbClr val="262673"/>
                </a:solidFill>
              </a:rPr>
              <a:t> </a:t>
            </a:r>
            <a:r>
              <a:rPr lang="en-US" sz="2400" kern="0" dirty="0" err="1">
                <a:solidFill>
                  <a:srgbClr val="262673"/>
                </a:solidFill>
              </a:rPr>
              <a:t>es</a:t>
            </a:r>
            <a:r>
              <a:rPr lang="en-US" sz="2400" kern="0" dirty="0">
                <a:solidFill>
                  <a:srgbClr val="262673"/>
                </a:solidFill>
              </a:rPr>
              <a:t> la </a:t>
            </a:r>
            <a:r>
              <a:rPr lang="en-US" sz="2400" kern="0" dirty="0" err="1">
                <a:solidFill>
                  <a:srgbClr val="262673"/>
                </a:solidFill>
              </a:rPr>
              <a:t>diferencia</a:t>
            </a:r>
            <a:r>
              <a:rPr lang="en-US" sz="2400" kern="0" dirty="0">
                <a:solidFill>
                  <a:srgbClr val="262673"/>
                </a:solidFill>
              </a:rPr>
              <a:t> entre “</a:t>
            </a:r>
            <a:r>
              <a:rPr lang="en-US" sz="2400" kern="0" dirty="0" err="1">
                <a:solidFill>
                  <a:srgbClr val="262673"/>
                </a:solidFill>
              </a:rPr>
              <a:t>vida</a:t>
            </a:r>
            <a:r>
              <a:rPr lang="en-US" sz="2400" kern="0" dirty="0">
                <a:solidFill>
                  <a:srgbClr val="262673"/>
                </a:solidFill>
              </a:rPr>
              <a:t> </a:t>
            </a:r>
            <a:r>
              <a:rPr lang="en-US" sz="2400" kern="0" dirty="0" err="1">
                <a:solidFill>
                  <a:srgbClr val="262673"/>
                </a:solidFill>
              </a:rPr>
              <a:t>independiente</a:t>
            </a:r>
            <a:r>
              <a:rPr lang="en-US" sz="2400" kern="0" dirty="0">
                <a:solidFill>
                  <a:srgbClr val="262673"/>
                </a:solidFill>
              </a:rPr>
              <a:t>” y “</a:t>
            </a:r>
            <a:r>
              <a:rPr lang="en-US" sz="2400" kern="0" dirty="0" err="1">
                <a:solidFill>
                  <a:srgbClr val="262673"/>
                </a:solidFill>
              </a:rPr>
              <a:t>vida</a:t>
            </a:r>
            <a:r>
              <a:rPr lang="en-US" sz="2400" kern="0" dirty="0">
                <a:solidFill>
                  <a:srgbClr val="262673"/>
                </a:solidFill>
              </a:rPr>
              <a:t> </a:t>
            </a:r>
            <a:r>
              <a:rPr lang="en-US" sz="2400" kern="0" dirty="0" err="1">
                <a:solidFill>
                  <a:srgbClr val="262673"/>
                </a:solidFill>
              </a:rPr>
              <a:t>asistida</a:t>
            </a:r>
            <a:r>
              <a:rPr lang="en-US" sz="2400" kern="0" dirty="0">
                <a:solidFill>
                  <a:srgbClr val="262673"/>
                </a:solidFill>
              </a:rPr>
              <a:t>”?</a:t>
            </a:r>
          </a:p>
          <a:p>
            <a:pPr marL="0">
              <a:defRPr/>
            </a:pPr>
            <a:r>
              <a:rPr lang="en-US" sz="1800" b="0" kern="0" dirty="0">
                <a:solidFill>
                  <a:srgbClr val="262673"/>
                </a:solidFill>
                <a:hlinkClick r:id="rId3">
                  <a:extLst>
                    <a:ext uri="{A12FA001-AC4F-418D-AE19-62706E023703}">
                      <ahyp:hlinkClr xmlns:ahyp="http://schemas.microsoft.com/office/drawing/2018/hyperlinkcolor" val="tx"/>
                    </a:ext>
                  </a:extLst>
                </a:hlinkClick>
              </a:rPr>
              <a:t>https://www.seniorliving.org/compare/assisted-living-vs-independent-living/</a:t>
            </a:r>
            <a:r>
              <a:rPr lang="en-US" sz="1800" b="0" kern="0" dirty="0">
                <a:solidFill>
                  <a:srgbClr val="262673"/>
                </a:solidFill>
              </a:rPr>
              <a:t> </a:t>
            </a:r>
            <a:endParaRPr lang="en-US" b="0" kern="0" dirty="0">
              <a:solidFill>
                <a:srgbClr val="262673"/>
              </a:solidFill>
            </a:endParaRPr>
          </a:p>
          <a:p>
            <a:pPr>
              <a:defRPr/>
            </a:pPr>
            <a:endParaRPr lang="en-US" sz="2400" b="0" kern="0" dirty="0"/>
          </a:p>
          <a:p>
            <a:pPr>
              <a:defRPr/>
            </a:pPr>
            <a:endParaRPr lang="en-US" b="0" kern="0" dirty="0"/>
          </a:p>
          <a:p>
            <a:pPr>
              <a:defRPr/>
            </a:pPr>
            <a:endParaRPr lang="en-US" b="0" kern="0" dirty="0"/>
          </a:p>
        </p:txBody>
      </p:sp>
    </p:spTree>
    <p:extLst>
      <p:ext uri="{BB962C8B-B14F-4D97-AF65-F5344CB8AC3E}">
        <p14:creationId xmlns:p14="http://schemas.microsoft.com/office/powerpoint/2010/main" val="1101715999"/>
      </p:ext>
    </p:extLst>
  </p:cSld>
  <p:clrMapOvr>
    <a:masterClrMapping/>
  </p:clrMapOvr>
  <p:transition advClick="0" advTm="3000"/>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2">
            <a:extLst>
              <a:ext uri="{FF2B5EF4-FFF2-40B4-BE49-F238E27FC236}">
                <a16:creationId xmlns:a16="http://schemas.microsoft.com/office/drawing/2014/main" id="{C96B089A-4E64-4216-85FB-1751453E08C2}"/>
              </a:ext>
            </a:extLst>
          </p:cNvPr>
          <p:cNvSpPr/>
          <p:nvPr/>
        </p:nvSpPr>
        <p:spPr>
          <a:xfrm>
            <a:off x="1619672" y="908720"/>
            <a:ext cx="5904656" cy="523220"/>
          </a:xfrm>
          <a:prstGeom prst="rect">
            <a:avLst/>
          </a:prstGeom>
        </p:spPr>
        <p:txBody>
          <a:bodyPr wrap="square">
            <a:spAutoFit/>
          </a:bodyPr>
          <a:lstStyle/>
          <a:p>
            <a:pPr algn="ctr">
              <a:defRPr/>
            </a:pPr>
            <a:r>
              <a:rPr lang="en-US" sz="2800" kern="0" dirty="0" err="1">
                <a:solidFill>
                  <a:srgbClr val="262673"/>
                </a:solidFill>
              </a:rPr>
              <a:t>Ejemplos</a:t>
            </a:r>
            <a:r>
              <a:rPr lang="en-US" sz="2800" kern="0" dirty="0">
                <a:solidFill>
                  <a:srgbClr val="262673"/>
                </a:solidFill>
              </a:rPr>
              <a:t> en </a:t>
            </a:r>
            <a:r>
              <a:rPr lang="en-US" sz="2800" kern="0" dirty="0" err="1">
                <a:solidFill>
                  <a:srgbClr val="262673"/>
                </a:solidFill>
              </a:rPr>
              <a:t>vídeo</a:t>
            </a:r>
            <a:r>
              <a:rPr lang="en-US" sz="2800" kern="0" dirty="0">
                <a:solidFill>
                  <a:srgbClr val="262673"/>
                </a:solidFill>
              </a:rPr>
              <a:t>:</a:t>
            </a:r>
          </a:p>
        </p:txBody>
      </p:sp>
      <p:sp>
        <p:nvSpPr>
          <p:cNvPr id="6" name="Prostokąt 1">
            <a:extLst>
              <a:ext uri="{FF2B5EF4-FFF2-40B4-BE49-F238E27FC236}">
                <a16:creationId xmlns:a16="http://schemas.microsoft.com/office/drawing/2014/main" id="{5788CE0D-D69E-4526-982B-4E67AD978DEC}"/>
              </a:ext>
            </a:extLst>
          </p:cNvPr>
          <p:cNvSpPr/>
          <p:nvPr/>
        </p:nvSpPr>
        <p:spPr>
          <a:xfrm>
            <a:off x="611560" y="1682186"/>
            <a:ext cx="7920880" cy="3847207"/>
          </a:xfrm>
          <a:prstGeom prst="rect">
            <a:avLst/>
          </a:prstGeom>
        </p:spPr>
        <p:txBody>
          <a:bodyPr wrap="square">
            <a:spAutoFit/>
          </a:bodyPr>
          <a:lstStyle/>
          <a:p>
            <a:pPr>
              <a:defRPr/>
            </a:pPr>
            <a:r>
              <a:rPr lang="en-US" sz="2400" dirty="0">
                <a:solidFill>
                  <a:srgbClr val="262673"/>
                </a:solidFill>
              </a:rPr>
              <a:t>Vida </a:t>
            </a:r>
            <a:r>
              <a:rPr lang="en-US" sz="2400" dirty="0" err="1">
                <a:solidFill>
                  <a:srgbClr val="262673"/>
                </a:solidFill>
              </a:rPr>
              <a:t>independiente</a:t>
            </a:r>
            <a:r>
              <a:rPr lang="en-US" sz="2400" dirty="0">
                <a:solidFill>
                  <a:srgbClr val="262673"/>
                </a:solidFill>
              </a:rPr>
              <a:t> con </a:t>
            </a:r>
            <a:r>
              <a:rPr lang="en-US" sz="2400" dirty="0" err="1">
                <a:solidFill>
                  <a:srgbClr val="262673"/>
                </a:solidFill>
              </a:rPr>
              <a:t>discapacidad</a:t>
            </a:r>
            <a:endParaRPr lang="en-US" sz="2400" dirty="0">
              <a:solidFill>
                <a:srgbClr val="262673"/>
              </a:solidFill>
            </a:endParaRPr>
          </a:p>
          <a:p>
            <a:pPr>
              <a:defRPr/>
            </a:pPr>
            <a:endParaRPr lang="en-US" dirty="0">
              <a:solidFill>
                <a:srgbClr val="262673"/>
              </a:solidFill>
              <a:hlinkClick r:id="rId2">
                <a:extLst>
                  <a:ext uri="{A12FA001-AC4F-418D-AE19-62706E023703}">
                    <ahyp:hlinkClr xmlns:ahyp="http://schemas.microsoft.com/office/drawing/2018/hyperlinkcolor" val="tx"/>
                  </a:ext>
                </a:extLst>
              </a:hlinkClick>
            </a:endParaRPr>
          </a:p>
          <a:p>
            <a:pPr>
              <a:defRPr/>
            </a:pPr>
            <a:r>
              <a:rPr lang="en-US" dirty="0">
                <a:solidFill>
                  <a:srgbClr val="262673"/>
                </a:solidFill>
                <a:hlinkClick r:id="rId2">
                  <a:extLst>
                    <a:ext uri="{A12FA001-AC4F-418D-AE19-62706E023703}">
                      <ahyp:hlinkClr xmlns:ahyp="http://schemas.microsoft.com/office/drawing/2018/hyperlinkcolor" val="tx"/>
                    </a:ext>
                  </a:extLst>
                </a:hlinkClick>
              </a:rPr>
              <a:t>https://www.youtube.com/watch?v=N-1woWYfp18</a:t>
            </a:r>
            <a:endParaRPr lang="en-US" dirty="0">
              <a:solidFill>
                <a:srgbClr val="262673"/>
              </a:solidFill>
            </a:endParaRPr>
          </a:p>
          <a:p>
            <a:pPr>
              <a:defRPr/>
            </a:pPr>
            <a:endParaRPr lang="en-US" dirty="0">
              <a:solidFill>
                <a:srgbClr val="262673"/>
              </a:solidFill>
            </a:endParaRPr>
          </a:p>
          <a:p>
            <a:pPr>
              <a:defRPr/>
            </a:pPr>
            <a:r>
              <a:rPr lang="en-US" sz="2400" dirty="0">
                <a:solidFill>
                  <a:srgbClr val="262673"/>
                </a:solidFill>
              </a:rPr>
              <a:t>Vida </a:t>
            </a:r>
            <a:r>
              <a:rPr lang="en-US" sz="2400" dirty="0" err="1">
                <a:solidFill>
                  <a:srgbClr val="262673"/>
                </a:solidFill>
              </a:rPr>
              <a:t>independiente</a:t>
            </a:r>
            <a:r>
              <a:rPr lang="en-US" sz="2400" dirty="0">
                <a:solidFill>
                  <a:srgbClr val="262673"/>
                </a:solidFill>
              </a:rPr>
              <a:t> </a:t>
            </a:r>
            <a:r>
              <a:rPr lang="en-US" sz="2400" dirty="0" err="1">
                <a:solidFill>
                  <a:srgbClr val="262673"/>
                </a:solidFill>
              </a:rPr>
              <a:t>para</a:t>
            </a:r>
            <a:r>
              <a:rPr lang="en-US" sz="2400" dirty="0">
                <a:solidFill>
                  <a:srgbClr val="262673"/>
                </a:solidFill>
              </a:rPr>
              <a:t> personas con </a:t>
            </a:r>
            <a:r>
              <a:rPr lang="en-US" sz="2400" dirty="0" err="1">
                <a:solidFill>
                  <a:srgbClr val="262673"/>
                </a:solidFill>
              </a:rPr>
              <a:t>discapacidad</a:t>
            </a:r>
            <a:endParaRPr lang="en-US" sz="2400" dirty="0">
              <a:solidFill>
                <a:srgbClr val="262673"/>
              </a:solidFill>
            </a:endParaRPr>
          </a:p>
          <a:p>
            <a:pPr>
              <a:defRPr/>
            </a:pPr>
            <a:r>
              <a:rPr lang="en-US" dirty="0">
                <a:solidFill>
                  <a:srgbClr val="262673"/>
                </a:solidFill>
                <a:hlinkClick r:id="rId3">
                  <a:extLst>
                    <a:ext uri="{A12FA001-AC4F-418D-AE19-62706E023703}">
                      <ahyp:hlinkClr xmlns:ahyp="http://schemas.microsoft.com/office/drawing/2018/hyperlinkcolor" val="tx"/>
                    </a:ext>
                  </a:extLst>
                </a:hlinkClick>
              </a:rPr>
              <a:t>https://www.youtube.com/watch?v=g9WEmwA80IE</a:t>
            </a:r>
            <a:endParaRPr lang="en-US" dirty="0">
              <a:solidFill>
                <a:srgbClr val="262673"/>
              </a:solidFill>
            </a:endParaRPr>
          </a:p>
          <a:p>
            <a:pPr>
              <a:defRPr/>
            </a:pPr>
            <a:endParaRPr lang="en-US" dirty="0">
              <a:solidFill>
                <a:srgbClr val="262673"/>
              </a:solidFill>
            </a:endParaRPr>
          </a:p>
          <a:p>
            <a:pPr>
              <a:defRPr/>
            </a:pPr>
            <a:endParaRPr lang="en-US" dirty="0">
              <a:solidFill>
                <a:srgbClr val="262673"/>
              </a:solidFill>
            </a:endParaRPr>
          </a:p>
          <a:p>
            <a:pPr>
              <a:defRPr/>
            </a:pPr>
            <a:r>
              <a:rPr lang="en-US" sz="2400" dirty="0" err="1">
                <a:solidFill>
                  <a:srgbClr val="262673"/>
                </a:solidFill>
              </a:rPr>
              <a:t>Orgulloso</a:t>
            </a:r>
            <a:r>
              <a:rPr lang="en-US" sz="2400" dirty="0">
                <a:solidFill>
                  <a:srgbClr val="262673"/>
                </a:solidFill>
              </a:rPr>
              <a:t> de ser </a:t>
            </a:r>
            <a:r>
              <a:rPr lang="en-US" sz="2400" dirty="0" err="1">
                <a:solidFill>
                  <a:srgbClr val="262673"/>
                </a:solidFill>
              </a:rPr>
              <a:t>independiente</a:t>
            </a:r>
            <a:r>
              <a:rPr lang="en-US" sz="2400" dirty="0">
                <a:solidFill>
                  <a:srgbClr val="262673"/>
                </a:solidFill>
              </a:rPr>
              <a:t>: </a:t>
            </a:r>
            <a:r>
              <a:rPr lang="en-US" sz="2400" dirty="0" err="1">
                <a:solidFill>
                  <a:srgbClr val="262673"/>
                </a:solidFill>
              </a:rPr>
              <a:t>vivir</a:t>
            </a:r>
            <a:r>
              <a:rPr lang="en-US" sz="2400" dirty="0">
                <a:solidFill>
                  <a:srgbClr val="262673"/>
                </a:solidFill>
              </a:rPr>
              <a:t> con </a:t>
            </a:r>
            <a:r>
              <a:rPr lang="en-US" sz="2400" dirty="0" err="1">
                <a:solidFill>
                  <a:srgbClr val="262673"/>
                </a:solidFill>
              </a:rPr>
              <a:t>una</a:t>
            </a:r>
            <a:r>
              <a:rPr lang="en-US" sz="2400" dirty="0">
                <a:solidFill>
                  <a:srgbClr val="262673"/>
                </a:solidFill>
              </a:rPr>
              <a:t> </a:t>
            </a:r>
            <a:r>
              <a:rPr lang="en-US" sz="2400" dirty="0" err="1">
                <a:solidFill>
                  <a:srgbClr val="262673"/>
                </a:solidFill>
              </a:rPr>
              <a:t>discapacidad</a:t>
            </a:r>
            <a:r>
              <a:rPr lang="en-US" sz="2400" dirty="0">
                <a:solidFill>
                  <a:srgbClr val="262673"/>
                </a:solidFill>
              </a:rPr>
              <a:t> </a:t>
            </a:r>
            <a:r>
              <a:rPr lang="en-US" sz="2400" dirty="0" err="1">
                <a:solidFill>
                  <a:srgbClr val="262673"/>
                </a:solidFill>
              </a:rPr>
              <a:t>intelectual</a:t>
            </a:r>
            <a:endParaRPr lang="en-US" sz="2400" dirty="0">
              <a:solidFill>
                <a:srgbClr val="262673"/>
              </a:solidFill>
            </a:endParaRPr>
          </a:p>
          <a:p>
            <a:pPr>
              <a:defRPr/>
            </a:pPr>
            <a:r>
              <a:rPr lang="en-US" dirty="0">
                <a:solidFill>
                  <a:srgbClr val="262673"/>
                </a:solidFill>
                <a:hlinkClick r:id="rId4">
                  <a:extLst>
                    <a:ext uri="{A12FA001-AC4F-418D-AE19-62706E023703}">
                      <ahyp:hlinkClr xmlns:ahyp="http://schemas.microsoft.com/office/drawing/2018/hyperlinkcolor" val="tx"/>
                    </a:ext>
                  </a:extLst>
                </a:hlinkClick>
              </a:rPr>
              <a:t>https://www.youtube.com/watch?v=pjoftlBeMGI</a:t>
            </a:r>
            <a:endParaRPr lang="en-US" dirty="0">
              <a:solidFill>
                <a:srgbClr val="262673"/>
              </a:solidFill>
            </a:endParaRPr>
          </a:p>
          <a:p>
            <a:pPr>
              <a:defRPr/>
            </a:pPr>
            <a:endParaRPr lang="en-US" dirty="0">
              <a:solidFill>
                <a:srgbClr val="262673"/>
              </a:solidFill>
            </a:endParaRPr>
          </a:p>
          <a:p>
            <a:pPr>
              <a:defRPr/>
            </a:pPr>
            <a:r>
              <a:rPr lang="en-US" sz="2400" dirty="0" err="1">
                <a:solidFill>
                  <a:srgbClr val="262673"/>
                </a:solidFill>
              </a:rPr>
              <a:t>Hablemos</a:t>
            </a:r>
            <a:r>
              <a:rPr lang="en-US" sz="2400" dirty="0">
                <a:solidFill>
                  <a:srgbClr val="262673"/>
                </a:solidFill>
              </a:rPr>
              <a:t> de </a:t>
            </a:r>
            <a:r>
              <a:rPr lang="en-US" sz="2400" dirty="0" err="1">
                <a:solidFill>
                  <a:srgbClr val="262673"/>
                </a:solidFill>
              </a:rPr>
              <a:t>discapacidades</a:t>
            </a:r>
            <a:r>
              <a:rPr lang="en-US" sz="2400" dirty="0">
                <a:solidFill>
                  <a:srgbClr val="262673"/>
                </a:solidFill>
              </a:rPr>
              <a:t> </a:t>
            </a:r>
            <a:r>
              <a:rPr lang="en-US" sz="2400" dirty="0" err="1">
                <a:solidFill>
                  <a:srgbClr val="262673"/>
                </a:solidFill>
              </a:rPr>
              <a:t>intelectuales</a:t>
            </a:r>
            <a:r>
              <a:rPr lang="en-US" sz="2400" dirty="0">
                <a:solidFill>
                  <a:srgbClr val="262673"/>
                </a:solidFill>
              </a:rPr>
              <a:t>: Loretta Claiborne</a:t>
            </a:r>
          </a:p>
          <a:p>
            <a:pPr>
              <a:defRPr/>
            </a:pPr>
            <a:endParaRPr lang="en-US" dirty="0">
              <a:solidFill>
                <a:srgbClr val="262673"/>
              </a:solidFill>
            </a:endParaRPr>
          </a:p>
          <a:p>
            <a:pPr>
              <a:defRPr/>
            </a:pPr>
            <a:r>
              <a:rPr lang="en-US" dirty="0">
                <a:solidFill>
                  <a:srgbClr val="262673"/>
                </a:solidFill>
                <a:hlinkClick r:id="rId5">
                  <a:extLst>
                    <a:ext uri="{A12FA001-AC4F-418D-AE19-62706E023703}">
                      <ahyp:hlinkClr xmlns:ahyp="http://schemas.microsoft.com/office/drawing/2018/hyperlinkcolor" val="tx"/>
                    </a:ext>
                  </a:extLst>
                </a:hlinkClick>
              </a:rPr>
              <a:t>https://www.youtube.com/watch?v=0XXqr_ZSsMg</a:t>
            </a:r>
            <a:r>
              <a:rPr lang="en-US" dirty="0">
                <a:solidFill>
                  <a:srgbClr val="262673"/>
                </a:solidFill>
              </a:rPr>
              <a:t> </a:t>
            </a:r>
          </a:p>
        </p:txBody>
      </p:sp>
    </p:spTree>
    <p:extLst>
      <p:ext uri="{BB962C8B-B14F-4D97-AF65-F5344CB8AC3E}">
        <p14:creationId xmlns:p14="http://schemas.microsoft.com/office/powerpoint/2010/main" val="1352768935"/>
      </p:ext>
    </p:extLst>
  </p:cSld>
  <p:clrMapOvr>
    <a:masterClrMapping/>
  </p:clrMapOvr>
  <p:transition advClick="0" advTm="3000"/>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1">
            <a:extLst>
              <a:ext uri="{FF2B5EF4-FFF2-40B4-BE49-F238E27FC236}">
                <a16:creationId xmlns:a16="http://schemas.microsoft.com/office/drawing/2014/main" id="{6A7022CB-6529-479F-9B36-758E9BE91C8D}"/>
              </a:ext>
            </a:extLst>
          </p:cNvPr>
          <p:cNvSpPr txBox="1">
            <a:spLocks/>
          </p:cNvSpPr>
          <p:nvPr/>
        </p:nvSpPr>
        <p:spPr>
          <a:xfrm>
            <a:off x="395536" y="764704"/>
            <a:ext cx="8062912" cy="496912"/>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err="1">
                <a:solidFill>
                  <a:srgbClr val="262673"/>
                </a:solidFill>
                <a:latin typeface="+mn-lt"/>
              </a:rPr>
              <a:t>Autodefensa</a:t>
            </a:r>
            <a:endParaRPr lang="en-US" kern="0" dirty="0">
              <a:solidFill>
                <a:srgbClr val="262673"/>
              </a:solidFill>
              <a:latin typeface="+mn-lt"/>
            </a:endParaRPr>
          </a:p>
        </p:txBody>
      </p:sp>
      <p:sp>
        <p:nvSpPr>
          <p:cNvPr id="8" name="Symbol zastępczy zawartości 2">
            <a:extLst>
              <a:ext uri="{FF2B5EF4-FFF2-40B4-BE49-F238E27FC236}">
                <a16:creationId xmlns:a16="http://schemas.microsoft.com/office/drawing/2014/main" id="{7A94A824-A44E-4EBB-B565-CC9DE65979A4}"/>
              </a:ext>
            </a:extLst>
          </p:cNvPr>
          <p:cNvSpPr txBox="1">
            <a:spLocks/>
          </p:cNvSpPr>
          <p:nvPr/>
        </p:nvSpPr>
        <p:spPr>
          <a:xfrm>
            <a:off x="323528" y="1412776"/>
            <a:ext cx="8496943" cy="4464496"/>
          </a:xfrm>
          <a:prstGeom prst="rect">
            <a:avLst/>
          </a:prstGeom>
        </p:spPr>
        <p:txBody>
          <a:bodyPr>
            <a:normAutofit/>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defRPr/>
            </a:pPr>
            <a:r>
              <a:rPr sz="2400" kern="0" dirty="0" err="1">
                <a:solidFill>
                  <a:srgbClr val="262673"/>
                </a:solidFill>
              </a:rPr>
              <a:t>Algunas</a:t>
            </a:r>
            <a:r>
              <a:rPr sz="2400" kern="0" dirty="0">
                <a:solidFill>
                  <a:srgbClr val="262673"/>
                </a:solidFill>
              </a:rPr>
              <a:t> </a:t>
            </a:r>
            <a:r>
              <a:rPr sz="2400" kern="0" dirty="0" err="1">
                <a:solidFill>
                  <a:srgbClr val="262673"/>
                </a:solidFill>
              </a:rPr>
              <a:t>técnicas</a:t>
            </a:r>
            <a:r>
              <a:rPr sz="2400" kern="0" dirty="0">
                <a:solidFill>
                  <a:srgbClr val="262673"/>
                </a:solidFill>
              </a:rPr>
              <a:t> de </a:t>
            </a:r>
            <a:r>
              <a:rPr sz="2400" kern="0" dirty="0" err="1">
                <a:solidFill>
                  <a:srgbClr val="262673"/>
                </a:solidFill>
              </a:rPr>
              <a:t>autodefensa</a:t>
            </a:r>
            <a:endParaRPr lang="en-US" sz="2400" kern="0" dirty="0">
              <a:solidFill>
                <a:srgbClr val="262673"/>
              </a:solidFill>
            </a:endParaRPr>
          </a:p>
          <a:p>
            <a:pPr marL="0">
              <a:defRPr/>
            </a:pPr>
            <a:r>
              <a:rPr lang="en-US" sz="1400" b="0" kern="0" dirty="0">
                <a:solidFill>
                  <a:srgbClr val="262673"/>
                </a:solidFill>
                <a:hlinkClick r:id="rId2">
                  <a:extLst>
                    <a:ext uri="{A12FA001-AC4F-418D-AE19-62706E023703}">
                      <ahyp:hlinkClr xmlns:ahyp="http://schemas.microsoft.com/office/drawing/2018/hyperlinkcolor" val="tx"/>
                    </a:ext>
                  </a:extLst>
                </a:hlinkClick>
              </a:rPr>
              <a:t>https://www.parentcenterhub.org/priority-selfadvocacy/</a:t>
            </a:r>
            <a:r>
              <a:rPr lang="en-US" sz="1400" b="0" kern="0" dirty="0">
                <a:solidFill>
                  <a:srgbClr val="262673"/>
                </a:solidFill>
              </a:rPr>
              <a:t>  </a:t>
            </a:r>
          </a:p>
          <a:p>
            <a:pPr marL="0">
              <a:defRPr/>
            </a:pPr>
            <a:r>
              <a:rPr lang="en-US" sz="2400" kern="0" dirty="0">
                <a:solidFill>
                  <a:srgbClr val="262673"/>
                </a:solidFill>
              </a:rPr>
              <a:t> </a:t>
            </a:r>
            <a:r>
              <a:rPr lang="en-US" sz="2400" kern="0" dirty="0" err="1">
                <a:solidFill>
                  <a:srgbClr val="262673"/>
                </a:solidFill>
              </a:rPr>
              <a:t>Técnicas</a:t>
            </a:r>
            <a:r>
              <a:rPr lang="en-US" sz="2400" kern="0" dirty="0">
                <a:solidFill>
                  <a:srgbClr val="262673"/>
                </a:solidFill>
              </a:rPr>
              <a:t> de </a:t>
            </a:r>
            <a:r>
              <a:rPr lang="en-US" sz="2400" kern="0" dirty="0" err="1">
                <a:solidFill>
                  <a:srgbClr val="262673"/>
                </a:solidFill>
              </a:rPr>
              <a:t>autodefensa</a:t>
            </a:r>
            <a:endParaRPr lang="en-US" sz="2400" kern="0" dirty="0">
              <a:solidFill>
                <a:srgbClr val="262673"/>
              </a:solidFill>
            </a:endParaRPr>
          </a:p>
          <a:p>
            <a:pPr marL="0">
              <a:defRPr/>
            </a:pPr>
            <a:r>
              <a:rPr lang="en-US" sz="1400" b="0" kern="0" dirty="0">
                <a:solidFill>
                  <a:srgbClr val="262673"/>
                </a:solidFill>
                <a:hlinkClick r:id="rId3">
                  <a:extLst>
                    <a:ext uri="{A12FA001-AC4F-418D-AE19-62706E023703}">
                      <ahyp:hlinkClr xmlns:ahyp="http://schemas.microsoft.com/office/drawing/2018/hyperlinkcolor" val="tx"/>
                    </a:ext>
                  </a:extLst>
                </a:hlinkClick>
              </a:rPr>
              <a:t>https://www.teachspeced.ca/self-advocacy-skills</a:t>
            </a:r>
            <a:r>
              <a:rPr lang="en-US" sz="1400" b="0" kern="0" dirty="0">
                <a:solidFill>
                  <a:srgbClr val="262673"/>
                </a:solidFill>
              </a:rPr>
              <a:t> </a:t>
            </a:r>
          </a:p>
          <a:p>
            <a:pPr marL="0">
              <a:defRPr/>
            </a:pPr>
            <a:r>
              <a:rPr lang="en-US" sz="2400" kern="0" dirty="0">
                <a:solidFill>
                  <a:srgbClr val="262673"/>
                </a:solidFill>
              </a:rPr>
              <a:t> ¿</a:t>
            </a:r>
            <a:r>
              <a:rPr lang="en-US" sz="2400" kern="0" dirty="0" err="1">
                <a:solidFill>
                  <a:srgbClr val="262673"/>
                </a:solidFill>
              </a:rPr>
              <a:t>Qué</a:t>
            </a:r>
            <a:r>
              <a:rPr lang="en-US" sz="2400" kern="0" dirty="0">
                <a:solidFill>
                  <a:srgbClr val="262673"/>
                </a:solidFill>
              </a:rPr>
              <a:t> </a:t>
            </a:r>
            <a:r>
              <a:rPr lang="en-US" sz="2400" kern="0" dirty="0" err="1">
                <a:solidFill>
                  <a:srgbClr val="262673"/>
                </a:solidFill>
              </a:rPr>
              <a:t>tipos</a:t>
            </a:r>
            <a:r>
              <a:rPr lang="en-US" sz="2400" kern="0" dirty="0">
                <a:solidFill>
                  <a:srgbClr val="262673"/>
                </a:solidFill>
              </a:rPr>
              <a:t> de </a:t>
            </a:r>
            <a:r>
              <a:rPr lang="en-US" sz="2400" kern="0" dirty="0" err="1">
                <a:solidFill>
                  <a:srgbClr val="262673"/>
                </a:solidFill>
              </a:rPr>
              <a:t>autodefensa</a:t>
            </a:r>
            <a:r>
              <a:rPr lang="en-US" sz="2400" kern="0" dirty="0">
                <a:solidFill>
                  <a:srgbClr val="262673"/>
                </a:solidFill>
              </a:rPr>
              <a:t> </a:t>
            </a:r>
            <a:r>
              <a:rPr lang="en-US" sz="2400" kern="0" dirty="0" err="1">
                <a:solidFill>
                  <a:srgbClr val="262673"/>
                </a:solidFill>
              </a:rPr>
              <a:t>existen</a:t>
            </a:r>
            <a:r>
              <a:rPr lang="en-US" sz="2400" kern="0" dirty="0">
                <a:solidFill>
                  <a:srgbClr val="262673"/>
                </a:solidFill>
              </a:rPr>
              <a:t>?</a:t>
            </a:r>
          </a:p>
          <a:p>
            <a:pPr marL="0">
              <a:defRPr/>
            </a:pPr>
            <a:r>
              <a:rPr lang="en-US" sz="1400" b="0" kern="0" dirty="0">
                <a:solidFill>
                  <a:srgbClr val="262673"/>
                </a:solidFill>
                <a:hlinkClick r:id="rId4">
                  <a:extLst>
                    <a:ext uri="{A12FA001-AC4F-418D-AE19-62706E023703}">
                      <ahyp:hlinkClr xmlns:ahyp="http://schemas.microsoft.com/office/drawing/2018/hyperlinkcolor" val="tx"/>
                    </a:ext>
                  </a:extLst>
                </a:hlinkClick>
              </a:rPr>
              <a:t>http://www.ncfdadvocate.org.uk/index.php/services/different-types-of-advocay</a:t>
            </a:r>
            <a:r>
              <a:rPr lang="en-US" sz="1400" b="0" kern="0" dirty="0">
                <a:solidFill>
                  <a:srgbClr val="262673"/>
                </a:solidFill>
              </a:rPr>
              <a:t> </a:t>
            </a:r>
          </a:p>
          <a:p>
            <a:pPr marL="0">
              <a:defRPr/>
            </a:pPr>
            <a:r>
              <a:rPr lang="en-US" sz="1400" b="0" kern="0" dirty="0">
                <a:solidFill>
                  <a:srgbClr val="262673"/>
                </a:solidFill>
                <a:hlinkClick r:id="rId5">
                  <a:extLst>
                    <a:ext uri="{A12FA001-AC4F-418D-AE19-62706E023703}">
                      <ahyp:hlinkClr xmlns:ahyp="http://schemas.microsoft.com/office/drawing/2018/hyperlinkcolor" val="tx"/>
                    </a:ext>
                  </a:extLst>
                </a:hlinkClick>
              </a:rPr>
              <a:t>http://cedwvu.org/resources/types-of-advocacy/</a:t>
            </a:r>
            <a:r>
              <a:rPr lang="en-US" sz="1400" b="0" kern="0" dirty="0">
                <a:solidFill>
                  <a:srgbClr val="262673"/>
                </a:solidFill>
              </a:rPr>
              <a:t> </a:t>
            </a:r>
          </a:p>
          <a:p>
            <a:pPr marL="0">
              <a:defRPr/>
            </a:pPr>
            <a:r>
              <a:rPr lang="en-US" sz="1400" b="0" kern="0" dirty="0">
                <a:solidFill>
                  <a:srgbClr val="262673"/>
                </a:solidFill>
                <a:hlinkClick r:id="rId6">
                  <a:extLst>
                    <a:ext uri="{A12FA001-AC4F-418D-AE19-62706E023703}">
                      <ahyp:hlinkClr xmlns:ahyp="http://schemas.microsoft.com/office/drawing/2018/hyperlinkcolor" val="tx"/>
                    </a:ext>
                  </a:extLst>
                </a:hlinkClick>
              </a:rPr>
              <a:t>http://www.aboutlearningdisabilities.co.uk/advocacy-for-individuals-with-learning-disabilities.html</a:t>
            </a:r>
            <a:r>
              <a:rPr lang="en-US" sz="1400" b="0" kern="0" dirty="0">
                <a:solidFill>
                  <a:srgbClr val="262673"/>
                </a:solidFill>
              </a:rPr>
              <a:t> </a:t>
            </a:r>
          </a:p>
          <a:p>
            <a:pPr marL="0">
              <a:defRPr/>
            </a:pPr>
            <a:endParaRPr lang="en-US" sz="1200" b="0" kern="0" dirty="0"/>
          </a:p>
          <a:p>
            <a:pPr marL="0">
              <a:defRPr/>
            </a:pPr>
            <a:endParaRPr lang="en-US" b="0" kern="0" dirty="0"/>
          </a:p>
        </p:txBody>
      </p:sp>
    </p:spTree>
    <p:extLst>
      <p:ext uri="{BB962C8B-B14F-4D97-AF65-F5344CB8AC3E}">
        <p14:creationId xmlns:p14="http://schemas.microsoft.com/office/powerpoint/2010/main" val="1439670356"/>
      </p:ext>
    </p:extLst>
  </p:cSld>
  <p:clrMapOvr>
    <a:masterClrMapping/>
  </p:clrMapOvr>
  <p:transition advClick="0" advTm="3000"/>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1">
            <a:extLst>
              <a:ext uri="{FF2B5EF4-FFF2-40B4-BE49-F238E27FC236}">
                <a16:creationId xmlns:a16="http://schemas.microsoft.com/office/drawing/2014/main" id="{D51D0EE7-EBEE-4479-8217-469C03157971}"/>
              </a:ext>
            </a:extLst>
          </p:cNvPr>
          <p:cNvSpPr/>
          <p:nvPr/>
        </p:nvSpPr>
        <p:spPr>
          <a:xfrm>
            <a:off x="467544" y="1700808"/>
            <a:ext cx="8064896" cy="4431983"/>
          </a:xfrm>
          <a:prstGeom prst="rect">
            <a:avLst/>
          </a:prstGeom>
        </p:spPr>
        <p:txBody>
          <a:bodyPr wrap="square">
            <a:spAutoFit/>
          </a:bodyPr>
          <a:lstStyle/>
          <a:p>
            <a:pPr>
              <a:defRPr/>
            </a:pPr>
            <a:r>
              <a:rPr lang="es-ES" sz="2400" dirty="0">
                <a:solidFill>
                  <a:srgbClr val="262673"/>
                </a:solidFill>
              </a:rPr>
              <a:t>¿Qué es la autodefensa?</a:t>
            </a:r>
            <a:endParaRPr lang="pl-PL" sz="2400" dirty="0">
              <a:solidFill>
                <a:srgbClr val="262673"/>
              </a:solidFill>
            </a:endParaRPr>
          </a:p>
          <a:p>
            <a:pPr>
              <a:defRPr/>
            </a:pPr>
            <a:endParaRPr lang="en-US" sz="1600" b="0" dirty="0">
              <a:solidFill>
                <a:srgbClr val="262673"/>
              </a:solidFill>
              <a:hlinkClick r:id="rId2">
                <a:extLst>
                  <a:ext uri="{A12FA001-AC4F-418D-AE19-62706E023703}">
                    <ahyp:hlinkClr xmlns:ahyp="http://schemas.microsoft.com/office/drawing/2018/hyperlinkcolor" val="tx"/>
                  </a:ext>
                </a:extLst>
              </a:hlinkClick>
            </a:endParaRPr>
          </a:p>
          <a:p>
            <a:pPr>
              <a:defRPr/>
            </a:pPr>
            <a:r>
              <a:rPr lang="en-US" sz="1600" b="0" dirty="0">
                <a:solidFill>
                  <a:srgbClr val="262673"/>
                </a:solidFill>
                <a:hlinkClick r:id="rId2">
                  <a:extLst>
                    <a:ext uri="{A12FA001-AC4F-418D-AE19-62706E023703}">
                      <ahyp:hlinkClr xmlns:ahyp="http://schemas.microsoft.com/office/drawing/2018/hyperlinkcolor" val="tx"/>
                    </a:ext>
                  </a:extLst>
                </a:hlinkClick>
              </a:rPr>
              <a:t>https://www.youtube.com/watch?v=sOX3LWUD2_g</a:t>
            </a:r>
            <a:endParaRPr lang="en-US" sz="1600" b="0" dirty="0">
              <a:solidFill>
                <a:srgbClr val="262673"/>
              </a:solidFill>
            </a:endParaRPr>
          </a:p>
          <a:p>
            <a:pPr>
              <a:defRPr/>
            </a:pPr>
            <a:endParaRPr lang="en-US" sz="1600" b="0" dirty="0">
              <a:solidFill>
                <a:srgbClr val="262673"/>
              </a:solidFill>
            </a:endParaRPr>
          </a:p>
          <a:p>
            <a:pPr>
              <a:defRPr/>
            </a:pPr>
            <a:r>
              <a:rPr lang="en-US" sz="1600" b="0" dirty="0">
                <a:solidFill>
                  <a:srgbClr val="262673"/>
                </a:solidFill>
                <a:hlinkClick r:id="rId3">
                  <a:extLst>
                    <a:ext uri="{A12FA001-AC4F-418D-AE19-62706E023703}">
                      <ahyp:hlinkClr xmlns:ahyp="http://schemas.microsoft.com/office/drawing/2018/hyperlinkcolor" val="tx"/>
                    </a:ext>
                  </a:extLst>
                </a:hlinkClick>
              </a:rPr>
              <a:t>https://www.youtube.com/watch?v=CdzipgdaRvE</a:t>
            </a:r>
            <a:r>
              <a:rPr lang="en-US" sz="1600" b="0" dirty="0">
                <a:solidFill>
                  <a:srgbClr val="262673"/>
                </a:solidFill>
              </a:rPr>
              <a:t> </a:t>
            </a:r>
          </a:p>
          <a:p>
            <a:pPr>
              <a:defRPr/>
            </a:pPr>
            <a:endParaRPr lang="en-US" dirty="0">
              <a:solidFill>
                <a:srgbClr val="262673"/>
              </a:solidFill>
            </a:endParaRPr>
          </a:p>
          <a:p>
            <a:pPr>
              <a:defRPr/>
            </a:pPr>
            <a:r>
              <a:rPr lang="en-US" sz="2400" dirty="0" err="1">
                <a:solidFill>
                  <a:srgbClr val="262673"/>
                </a:solidFill>
              </a:rPr>
              <a:t>Autodefensa</a:t>
            </a:r>
            <a:r>
              <a:rPr lang="en-US" sz="2400" dirty="0">
                <a:solidFill>
                  <a:srgbClr val="262673"/>
                </a:solidFill>
              </a:rPr>
              <a:t> – Un </a:t>
            </a:r>
            <a:r>
              <a:rPr lang="en-US" sz="2400" dirty="0" err="1">
                <a:solidFill>
                  <a:srgbClr val="262673"/>
                </a:solidFill>
              </a:rPr>
              <a:t>estado</a:t>
            </a:r>
            <a:r>
              <a:rPr lang="en-US" sz="2400" dirty="0">
                <a:solidFill>
                  <a:srgbClr val="262673"/>
                </a:solidFill>
              </a:rPr>
              <a:t> mental | Abby Edwards</a:t>
            </a:r>
          </a:p>
          <a:p>
            <a:pPr>
              <a:defRPr/>
            </a:pPr>
            <a:endParaRPr lang="en-US" dirty="0">
              <a:solidFill>
                <a:srgbClr val="262673"/>
              </a:solidFill>
            </a:endParaRPr>
          </a:p>
          <a:p>
            <a:pPr>
              <a:defRPr/>
            </a:pPr>
            <a:r>
              <a:rPr lang="en-US" sz="1600" b="0" dirty="0">
                <a:solidFill>
                  <a:srgbClr val="262673"/>
                </a:solidFill>
                <a:hlinkClick r:id="rId4">
                  <a:extLst>
                    <a:ext uri="{A12FA001-AC4F-418D-AE19-62706E023703}">
                      <ahyp:hlinkClr xmlns:ahyp="http://schemas.microsoft.com/office/drawing/2018/hyperlinkcolor" val="tx"/>
                    </a:ext>
                  </a:extLst>
                </a:hlinkClick>
              </a:rPr>
              <a:t>https://www.youtube.com/watch?v=CqtO3cvdom8</a:t>
            </a:r>
            <a:endParaRPr lang="en-US" sz="1600" b="0" dirty="0">
              <a:solidFill>
                <a:srgbClr val="262673"/>
              </a:solidFill>
            </a:endParaRPr>
          </a:p>
          <a:p>
            <a:pPr>
              <a:defRPr/>
            </a:pPr>
            <a:endParaRPr lang="en-US" sz="1600" b="0" dirty="0">
              <a:solidFill>
                <a:srgbClr val="262673"/>
              </a:solidFill>
            </a:endParaRPr>
          </a:p>
          <a:p>
            <a:pPr>
              <a:defRPr/>
            </a:pPr>
            <a:r>
              <a:rPr lang="en-US" sz="1600" b="0" dirty="0">
                <a:solidFill>
                  <a:srgbClr val="262673"/>
                </a:solidFill>
                <a:hlinkClick r:id="rId5">
                  <a:extLst>
                    <a:ext uri="{A12FA001-AC4F-418D-AE19-62706E023703}">
                      <ahyp:hlinkClr xmlns:ahyp="http://schemas.microsoft.com/office/drawing/2018/hyperlinkcolor" val="tx"/>
                    </a:ext>
                  </a:extLst>
                </a:hlinkClick>
              </a:rPr>
              <a:t>https://www.youtube.com/watch?v=Lb-BhtZHvWk</a:t>
            </a:r>
            <a:r>
              <a:rPr lang="en-US" sz="1600" b="0" dirty="0">
                <a:solidFill>
                  <a:srgbClr val="262673"/>
                </a:solidFill>
              </a:rPr>
              <a:t> </a:t>
            </a:r>
          </a:p>
          <a:p>
            <a:pPr>
              <a:defRPr/>
            </a:pPr>
            <a:endParaRPr lang="en-US" dirty="0">
              <a:solidFill>
                <a:srgbClr val="262673"/>
              </a:solidFill>
            </a:endParaRPr>
          </a:p>
          <a:p>
            <a:pPr>
              <a:defRPr/>
            </a:pPr>
            <a:endParaRPr lang="en-US" dirty="0">
              <a:solidFill>
                <a:srgbClr val="262673"/>
              </a:solidFill>
            </a:endParaRPr>
          </a:p>
          <a:p>
            <a:pPr>
              <a:defRPr/>
            </a:pPr>
            <a:r>
              <a:rPr lang="en-US" sz="2400" dirty="0">
                <a:solidFill>
                  <a:srgbClr val="262673"/>
                </a:solidFill>
              </a:rPr>
              <a:t>Teresa Moore - </a:t>
            </a:r>
            <a:r>
              <a:rPr lang="en-US" sz="2400" dirty="0" err="1">
                <a:solidFill>
                  <a:srgbClr val="262673"/>
                </a:solidFill>
              </a:rPr>
              <a:t>Autodefensa</a:t>
            </a:r>
            <a:endParaRPr lang="en-US" sz="2400" dirty="0">
              <a:solidFill>
                <a:srgbClr val="262673"/>
              </a:solidFill>
            </a:endParaRPr>
          </a:p>
          <a:p>
            <a:pPr>
              <a:defRPr/>
            </a:pPr>
            <a:endParaRPr lang="en-US" dirty="0">
              <a:solidFill>
                <a:srgbClr val="262673"/>
              </a:solidFill>
            </a:endParaRPr>
          </a:p>
          <a:p>
            <a:pPr>
              <a:defRPr/>
            </a:pPr>
            <a:r>
              <a:rPr lang="en-US" sz="1600" b="0" dirty="0">
                <a:solidFill>
                  <a:srgbClr val="262673"/>
                </a:solidFill>
                <a:hlinkClick r:id="rId6">
                  <a:extLst>
                    <a:ext uri="{A12FA001-AC4F-418D-AE19-62706E023703}">
                      <ahyp:hlinkClr xmlns:ahyp="http://schemas.microsoft.com/office/drawing/2018/hyperlinkcolor" val="tx"/>
                    </a:ext>
                  </a:extLst>
                </a:hlinkClick>
              </a:rPr>
              <a:t>https://www.youtube.com/watch?v=lo76V5aoe0I</a:t>
            </a:r>
            <a:endParaRPr lang="en-US" sz="1600" b="0" dirty="0">
              <a:solidFill>
                <a:srgbClr val="262673"/>
              </a:solidFill>
            </a:endParaRPr>
          </a:p>
          <a:p>
            <a:pPr>
              <a:defRPr/>
            </a:pPr>
            <a:endParaRPr lang="en-US" sz="1600" b="0" dirty="0">
              <a:solidFill>
                <a:srgbClr val="262673"/>
              </a:solidFill>
            </a:endParaRPr>
          </a:p>
          <a:p>
            <a:pPr>
              <a:defRPr/>
            </a:pPr>
            <a:r>
              <a:rPr lang="en-US" sz="1600" b="0" dirty="0">
                <a:solidFill>
                  <a:srgbClr val="262673"/>
                </a:solidFill>
                <a:hlinkClick r:id="rId7">
                  <a:extLst>
                    <a:ext uri="{A12FA001-AC4F-418D-AE19-62706E023703}">
                      <ahyp:hlinkClr xmlns:ahyp="http://schemas.microsoft.com/office/drawing/2018/hyperlinkcolor" val="tx"/>
                    </a:ext>
                  </a:extLst>
                </a:hlinkClick>
              </a:rPr>
              <a:t>https://www.youtube.com/watch?v=h5-T1fFN5SA</a:t>
            </a:r>
            <a:r>
              <a:rPr lang="en-US" sz="1600" b="0" dirty="0">
                <a:solidFill>
                  <a:srgbClr val="262673"/>
                </a:solidFill>
              </a:rPr>
              <a:t> </a:t>
            </a:r>
          </a:p>
        </p:txBody>
      </p:sp>
      <p:sp>
        <p:nvSpPr>
          <p:cNvPr id="5" name="Prostokąt 2">
            <a:extLst>
              <a:ext uri="{FF2B5EF4-FFF2-40B4-BE49-F238E27FC236}">
                <a16:creationId xmlns:a16="http://schemas.microsoft.com/office/drawing/2014/main" id="{531D166C-B602-4715-B3B3-AEB5C08FAD1D}"/>
              </a:ext>
            </a:extLst>
          </p:cNvPr>
          <p:cNvSpPr/>
          <p:nvPr/>
        </p:nvSpPr>
        <p:spPr>
          <a:xfrm>
            <a:off x="1998942" y="914811"/>
            <a:ext cx="5146115" cy="584775"/>
          </a:xfrm>
          <a:prstGeom prst="rect">
            <a:avLst/>
          </a:prstGeom>
        </p:spPr>
        <p:txBody>
          <a:bodyPr wrap="square">
            <a:spAutoFit/>
          </a:bodyPr>
          <a:lstStyle/>
          <a:p>
            <a:pPr marL="0" algn="ctr">
              <a:defRPr/>
            </a:pPr>
            <a:r>
              <a:rPr lang="en-US" sz="3200" kern="0" dirty="0" err="1">
                <a:solidFill>
                  <a:srgbClr val="262673"/>
                </a:solidFill>
              </a:rPr>
              <a:t>Ejemplos</a:t>
            </a:r>
            <a:r>
              <a:rPr lang="en-US" sz="3200" kern="0" dirty="0">
                <a:solidFill>
                  <a:srgbClr val="262673"/>
                </a:solidFill>
              </a:rPr>
              <a:t> de </a:t>
            </a:r>
            <a:r>
              <a:rPr lang="en-US" sz="3200" kern="0" dirty="0" err="1">
                <a:solidFill>
                  <a:srgbClr val="262673"/>
                </a:solidFill>
              </a:rPr>
              <a:t>vídeo</a:t>
            </a:r>
            <a:endParaRPr lang="en-US" sz="3200" kern="0" dirty="0">
              <a:solidFill>
                <a:srgbClr val="262673"/>
              </a:solidFill>
            </a:endParaRPr>
          </a:p>
        </p:txBody>
      </p:sp>
    </p:spTree>
    <p:extLst>
      <p:ext uri="{BB962C8B-B14F-4D97-AF65-F5344CB8AC3E}">
        <p14:creationId xmlns:p14="http://schemas.microsoft.com/office/powerpoint/2010/main" val="1365045795"/>
      </p:ext>
    </p:extLst>
  </p:cSld>
  <p:clrMapOvr>
    <a:masterClrMapping/>
  </p:clrMapOvr>
  <p:transition advClick="0" advTm="3000"/>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1">
            <a:extLst>
              <a:ext uri="{FF2B5EF4-FFF2-40B4-BE49-F238E27FC236}">
                <a16:creationId xmlns:a16="http://schemas.microsoft.com/office/drawing/2014/main" id="{EEE1FC6A-345A-4308-B71E-F1FB73F893EA}"/>
              </a:ext>
            </a:extLst>
          </p:cNvPr>
          <p:cNvSpPr txBox="1">
            <a:spLocks/>
          </p:cNvSpPr>
          <p:nvPr/>
        </p:nvSpPr>
        <p:spPr>
          <a:xfrm>
            <a:off x="230608" y="942851"/>
            <a:ext cx="8682782" cy="720080"/>
          </a:xfrm>
          <a:prstGeom prst="rect">
            <a:avLst/>
          </a:prstGeom>
        </p:spPr>
        <p:txBody>
          <a:bodyPr>
            <a:noAutofit/>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s-ES" kern="0" dirty="0">
                <a:solidFill>
                  <a:srgbClr val="262673"/>
                </a:solidFill>
                <a:latin typeface="+mn-lt"/>
              </a:rPr>
              <a:t>Importancia del buen funcionamiento en el entorno social y profesional - elementos seleccionados</a:t>
            </a:r>
            <a:endParaRPr lang="en-GB" kern="0" dirty="0">
              <a:solidFill>
                <a:srgbClr val="262673"/>
              </a:solidFill>
              <a:latin typeface="+mn-lt"/>
            </a:endParaRPr>
          </a:p>
        </p:txBody>
      </p:sp>
      <p:sp>
        <p:nvSpPr>
          <p:cNvPr id="8" name="Symbol zastępczy zawartości 2">
            <a:extLst>
              <a:ext uri="{FF2B5EF4-FFF2-40B4-BE49-F238E27FC236}">
                <a16:creationId xmlns:a16="http://schemas.microsoft.com/office/drawing/2014/main" id="{AFCDCDFB-1443-4DEA-ABAD-E831D6CDE8AE}"/>
              </a:ext>
            </a:extLst>
          </p:cNvPr>
          <p:cNvSpPr txBox="1">
            <a:spLocks/>
          </p:cNvSpPr>
          <p:nvPr/>
        </p:nvSpPr>
        <p:spPr>
          <a:xfrm>
            <a:off x="876409" y="1988840"/>
            <a:ext cx="7391181" cy="3926309"/>
          </a:xfrm>
          <a:prstGeom prst="rect">
            <a:avLst/>
          </a:prstGeom>
        </p:spPr>
        <p:txBody>
          <a:bodyPr>
            <a:noAutofit/>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0">
              <a:defRPr/>
            </a:pPr>
            <a:r>
              <a:rPr lang="es-ES" sz="1800" b="0" kern="0" dirty="0">
                <a:solidFill>
                  <a:srgbClr val="262673"/>
                </a:solidFill>
              </a:rPr>
              <a:t>Dependiendo del tipo de discapacidad, las necesidades de las personas con discapacidad son diferentes, desde la independencia total, pasando por cierta dependencia, hasta el apoyo casi total.</a:t>
            </a:r>
          </a:p>
          <a:p>
            <a:pPr marL="0">
              <a:lnSpc>
                <a:spcPct val="150000"/>
              </a:lnSpc>
              <a:defRPr/>
            </a:pPr>
            <a:r>
              <a:rPr lang="es-ES" sz="1800" b="0" kern="0" dirty="0">
                <a:solidFill>
                  <a:srgbClr val="262673"/>
                </a:solidFill>
              </a:rPr>
              <a:t>Las necesidades pueden agruparse según las siguientes cuestiones:</a:t>
            </a:r>
          </a:p>
          <a:p>
            <a:pPr marL="0">
              <a:lnSpc>
                <a:spcPct val="150000"/>
              </a:lnSpc>
              <a:buFont typeface="Arial" pitchFamily="34" charset="0"/>
              <a:buChar char="•"/>
              <a:defRPr/>
            </a:pPr>
            <a:r>
              <a:rPr lang="es-ES" sz="1800" b="0" kern="0" dirty="0">
                <a:solidFill>
                  <a:srgbClr val="262673"/>
                </a:solidFill>
              </a:rPr>
              <a:t>Lugar de residencia independiente</a:t>
            </a:r>
          </a:p>
          <a:p>
            <a:pPr marL="0">
              <a:lnSpc>
                <a:spcPct val="150000"/>
              </a:lnSpc>
              <a:buFont typeface="Arial" pitchFamily="34" charset="0"/>
              <a:buChar char="•"/>
              <a:defRPr/>
            </a:pPr>
            <a:r>
              <a:rPr lang="es-ES" sz="1800" b="0" kern="0" dirty="0">
                <a:solidFill>
                  <a:srgbClr val="262673"/>
                </a:solidFill>
              </a:rPr>
              <a:t>Trabajo profesional</a:t>
            </a:r>
          </a:p>
          <a:p>
            <a:pPr marL="0">
              <a:lnSpc>
                <a:spcPct val="150000"/>
              </a:lnSpc>
              <a:buFont typeface="Arial" pitchFamily="34" charset="0"/>
              <a:buChar char="•"/>
              <a:defRPr/>
            </a:pPr>
            <a:r>
              <a:rPr lang="es-ES" sz="1800" b="0" kern="0" dirty="0">
                <a:solidFill>
                  <a:srgbClr val="262673"/>
                </a:solidFill>
              </a:rPr>
              <a:t>Vida en pareja y actividad sexual</a:t>
            </a:r>
          </a:p>
          <a:p>
            <a:pPr marL="0">
              <a:lnSpc>
                <a:spcPct val="150000"/>
              </a:lnSpc>
              <a:buFont typeface="Arial" pitchFamily="34" charset="0"/>
              <a:buChar char="•"/>
              <a:defRPr/>
            </a:pPr>
            <a:r>
              <a:rPr lang="es-ES" sz="1800" b="0" kern="0" dirty="0">
                <a:solidFill>
                  <a:srgbClr val="262673"/>
                </a:solidFill>
              </a:rPr>
              <a:t>Reconocimiento de su ciudadanía</a:t>
            </a:r>
          </a:p>
        </p:txBody>
      </p:sp>
    </p:spTree>
    <p:extLst>
      <p:ext uri="{BB962C8B-B14F-4D97-AF65-F5344CB8AC3E}">
        <p14:creationId xmlns:p14="http://schemas.microsoft.com/office/powerpoint/2010/main" val="293088875"/>
      </p:ext>
    </p:extLst>
  </p:cSld>
  <p:clrMapOvr>
    <a:masterClrMapping/>
  </p:clrMapOvr>
  <p:transition advClick="0" advTm="3000"/>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a:extLst>
              <a:ext uri="{FF2B5EF4-FFF2-40B4-BE49-F238E27FC236}">
                <a16:creationId xmlns:a16="http://schemas.microsoft.com/office/drawing/2014/main" id="{F42D7FED-C0DE-4AC7-91CA-251ECBBCC14D}"/>
              </a:ext>
            </a:extLst>
          </p:cNvPr>
          <p:cNvSpPr txBox="1">
            <a:spLocks/>
          </p:cNvSpPr>
          <p:nvPr/>
        </p:nvSpPr>
        <p:spPr>
          <a:xfrm>
            <a:off x="323528" y="802475"/>
            <a:ext cx="8496944" cy="534708"/>
          </a:xfrm>
          <a:prstGeom prst="rect">
            <a:avLst/>
          </a:prstGeom>
        </p:spPr>
        <p:txBody>
          <a:bodyPr>
            <a:normAutofit fontScale="92500"/>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r>
              <a:rPr lang="es-ES" kern="0" dirty="0">
                <a:solidFill>
                  <a:srgbClr val="262673"/>
                </a:solidFill>
                <a:latin typeface="+mn-lt"/>
              </a:rPr>
              <a:t>Lugar de vida independiente: ejemplos de buenas prácticas</a:t>
            </a:r>
            <a:endParaRPr lang="en-US" kern="0" dirty="0">
              <a:solidFill>
                <a:srgbClr val="262673"/>
              </a:solidFill>
              <a:latin typeface="+mn-lt"/>
            </a:endParaRPr>
          </a:p>
        </p:txBody>
      </p:sp>
      <p:sp>
        <p:nvSpPr>
          <p:cNvPr id="6" name="Symbol zastępczy zawartości 2">
            <a:extLst>
              <a:ext uri="{FF2B5EF4-FFF2-40B4-BE49-F238E27FC236}">
                <a16:creationId xmlns:a16="http://schemas.microsoft.com/office/drawing/2014/main" id="{9EE7EF18-69D1-415A-8C21-3FB67EB6287F}"/>
              </a:ext>
            </a:extLst>
          </p:cNvPr>
          <p:cNvSpPr txBox="1">
            <a:spLocks/>
          </p:cNvSpPr>
          <p:nvPr/>
        </p:nvSpPr>
        <p:spPr>
          <a:xfrm>
            <a:off x="107504" y="1418459"/>
            <a:ext cx="8712968" cy="4649868"/>
          </a:xfrm>
          <a:prstGeom prst="rect">
            <a:avLst/>
          </a:prstGeom>
        </p:spPr>
        <p:txBody>
          <a:bodyPr>
            <a:normAutofit fontScale="25000" lnSpcReduction="200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lgn="just"/>
            <a:r>
              <a:rPr lang="en-US" sz="6400" b="0" kern="0" dirty="0">
                <a:solidFill>
                  <a:srgbClr val="262673"/>
                </a:solidFill>
              </a:rPr>
              <a:t>Australian ORANA organization </a:t>
            </a:r>
            <a:r>
              <a:rPr lang="en-US" sz="6400" b="0" kern="0" dirty="0">
                <a:solidFill>
                  <a:srgbClr val="262673"/>
                </a:solidFill>
                <a:hlinkClick r:id="rId2">
                  <a:extLst>
                    <a:ext uri="{A12FA001-AC4F-418D-AE19-62706E023703}">
                      <ahyp:hlinkClr xmlns:ahyp="http://schemas.microsoft.com/office/drawing/2018/hyperlinkcolor" val="tx"/>
                    </a:ext>
                  </a:extLst>
                </a:hlinkClick>
              </a:rPr>
              <a:t>https://www.oranaonline.com.au/your-future/housing/</a:t>
            </a:r>
            <a:r>
              <a:rPr lang="en-US" sz="6400" b="0" kern="0" dirty="0">
                <a:solidFill>
                  <a:srgbClr val="262673"/>
                </a:solidFill>
              </a:rPr>
              <a:t> - accessed on 24.01.2020). </a:t>
            </a:r>
          </a:p>
          <a:p>
            <a:pPr algn="just"/>
            <a:r>
              <a:rPr lang="es-ES" sz="6400" b="0" kern="0" dirty="0">
                <a:solidFill>
                  <a:srgbClr val="262673"/>
                </a:solidFill>
              </a:rPr>
              <a:t>Una persona con una discapacidad toma la decisión, con apoyo, con respecto a la cantidad de asistencia (por ejemplo, cuántas horas por semana o mes) recibirá en casa.</a:t>
            </a:r>
          </a:p>
          <a:p>
            <a:pPr algn="just"/>
            <a:r>
              <a:rPr lang="es-ES" sz="6400" b="0" kern="0" dirty="0">
                <a:solidFill>
                  <a:srgbClr val="262673"/>
                </a:solidFill>
              </a:rPr>
              <a:t>La ayuda cubre las actividades diarias y puede incluir cocinar y comprar, apoyo en</a:t>
            </a:r>
          </a:p>
          <a:p>
            <a:pPr algn="just"/>
            <a:r>
              <a:rPr lang="es-ES" sz="6400" b="0" kern="0" dirty="0">
                <a:solidFill>
                  <a:srgbClr val="262673"/>
                </a:solidFill>
              </a:rPr>
              <a:t>Higiene personal (que incluye ducharse y vestirse), banca personal en general (trabajar con un presupuesto), gestión de la comunicación escrita con el mundo exterior</a:t>
            </a:r>
          </a:p>
          <a:p>
            <a:pPr algn="just"/>
            <a:r>
              <a:rPr lang="es-ES" sz="6400" b="0" kern="0" dirty="0">
                <a:solidFill>
                  <a:srgbClr val="262673"/>
                </a:solidFill>
              </a:rPr>
              <a:t>Organizar y participar en las visitas al médico, incluido el dentista y administrar los medicamentos.</a:t>
            </a:r>
          </a:p>
          <a:p>
            <a:pPr algn="just"/>
            <a:r>
              <a:rPr lang="es-ES" sz="6400" b="0" kern="0" dirty="0">
                <a:solidFill>
                  <a:srgbClr val="262673"/>
                </a:solidFill>
              </a:rPr>
              <a:t>La organización también brinda capacitación en pequeños grupos o incluso 1: 1, en los campos de cocina segura, manejo de presupuestos y dinero, tecnologías de información y comunicación, aprender a crear relaciones respetuosas y seguras, aprender en el área de vida independiente, nutrición y un estilo de vida saludable, etc.</a:t>
            </a:r>
            <a:endParaRPr lang="en-US" sz="6400" b="0" kern="0" dirty="0">
              <a:solidFill>
                <a:srgbClr val="262673"/>
              </a:solidFill>
            </a:endParaRPr>
          </a:p>
          <a:p>
            <a:pPr algn="just"/>
            <a:r>
              <a:rPr lang="en-US" sz="6400" b="0" kern="0" dirty="0">
                <a:solidFill>
                  <a:srgbClr val="262673"/>
                </a:solidFill>
              </a:rPr>
              <a:t>Ver: </a:t>
            </a:r>
            <a:r>
              <a:rPr lang="pl-PL" sz="6400" b="0" dirty="0">
                <a:solidFill>
                  <a:srgbClr val="262673"/>
                </a:solidFill>
                <a:hlinkClick r:id="rId3">
                  <a:extLst>
                    <a:ext uri="{A12FA001-AC4F-418D-AE19-62706E023703}">
                      <ahyp:hlinkClr xmlns:ahyp="http://schemas.microsoft.com/office/drawing/2018/hyperlinkcolor" val="tx"/>
                    </a:ext>
                  </a:extLst>
                </a:hlinkClick>
              </a:rPr>
              <a:t>https://www.oranaonline.com.au/your-future/housing/community-accomodation/</a:t>
            </a:r>
            <a:r>
              <a:rPr lang="pl-PL" sz="6400" b="0" dirty="0">
                <a:solidFill>
                  <a:srgbClr val="262673"/>
                </a:solidFill>
              </a:rPr>
              <a:t> </a:t>
            </a:r>
            <a:r>
              <a:rPr lang="pl-PL" sz="6400" b="0" dirty="0">
                <a:solidFill>
                  <a:srgbClr val="262673"/>
                </a:solidFill>
                <a:hlinkClick r:id="rId4">
                  <a:extLst>
                    <a:ext uri="{A12FA001-AC4F-418D-AE19-62706E023703}">
                      <ahyp:hlinkClr xmlns:ahyp="http://schemas.microsoft.com/office/drawing/2018/hyperlinkcolor" val="tx"/>
                    </a:ext>
                  </a:extLst>
                </a:hlinkClick>
              </a:rPr>
              <a:t>https://www.oranaonline.com.au/your-future/housing/independent/</a:t>
            </a:r>
            <a:r>
              <a:rPr lang="pl-PL" sz="6400" b="0" dirty="0">
                <a:solidFill>
                  <a:srgbClr val="262673"/>
                </a:solidFill>
              </a:rPr>
              <a:t> </a:t>
            </a:r>
            <a:r>
              <a:rPr lang="es-ES" sz="6400" b="0" dirty="0">
                <a:solidFill>
                  <a:srgbClr val="262673"/>
                </a:solidFill>
              </a:rPr>
              <a:t>; </a:t>
            </a:r>
            <a:r>
              <a:rPr lang="en-US" sz="6400" b="0" kern="0" dirty="0">
                <a:solidFill>
                  <a:srgbClr val="262673"/>
                </a:solidFill>
                <a:hlinkClick r:id="rId5">
                  <a:extLst>
                    <a:ext uri="{A12FA001-AC4F-418D-AE19-62706E023703}">
                      <ahyp:hlinkClr xmlns:ahyp="http://schemas.microsoft.com/office/drawing/2018/hyperlinkcolor" val="tx"/>
                    </a:ext>
                  </a:extLst>
                </a:hlinkClick>
              </a:rPr>
              <a:t>http://www.drilluk.org.uk/</a:t>
            </a:r>
            <a:r>
              <a:rPr lang="en-US" sz="6400" b="0" kern="0" dirty="0">
                <a:solidFill>
                  <a:srgbClr val="262673"/>
                </a:solidFill>
              </a:rPr>
              <a:t> , </a:t>
            </a:r>
            <a:r>
              <a:rPr lang="pl-PL" sz="6400" b="0" dirty="0">
                <a:solidFill>
                  <a:srgbClr val="262673"/>
                </a:solidFill>
                <a:hlinkClick r:id="rId6">
                  <a:extLst>
                    <a:ext uri="{A12FA001-AC4F-418D-AE19-62706E023703}">
                      <ahyp:hlinkClr xmlns:ahyp="http://schemas.microsoft.com/office/drawing/2018/hyperlinkcolor" val="tx"/>
                    </a:ext>
                  </a:extLst>
                </a:hlinkClick>
              </a:rPr>
              <a:t>https://www.independentliving.org/toolsforpower/tools11.html</a:t>
            </a:r>
            <a:r>
              <a:rPr lang="pl-PL" sz="6400" b="0" dirty="0">
                <a:solidFill>
                  <a:srgbClr val="262673"/>
                </a:solidFill>
              </a:rPr>
              <a:t> </a:t>
            </a:r>
            <a:endParaRPr lang="en-US" sz="3700" b="0" kern="0" dirty="0"/>
          </a:p>
        </p:txBody>
      </p:sp>
    </p:spTree>
    <p:extLst>
      <p:ext uri="{BB962C8B-B14F-4D97-AF65-F5344CB8AC3E}">
        <p14:creationId xmlns:p14="http://schemas.microsoft.com/office/powerpoint/2010/main" val="807709845"/>
      </p:ext>
    </p:extLst>
  </p:cSld>
  <p:clrMapOvr>
    <a:masterClrMapping/>
  </p:clrMapOvr>
  <p:transition advClick="0" advTm="3000"/>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a:extLst>
              <a:ext uri="{FF2B5EF4-FFF2-40B4-BE49-F238E27FC236}">
                <a16:creationId xmlns:a16="http://schemas.microsoft.com/office/drawing/2014/main" id="{BDCD2133-030D-B547-8FE9-B4A5E2903983}"/>
              </a:ext>
            </a:extLst>
          </p:cNvPr>
          <p:cNvSpPr txBox="1">
            <a:spLocks/>
          </p:cNvSpPr>
          <p:nvPr/>
        </p:nvSpPr>
        <p:spPr>
          <a:xfrm>
            <a:off x="408782" y="836712"/>
            <a:ext cx="8323262" cy="522288"/>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err="1">
                <a:solidFill>
                  <a:srgbClr val="262673"/>
                </a:solidFill>
              </a:rPr>
              <a:t>Desempeño</a:t>
            </a:r>
            <a:r>
              <a:rPr lang="en-US" kern="0" dirty="0">
                <a:solidFill>
                  <a:srgbClr val="262673"/>
                </a:solidFill>
              </a:rPr>
              <a:t> </a:t>
            </a:r>
            <a:r>
              <a:rPr lang="en-US" kern="0" dirty="0" err="1">
                <a:solidFill>
                  <a:srgbClr val="262673"/>
                </a:solidFill>
              </a:rPr>
              <a:t>profesional</a:t>
            </a:r>
            <a:endParaRPr lang="en-US" kern="0" dirty="0">
              <a:solidFill>
                <a:srgbClr val="262673"/>
              </a:solidFill>
              <a:latin typeface="+mn-lt"/>
            </a:endParaRPr>
          </a:p>
        </p:txBody>
      </p:sp>
      <p:sp>
        <p:nvSpPr>
          <p:cNvPr id="6" name="Symbol zastępczy zawartości 2">
            <a:extLst>
              <a:ext uri="{FF2B5EF4-FFF2-40B4-BE49-F238E27FC236}">
                <a16:creationId xmlns:a16="http://schemas.microsoft.com/office/drawing/2014/main" id="{E5A50945-586E-C647-BF0E-F3EA3F307D52}"/>
              </a:ext>
            </a:extLst>
          </p:cNvPr>
          <p:cNvSpPr txBox="1">
            <a:spLocks/>
          </p:cNvSpPr>
          <p:nvPr/>
        </p:nvSpPr>
        <p:spPr>
          <a:xfrm>
            <a:off x="115888" y="1462088"/>
            <a:ext cx="8616156" cy="4456112"/>
          </a:xfrm>
          <a:prstGeom prst="rect">
            <a:avLst/>
          </a:prstGeom>
        </p:spPr>
        <p:txBody>
          <a:bodyPr>
            <a:normAutofit fontScale="70000" lnSpcReduction="200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lgn="just">
              <a:defRPr/>
            </a:pPr>
            <a:r>
              <a:rPr lang="es-ES" sz="2400" b="0" kern="0" dirty="0">
                <a:solidFill>
                  <a:srgbClr val="262673"/>
                </a:solidFill>
              </a:rPr>
              <a:t>El trabajo, el empleo y la consiguiente recompensa económica conducen a la oportunidad de llevar una vida independiente y formar una familia: este es un capítulo fundamental de la biografía de casi todas las personas adultas del planeta. El empleo es, por tanto, un elemento importante de la posición social, una cierta estabilidad y está relacionado con la inclusión de componentes psicológicos y sociales asociados a los valores de la autoestima, a las posibilidades de realizar las aspiraciones vitales y también a las posibilidades de asegurar el entretenimiento propio y de los demás. En otras palabras, está relacionado con todo lo que definimos en términos de calidad de vida humana.</a:t>
            </a:r>
          </a:p>
          <a:p>
            <a:pPr algn="just">
              <a:defRPr/>
            </a:pPr>
            <a:r>
              <a:rPr lang="es-ES" sz="2400" b="0" kern="0" dirty="0">
                <a:solidFill>
                  <a:srgbClr val="262673"/>
                </a:solidFill>
              </a:rPr>
              <a:t> Parece que el bajo porcentaje de desempleados sigue siendo un indicador de la dinámica de desarrollo de cada comunidad, aunque junto con los procesos de cambio, especialmente en la tecnología y la industria de la robótica, las máquinas están empezando a sustituir al hombre y, por lo tanto, el trabajo empieza a tener un significado completamente diferente. Se convierte en una especie de privilegio y hasta ahora, se generan problemas desconocidos relacionados con la necesidad de organizar las sociedades en unas condiciones completamente nuevas, es decir, con un gran número de personas desempleadas y las consecuencias de este fenómeno (véase, por ejemplo, </a:t>
            </a:r>
            <a:r>
              <a:rPr lang="es-ES" sz="2400" b="0" kern="0" dirty="0" err="1">
                <a:solidFill>
                  <a:srgbClr val="262673"/>
                </a:solidFill>
              </a:rPr>
              <a:t>Harari</a:t>
            </a:r>
            <a:r>
              <a:rPr lang="es-ES" sz="2400" b="0" kern="0" dirty="0">
                <a:solidFill>
                  <a:srgbClr val="262673"/>
                </a:solidFill>
              </a:rPr>
              <a:t> Y.N. Homo Deus)</a:t>
            </a:r>
          </a:p>
          <a:p>
            <a:pPr algn="just">
              <a:defRPr/>
            </a:pPr>
            <a:r>
              <a:rPr lang="es-ES" sz="1600" b="0" kern="0" dirty="0">
                <a:solidFill>
                  <a:srgbClr val="262673"/>
                </a:solidFill>
              </a:rPr>
              <a:t>(véase, por ejemplo, </a:t>
            </a:r>
            <a:r>
              <a:rPr lang="es-ES" sz="1600" b="0" kern="0" dirty="0" err="1">
                <a:solidFill>
                  <a:srgbClr val="262673"/>
                </a:solidFill>
              </a:rPr>
              <a:t>Harari</a:t>
            </a:r>
            <a:r>
              <a:rPr lang="es-ES" sz="1600" b="0" kern="0" dirty="0">
                <a:solidFill>
                  <a:srgbClr val="262673"/>
                </a:solidFill>
              </a:rPr>
              <a:t> Y.N. - Homo Deus. https://www.ynharari.com/book/homo-deus/ consultado el 17.07.2019).</a:t>
            </a:r>
            <a:endParaRPr lang="en-US" sz="1600" b="0" kern="0" dirty="0">
              <a:solidFill>
                <a:srgbClr val="262673"/>
              </a:solidFill>
            </a:endParaRPr>
          </a:p>
          <a:p>
            <a:pPr algn="just">
              <a:defRPr/>
            </a:pPr>
            <a:endParaRPr lang="en-US" b="0" kern="0" dirty="0"/>
          </a:p>
        </p:txBody>
      </p:sp>
    </p:spTree>
    <p:extLst>
      <p:ext uri="{BB962C8B-B14F-4D97-AF65-F5344CB8AC3E}">
        <p14:creationId xmlns:p14="http://schemas.microsoft.com/office/powerpoint/2010/main" val="1850248810"/>
      </p:ext>
    </p:extLst>
  </p:cSld>
  <p:clrMapOvr>
    <a:masterClrMapping/>
  </p:clrMapOvr>
  <p:transition advClick="0" advTm="3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10" name="Tytuł 1">
            <a:extLst>
              <a:ext uri="{FF2B5EF4-FFF2-40B4-BE49-F238E27FC236}">
                <a16:creationId xmlns:a16="http://schemas.microsoft.com/office/drawing/2014/main" id="{43BE92DD-D3CB-C048-9F37-0597261FE97C}"/>
              </a:ext>
            </a:extLst>
          </p:cNvPr>
          <p:cNvSpPr txBox="1">
            <a:spLocks/>
          </p:cNvSpPr>
          <p:nvPr/>
        </p:nvSpPr>
        <p:spPr>
          <a:xfrm>
            <a:off x="369887" y="870137"/>
            <a:ext cx="8404225" cy="1224134"/>
          </a:xfrm>
          <a:prstGeom prst="rect">
            <a:avLst/>
          </a:prstGeom>
        </p:spPr>
        <p:txBody>
          <a:bodyPr>
            <a:noAutofit/>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s-ES" kern="0">
                <a:solidFill>
                  <a:srgbClr val="262673"/>
                </a:solidFill>
                <a:latin typeface="+mn-lt"/>
              </a:rPr>
              <a:t>Discapacidad</a:t>
            </a:r>
            <a:br>
              <a:rPr lang="es-ES" kern="0">
                <a:solidFill>
                  <a:srgbClr val="262673"/>
                </a:solidFill>
                <a:latin typeface="+mn-lt"/>
              </a:rPr>
            </a:br>
            <a:r>
              <a:rPr lang="es-ES" kern="0">
                <a:solidFill>
                  <a:srgbClr val="262673"/>
                </a:solidFill>
                <a:latin typeface="+mn-lt"/>
              </a:rPr>
              <a:t>según la Convención de las Naciones Unidas sobre los derechos de las personas con discapacidad del 2006</a:t>
            </a:r>
          </a:p>
        </p:txBody>
      </p:sp>
      <p:sp>
        <p:nvSpPr>
          <p:cNvPr id="11" name="Symbol zastępczy zawartości 2">
            <a:extLst>
              <a:ext uri="{FF2B5EF4-FFF2-40B4-BE49-F238E27FC236}">
                <a16:creationId xmlns:a16="http://schemas.microsoft.com/office/drawing/2014/main" id="{A7DD0E85-797F-0545-8E65-9F7EA180770D}"/>
              </a:ext>
            </a:extLst>
          </p:cNvPr>
          <p:cNvSpPr txBox="1">
            <a:spLocks/>
          </p:cNvSpPr>
          <p:nvPr/>
        </p:nvSpPr>
        <p:spPr>
          <a:xfrm>
            <a:off x="457994" y="2492896"/>
            <a:ext cx="8228012" cy="2882900"/>
          </a:xfrm>
          <a:prstGeom prst="rect">
            <a:avLst/>
          </a:prstGeom>
        </p:spPr>
        <p:txBody>
          <a:bodyPr>
            <a:normAutofit/>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0">
              <a:lnSpc>
                <a:spcPct val="150000"/>
              </a:lnSpc>
              <a:defRPr/>
            </a:pPr>
            <a:r>
              <a:rPr lang="es-ES" sz="2200" b="0" kern="0" dirty="0">
                <a:solidFill>
                  <a:srgbClr val="262673"/>
                </a:solidFill>
              </a:rPr>
              <a:t>La discapacidad es una capacidad física, mental, intelectual o sensorial reducida a largo plazo para interactuar con diversas barreras que pueden limitar la participación plena y efectiva en la vida social en igualdad de condiciones con otros ciudadanos. </a:t>
            </a:r>
            <a:endParaRPr lang="en-US" b="0" kern="0" dirty="0"/>
          </a:p>
          <a:p>
            <a:pPr marL="0">
              <a:lnSpc>
                <a:spcPct val="150000"/>
              </a:lnSpc>
              <a:defRPr/>
            </a:pPr>
            <a:endParaRPr lang="en-US" b="0" kern="0" dirty="0"/>
          </a:p>
        </p:txBody>
      </p:sp>
    </p:spTree>
    <p:extLst>
      <p:ext uri="{BB962C8B-B14F-4D97-AF65-F5344CB8AC3E}">
        <p14:creationId xmlns:p14="http://schemas.microsoft.com/office/powerpoint/2010/main" val="3818393655"/>
      </p:ext>
    </p:extLst>
  </p:cSld>
  <p:clrMapOvr>
    <a:masterClrMapping/>
  </p:clrMapOvr>
  <p:transition advClick="0" advTm="3000"/>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107504" y="692697"/>
            <a:ext cx="8565584" cy="504056"/>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r>
              <a:rPr lang="en-US" kern="0" dirty="0" err="1">
                <a:solidFill>
                  <a:srgbClr val="262673"/>
                </a:solidFill>
              </a:rPr>
              <a:t>Esquema</a:t>
            </a:r>
            <a:r>
              <a:rPr lang="en-US" kern="0" dirty="0">
                <a:solidFill>
                  <a:srgbClr val="262673"/>
                </a:solidFill>
              </a:rPr>
              <a:t> de </a:t>
            </a:r>
            <a:r>
              <a:rPr lang="en-US" kern="0" dirty="0" err="1">
                <a:solidFill>
                  <a:srgbClr val="262673"/>
                </a:solidFill>
              </a:rPr>
              <a:t>rehabilitación</a:t>
            </a:r>
            <a:r>
              <a:rPr lang="en-US" kern="0" dirty="0">
                <a:solidFill>
                  <a:srgbClr val="262673"/>
                </a:solidFill>
              </a:rPr>
              <a:t> social y </a:t>
            </a:r>
            <a:r>
              <a:rPr lang="en-US" kern="0" dirty="0" err="1">
                <a:solidFill>
                  <a:srgbClr val="262673"/>
                </a:solidFill>
              </a:rPr>
              <a:t>profesional</a:t>
            </a:r>
            <a:endParaRPr lang="en-US" kern="0" dirty="0">
              <a:solidFill>
                <a:srgbClr val="262673"/>
              </a:solidFill>
              <a:latin typeface="+mn-lt"/>
            </a:endParaRPr>
          </a:p>
        </p:txBody>
      </p:sp>
      <p:graphicFrame>
        <p:nvGraphicFramePr>
          <p:cNvPr id="10" name="9 Diagrama"/>
          <p:cNvGraphicFramePr/>
          <p:nvPr/>
        </p:nvGraphicFramePr>
        <p:xfrm>
          <a:off x="571472" y="1285860"/>
          <a:ext cx="7786710" cy="52863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7980111"/>
      </p:ext>
    </p:extLst>
  </p:cSld>
  <p:clrMapOvr>
    <a:masterClrMapping/>
  </p:clrMapOvr>
  <p:transition advClick="0" advTm="3000"/>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203484" y="797556"/>
            <a:ext cx="8737032" cy="1008111"/>
          </a:xfrm>
          <a:prstGeom prst="rect">
            <a:avLst/>
          </a:prstGeom>
        </p:spPr>
        <p:txBody>
          <a:bodyPr>
            <a:noAutofit/>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r>
              <a:rPr lang="en-US" kern="0" dirty="0" err="1">
                <a:solidFill>
                  <a:srgbClr val="262673"/>
                </a:solidFill>
              </a:rPr>
              <a:t>Desempeño</a:t>
            </a:r>
            <a:r>
              <a:rPr lang="en-US" kern="0" dirty="0">
                <a:solidFill>
                  <a:srgbClr val="262673"/>
                </a:solidFill>
              </a:rPr>
              <a:t> </a:t>
            </a:r>
            <a:r>
              <a:rPr lang="en-US" kern="0" dirty="0" err="1">
                <a:solidFill>
                  <a:srgbClr val="262673"/>
                </a:solidFill>
              </a:rPr>
              <a:t>profesional</a:t>
            </a:r>
            <a:r>
              <a:rPr lang="en-US" kern="0" dirty="0">
                <a:solidFill>
                  <a:srgbClr val="262673"/>
                </a:solidFill>
              </a:rPr>
              <a:t>: </a:t>
            </a:r>
          </a:p>
          <a:p>
            <a:r>
              <a:rPr lang="en-US" kern="0" dirty="0" err="1">
                <a:solidFill>
                  <a:srgbClr val="262673"/>
                </a:solidFill>
              </a:rPr>
              <a:t>selección</a:t>
            </a:r>
            <a:r>
              <a:rPr lang="en-US" kern="0" dirty="0">
                <a:solidFill>
                  <a:srgbClr val="262673"/>
                </a:solidFill>
              </a:rPr>
              <a:t> de </a:t>
            </a:r>
            <a:r>
              <a:rPr lang="en-US" kern="0" dirty="0" err="1">
                <a:solidFill>
                  <a:srgbClr val="262673"/>
                </a:solidFill>
              </a:rPr>
              <a:t>ejemplos</a:t>
            </a:r>
            <a:r>
              <a:rPr lang="en-US" kern="0" dirty="0">
                <a:solidFill>
                  <a:srgbClr val="262673"/>
                </a:solidFill>
              </a:rPr>
              <a:t> de </a:t>
            </a:r>
            <a:r>
              <a:rPr lang="en-US" kern="0" dirty="0" err="1">
                <a:solidFill>
                  <a:srgbClr val="262673"/>
                </a:solidFill>
              </a:rPr>
              <a:t>buenas</a:t>
            </a:r>
            <a:r>
              <a:rPr lang="en-US" kern="0" dirty="0">
                <a:solidFill>
                  <a:srgbClr val="262673"/>
                </a:solidFill>
              </a:rPr>
              <a:t> </a:t>
            </a:r>
            <a:r>
              <a:rPr lang="en-US" kern="0" dirty="0" err="1">
                <a:solidFill>
                  <a:srgbClr val="262673"/>
                </a:solidFill>
              </a:rPr>
              <a:t>prácticas</a:t>
            </a:r>
            <a:endParaRPr lang="pl-PL" kern="0" dirty="0">
              <a:solidFill>
                <a:srgbClr val="262673"/>
              </a:solidFill>
              <a:latin typeface="+mn-lt"/>
            </a:endParaRPr>
          </a:p>
        </p:txBody>
      </p:sp>
      <p:sp>
        <p:nvSpPr>
          <p:cNvPr id="3" name="Symbol zastępczy zawartości 2"/>
          <p:cNvSpPr txBox="1">
            <a:spLocks/>
          </p:cNvSpPr>
          <p:nvPr/>
        </p:nvSpPr>
        <p:spPr>
          <a:xfrm>
            <a:off x="0" y="1805667"/>
            <a:ext cx="8737032" cy="4377669"/>
          </a:xfrm>
          <a:prstGeom prst="rect">
            <a:avLst/>
          </a:prstGeom>
        </p:spPr>
        <p:txBody>
          <a:bodyPr>
            <a:normAutofit fontScale="25000" lnSpcReduction="200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lgn="just"/>
            <a:r>
              <a:rPr lang="es-ES" sz="5200" b="0" kern="0" dirty="0">
                <a:solidFill>
                  <a:srgbClr val="262673"/>
                </a:solidFill>
              </a:rPr>
              <a:t>Programas de apoyo a los compañeros y de servicios al consumidor que pueden ser proporcionados por diversos tipos de agencias u organizaciones independientes sin ánimo de lucro</a:t>
            </a:r>
          </a:p>
          <a:p>
            <a:pPr algn="just"/>
            <a:r>
              <a:rPr lang="es-ES" sz="5200" b="0" kern="0" dirty="0">
                <a:solidFill>
                  <a:srgbClr val="262673"/>
                </a:solidFill>
              </a:rPr>
              <a:t>Modelos autónomos de prestación de servicios en los que las personas con discapacidad pueden emplear a sus propios preparadores laborales y personal de apoyo al empleo</a:t>
            </a:r>
          </a:p>
          <a:p>
            <a:pPr algn="just"/>
            <a:r>
              <a:rPr lang="es-ES" sz="5200" b="0" kern="0" dirty="0">
                <a:solidFill>
                  <a:srgbClr val="262673"/>
                </a:solidFill>
              </a:rPr>
              <a:t>El empleo individualizado significa determinar las reglas de la relación laboral entre empleados y empleadores de forma que se adapte a sus necesidades mutuas. Se basa en la determinación individualizada de los puntos fuertes, las necesidades y los intereses de la persona discapacitada y tiene por objeto satisfacer las necesidades específicas del empresario</a:t>
            </a:r>
          </a:p>
          <a:p>
            <a:pPr algn="just"/>
            <a:r>
              <a:rPr lang="es-ES" sz="5200" b="0" kern="0" dirty="0">
                <a:solidFill>
                  <a:srgbClr val="262673"/>
                </a:solidFill>
              </a:rPr>
              <a:t>Los modelos de colaboradores se basan en empleados ordinarios en el entorno laboral que proporcionan formación profesional y apoyo continuo al participante. Este apoyo puede prestarse sobre un principio de voluntariado o ser remunerado mediante una beca u otra forma de pago</a:t>
            </a:r>
          </a:p>
          <a:p>
            <a:pPr algn="just"/>
            <a:r>
              <a:rPr lang="es-ES" sz="5200" b="0" kern="0" dirty="0">
                <a:solidFill>
                  <a:srgbClr val="262673"/>
                </a:solidFill>
              </a:rPr>
              <a:t>Ticket </a:t>
            </a:r>
            <a:r>
              <a:rPr lang="es-ES" sz="5200" b="0" kern="0" dirty="0" err="1">
                <a:solidFill>
                  <a:srgbClr val="262673"/>
                </a:solidFill>
              </a:rPr>
              <a:t>to</a:t>
            </a:r>
            <a:r>
              <a:rPr lang="es-ES" sz="5200" b="0" kern="0" dirty="0">
                <a:solidFill>
                  <a:srgbClr val="262673"/>
                </a:solidFill>
              </a:rPr>
              <a:t> </a:t>
            </a:r>
            <a:r>
              <a:rPr lang="es-ES" sz="5200" b="0" kern="0" dirty="0" err="1">
                <a:solidFill>
                  <a:srgbClr val="262673"/>
                </a:solidFill>
              </a:rPr>
              <a:t>Work</a:t>
            </a:r>
            <a:r>
              <a:rPr lang="es-ES" sz="5200" b="0" kern="0" dirty="0">
                <a:solidFill>
                  <a:srgbClr val="262673"/>
                </a:solidFill>
              </a:rPr>
              <a:t> (TTW) es un programa que se ajusta a la legislación estadounidense y, como su nombre indica </a:t>
            </a:r>
            <a:r>
              <a:rPr lang="es-ES" sz="5200" b="0" kern="0" dirty="0" err="1">
                <a:solidFill>
                  <a:srgbClr val="262673"/>
                </a:solidFill>
              </a:rPr>
              <a:t>indica</a:t>
            </a:r>
            <a:r>
              <a:rPr lang="es-ES" sz="5200" b="0" kern="0" dirty="0">
                <a:solidFill>
                  <a:srgbClr val="262673"/>
                </a:solidFill>
              </a:rPr>
              <a:t> un tipo de financiación del empleo, teniendo en cuenta un tipo de habilitación sobre una base diaria, es decir, proporcionar actividades programadas en un entorno distinto al residencial, como la capacidad de autoayuda, el uso de habilidades de adaptación que pueden mejorar el desarrollo de las habilidades sociales y desarrollar habilidades en las actividades cotidianas y la vida, incluso en el ámbito de la preparación para el trabajo. La habilitación también puede aplicarse a la organización de servicios para personas en edad de jubilación o ancianos</a:t>
            </a:r>
          </a:p>
          <a:p>
            <a:pPr algn="just"/>
            <a:r>
              <a:rPr lang="es-ES" sz="5600" b="0" kern="0" dirty="0">
                <a:solidFill>
                  <a:srgbClr val="262673"/>
                </a:solidFill>
              </a:rPr>
              <a:t> </a:t>
            </a:r>
            <a:r>
              <a:rPr lang="es-ES" sz="4000" b="0" kern="0" dirty="0">
                <a:solidFill>
                  <a:srgbClr val="262673"/>
                </a:solidFill>
              </a:rPr>
              <a:t>(véase. </a:t>
            </a:r>
            <a:r>
              <a:rPr lang="es-ES" sz="4000" b="0" kern="0" dirty="0" err="1">
                <a:solidFill>
                  <a:srgbClr val="262673"/>
                </a:solidFill>
              </a:rPr>
              <a:t>Cindy</a:t>
            </a:r>
            <a:r>
              <a:rPr lang="es-ES" sz="4000" b="0" kern="0" dirty="0">
                <a:solidFill>
                  <a:srgbClr val="262673"/>
                </a:solidFill>
              </a:rPr>
              <a:t> Mann, DEPARTAMENTO DE SALUD Y SERVICIOS HUMANOS, Boletín informativo, 09.2016, https://downloads.cms.gov/cmsgov/archived-downloads/CMCSBulletins/downloads/CIB-9-16-11.pdf - consultado el 27.01.2020)</a:t>
            </a:r>
            <a:endParaRPr lang="en-US" sz="4000" b="0" kern="0" dirty="0">
              <a:solidFill>
                <a:srgbClr val="262673"/>
              </a:solidFill>
            </a:endParaRPr>
          </a:p>
          <a:p>
            <a:pPr algn="just"/>
            <a:endParaRPr lang="en-US" b="0" kern="0" dirty="0"/>
          </a:p>
          <a:p>
            <a:pPr algn="just"/>
            <a:endParaRPr lang="en-US" b="0" kern="0" dirty="0"/>
          </a:p>
        </p:txBody>
      </p:sp>
    </p:spTree>
    <p:extLst>
      <p:ext uri="{BB962C8B-B14F-4D97-AF65-F5344CB8AC3E}">
        <p14:creationId xmlns:p14="http://schemas.microsoft.com/office/powerpoint/2010/main" val="183320919"/>
      </p:ext>
    </p:extLst>
  </p:cSld>
  <p:clrMapOvr>
    <a:masterClrMapping/>
  </p:clrMapOvr>
  <p:transition advClick="0" advTm="3000"/>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a:extLst>
              <a:ext uri="{FF2B5EF4-FFF2-40B4-BE49-F238E27FC236}">
                <a16:creationId xmlns:a16="http://schemas.microsoft.com/office/drawing/2014/main" id="{36A6E107-3F95-AA49-89CA-13065413B01B}"/>
              </a:ext>
            </a:extLst>
          </p:cNvPr>
          <p:cNvSpPr txBox="1">
            <a:spLocks/>
          </p:cNvSpPr>
          <p:nvPr/>
        </p:nvSpPr>
        <p:spPr>
          <a:xfrm>
            <a:off x="382587" y="847030"/>
            <a:ext cx="8378825" cy="433387"/>
          </a:xfrm>
          <a:prstGeom prst="rect">
            <a:avLst/>
          </a:prstGeom>
        </p:spPr>
        <p:txBody>
          <a:bodyPr>
            <a:noAutofit/>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rgbClr val="262673"/>
                </a:solidFill>
              </a:rPr>
              <a:t>Vida </a:t>
            </a:r>
            <a:r>
              <a:rPr lang="en-US" kern="0" dirty="0" err="1">
                <a:solidFill>
                  <a:srgbClr val="262673"/>
                </a:solidFill>
              </a:rPr>
              <a:t>en</a:t>
            </a:r>
            <a:r>
              <a:rPr lang="en-US" kern="0" dirty="0">
                <a:solidFill>
                  <a:srgbClr val="262673"/>
                </a:solidFill>
              </a:rPr>
              <a:t> pareja - </a:t>
            </a:r>
            <a:r>
              <a:rPr lang="en-US" kern="0" dirty="0" err="1">
                <a:solidFill>
                  <a:srgbClr val="262673"/>
                </a:solidFill>
              </a:rPr>
              <a:t>Sexualidad</a:t>
            </a:r>
            <a:endParaRPr lang="pl-PL" kern="0" dirty="0">
              <a:solidFill>
                <a:srgbClr val="262673"/>
              </a:solidFill>
              <a:latin typeface="+mn-lt"/>
            </a:endParaRPr>
          </a:p>
        </p:txBody>
      </p:sp>
      <p:sp>
        <p:nvSpPr>
          <p:cNvPr id="6" name="Symbol zastępczy zawartości 4">
            <a:extLst>
              <a:ext uri="{FF2B5EF4-FFF2-40B4-BE49-F238E27FC236}">
                <a16:creationId xmlns:a16="http://schemas.microsoft.com/office/drawing/2014/main" id="{46B21C51-907B-D545-B18F-FB51ACB2B1A2}"/>
              </a:ext>
            </a:extLst>
          </p:cNvPr>
          <p:cNvSpPr txBox="1">
            <a:spLocks/>
          </p:cNvSpPr>
          <p:nvPr/>
        </p:nvSpPr>
        <p:spPr>
          <a:xfrm>
            <a:off x="397395" y="1602649"/>
            <a:ext cx="8080103" cy="4381500"/>
          </a:xfrm>
          <a:prstGeom prst="rect">
            <a:avLst/>
          </a:prstGeom>
        </p:spPr>
        <p:txBody>
          <a:bodyPr>
            <a:normAutofit fontScale="70000" lnSpcReduction="200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defRPr/>
            </a:pPr>
            <a:r>
              <a:rPr lang="es-ES" sz="1950" b="0" kern="0" dirty="0">
                <a:solidFill>
                  <a:srgbClr val="262673"/>
                </a:solidFill>
              </a:rPr>
              <a:t>Dependiendo del tipo de discapacidad, la vida en pareja y la vida sexual pueden incluir diferentes tipos de problemas </a:t>
            </a:r>
          </a:p>
          <a:p>
            <a:pPr>
              <a:defRPr/>
            </a:pPr>
            <a:r>
              <a:rPr lang="es-ES" sz="1950" b="0" kern="0" dirty="0">
                <a:solidFill>
                  <a:srgbClr val="262673"/>
                </a:solidFill>
              </a:rPr>
              <a:t>Hay organizaciones que ofrecen asesoramiento en el ámbito de la intimidad para personas con discapacidad</a:t>
            </a:r>
          </a:p>
          <a:p>
            <a:pPr>
              <a:defRPr/>
            </a:pPr>
            <a:r>
              <a:rPr lang="es-ES" sz="1950" b="0" kern="0" dirty="0">
                <a:solidFill>
                  <a:srgbClr val="262673"/>
                </a:solidFill>
              </a:rPr>
              <a:t>También hay países en los que existen muchas barreras y restricciones para las personas con discapacidad en este ámbito, especialmente para las personas con discapacidad intelectual (por ejemplo, en Polonia) </a:t>
            </a:r>
          </a:p>
          <a:p>
            <a:pPr>
              <a:defRPr/>
            </a:pPr>
            <a:r>
              <a:rPr lang="es-ES" sz="1950" b="0" kern="0" dirty="0">
                <a:solidFill>
                  <a:srgbClr val="262673"/>
                </a:solidFill>
              </a:rPr>
              <a:t>El sistema alemán se basa en gran medida en un enfoque pragmático para identificar los retos y las soluciones en el ámbito de las relaciones y el sexo entre las personas con discapacidad intelectual más profunda. Entre estas cuestiones se encuentran: </a:t>
            </a:r>
          </a:p>
          <a:p>
            <a:pPr>
              <a:buFont typeface="Arial" pitchFamily="34" charset="0"/>
              <a:buChar char="•"/>
              <a:defRPr/>
            </a:pPr>
            <a:r>
              <a:rPr lang="es-ES" sz="1950" b="0" kern="0" dirty="0">
                <a:solidFill>
                  <a:srgbClr val="262673"/>
                </a:solidFill>
              </a:rPr>
              <a:t>¿Cómo diseñar adecuadamente la educación sexual? </a:t>
            </a:r>
          </a:p>
          <a:p>
            <a:pPr>
              <a:buFont typeface="Arial" pitchFamily="34" charset="0"/>
              <a:buChar char="•"/>
              <a:defRPr/>
            </a:pPr>
            <a:r>
              <a:rPr lang="es-ES" sz="1950" b="0" kern="0" dirty="0">
                <a:solidFill>
                  <a:srgbClr val="262673"/>
                </a:solidFill>
              </a:rPr>
              <a:t>¿Qué decir a una persona si quiere casarse y tener hijos? </a:t>
            </a:r>
          </a:p>
          <a:p>
            <a:pPr>
              <a:buFont typeface="Arial" pitchFamily="34" charset="0"/>
              <a:buChar char="•"/>
              <a:defRPr/>
            </a:pPr>
            <a:r>
              <a:rPr lang="es-ES" sz="1950" b="0" kern="0" dirty="0">
                <a:solidFill>
                  <a:srgbClr val="262673"/>
                </a:solidFill>
              </a:rPr>
              <a:t>¿Qué hacer si una persona con discapacidad se desnuda delante de los demás? </a:t>
            </a:r>
          </a:p>
          <a:p>
            <a:pPr>
              <a:buFont typeface="Arial" pitchFamily="34" charset="0"/>
              <a:buChar char="•"/>
              <a:defRPr/>
            </a:pPr>
            <a:r>
              <a:rPr lang="es-ES" sz="1950" b="0" kern="0" dirty="0">
                <a:solidFill>
                  <a:srgbClr val="262673"/>
                </a:solidFill>
              </a:rPr>
              <a:t>¿Cómo prevenir el acoso y la violencia sexual? </a:t>
            </a:r>
          </a:p>
          <a:p>
            <a:pPr>
              <a:buFont typeface="Arial" pitchFamily="34" charset="0"/>
              <a:buChar char="•"/>
              <a:defRPr/>
            </a:pPr>
            <a:r>
              <a:rPr lang="es-ES" sz="1950" b="0" kern="0" dirty="0">
                <a:solidFill>
                  <a:srgbClr val="262673"/>
                </a:solidFill>
              </a:rPr>
              <a:t>¿Qué perspectivas tienen los homosexuales?</a:t>
            </a:r>
            <a:endParaRPr lang="en-US" b="0" kern="0" dirty="0">
              <a:solidFill>
                <a:srgbClr val="262673"/>
              </a:solidFill>
            </a:endParaRPr>
          </a:p>
        </p:txBody>
      </p:sp>
    </p:spTree>
    <p:extLst>
      <p:ext uri="{BB962C8B-B14F-4D97-AF65-F5344CB8AC3E}">
        <p14:creationId xmlns:p14="http://schemas.microsoft.com/office/powerpoint/2010/main" val="1348309961"/>
      </p:ext>
    </p:extLst>
  </p:cSld>
  <p:clrMapOvr>
    <a:masterClrMapping/>
  </p:clrMapOvr>
  <p:transition advClick="0" advTm="3000"/>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zawartości 2">
            <a:extLst>
              <a:ext uri="{FF2B5EF4-FFF2-40B4-BE49-F238E27FC236}">
                <a16:creationId xmlns:a16="http://schemas.microsoft.com/office/drawing/2014/main" id="{D493185B-6D39-934E-820A-F7CCB1C2C6BB}"/>
              </a:ext>
            </a:extLst>
          </p:cNvPr>
          <p:cNvSpPr txBox="1">
            <a:spLocks/>
          </p:cNvSpPr>
          <p:nvPr/>
        </p:nvSpPr>
        <p:spPr>
          <a:xfrm>
            <a:off x="195624" y="1556792"/>
            <a:ext cx="8584381" cy="4680520"/>
          </a:xfrm>
          <a:prstGeom prst="rect">
            <a:avLst/>
          </a:prstGeom>
        </p:spPr>
        <p:txBody>
          <a:bodyPr>
            <a:noAutofit/>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lgn="just">
              <a:defRPr/>
            </a:pPr>
            <a:r>
              <a:rPr lang="es-ES" sz="1500" b="0" kern="0" dirty="0">
                <a:solidFill>
                  <a:srgbClr val="262673"/>
                </a:solidFill>
              </a:rPr>
              <a:t>El desarrollo de la sexualidad, además de la libertad, también tiene reglas y restricciones, especialmente en el contexto de los llamados comportamientos difíciles (desnudarse, masturbarse). También hay que destacar que el sexo y la intimidad es una expresión del amor en la pareja. Ver: https://www.independentliving.org/docs5/sexuality.html - en inglés</a:t>
            </a:r>
          </a:p>
          <a:p>
            <a:pPr algn="just">
              <a:defRPr/>
            </a:pPr>
            <a:r>
              <a:rPr lang="es-ES" sz="1500" b="0" kern="0" dirty="0">
                <a:solidFill>
                  <a:srgbClr val="262673"/>
                </a:solidFill>
              </a:rPr>
              <a:t>Marco pragmático de indicaciones para crear un modelo de apoyo:</a:t>
            </a:r>
          </a:p>
          <a:p>
            <a:pPr algn="just">
              <a:defRPr/>
            </a:pPr>
            <a:r>
              <a:rPr lang="es-ES" sz="1500" b="0" kern="0" dirty="0">
                <a:solidFill>
                  <a:srgbClr val="262673"/>
                </a:solidFill>
              </a:rPr>
              <a:t>Las parejas que se están formando necesitan desarrollo y perspectivas de vida. Los especialistas y asesores sólo deben apoyar y ayudar a dar forma a las decisiones de las personas con discapacidad, no deben decidir por ellas.</a:t>
            </a:r>
          </a:p>
          <a:p>
            <a:pPr algn="just">
              <a:defRPr/>
            </a:pPr>
            <a:r>
              <a:rPr lang="es-ES" sz="1500" b="0" kern="0" dirty="0">
                <a:solidFill>
                  <a:srgbClr val="262673"/>
                </a:solidFill>
              </a:rPr>
              <a:t>En caso de embarazo, se crean muchas tareas nuevas cuando viene una nueva persona al mundo, y el aborto no es una opción, por lo que es necesario planificar su formación y sistema de apoyo.</a:t>
            </a:r>
          </a:p>
          <a:p>
            <a:pPr algn="just">
              <a:defRPr/>
            </a:pPr>
            <a:r>
              <a:rPr lang="es-ES" sz="1500" b="0" kern="0" dirty="0">
                <a:solidFill>
                  <a:srgbClr val="262673"/>
                </a:solidFill>
              </a:rPr>
              <a:t>En el caso de las parejas homosexuales es necesario crear perspectivas de vida y ajustes a las leyes aplicables, especialmente en el ámbito de casarse y tener hijos.</a:t>
            </a:r>
          </a:p>
          <a:p>
            <a:pPr algn="just">
              <a:defRPr/>
            </a:pPr>
            <a:r>
              <a:rPr lang="es-ES" sz="1500" b="0" kern="0" dirty="0">
                <a:solidFill>
                  <a:srgbClr val="262673"/>
                </a:solidFill>
              </a:rPr>
              <a:t>Los adultos con discapacidad deben poder llevar una vida independiente y digna.</a:t>
            </a:r>
            <a:endParaRPr lang="en-US" sz="1500" b="0" kern="0" dirty="0"/>
          </a:p>
          <a:p>
            <a:pPr algn="just">
              <a:defRPr/>
            </a:pPr>
            <a:endParaRPr lang="en-US" sz="1500" b="0" kern="0" dirty="0"/>
          </a:p>
        </p:txBody>
      </p:sp>
      <p:sp>
        <p:nvSpPr>
          <p:cNvPr id="4" name="Tytuł 1">
            <a:extLst>
              <a:ext uri="{FF2B5EF4-FFF2-40B4-BE49-F238E27FC236}">
                <a16:creationId xmlns:a16="http://schemas.microsoft.com/office/drawing/2014/main" id="{151B4945-5E07-4E06-9ED4-59F5C69E8BA0}"/>
              </a:ext>
            </a:extLst>
          </p:cNvPr>
          <p:cNvSpPr txBox="1">
            <a:spLocks/>
          </p:cNvSpPr>
          <p:nvPr/>
        </p:nvSpPr>
        <p:spPr>
          <a:xfrm>
            <a:off x="382587" y="847030"/>
            <a:ext cx="8378825" cy="433387"/>
          </a:xfrm>
          <a:prstGeom prst="rect">
            <a:avLst/>
          </a:prstGeom>
        </p:spPr>
        <p:txBody>
          <a:bodyPr>
            <a:noAutofit/>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rgbClr val="262673"/>
                </a:solidFill>
              </a:rPr>
              <a:t>Vida </a:t>
            </a:r>
            <a:r>
              <a:rPr lang="en-US" kern="0" dirty="0" err="1">
                <a:solidFill>
                  <a:srgbClr val="262673"/>
                </a:solidFill>
              </a:rPr>
              <a:t>en</a:t>
            </a:r>
            <a:r>
              <a:rPr lang="en-US" kern="0" dirty="0">
                <a:solidFill>
                  <a:srgbClr val="262673"/>
                </a:solidFill>
              </a:rPr>
              <a:t> pareja - </a:t>
            </a:r>
            <a:r>
              <a:rPr lang="en-US" kern="0" dirty="0" err="1">
                <a:solidFill>
                  <a:srgbClr val="262673"/>
                </a:solidFill>
              </a:rPr>
              <a:t>Sexualidad</a:t>
            </a:r>
            <a:endParaRPr lang="pl-PL" kern="0" dirty="0">
              <a:solidFill>
                <a:srgbClr val="262673"/>
              </a:solidFill>
              <a:latin typeface="+mn-lt"/>
            </a:endParaRPr>
          </a:p>
        </p:txBody>
      </p:sp>
    </p:spTree>
    <p:extLst>
      <p:ext uri="{BB962C8B-B14F-4D97-AF65-F5344CB8AC3E}">
        <p14:creationId xmlns:p14="http://schemas.microsoft.com/office/powerpoint/2010/main" val="2874919"/>
      </p:ext>
    </p:extLst>
  </p:cSld>
  <p:clrMapOvr>
    <a:masterClrMapping/>
  </p:clrMapOvr>
  <p:transition advClick="0" advTm="3000"/>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txBox="1">
            <a:spLocks/>
          </p:cNvSpPr>
          <p:nvPr/>
        </p:nvSpPr>
        <p:spPr>
          <a:xfrm>
            <a:off x="107504" y="1378045"/>
            <a:ext cx="8653908" cy="4715251"/>
          </a:xfrm>
          <a:prstGeom prst="rect">
            <a:avLst/>
          </a:prstGeom>
        </p:spPr>
        <p:txBody>
          <a:bodyPr>
            <a:normAutofit fontScale="925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lgn="just"/>
            <a:r>
              <a:rPr lang="es-ES" sz="1400" b="0" kern="0" dirty="0">
                <a:solidFill>
                  <a:srgbClr val="262673"/>
                </a:solidFill>
              </a:rPr>
              <a:t>Marco pragmático para las recomendaciones sobre la creación de un modelo de apoyo: </a:t>
            </a:r>
          </a:p>
          <a:p>
            <a:pPr algn="just"/>
            <a:r>
              <a:rPr lang="es-ES" sz="1400" b="0" kern="0" dirty="0">
                <a:solidFill>
                  <a:srgbClr val="262673"/>
                </a:solidFill>
              </a:rPr>
              <a:t>Toda persona, de acuerdo con su voluntad y los valores aceptados, y aceptando la responsabilidad de sí misma y de sus actos, tiene derecho a diseñar su vida, incluida la vida en pareja y su propia sexualidad .</a:t>
            </a:r>
          </a:p>
          <a:p>
            <a:pPr algn="just"/>
            <a:r>
              <a:rPr lang="es-ES" sz="1400" b="0" kern="0" dirty="0">
                <a:solidFill>
                  <a:srgbClr val="262673"/>
                </a:solidFill>
              </a:rPr>
              <a:t>La educación general debe incluir también la educación sexual y comenzar prácticamente desde el nacimiento, es importante que el elemento sea también la formación de la </a:t>
            </a:r>
            <a:r>
              <a:rPr lang="es-ES" sz="1400" b="0" kern="0" dirty="0" err="1">
                <a:solidFill>
                  <a:srgbClr val="262673"/>
                </a:solidFill>
              </a:rPr>
              <a:t>asertividad</a:t>
            </a:r>
            <a:r>
              <a:rPr lang="es-ES" sz="1400" b="0" kern="0" dirty="0">
                <a:solidFill>
                  <a:srgbClr val="262673"/>
                </a:solidFill>
              </a:rPr>
              <a:t>.</a:t>
            </a:r>
          </a:p>
          <a:p>
            <a:pPr algn="just"/>
            <a:r>
              <a:rPr lang="es-ES" sz="1400" b="0" kern="0" dirty="0">
                <a:solidFill>
                  <a:srgbClr val="262673"/>
                </a:solidFill>
              </a:rPr>
              <a:t>Planificar actividades educativas en el ámbito de la sexualidad independientemente de la etapa educativa y de estas interacciones, cuyos elementos deben ser acordados por los padres/tutores de una persona con discapacidad principalmente en el ámbito de los principios morales y religiosos .</a:t>
            </a:r>
          </a:p>
          <a:p>
            <a:pPr algn="just"/>
            <a:r>
              <a:rPr lang="es-ES" sz="1400" b="0" kern="0" dirty="0">
                <a:solidFill>
                  <a:srgbClr val="262673"/>
                </a:solidFill>
              </a:rPr>
              <a:t> En el sistema de educación sexual, debería hacerse hincapié en el principio del consentimiento voluntario, así como en garantizar la seguridad en los encuentros íntimos.</a:t>
            </a:r>
          </a:p>
          <a:p>
            <a:pPr algn="just"/>
            <a:r>
              <a:rPr lang="es-ES" sz="1400" b="0" kern="0" dirty="0">
                <a:solidFill>
                  <a:srgbClr val="262673"/>
                </a:solidFill>
              </a:rPr>
              <a:t>En las conversaciones sobre sexualidad con personas con discapacidad, también podemos seguir nuestra propia sexualidad, abordar el desarrollo de la sexualidad, incluidas las normas y las restricciones.</a:t>
            </a:r>
          </a:p>
          <a:p>
            <a:pPr algn="just"/>
            <a:r>
              <a:rPr lang="es-ES" sz="1400" b="0" kern="0" dirty="0">
                <a:solidFill>
                  <a:srgbClr val="262673"/>
                </a:solidFill>
              </a:rPr>
              <a:t>El desarrollo de la sexualidad significa, además de libertad, también reglas y restricciones. También hay que destacar que el sexo y la intimidad son una expresión de amor en la pareja.</a:t>
            </a:r>
          </a:p>
          <a:p>
            <a:pPr algn="just"/>
            <a:r>
              <a:rPr lang="es-ES" b="0" kern="0" dirty="0">
                <a:solidFill>
                  <a:srgbClr val="262673"/>
                </a:solidFill>
              </a:rPr>
              <a:t>véase. https://www.haushall.de/fileadmin/files/pdf_7_Stiftung/Liebe_leben_LeitlinienSexualitaetPartnerschaft.04.12._2009.pdf, consultado el 25.01.2020, sólo en alemán)</a:t>
            </a:r>
            <a:endParaRPr lang="en-US" b="0" kern="0" dirty="0">
              <a:solidFill>
                <a:srgbClr val="262673"/>
              </a:solidFill>
            </a:endParaRPr>
          </a:p>
        </p:txBody>
      </p:sp>
      <p:sp>
        <p:nvSpPr>
          <p:cNvPr id="5" name="Tytuł 1">
            <a:extLst>
              <a:ext uri="{FF2B5EF4-FFF2-40B4-BE49-F238E27FC236}">
                <a16:creationId xmlns:a16="http://schemas.microsoft.com/office/drawing/2014/main" id="{71597284-298C-41B4-BD52-7E03D5332B04}"/>
              </a:ext>
            </a:extLst>
          </p:cNvPr>
          <p:cNvSpPr txBox="1">
            <a:spLocks/>
          </p:cNvSpPr>
          <p:nvPr/>
        </p:nvSpPr>
        <p:spPr>
          <a:xfrm>
            <a:off x="382587" y="847030"/>
            <a:ext cx="8378825" cy="433387"/>
          </a:xfrm>
          <a:prstGeom prst="rect">
            <a:avLst/>
          </a:prstGeom>
        </p:spPr>
        <p:txBody>
          <a:bodyPr>
            <a:noAutofit/>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rgbClr val="262673"/>
                </a:solidFill>
              </a:rPr>
              <a:t>Vida </a:t>
            </a:r>
            <a:r>
              <a:rPr lang="en-US" kern="0" dirty="0" err="1">
                <a:solidFill>
                  <a:srgbClr val="262673"/>
                </a:solidFill>
              </a:rPr>
              <a:t>en</a:t>
            </a:r>
            <a:r>
              <a:rPr lang="en-US" kern="0" dirty="0">
                <a:solidFill>
                  <a:srgbClr val="262673"/>
                </a:solidFill>
              </a:rPr>
              <a:t> pareja - </a:t>
            </a:r>
            <a:r>
              <a:rPr lang="en-US" kern="0" dirty="0" err="1">
                <a:solidFill>
                  <a:srgbClr val="262673"/>
                </a:solidFill>
              </a:rPr>
              <a:t>Sexualidad</a:t>
            </a:r>
            <a:endParaRPr lang="pl-PL" kern="0" dirty="0">
              <a:solidFill>
                <a:srgbClr val="262673"/>
              </a:solidFill>
              <a:latin typeface="+mn-lt"/>
            </a:endParaRPr>
          </a:p>
        </p:txBody>
      </p:sp>
    </p:spTree>
    <p:extLst>
      <p:ext uri="{BB962C8B-B14F-4D97-AF65-F5344CB8AC3E}">
        <p14:creationId xmlns:p14="http://schemas.microsoft.com/office/powerpoint/2010/main" val="565360626"/>
      </p:ext>
    </p:extLst>
  </p:cSld>
  <p:clrMapOvr>
    <a:masterClrMapping/>
  </p:clrMapOvr>
  <p:transition advClick="0" advTm="3000"/>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a:extLst>
              <a:ext uri="{FF2B5EF4-FFF2-40B4-BE49-F238E27FC236}">
                <a16:creationId xmlns:a16="http://schemas.microsoft.com/office/drawing/2014/main" id="{5F735633-9919-7747-B395-A1C332243527}"/>
              </a:ext>
            </a:extLst>
          </p:cNvPr>
          <p:cNvSpPr txBox="1">
            <a:spLocks/>
          </p:cNvSpPr>
          <p:nvPr/>
        </p:nvSpPr>
        <p:spPr>
          <a:xfrm>
            <a:off x="365919" y="907133"/>
            <a:ext cx="8313737" cy="512762"/>
          </a:xfrm>
          <a:prstGeom prst="rect">
            <a:avLst/>
          </a:prstGeom>
        </p:spPr>
        <p:txBody>
          <a:bodyPr>
            <a:normAutofit/>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a:solidFill>
                  <a:srgbClr val="262673"/>
                </a:solidFill>
                <a:latin typeface="+mn-lt"/>
              </a:rPr>
              <a:t>Un </a:t>
            </a:r>
            <a:r>
              <a:rPr lang="en-US" kern="0" dirty="0" err="1">
                <a:solidFill>
                  <a:srgbClr val="262673"/>
                </a:solidFill>
                <a:latin typeface="+mn-lt"/>
              </a:rPr>
              <a:t>ciudadano</a:t>
            </a:r>
            <a:r>
              <a:rPr lang="en-US" kern="0" dirty="0">
                <a:solidFill>
                  <a:srgbClr val="262673"/>
                </a:solidFill>
                <a:latin typeface="+mn-lt"/>
              </a:rPr>
              <a:t> con </a:t>
            </a:r>
            <a:r>
              <a:rPr lang="en-US" kern="0" dirty="0" err="1">
                <a:solidFill>
                  <a:srgbClr val="262673"/>
                </a:solidFill>
                <a:latin typeface="+mn-lt"/>
              </a:rPr>
              <a:t>discapacidad</a:t>
            </a:r>
            <a:endParaRPr lang="en-US" kern="0" dirty="0">
              <a:solidFill>
                <a:srgbClr val="262673"/>
              </a:solidFill>
              <a:latin typeface="+mn-lt"/>
            </a:endParaRPr>
          </a:p>
        </p:txBody>
      </p:sp>
      <p:sp>
        <p:nvSpPr>
          <p:cNvPr id="6" name="Symbol zastępczy zawartości 2">
            <a:extLst>
              <a:ext uri="{FF2B5EF4-FFF2-40B4-BE49-F238E27FC236}">
                <a16:creationId xmlns:a16="http://schemas.microsoft.com/office/drawing/2014/main" id="{0D2F06C4-0457-544C-9A29-0BF436B94356}"/>
              </a:ext>
            </a:extLst>
          </p:cNvPr>
          <p:cNvSpPr txBox="1">
            <a:spLocks/>
          </p:cNvSpPr>
          <p:nvPr/>
        </p:nvSpPr>
        <p:spPr>
          <a:xfrm>
            <a:off x="114300" y="1630387"/>
            <a:ext cx="8706172" cy="4320480"/>
          </a:xfrm>
          <a:prstGeom prst="rect">
            <a:avLst/>
          </a:prstGeom>
        </p:spPr>
        <p:txBody>
          <a:bodyPr>
            <a:normAutofit fontScale="85000" lnSpcReduction="200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lgn="just">
              <a:lnSpc>
                <a:spcPct val="150000"/>
              </a:lnSpc>
              <a:defRPr/>
            </a:pPr>
            <a:r>
              <a:rPr lang="es-ES" sz="1800" b="0" kern="0" dirty="0">
                <a:solidFill>
                  <a:srgbClr val="262673"/>
                </a:solidFill>
              </a:rPr>
              <a:t>Una de las cuestiones más importantes en este contexto es el concepto de dignidad. La dignidad humana está asociada a la filosofía de </a:t>
            </a:r>
            <a:r>
              <a:rPr lang="es-ES" sz="1800" b="0" kern="0" dirty="0" err="1">
                <a:solidFill>
                  <a:srgbClr val="262673"/>
                </a:solidFill>
              </a:rPr>
              <a:t>Immanuel</a:t>
            </a:r>
            <a:r>
              <a:rPr lang="es-ES" sz="1800" b="0" kern="0" dirty="0">
                <a:solidFill>
                  <a:srgbClr val="262673"/>
                </a:solidFill>
              </a:rPr>
              <a:t> Kant, según la cual la dignidad está conectada inseparablemente con la libertad del hombre y resulta de su adscripción al orden moral.</a:t>
            </a:r>
          </a:p>
          <a:p>
            <a:pPr algn="just">
              <a:lnSpc>
                <a:spcPct val="150000"/>
              </a:lnSpc>
              <a:defRPr/>
            </a:pPr>
            <a:r>
              <a:rPr lang="es-ES" sz="1800" b="0" kern="0" dirty="0">
                <a:solidFill>
                  <a:srgbClr val="262673"/>
                </a:solidFill>
              </a:rPr>
              <a:t>El mundo contemporáneo entiende el concepto de dignidad como una medida fundamental y universal en las relaciones interpersonales, la fuente más elemental de las disposiciones normativas en términos de derechos y obligaciones humanas. La dignidad en la literatura del tema también se percibe, por ejemplo, en el contexto visible de la discusión contemporánea, que fue iniciado por Juan Pablo II hablando sobre el choque de la idea de "civilización del amor" y "la civilización de la muerte" (ver. por ejemplo "La Gran Enciclopedia de las Enseñanzas de Juan Pablo II ", 2014)</a:t>
            </a:r>
          </a:p>
          <a:p>
            <a:pPr algn="just">
              <a:lnSpc>
                <a:spcPct val="150000"/>
              </a:lnSpc>
              <a:defRPr/>
            </a:pPr>
            <a:r>
              <a:rPr lang="es-ES" sz="1800" b="0" kern="0" dirty="0">
                <a:solidFill>
                  <a:srgbClr val="262673"/>
                </a:solidFill>
              </a:rPr>
              <a:t>Otro aspecto es el de los derechos de las personas con discapacidad, incluidos los derechos políticos.</a:t>
            </a:r>
            <a:endParaRPr lang="en-US" sz="1800" b="0" kern="0" dirty="0">
              <a:solidFill>
                <a:srgbClr val="262673"/>
              </a:solidFill>
            </a:endParaRPr>
          </a:p>
        </p:txBody>
      </p:sp>
    </p:spTree>
    <p:extLst>
      <p:ext uri="{BB962C8B-B14F-4D97-AF65-F5344CB8AC3E}">
        <p14:creationId xmlns:p14="http://schemas.microsoft.com/office/powerpoint/2010/main" val="1044430311"/>
      </p:ext>
    </p:extLst>
  </p:cSld>
  <p:clrMapOvr>
    <a:masterClrMapping/>
  </p:clrMapOvr>
  <p:transition advClick="0" advTm="3000"/>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a:extLst>
              <a:ext uri="{FF2B5EF4-FFF2-40B4-BE49-F238E27FC236}">
                <a16:creationId xmlns:a16="http://schemas.microsoft.com/office/drawing/2014/main" id="{13A6815A-2FCE-CD4F-A4C5-E62F42542BC6}"/>
              </a:ext>
            </a:extLst>
          </p:cNvPr>
          <p:cNvSpPr txBox="1">
            <a:spLocks/>
          </p:cNvSpPr>
          <p:nvPr/>
        </p:nvSpPr>
        <p:spPr>
          <a:xfrm>
            <a:off x="384175" y="908720"/>
            <a:ext cx="8375650" cy="432049"/>
          </a:xfrm>
          <a:prstGeom prst="rect">
            <a:avLst/>
          </a:prstGeom>
        </p:spPr>
        <p:txBody>
          <a:bodyPr>
            <a:noAutofit/>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err="1">
                <a:solidFill>
                  <a:srgbClr val="262673"/>
                </a:solidFill>
                <a:latin typeface="+mn-lt"/>
              </a:rPr>
              <a:t>Perspectivas</a:t>
            </a:r>
            <a:r>
              <a:rPr lang="en-US" kern="0" dirty="0">
                <a:solidFill>
                  <a:srgbClr val="262673"/>
                </a:solidFill>
                <a:latin typeface="+mn-lt"/>
              </a:rPr>
              <a:t> de </a:t>
            </a:r>
            <a:r>
              <a:rPr lang="en-US" kern="0" dirty="0" err="1">
                <a:solidFill>
                  <a:srgbClr val="262673"/>
                </a:solidFill>
                <a:latin typeface="+mn-lt"/>
              </a:rPr>
              <a:t>futuro</a:t>
            </a:r>
            <a:endParaRPr lang="en-US" kern="0" dirty="0">
              <a:solidFill>
                <a:srgbClr val="262673"/>
              </a:solidFill>
              <a:latin typeface="+mn-lt"/>
            </a:endParaRPr>
          </a:p>
        </p:txBody>
      </p:sp>
      <p:sp>
        <p:nvSpPr>
          <p:cNvPr id="6" name="Symbol zastępczy zawartości 2">
            <a:extLst>
              <a:ext uri="{FF2B5EF4-FFF2-40B4-BE49-F238E27FC236}">
                <a16:creationId xmlns:a16="http://schemas.microsoft.com/office/drawing/2014/main" id="{15D779D8-B2EB-AF42-B823-DEBEBF5BB52A}"/>
              </a:ext>
            </a:extLst>
          </p:cNvPr>
          <p:cNvSpPr txBox="1">
            <a:spLocks/>
          </p:cNvSpPr>
          <p:nvPr/>
        </p:nvSpPr>
        <p:spPr>
          <a:xfrm>
            <a:off x="183292" y="1700808"/>
            <a:ext cx="8576533" cy="4464496"/>
          </a:xfrm>
          <a:prstGeom prst="rect">
            <a:avLst/>
          </a:prstGeom>
        </p:spPr>
        <p:txBody>
          <a:bodyPr>
            <a:normAutofit/>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450850" indent="-450850" algn="just">
              <a:lnSpc>
                <a:spcPct val="110000"/>
              </a:lnSpc>
              <a:buFont typeface="Arial" panose="020B0604020202020204" pitchFamily="34" charset="0"/>
              <a:buChar char="•"/>
              <a:defRPr/>
            </a:pPr>
            <a:r>
              <a:rPr lang="es-ES" sz="1600" b="0" kern="0" dirty="0">
                <a:solidFill>
                  <a:srgbClr val="262673"/>
                </a:solidFill>
              </a:rPr>
              <a:t>En los estudios suizos de soluciones para los discapacitados en 2035, la discapacidad se convierte en un elemento permanente de la vida social y las barreras desaparecen.</a:t>
            </a:r>
          </a:p>
          <a:p>
            <a:pPr marL="450850" indent="-450850" algn="just">
              <a:lnSpc>
                <a:spcPct val="110000"/>
              </a:lnSpc>
              <a:buFont typeface="Arial" panose="020B0604020202020204" pitchFamily="34" charset="0"/>
              <a:buChar char="•"/>
              <a:defRPr/>
            </a:pPr>
            <a:r>
              <a:rPr lang="es-ES" sz="1600" b="0" kern="0" dirty="0">
                <a:solidFill>
                  <a:srgbClr val="262673"/>
                </a:solidFill>
              </a:rPr>
              <a:t>El impacto de las soluciones tecnológicas en el conjunto de la vida de las sociedades en Europa cambia significativamente la vida cotidiana de todos los ciudadanos, incluidas las personas con discapacidad.</a:t>
            </a:r>
          </a:p>
          <a:p>
            <a:pPr marL="450850" indent="-450850" algn="just">
              <a:lnSpc>
                <a:spcPct val="110000"/>
              </a:lnSpc>
              <a:buFont typeface="Arial" panose="020B0604020202020204" pitchFamily="34" charset="0"/>
              <a:buChar char="•"/>
              <a:defRPr/>
            </a:pPr>
            <a:r>
              <a:rPr lang="es-ES" sz="1600" b="0" kern="0" dirty="0">
                <a:solidFill>
                  <a:srgbClr val="262673"/>
                </a:solidFill>
              </a:rPr>
              <a:t>En 2035 ya no existe ninguna distinción entre las personas con discapacidad y las personas capaces, todo el mundo es aceptado en su singularidad y, gracias a las vías de integración elegidas, las personas con discapacidad pueden tener sus necesidades aseguradas. (</a:t>
            </a:r>
            <a:r>
              <a:rPr lang="es-ES" sz="1600" b="0" kern="0" dirty="0" err="1">
                <a:solidFill>
                  <a:srgbClr val="262673"/>
                </a:solidFill>
              </a:rPr>
              <a:t>Hauser</a:t>
            </a:r>
            <a:r>
              <a:rPr lang="es-ES" sz="1600" b="0" kern="0" dirty="0">
                <a:solidFill>
                  <a:srgbClr val="262673"/>
                </a:solidFill>
              </a:rPr>
              <a:t>, </a:t>
            </a:r>
            <a:r>
              <a:rPr lang="es-ES" sz="1600" b="0" kern="0" dirty="0" err="1">
                <a:solidFill>
                  <a:srgbClr val="262673"/>
                </a:solidFill>
              </a:rPr>
              <a:t>Tenger</a:t>
            </a:r>
            <a:r>
              <a:rPr lang="es-ES" sz="1600" b="0" kern="0" dirty="0">
                <a:solidFill>
                  <a:srgbClr val="262673"/>
                </a:solidFill>
              </a:rPr>
              <a:t>, 2015)</a:t>
            </a:r>
          </a:p>
          <a:p>
            <a:pPr marL="450850" indent="-450850" algn="just">
              <a:lnSpc>
                <a:spcPct val="110000"/>
              </a:lnSpc>
              <a:buFont typeface="Arial" panose="020B0604020202020204" pitchFamily="34" charset="0"/>
              <a:buChar char="•"/>
              <a:defRPr/>
            </a:pPr>
            <a:r>
              <a:rPr lang="es-ES" sz="1600" b="0" kern="0" dirty="0">
                <a:solidFill>
                  <a:srgbClr val="262673"/>
                </a:solidFill>
              </a:rPr>
              <a:t>Está surgiendo una visión de nuevos modelos de vivienda, empezando por los hogares </a:t>
            </a:r>
            <a:r>
              <a:rPr lang="es-ES" sz="1600" b="0" kern="0" dirty="0" err="1">
                <a:solidFill>
                  <a:srgbClr val="262673"/>
                </a:solidFill>
              </a:rPr>
              <a:t>multigeneracionales</a:t>
            </a:r>
            <a:r>
              <a:rPr lang="es-ES" sz="1600" b="0" kern="0" dirty="0">
                <a:solidFill>
                  <a:srgbClr val="262673"/>
                </a:solidFill>
              </a:rPr>
              <a:t>, pasando por los pisos y apartamentos comunitarios en los que conviven varias personas con discapacidad. Como resultado, los límites se vuelven cada vez más borrosos.</a:t>
            </a:r>
            <a:endParaRPr lang="en-US" sz="1600" b="0" kern="0" dirty="0"/>
          </a:p>
        </p:txBody>
      </p:sp>
    </p:spTree>
    <p:extLst>
      <p:ext uri="{BB962C8B-B14F-4D97-AF65-F5344CB8AC3E}">
        <p14:creationId xmlns:p14="http://schemas.microsoft.com/office/powerpoint/2010/main" val="1388068417"/>
      </p:ext>
    </p:extLst>
  </p:cSld>
  <p:clrMapOvr>
    <a:masterClrMapping/>
  </p:clrMapOvr>
  <p:transition advClick="0" advTm="3000"/>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a:extLst>
              <a:ext uri="{FF2B5EF4-FFF2-40B4-BE49-F238E27FC236}">
                <a16:creationId xmlns:a16="http://schemas.microsoft.com/office/drawing/2014/main" id="{13A6815A-2FCE-CD4F-A4C5-E62F42542BC6}"/>
              </a:ext>
            </a:extLst>
          </p:cNvPr>
          <p:cNvSpPr txBox="1">
            <a:spLocks/>
          </p:cNvSpPr>
          <p:nvPr/>
        </p:nvSpPr>
        <p:spPr>
          <a:xfrm>
            <a:off x="384175" y="908720"/>
            <a:ext cx="8375650" cy="432049"/>
          </a:xfrm>
          <a:prstGeom prst="rect">
            <a:avLst/>
          </a:prstGeom>
        </p:spPr>
        <p:txBody>
          <a:bodyPr>
            <a:noAutofit/>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err="1">
                <a:solidFill>
                  <a:srgbClr val="262673"/>
                </a:solidFill>
                <a:latin typeface="+mn-lt"/>
              </a:rPr>
              <a:t>Perspectivas</a:t>
            </a:r>
            <a:r>
              <a:rPr lang="en-US" kern="0" dirty="0">
                <a:solidFill>
                  <a:srgbClr val="262673"/>
                </a:solidFill>
                <a:latin typeface="+mn-lt"/>
              </a:rPr>
              <a:t> de </a:t>
            </a:r>
            <a:r>
              <a:rPr lang="en-US" kern="0" dirty="0" err="1">
                <a:solidFill>
                  <a:srgbClr val="262673"/>
                </a:solidFill>
                <a:latin typeface="+mn-lt"/>
              </a:rPr>
              <a:t>futuro</a:t>
            </a:r>
            <a:endParaRPr lang="en-US" kern="0" dirty="0">
              <a:solidFill>
                <a:srgbClr val="262673"/>
              </a:solidFill>
              <a:latin typeface="+mn-lt"/>
            </a:endParaRPr>
          </a:p>
        </p:txBody>
      </p:sp>
      <p:sp>
        <p:nvSpPr>
          <p:cNvPr id="6" name="Symbol zastępczy zawartości 2">
            <a:extLst>
              <a:ext uri="{FF2B5EF4-FFF2-40B4-BE49-F238E27FC236}">
                <a16:creationId xmlns:a16="http://schemas.microsoft.com/office/drawing/2014/main" id="{15D779D8-B2EB-AF42-B823-DEBEBF5BB52A}"/>
              </a:ext>
            </a:extLst>
          </p:cNvPr>
          <p:cNvSpPr txBox="1">
            <a:spLocks/>
          </p:cNvSpPr>
          <p:nvPr/>
        </p:nvSpPr>
        <p:spPr>
          <a:xfrm>
            <a:off x="55663" y="1988840"/>
            <a:ext cx="8704162" cy="4176464"/>
          </a:xfrm>
          <a:prstGeom prst="rect">
            <a:avLst/>
          </a:prstGeom>
        </p:spPr>
        <p:txBody>
          <a:bodyPr>
            <a:normAutofit/>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531813" indent="-344488" algn="just">
              <a:lnSpc>
                <a:spcPct val="110000"/>
              </a:lnSpc>
              <a:buFont typeface="Arial" panose="020B0604020202020204" pitchFamily="34" charset="0"/>
              <a:buChar char="•"/>
              <a:defRPr/>
            </a:pPr>
            <a:r>
              <a:rPr lang="es-ES" sz="1600" b="0" kern="0" dirty="0">
                <a:solidFill>
                  <a:srgbClr val="262673"/>
                </a:solidFill>
              </a:rPr>
              <a:t>La organización alemana "</a:t>
            </a:r>
            <a:r>
              <a:rPr lang="es-ES" sz="1600" b="0" kern="0" dirty="0" err="1">
                <a:solidFill>
                  <a:srgbClr val="262673"/>
                </a:solidFill>
              </a:rPr>
              <a:t>Lebenshilfe</a:t>
            </a:r>
            <a:r>
              <a:rPr lang="es-ES" sz="1600" b="0" kern="0" dirty="0">
                <a:solidFill>
                  <a:srgbClr val="262673"/>
                </a:solidFill>
              </a:rPr>
              <a:t>" (ver.: https://www.lebenshilfe-thueringen.de/wData/docs/ueber-uns/LH-Vision-2020.pdf, consultado el 22.01. 2020) presenta una visión en la que todas las personas tienen derecho a la vida. Todos tienen los mismos derechos. Cada persona con discapacidad tiene la oportunidad de decidir sobre el alcance de la asistencia, lo que necesita.</a:t>
            </a:r>
          </a:p>
          <a:p>
            <a:pPr marL="531813" indent="-344488" algn="just">
              <a:lnSpc>
                <a:spcPct val="110000"/>
              </a:lnSpc>
              <a:buFont typeface="Arial" panose="020B0604020202020204" pitchFamily="34" charset="0"/>
              <a:buChar char="•"/>
              <a:defRPr/>
            </a:pPr>
            <a:r>
              <a:rPr lang="es-ES" sz="1600" b="0" kern="0" dirty="0">
                <a:solidFill>
                  <a:srgbClr val="262673"/>
                </a:solidFill>
              </a:rPr>
              <a:t>Las personas con discapacidad participan en todo lo que desean, por ejemplo, en la vida independiente, en el trabajo, en la organización del tiempo libre, en la selección de amigos y parejas, etc.</a:t>
            </a:r>
          </a:p>
          <a:p>
            <a:pPr marL="531813" indent="-344488" algn="just">
              <a:lnSpc>
                <a:spcPct val="110000"/>
              </a:lnSpc>
              <a:buFont typeface="Arial" panose="020B0604020202020204" pitchFamily="34" charset="0"/>
              <a:buChar char="•"/>
              <a:defRPr/>
            </a:pPr>
            <a:r>
              <a:rPr lang="es-ES" sz="1600" b="0" kern="0" dirty="0">
                <a:solidFill>
                  <a:srgbClr val="262673"/>
                </a:solidFill>
              </a:rPr>
              <a:t>No hay formas especiales de educación en ningún nivel, tanto en preescolar como en las escuelas.  El hombre es más importante que el dinero.</a:t>
            </a:r>
            <a:endParaRPr lang="en-US" sz="1600" b="0" kern="0" dirty="0">
              <a:solidFill>
                <a:srgbClr val="262673"/>
              </a:solidFill>
            </a:endParaRPr>
          </a:p>
          <a:p>
            <a:pPr>
              <a:defRPr/>
            </a:pPr>
            <a:endParaRPr lang="en-US" sz="1600" b="0" kern="0" dirty="0"/>
          </a:p>
          <a:p>
            <a:pPr>
              <a:defRPr/>
            </a:pPr>
            <a:endParaRPr lang="en-US" sz="1600" b="0" kern="0" dirty="0"/>
          </a:p>
          <a:p>
            <a:pPr>
              <a:defRPr/>
            </a:pPr>
            <a:endParaRPr lang="en-US" sz="1600" b="0" kern="0" dirty="0"/>
          </a:p>
        </p:txBody>
      </p:sp>
    </p:spTree>
    <p:extLst>
      <p:ext uri="{BB962C8B-B14F-4D97-AF65-F5344CB8AC3E}">
        <p14:creationId xmlns:p14="http://schemas.microsoft.com/office/powerpoint/2010/main" val="3716443806"/>
      </p:ext>
    </p:extLst>
  </p:cSld>
  <p:clrMapOvr>
    <a:masterClrMapping/>
  </p:clrMapOvr>
  <p:transition advClick="0" advTm="3000"/>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zawartości 2"/>
          <p:cNvSpPr txBox="1">
            <a:spLocks noChangeArrowheads="1"/>
          </p:cNvSpPr>
          <p:nvPr/>
        </p:nvSpPr>
        <p:spPr bwMode="auto">
          <a:xfrm>
            <a:off x="188913" y="2060848"/>
            <a:ext cx="8631560" cy="374441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530225" indent="-342900" algn="just">
              <a:buFont typeface="Arial" panose="020B0604020202020204" pitchFamily="34" charset="0"/>
              <a:buChar char="•"/>
            </a:pPr>
            <a:r>
              <a:rPr lang="es-ES" altLang="pl-PL" sz="2000" b="0" kern="0" dirty="0">
                <a:solidFill>
                  <a:srgbClr val="262673"/>
                </a:solidFill>
              </a:rPr>
              <a:t>Existen diferentes tipos de plantillas y encuestas que se utilizan para evaluar los diferentes niveles de apoyo para las personas con discapacidades.</a:t>
            </a:r>
          </a:p>
          <a:p>
            <a:pPr marL="530225" indent="-342900" algn="just">
              <a:buFont typeface="Arial" panose="020B0604020202020204" pitchFamily="34" charset="0"/>
              <a:buChar char="•"/>
            </a:pPr>
            <a:r>
              <a:rPr lang="es-ES" altLang="pl-PL" sz="2000" b="0" kern="0" dirty="0">
                <a:solidFill>
                  <a:srgbClr val="262673"/>
                </a:solidFill>
              </a:rPr>
              <a:t>Las más útiles, sin embargo, son las propias fichas de observación que se utilizan para evaluar el aumento de las competencias sociales en áreas de funcionamiento seleccionadas.</a:t>
            </a:r>
          </a:p>
          <a:p>
            <a:pPr marL="530225" indent="-342900" algn="just">
              <a:buFont typeface="Arial" panose="020B0604020202020204" pitchFamily="34" charset="0"/>
              <a:buChar char="•"/>
            </a:pPr>
            <a:r>
              <a:rPr lang="es-ES" altLang="pl-PL" sz="2000" b="0" kern="0" dirty="0">
                <a:solidFill>
                  <a:srgbClr val="262673"/>
                </a:solidFill>
              </a:rPr>
              <a:t>Sin embargo, lo más importante es que existen soluciones integrales que provienen de estrategias locales basadas en la comunidad. Utilizando gobiernos y autoridades locales que mejor comprendan las necesidades de sus ciudadanos.</a:t>
            </a:r>
            <a:endParaRPr lang="en-US" altLang="pl-PL" b="0" kern="0" dirty="0"/>
          </a:p>
        </p:txBody>
      </p:sp>
      <p:sp>
        <p:nvSpPr>
          <p:cNvPr id="7" name="Tytuł 1">
            <a:extLst>
              <a:ext uri="{FF2B5EF4-FFF2-40B4-BE49-F238E27FC236}">
                <a16:creationId xmlns:a16="http://schemas.microsoft.com/office/drawing/2014/main" id="{13FCBA05-9643-4237-AC8E-A3B39EB04010}"/>
              </a:ext>
            </a:extLst>
          </p:cNvPr>
          <p:cNvSpPr txBox="1">
            <a:spLocks/>
          </p:cNvSpPr>
          <p:nvPr/>
        </p:nvSpPr>
        <p:spPr>
          <a:xfrm>
            <a:off x="471530" y="857424"/>
            <a:ext cx="8200940" cy="664466"/>
          </a:xfrm>
          <a:prstGeom prst="rect">
            <a:avLst/>
          </a:prstGeom>
        </p:spPr>
        <p:txBody>
          <a:bodyPr>
            <a:noAutofit/>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r>
              <a:rPr lang="es-ES" kern="0" dirty="0">
                <a:solidFill>
                  <a:srgbClr val="262673"/>
                </a:solidFill>
                <a:latin typeface="+mn-lt"/>
              </a:rPr>
              <a:t>Métodos de evaluación del nivel de funcionamiento social y profesional</a:t>
            </a:r>
            <a:endParaRPr lang="pl-PL" kern="0" dirty="0">
              <a:solidFill>
                <a:srgbClr val="262673"/>
              </a:solidFill>
              <a:latin typeface="+mn-lt"/>
            </a:endParaRPr>
          </a:p>
        </p:txBody>
      </p:sp>
    </p:spTree>
    <p:extLst>
      <p:ext uri="{BB962C8B-B14F-4D97-AF65-F5344CB8AC3E}">
        <p14:creationId xmlns:p14="http://schemas.microsoft.com/office/powerpoint/2010/main" val="1763357298"/>
      </p:ext>
    </p:extLst>
  </p:cSld>
  <p:clrMapOvr>
    <a:masterClrMapping/>
  </p:clrMapOvr>
  <p:transition advClick="0" advTm="3000"/>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471530" y="857424"/>
            <a:ext cx="8200940" cy="664466"/>
          </a:xfrm>
          <a:prstGeom prst="rect">
            <a:avLst/>
          </a:prstGeom>
        </p:spPr>
        <p:txBody>
          <a:bodyPr>
            <a:noAutofit/>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r>
              <a:rPr lang="es-ES" kern="0" dirty="0">
                <a:solidFill>
                  <a:srgbClr val="262673"/>
                </a:solidFill>
                <a:latin typeface="+mn-lt"/>
              </a:rPr>
              <a:t>Métodos de evaluación del nivel de funcionamiento social y profesional</a:t>
            </a:r>
            <a:endParaRPr lang="pl-PL" kern="0" dirty="0">
              <a:solidFill>
                <a:srgbClr val="262673"/>
              </a:solidFill>
              <a:latin typeface="+mn-lt"/>
            </a:endParaRPr>
          </a:p>
        </p:txBody>
      </p:sp>
      <p:sp>
        <p:nvSpPr>
          <p:cNvPr id="6" name="Symbol zastępczy zawartości 2"/>
          <p:cNvSpPr txBox="1">
            <a:spLocks/>
          </p:cNvSpPr>
          <p:nvPr/>
        </p:nvSpPr>
        <p:spPr>
          <a:xfrm>
            <a:off x="471530" y="1803400"/>
            <a:ext cx="8098907" cy="4197176"/>
          </a:xfrm>
          <a:prstGeom prst="rect">
            <a:avLst/>
          </a:prstGeom>
        </p:spPr>
        <p:txBody>
          <a:bodyPr>
            <a:noAutofit/>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0" algn="just"/>
            <a:r>
              <a:rPr lang="es-ES" sz="1600" kern="0" dirty="0">
                <a:solidFill>
                  <a:srgbClr val="262673"/>
                </a:solidFill>
              </a:rPr>
              <a:t>Al evaluar el trabajo social para apoyar el desarrollo de personas con discapacidades y necesidades especiales, es necesario tener en cuenta varias áreas de funcionamiento</a:t>
            </a:r>
            <a:r>
              <a:rPr lang="es-ES" sz="1600" b="0" kern="0" dirty="0">
                <a:solidFill>
                  <a:srgbClr val="262673"/>
                </a:solidFill>
              </a:rPr>
              <a:t> </a:t>
            </a:r>
          </a:p>
          <a:p>
            <a:pPr marL="0"/>
            <a:r>
              <a:rPr lang="es-ES" sz="1400" b="0" kern="0" dirty="0">
                <a:solidFill>
                  <a:srgbClr val="262673"/>
                </a:solidFill>
              </a:rPr>
              <a:t>Ver </a:t>
            </a:r>
            <a:r>
              <a:rPr lang="en-US" sz="1400" b="0" kern="0" dirty="0">
                <a:solidFill>
                  <a:srgbClr val="262673"/>
                </a:solidFill>
              </a:rPr>
              <a:t>, e.g. </a:t>
            </a:r>
            <a:r>
              <a:rPr lang="en-US" sz="1400" b="0" kern="0" dirty="0">
                <a:solidFill>
                  <a:srgbClr val="262673"/>
                </a:solidFill>
                <a:hlinkClick r:id="rId2">
                  <a:extLst>
                    <a:ext uri="{A12FA001-AC4F-418D-AE19-62706E023703}">
                      <ahyp:hlinkClr xmlns:ahyp="http://schemas.microsoft.com/office/drawing/2018/hyperlinkcolor" val="tx"/>
                    </a:ext>
                  </a:extLst>
                </a:hlinkClick>
              </a:rPr>
              <a:t>https://www.nacsw.org/Convention/WengerClemonsJClientFINAL.pdf</a:t>
            </a:r>
            <a:r>
              <a:rPr lang="en-US" sz="1400" b="0" kern="0" dirty="0">
                <a:solidFill>
                  <a:srgbClr val="262673"/>
                </a:solidFill>
              </a:rPr>
              <a:t>  or </a:t>
            </a:r>
            <a:r>
              <a:rPr lang="en-US" sz="1400" b="0" kern="0" dirty="0">
                <a:solidFill>
                  <a:srgbClr val="262673"/>
                </a:solidFill>
                <a:hlinkClick r:id="rId3" invalidUrl="http://www.nln.org/professional-development-programs/teaching-resources/ace-d/additional-resources/assessment-of- a-person-with-disability">
                  <a:extLst>
                    <a:ext uri="{A12FA001-AC4F-418D-AE19-62706E023703}">
                      <ahyp:hlinkClr xmlns:ahyp="http://schemas.microsoft.com/office/drawing/2018/hyperlinkcolor" val="tx"/>
                    </a:ext>
                  </a:extLst>
                </a:hlinkClick>
              </a:rPr>
              <a:t>http://www.nln.org/professional-development-programs/teaching-resources/ace-d/additional-resources/assessment-of-%20a-person-with-disability</a:t>
            </a:r>
            <a:r>
              <a:rPr lang="en-US" sz="1400" b="0" kern="0" dirty="0">
                <a:solidFill>
                  <a:srgbClr val="262673"/>
                </a:solidFill>
              </a:rPr>
              <a:t>    </a:t>
            </a:r>
          </a:p>
          <a:p>
            <a:pPr marL="0"/>
            <a:r>
              <a:rPr lang="en-US" sz="1400" b="0" kern="0" dirty="0">
                <a:solidFill>
                  <a:srgbClr val="262673"/>
                </a:solidFill>
                <a:hlinkClick r:id="rId4">
                  <a:extLst>
                    <a:ext uri="{A12FA001-AC4F-418D-AE19-62706E023703}">
                      <ahyp:hlinkClr xmlns:ahyp="http://schemas.microsoft.com/office/drawing/2018/hyperlinkcolor" val="tx"/>
                    </a:ext>
                  </a:extLst>
                </a:hlinkClick>
              </a:rPr>
              <a:t>https://www.webpsychology.com/assessment-developmental-disabilities-tools</a:t>
            </a:r>
            <a:r>
              <a:rPr lang="en-US" sz="1400" b="0" kern="0" dirty="0">
                <a:solidFill>
                  <a:srgbClr val="262673"/>
                </a:solidFill>
              </a:rPr>
              <a:t> </a:t>
            </a:r>
          </a:p>
          <a:p>
            <a:pPr marL="0"/>
            <a:r>
              <a:rPr lang="es-ES" sz="1600" kern="0" dirty="0">
                <a:solidFill>
                  <a:srgbClr val="262673"/>
                </a:solidFill>
              </a:rPr>
              <a:t>Las herramientas de evaluación propias suelen ser hojas de observación que tienen en cuenta varios aspectos, incluida la posibilidad de funcionamiento independiente o apoyado en una sociedad abierta</a:t>
            </a:r>
            <a:endParaRPr lang="en-US" sz="1600" kern="0" dirty="0">
              <a:solidFill>
                <a:srgbClr val="262673"/>
              </a:solidFill>
            </a:endParaRPr>
          </a:p>
          <a:p>
            <a:pPr marL="0"/>
            <a:r>
              <a:rPr lang="en-US" sz="1400" b="0" kern="0" dirty="0">
                <a:solidFill>
                  <a:srgbClr val="262673"/>
                </a:solidFill>
              </a:rPr>
              <a:t>Ver: </a:t>
            </a:r>
            <a:r>
              <a:rPr lang="en-US" sz="1400" b="0" kern="0" dirty="0">
                <a:solidFill>
                  <a:srgbClr val="262673"/>
                </a:solidFill>
                <a:hlinkClick r:id="rId5" invalidUrl="https://www.health.govt.nz/system/files/documents/pages/self-assessment-models-practice -tools-within-disability-support-services.pdf">
                  <a:extLst>
                    <a:ext uri="{A12FA001-AC4F-418D-AE19-62706E023703}">
                      <ahyp:hlinkClr xmlns:ahyp="http://schemas.microsoft.com/office/drawing/2018/hyperlinkcolor" val="tx"/>
                    </a:ext>
                  </a:extLst>
                </a:hlinkClick>
              </a:rPr>
              <a:t>https://www.health.govt.nz/system/files/documents/pages/self-assessment-models-practice -tools-within-disability-support-services.pdf</a:t>
            </a:r>
            <a:r>
              <a:rPr lang="en-US" sz="1400" b="0" kern="0" dirty="0">
                <a:solidFill>
                  <a:srgbClr val="262673"/>
                </a:solidFill>
              </a:rPr>
              <a:t>  </a:t>
            </a:r>
          </a:p>
          <a:p>
            <a:pPr marL="0"/>
            <a:r>
              <a:rPr lang="en-US" sz="1400" b="0" kern="0" dirty="0">
                <a:solidFill>
                  <a:srgbClr val="262673"/>
                </a:solidFill>
                <a:hlinkClick r:id="rId6">
                  <a:extLst>
                    <a:ext uri="{A12FA001-AC4F-418D-AE19-62706E023703}">
                      <ahyp:hlinkClr xmlns:ahyp="http://schemas.microsoft.com/office/drawing/2018/hyperlinkcolor" val="tx"/>
                    </a:ext>
                  </a:extLst>
                </a:hlinkClick>
              </a:rPr>
              <a:t>https://www.researchgate.net/publication/236818224_Empowerment_Assessment_tools_in_People_with_Disabilities_in_Developing_Countries_A_systematic_literature_review</a:t>
            </a:r>
            <a:endParaRPr lang="en-US" sz="1400" b="0" kern="0" dirty="0">
              <a:solidFill>
                <a:srgbClr val="262673"/>
              </a:solidFill>
            </a:endParaRPr>
          </a:p>
        </p:txBody>
      </p:sp>
    </p:spTree>
    <p:extLst>
      <p:ext uri="{BB962C8B-B14F-4D97-AF65-F5344CB8AC3E}">
        <p14:creationId xmlns:p14="http://schemas.microsoft.com/office/powerpoint/2010/main" val="450943227"/>
      </p:ext>
    </p:extLst>
  </p:cSld>
  <p:clrMapOvr>
    <a:masterClrMapping/>
  </p:clrMapOvr>
  <p:transition advClick="0" advTm="3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10" name="Tytuł 1">
            <a:extLst>
              <a:ext uri="{FF2B5EF4-FFF2-40B4-BE49-F238E27FC236}">
                <a16:creationId xmlns:a16="http://schemas.microsoft.com/office/drawing/2014/main" id="{124AE1B0-80D4-3A4E-8547-1B0689ACEAD1}"/>
              </a:ext>
            </a:extLst>
          </p:cNvPr>
          <p:cNvSpPr txBox="1">
            <a:spLocks/>
          </p:cNvSpPr>
          <p:nvPr/>
        </p:nvSpPr>
        <p:spPr>
          <a:xfrm>
            <a:off x="775493" y="1076784"/>
            <a:ext cx="7488238" cy="680616"/>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s-ES" kern="0" dirty="0">
                <a:solidFill>
                  <a:srgbClr val="262673"/>
                </a:solidFill>
                <a:latin typeface="+mn-lt"/>
              </a:rPr>
              <a:t>La dimensión orgánica de la discapacidad</a:t>
            </a:r>
            <a:endParaRPr lang="en-US" kern="0" dirty="0">
              <a:solidFill>
                <a:srgbClr val="262673"/>
              </a:solidFill>
              <a:latin typeface="+mn-lt"/>
            </a:endParaRPr>
          </a:p>
        </p:txBody>
      </p:sp>
      <p:sp>
        <p:nvSpPr>
          <p:cNvPr id="11" name="Symbol zastępczy zawartości 2">
            <a:extLst>
              <a:ext uri="{FF2B5EF4-FFF2-40B4-BE49-F238E27FC236}">
                <a16:creationId xmlns:a16="http://schemas.microsoft.com/office/drawing/2014/main" id="{1D1F9FCA-D989-F54F-ABF7-9287CBE665CB}"/>
              </a:ext>
            </a:extLst>
          </p:cNvPr>
          <p:cNvSpPr txBox="1">
            <a:spLocks/>
          </p:cNvSpPr>
          <p:nvPr/>
        </p:nvSpPr>
        <p:spPr>
          <a:xfrm>
            <a:off x="539750" y="2204864"/>
            <a:ext cx="7959725" cy="2994025"/>
          </a:xfrm>
          <a:prstGeom prst="rect">
            <a:avLst/>
          </a:prstGeom>
        </p:spPr>
        <p:txBody>
          <a:bodyPr>
            <a:normAutofit/>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defRPr/>
            </a:pPr>
            <a:endParaRPr lang="en-US" b="0" kern="0" dirty="0"/>
          </a:p>
          <a:p>
            <a:pPr>
              <a:defRPr/>
            </a:pPr>
            <a:r>
              <a:rPr lang="es-ES" sz="2200" b="0" kern="0" dirty="0">
                <a:solidFill>
                  <a:srgbClr val="262673"/>
                </a:solidFill>
              </a:rPr>
              <a:t>Enfermedad o lesión somática, física; Destrucción o daño, disfunción, deterioro de la salud.</a:t>
            </a:r>
          </a:p>
          <a:p>
            <a:pPr>
              <a:defRPr/>
            </a:pPr>
            <a:r>
              <a:rPr lang="es-ES" sz="2200" b="0" kern="0" dirty="0">
                <a:solidFill>
                  <a:srgbClr val="262673"/>
                </a:solidFill>
              </a:rPr>
              <a:t> </a:t>
            </a:r>
          </a:p>
          <a:p>
            <a:pPr>
              <a:defRPr/>
            </a:pPr>
            <a:r>
              <a:rPr lang="es-ES" sz="2200" b="0" kern="0" dirty="0">
                <a:solidFill>
                  <a:srgbClr val="262673"/>
                </a:solidFill>
              </a:rPr>
              <a:t>Daño sensorial de la vista, el oído o el sistema óseo o muscular; o paresia de extremidades o cerebro / sistema nervioso central.</a:t>
            </a:r>
            <a:endParaRPr lang="en-US" b="0" kern="0" dirty="0"/>
          </a:p>
        </p:txBody>
      </p:sp>
    </p:spTree>
    <p:extLst>
      <p:ext uri="{BB962C8B-B14F-4D97-AF65-F5344CB8AC3E}">
        <p14:creationId xmlns:p14="http://schemas.microsoft.com/office/powerpoint/2010/main" val="4126343052"/>
      </p:ext>
    </p:extLst>
  </p:cSld>
  <p:clrMapOvr>
    <a:masterClrMapping/>
  </p:clrMapOvr>
  <p:transition advClick="0" advTm="3000"/>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471530" y="857424"/>
            <a:ext cx="8200940" cy="664466"/>
          </a:xfrm>
          <a:prstGeom prst="rect">
            <a:avLst/>
          </a:prstGeom>
        </p:spPr>
        <p:txBody>
          <a:bodyPr>
            <a:noAutofit/>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r>
              <a:rPr lang="es-ES" kern="0" dirty="0">
                <a:solidFill>
                  <a:srgbClr val="262673"/>
                </a:solidFill>
                <a:latin typeface="+mn-lt"/>
              </a:rPr>
              <a:t>Métodos de evaluación del nivel de funcionamiento social y profesional</a:t>
            </a:r>
            <a:endParaRPr lang="pl-PL" kern="0" dirty="0">
              <a:solidFill>
                <a:srgbClr val="262673"/>
              </a:solidFill>
              <a:latin typeface="+mn-lt"/>
            </a:endParaRPr>
          </a:p>
        </p:txBody>
      </p:sp>
      <p:sp>
        <p:nvSpPr>
          <p:cNvPr id="6" name="Symbol zastępczy zawartości 2"/>
          <p:cNvSpPr txBox="1">
            <a:spLocks/>
          </p:cNvSpPr>
          <p:nvPr/>
        </p:nvSpPr>
        <p:spPr>
          <a:xfrm>
            <a:off x="289517" y="2060848"/>
            <a:ext cx="8382953" cy="3672408"/>
          </a:xfrm>
          <a:prstGeom prst="rect">
            <a:avLst/>
          </a:prstGeom>
        </p:spPr>
        <p:txBody>
          <a:bodyPr>
            <a:noAutofit/>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lgn="just"/>
            <a:r>
              <a:rPr lang="es-ES" sz="1600" kern="0" dirty="0">
                <a:solidFill>
                  <a:srgbClr val="262673"/>
                </a:solidFill>
              </a:rPr>
              <a:t>Las más beneficiosas son las soluciones holísticas en las comunidades locales donde todo el apoyo es sistémico y lleva a cabo actividades de apoyo desde el nacimiento de un niño con discapacidad a través de la educación hasta la edad adulta y permite al grupo más amplio posible de vida independiente e independiente, y donde es imposible proporciona las apoyo</a:t>
            </a:r>
          </a:p>
          <a:p>
            <a:r>
              <a:rPr lang="en-US" sz="1400" b="0" kern="0" dirty="0">
                <a:solidFill>
                  <a:srgbClr val="262673"/>
                </a:solidFill>
              </a:rPr>
              <a:t>Ver </a:t>
            </a:r>
            <a:r>
              <a:rPr lang="en-US" sz="1400" b="0" kern="0" dirty="0">
                <a:solidFill>
                  <a:srgbClr val="262673"/>
                </a:solidFill>
                <a:hlinkClick r:id="rId2">
                  <a:extLst>
                    <a:ext uri="{A12FA001-AC4F-418D-AE19-62706E023703}">
                      <ahyp:hlinkClr xmlns:ahyp="http://schemas.microsoft.com/office/drawing/2018/hyperlinkcolor" val="tx"/>
                    </a:ext>
                  </a:extLst>
                </a:hlinkClick>
              </a:rPr>
              <a:t>https://www.independentliving.org/docs6/frieden1980.html</a:t>
            </a:r>
            <a:r>
              <a:rPr lang="en-US" sz="1400" b="0" kern="0" dirty="0">
                <a:solidFill>
                  <a:srgbClr val="262673"/>
                </a:solidFill>
              </a:rPr>
              <a:t>  </a:t>
            </a:r>
          </a:p>
          <a:p>
            <a:r>
              <a:rPr lang="en-US" sz="1400" b="0" kern="0" dirty="0">
                <a:solidFill>
                  <a:srgbClr val="262673"/>
                </a:solidFill>
                <a:hlinkClick r:id="rId3" invalidUrl="http://www.crinet.org/education/Independent Living/the_start_of_the_independent_living_movement.htm">
                  <a:extLst>
                    <a:ext uri="{A12FA001-AC4F-418D-AE19-62706E023703}">
                      <ahyp:hlinkClr xmlns:ahyp="http://schemas.microsoft.com/office/drawing/2018/hyperlinkcolor" val="tx"/>
                    </a:ext>
                  </a:extLst>
                </a:hlinkClick>
              </a:rPr>
              <a:t>http://www.crinet.org/education/Independent%20Living/the_start_of_the_independent_living_movement.htm</a:t>
            </a:r>
            <a:r>
              <a:rPr lang="en-US" sz="1400" b="0" kern="0" dirty="0">
                <a:solidFill>
                  <a:srgbClr val="262673"/>
                </a:solidFill>
              </a:rPr>
              <a:t>  </a:t>
            </a:r>
          </a:p>
          <a:p>
            <a:r>
              <a:rPr lang="en-US" sz="1400" b="0" kern="0" dirty="0">
                <a:solidFill>
                  <a:srgbClr val="262673"/>
                </a:solidFill>
                <a:hlinkClick r:id="rId4">
                  <a:extLst>
                    <a:ext uri="{A12FA001-AC4F-418D-AE19-62706E023703}">
                      <ahyp:hlinkClr xmlns:ahyp="http://schemas.microsoft.com/office/drawing/2018/hyperlinkcolor" val="tx"/>
                    </a:ext>
                  </a:extLst>
                </a:hlinkClick>
              </a:rPr>
              <a:t>https://www.kvjs.de/fileadmin/dateien/soziales/egh/wegweiser-menschen-mit-beh.pdf</a:t>
            </a:r>
            <a:r>
              <a:rPr lang="en-US" sz="1400" b="0" kern="0" dirty="0">
                <a:solidFill>
                  <a:srgbClr val="262673"/>
                </a:solidFill>
              </a:rPr>
              <a:t>  </a:t>
            </a:r>
          </a:p>
        </p:txBody>
      </p:sp>
    </p:spTree>
    <p:extLst>
      <p:ext uri="{BB962C8B-B14F-4D97-AF65-F5344CB8AC3E}">
        <p14:creationId xmlns:p14="http://schemas.microsoft.com/office/powerpoint/2010/main" val="4249029729"/>
      </p:ext>
    </p:extLst>
  </p:cSld>
  <p:clrMapOvr>
    <a:masterClrMapping/>
  </p:clrMapOvr>
  <p:transition advClick="0" advTm="3000"/>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a:extLst>
              <a:ext uri="{FF2B5EF4-FFF2-40B4-BE49-F238E27FC236}">
                <a16:creationId xmlns:a16="http://schemas.microsoft.com/office/drawing/2014/main" id="{7CD5A037-7DFE-6346-9B8E-BBC55111F11A}"/>
              </a:ext>
            </a:extLst>
          </p:cNvPr>
          <p:cNvSpPr txBox="1">
            <a:spLocks/>
          </p:cNvSpPr>
          <p:nvPr/>
        </p:nvSpPr>
        <p:spPr>
          <a:xfrm>
            <a:off x="453231" y="987872"/>
            <a:ext cx="8237537" cy="784944"/>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err="1">
                <a:solidFill>
                  <a:srgbClr val="262673"/>
                </a:solidFill>
              </a:rPr>
              <a:t>Cuestiones</a:t>
            </a:r>
            <a:r>
              <a:rPr lang="en-US" kern="0" dirty="0">
                <a:solidFill>
                  <a:srgbClr val="262673"/>
                </a:solidFill>
              </a:rPr>
              <a:t> </a:t>
            </a:r>
            <a:r>
              <a:rPr lang="en-US" kern="0" dirty="0" err="1">
                <a:solidFill>
                  <a:srgbClr val="262673"/>
                </a:solidFill>
              </a:rPr>
              <a:t>esenciales</a:t>
            </a:r>
            <a:r>
              <a:rPr lang="en-US" kern="0" dirty="0">
                <a:solidFill>
                  <a:srgbClr val="262673"/>
                </a:solidFill>
              </a:rPr>
              <a:t> de la Unidad</a:t>
            </a:r>
            <a:endParaRPr lang="en-US" kern="0" dirty="0">
              <a:solidFill>
                <a:srgbClr val="262673"/>
              </a:solidFill>
              <a:latin typeface="+mn-lt"/>
            </a:endParaRPr>
          </a:p>
        </p:txBody>
      </p:sp>
      <p:sp>
        <p:nvSpPr>
          <p:cNvPr id="6" name="Symbol zastępczy zawartości 2">
            <a:extLst>
              <a:ext uri="{FF2B5EF4-FFF2-40B4-BE49-F238E27FC236}">
                <a16:creationId xmlns:a16="http://schemas.microsoft.com/office/drawing/2014/main" id="{B1561F5D-4407-F642-BB1E-65BEF27E75BA}"/>
              </a:ext>
            </a:extLst>
          </p:cNvPr>
          <p:cNvSpPr txBox="1">
            <a:spLocks/>
          </p:cNvSpPr>
          <p:nvPr/>
        </p:nvSpPr>
        <p:spPr>
          <a:xfrm>
            <a:off x="277814" y="1772816"/>
            <a:ext cx="8489950" cy="4248472"/>
          </a:xfrm>
          <a:prstGeom prst="rect">
            <a:avLst/>
          </a:prstGeom>
        </p:spPr>
        <p:txBody>
          <a:bodyPr>
            <a:normAutofit fontScale="92500" lnSpcReduction="10000"/>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644525" indent="-457200">
              <a:lnSpc>
                <a:spcPct val="150000"/>
              </a:lnSpc>
              <a:buSzPct val="90000"/>
              <a:buFont typeface="+mj-lt"/>
              <a:buAutoNum type="arabicPeriod"/>
              <a:defRPr/>
            </a:pPr>
            <a:r>
              <a:rPr lang="es-ES" sz="2400" b="0" kern="0" dirty="0">
                <a:solidFill>
                  <a:srgbClr val="262673"/>
                </a:solidFill>
              </a:rPr>
              <a:t>¿Cómo se define la discapacidad hoy?</a:t>
            </a:r>
          </a:p>
          <a:p>
            <a:pPr marL="644525" indent="-457200">
              <a:lnSpc>
                <a:spcPct val="150000"/>
              </a:lnSpc>
              <a:buSzPct val="90000"/>
              <a:buFont typeface="+mj-lt"/>
              <a:buAutoNum type="arabicPeriod"/>
              <a:defRPr/>
            </a:pPr>
            <a:r>
              <a:rPr lang="es-ES" sz="2400" b="0" kern="0" dirty="0">
                <a:solidFill>
                  <a:srgbClr val="262673"/>
                </a:solidFill>
              </a:rPr>
              <a:t>Explicar las diferencias entre el modelo médico y el modelo biopsicosocial de discapacidad.</a:t>
            </a:r>
          </a:p>
          <a:p>
            <a:pPr marL="644525" indent="-457200">
              <a:lnSpc>
                <a:spcPct val="150000"/>
              </a:lnSpc>
              <a:buSzPct val="90000"/>
              <a:buFont typeface="+mj-lt"/>
              <a:buAutoNum type="arabicPeriod"/>
              <a:defRPr/>
            </a:pPr>
            <a:r>
              <a:rPr lang="es-ES" sz="2400" b="0" kern="0" dirty="0">
                <a:solidFill>
                  <a:srgbClr val="262673"/>
                </a:solidFill>
              </a:rPr>
              <a:t>Discutir el concepto de subjetividad y autonomía.</a:t>
            </a:r>
          </a:p>
          <a:p>
            <a:pPr marL="644525" indent="-457200">
              <a:lnSpc>
                <a:spcPct val="150000"/>
              </a:lnSpc>
              <a:buSzPct val="90000"/>
              <a:buFont typeface="+mj-lt"/>
              <a:buAutoNum type="arabicPeriod"/>
              <a:defRPr/>
            </a:pPr>
            <a:r>
              <a:rPr lang="es-ES" sz="2400" b="0" kern="0" dirty="0">
                <a:solidFill>
                  <a:srgbClr val="262673"/>
                </a:solidFill>
              </a:rPr>
              <a:t>Explicar los conceptos de autonomía y vida independiente.</a:t>
            </a:r>
          </a:p>
          <a:p>
            <a:pPr marL="644525" indent="-457200">
              <a:lnSpc>
                <a:spcPct val="150000"/>
              </a:lnSpc>
              <a:buSzPct val="90000"/>
              <a:buFont typeface="+mj-lt"/>
              <a:buAutoNum type="arabicPeriod"/>
              <a:defRPr/>
            </a:pPr>
            <a:r>
              <a:rPr lang="es-ES" sz="2400" b="0" kern="0" dirty="0">
                <a:solidFill>
                  <a:srgbClr val="262673"/>
                </a:solidFill>
              </a:rPr>
              <a:t>Discutir las áreas de funcionamiento de las personas con discapacidad en el entorno local. </a:t>
            </a:r>
            <a:r>
              <a:rPr lang="en-US" sz="2400" b="0" kern="0" dirty="0"/>
              <a:t>	</a:t>
            </a:r>
          </a:p>
        </p:txBody>
      </p:sp>
    </p:spTree>
    <p:extLst>
      <p:ext uri="{BB962C8B-B14F-4D97-AF65-F5344CB8AC3E}">
        <p14:creationId xmlns:p14="http://schemas.microsoft.com/office/powerpoint/2010/main" val="684566418"/>
      </p:ext>
    </p:extLst>
  </p:cSld>
  <p:clrMapOvr>
    <a:masterClrMapping/>
  </p:clrMapOvr>
  <p:transition advClick="0" advTm="3000"/>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43D39BF-8C73-470E-AD76-38798680067D}"/>
              </a:ext>
            </a:extLst>
          </p:cNvPr>
          <p:cNvSpPr txBox="1"/>
          <p:nvPr/>
        </p:nvSpPr>
        <p:spPr>
          <a:xfrm>
            <a:off x="325150" y="4707141"/>
            <a:ext cx="8493700" cy="954107"/>
          </a:xfrm>
          <a:prstGeom prst="rect">
            <a:avLst/>
          </a:prstGeom>
          <a:noFill/>
        </p:spPr>
        <p:txBody>
          <a:bodyPr wrap="square" rtlCol="0">
            <a:spAutoFit/>
          </a:bodyPr>
          <a:lstStyle>
            <a:defPPr>
              <a:defRPr lang="en-US"/>
            </a:defPPr>
            <a:lvl1pPr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1pPr>
            <a:lvl2pPr marL="457200"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2pPr>
            <a:lvl3pPr marL="914400"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3pPr>
            <a:lvl4pPr marL="1371600"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4pPr>
            <a:lvl5pPr marL="1828800"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5pPr>
            <a:lvl6pPr marL="2286000" algn="l" defTabSz="914400" rtl="0" eaLnBrk="1" latinLnBrk="0" hangingPunct="1">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6pPr>
            <a:lvl7pPr marL="2743200" algn="l" defTabSz="914400" rtl="0" eaLnBrk="1" latinLnBrk="0" hangingPunct="1">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7pPr>
            <a:lvl8pPr marL="3200400" algn="l" defTabSz="914400" rtl="0" eaLnBrk="1" latinLnBrk="0" hangingPunct="1">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8pPr>
            <a:lvl9pPr marL="3657600" algn="l" defTabSz="914400" rtl="0" eaLnBrk="1" latinLnBrk="0" hangingPunct="1">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9pPr>
          </a:lstStyle>
          <a:p>
            <a:pPr algn="just"/>
            <a:r>
              <a:rPr lang="es-ES" sz="1400" b="0" i="0" u="none" strike="noStrike" baseline="0" dirty="0">
                <a:solidFill>
                  <a:srgbClr val="262673"/>
                </a:solidFill>
                <a:latin typeface="Verdana" panose="020B0604030504040204" pitchFamily="34" charset="0"/>
              </a:rPr>
              <a:t>El apoyo de la Comisión Europea para la producción de esta publicación no constituye una aprobación del contenido, el cual refleja únicamente las opiniones de los autores, y la Comisión no se hace responsable del uso que pueda hacerse de la información contenida en la misma. </a:t>
            </a:r>
            <a:r>
              <a:rPr lang="es-ES" sz="1400" b="0" i="0" u="none" strike="noStrike" baseline="0" dirty="0">
                <a:solidFill>
                  <a:srgbClr val="000000"/>
                </a:solidFill>
                <a:latin typeface="Verdana" panose="020B0604030504040204" pitchFamily="34" charset="0"/>
              </a:rPr>
              <a:t>	</a:t>
            </a:r>
          </a:p>
        </p:txBody>
      </p:sp>
    </p:spTree>
    <p:extLst>
      <p:ext uri="{BB962C8B-B14F-4D97-AF65-F5344CB8AC3E}">
        <p14:creationId xmlns:p14="http://schemas.microsoft.com/office/powerpoint/2010/main" val="1543052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10" name="Tytuł 1">
            <a:extLst>
              <a:ext uri="{FF2B5EF4-FFF2-40B4-BE49-F238E27FC236}">
                <a16:creationId xmlns:a16="http://schemas.microsoft.com/office/drawing/2014/main" id="{54CC8E43-AE83-2144-A91B-94854C1DC6DC}"/>
              </a:ext>
            </a:extLst>
          </p:cNvPr>
          <p:cNvSpPr txBox="1">
            <a:spLocks/>
          </p:cNvSpPr>
          <p:nvPr/>
        </p:nvSpPr>
        <p:spPr>
          <a:xfrm>
            <a:off x="971550" y="1049337"/>
            <a:ext cx="7200900" cy="604838"/>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s-ES" kern="0" dirty="0">
                <a:solidFill>
                  <a:srgbClr val="262673"/>
                </a:solidFill>
                <a:latin typeface="+mn-lt"/>
              </a:rPr>
              <a:t>Dimensión psicológica de la discapacidad </a:t>
            </a:r>
            <a:endParaRPr lang="en-US" kern="0" dirty="0">
              <a:solidFill>
                <a:srgbClr val="262673"/>
              </a:solidFill>
              <a:latin typeface="+mn-lt"/>
            </a:endParaRPr>
          </a:p>
        </p:txBody>
      </p:sp>
      <p:sp>
        <p:nvSpPr>
          <p:cNvPr id="11" name="Symbol zastępczy zawartości 2"/>
          <p:cNvSpPr txBox="1">
            <a:spLocks noChangeArrowheads="1"/>
          </p:cNvSpPr>
          <p:nvPr/>
        </p:nvSpPr>
        <p:spPr bwMode="auto">
          <a:xfrm>
            <a:off x="539750" y="2060575"/>
            <a:ext cx="78867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a:lnSpc>
                <a:spcPct val="150000"/>
              </a:lnSpc>
            </a:pPr>
            <a:r>
              <a:rPr lang="es-ES" altLang="pl-PL" sz="2000" b="0" kern="0" dirty="0">
                <a:solidFill>
                  <a:srgbClr val="262673"/>
                </a:solidFill>
              </a:rPr>
              <a:t>Deterioro de la actividad</a:t>
            </a:r>
          </a:p>
          <a:p>
            <a:pPr>
              <a:lnSpc>
                <a:spcPct val="150000"/>
              </a:lnSpc>
            </a:pPr>
            <a:r>
              <a:rPr lang="es-ES" altLang="pl-PL" sz="2000" b="0" kern="0" dirty="0">
                <a:solidFill>
                  <a:srgbClr val="262673"/>
                </a:solidFill>
              </a:rPr>
              <a:t>Experiencia y competencia limitadas</a:t>
            </a:r>
          </a:p>
          <a:p>
            <a:pPr>
              <a:lnSpc>
                <a:spcPct val="150000"/>
              </a:lnSpc>
            </a:pPr>
            <a:r>
              <a:rPr lang="es-ES" altLang="pl-PL" sz="2000" b="0" kern="0" dirty="0">
                <a:solidFill>
                  <a:srgbClr val="262673"/>
                </a:solidFill>
              </a:rPr>
              <a:t>Trastornos de la percepción, el pensamiento, la comunicación, las habilidades motoras, las emociones.</a:t>
            </a:r>
          </a:p>
          <a:p>
            <a:pPr>
              <a:lnSpc>
                <a:spcPct val="150000"/>
              </a:lnSpc>
            </a:pPr>
            <a:r>
              <a:rPr lang="es-ES" altLang="pl-PL" sz="2000" b="0" kern="0" dirty="0">
                <a:solidFill>
                  <a:srgbClr val="262673"/>
                </a:solidFill>
              </a:rPr>
              <a:t>Relaciones personales </a:t>
            </a:r>
            <a:endParaRPr lang="en-US" altLang="pl-PL" b="0" kern="0" dirty="0"/>
          </a:p>
        </p:txBody>
      </p:sp>
    </p:spTree>
    <p:extLst>
      <p:ext uri="{BB962C8B-B14F-4D97-AF65-F5344CB8AC3E}">
        <p14:creationId xmlns:p14="http://schemas.microsoft.com/office/powerpoint/2010/main" val="3171432781"/>
      </p:ext>
    </p:extLst>
  </p:cSld>
  <p:clrMapOvr>
    <a:masterClrMapping/>
  </p:clrMapOvr>
  <p:transition advClick="0" advTm="3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9" name="Prostokąt 3">
            <a:extLst>
              <a:ext uri="{FF2B5EF4-FFF2-40B4-BE49-F238E27FC236}">
                <a16:creationId xmlns:a16="http://schemas.microsoft.com/office/drawing/2014/main" id="{4E81B037-89E7-420D-AB1F-8D32EE150983}"/>
              </a:ext>
            </a:extLst>
          </p:cNvPr>
          <p:cNvSpPr/>
          <p:nvPr/>
        </p:nvSpPr>
        <p:spPr>
          <a:xfrm>
            <a:off x="827584" y="1964521"/>
            <a:ext cx="7704856" cy="2246769"/>
          </a:xfrm>
          <a:prstGeom prst="rect">
            <a:avLst/>
          </a:prstGeom>
        </p:spPr>
        <p:txBody>
          <a:bodyPr wrap="square">
            <a:spAutoFit/>
          </a:bodyPr>
          <a:lstStyle/>
          <a:p>
            <a:pPr>
              <a:defRPr/>
            </a:pPr>
            <a:endParaRPr lang="es-ES" sz="2000" b="0" dirty="0">
              <a:solidFill>
                <a:schemeClr val="accent2">
                  <a:lumMod val="75000"/>
                </a:schemeClr>
              </a:solidFill>
            </a:endParaRPr>
          </a:p>
          <a:p>
            <a:pPr>
              <a:defRPr/>
            </a:pPr>
            <a:r>
              <a:rPr lang="es-ES" sz="2000" b="0" dirty="0">
                <a:solidFill>
                  <a:schemeClr val="accent2">
                    <a:lumMod val="75000"/>
                  </a:schemeClr>
                </a:solidFill>
              </a:rPr>
              <a:t> </a:t>
            </a:r>
            <a:endParaRPr lang="es-ES" sz="2000" b="0" i="1" dirty="0">
              <a:solidFill>
                <a:schemeClr val="accent2">
                  <a:lumMod val="75000"/>
                </a:schemeClr>
              </a:solidFill>
            </a:endParaRPr>
          </a:p>
          <a:p>
            <a:pPr>
              <a:defRPr/>
            </a:pPr>
            <a:endParaRPr lang="es-ES" sz="2000" b="0" i="1" dirty="0">
              <a:solidFill>
                <a:schemeClr val="accent2">
                  <a:lumMod val="75000"/>
                </a:schemeClr>
              </a:solidFill>
            </a:endParaRPr>
          </a:p>
          <a:p>
            <a:pPr>
              <a:defRPr/>
            </a:pPr>
            <a:endParaRPr lang="es-ES" sz="2000" b="0" i="1" dirty="0">
              <a:solidFill>
                <a:schemeClr val="accent2">
                  <a:lumMod val="75000"/>
                </a:schemeClr>
              </a:solidFill>
            </a:endParaRPr>
          </a:p>
          <a:p>
            <a:pPr>
              <a:defRPr/>
            </a:pPr>
            <a:endParaRPr lang="es-ES" sz="2000" b="0" i="1" dirty="0">
              <a:solidFill>
                <a:schemeClr val="accent2">
                  <a:lumMod val="75000"/>
                </a:schemeClr>
              </a:solidFill>
            </a:endParaRPr>
          </a:p>
          <a:p>
            <a:pPr>
              <a:defRPr/>
            </a:pPr>
            <a:endParaRPr lang="es-ES" sz="2000" b="0" i="1" dirty="0">
              <a:solidFill>
                <a:schemeClr val="accent2">
                  <a:lumMod val="75000"/>
                </a:schemeClr>
              </a:solidFill>
            </a:endParaRPr>
          </a:p>
          <a:p>
            <a:pPr>
              <a:defRPr/>
            </a:pPr>
            <a:endParaRPr lang="es-ES" sz="2000" b="0" i="1" dirty="0">
              <a:solidFill>
                <a:schemeClr val="accent2">
                  <a:lumMod val="75000"/>
                </a:schemeClr>
              </a:solidFill>
            </a:endParaRPr>
          </a:p>
        </p:txBody>
      </p:sp>
      <p:sp>
        <p:nvSpPr>
          <p:cNvPr id="12" name="Tytuł 1">
            <a:extLst>
              <a:ext uri="{FF2B5EF4-FFF2-40B4-BE49-F238E27FC236}">
                <a16:creationId xmlns:a16="http://schemas.microsoft.com/office/drawing/2014/main" id="{12CF0B8C-375E-A048-B8EE-A59DA3E8F680}"/>
              </a:ext>
            </a:extLst>
          </p:cNvPr>
          <p:cNvSpPr txBox="1">
            <a:spLocks/>
          </p:cNvSpPr>
          <p:nvPr/>
        </p:nvSpPr>
        <p:spPr>
          <a:xfrm>
            <a:off x="971550" y="1094658"/>
            <a:ext cx="7200900" cy="604838"/>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s-ES" kern="0" dirty="0">
                <a:solidFill>
                  <a:srgbClr val="262673"/>
                </a:solidFill>
                <a:latin typeface="+mn-lt"/>
              </a:rPr>
              <a:t>La dimensión social de la discapacidad</a:t>
            </a:r>
            <a:endParaRPr lang="en-US" kern="0" dirty="0">
              <a:solidFill>
                <a:srgbClr val="262673"/>
              </a:solidFill>
              <a:latin typeface="+mn-lt"/>
            </a:endParaRPr>
          </a:p>
        </p:txBody>
      </p:sp>
      <p:sp>
        <p:nvSpPr>
          <p:cNvPr id="13" name="Symbol zastępczy zawartości 2">
            <a:extLst>
              <a:ext uri="{FF2B5EF4-FFF2-40B4-BE49-F238E27FC236}">
                <a16:creationId xmlns:a16="http://schemas.microsoft.com/office/drawing/2014/main" id="{5402021C-F66C-2F41-BF9E-9A4BFAB3FA0B}"/>
              </a:ext>
            </a:extLst>
          </p:cNvPr>
          <p:cNvSpPr txBox="1">
            <a:spLocks/>
          </p:cNvSpPr>
          <p:nvPr/>
        </p:nvSpPr>
        <p:spPr>
          <a:xfrm>
            <a:off x="539750" y="2065684"/>
            <a:ext cx="8280400" cy="3811588"/>
          </a:xfrm>
          <a:prstGeom prst="rect">
            <a:avLst/>
          </a:prstGeom>
        </p:spPr>
        <p:txBody>
          <a:bodyPr>
            <a:normAutofit/>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530225" indent="-342900">
              <a:buFont typeface="Arial" panose="020B0604020202020204" pitchFamily="34" charset="0"/>
              <a:buChar char="•"/>
              <a:defRPr/>
            </a:pPr>
            <a:r>
              <a:rPr lang="es-ES" sz="2000" b="0" kern="0" dirty="0">
                <a:solidFill>
                  <a:srgbClr val="262673"/>
                </a:solidFill>
              </a:rPr>
              <a:t>Limitación o deterioro del funcionamiento en roles sociales.</a:t>
            </a:r>
          </a:p>
          <a:p>
            <a:pPr marL="530225" indent="-342900">
              <a:buFont typeface="Arial" panose="020B0604020202020204" pitchFamily="34" charset="0"/>
              <a:buChar char="•"/>
              <a:defRPr/>
            </a:pPr>
            <a:r>
              <a:rPr lang="es-ES" sz="2000" b="0" kern="0" dirty="0">
                <a:solidFill>
                  <a:srgbClr val="262673"/>
                </a:solidFill>
              </a:rPr>
              <a:t>Dependencia física</a:t>
            </a:r>
          </a:p>
          <a:p>
            <a:pPr marL="530225" indent="-342900">
              <a:buFont typeface="Arial" panose="020B0604020202020204" pitchFamily="34" charset="0"/>
              <a:buChar char="•"/>
              <a:defRPr/>
            </a:pPr>
            <a:r>
              <a:rPr lang="es-ES" sz="2000" b="0" kern="0" dirty="0">
                <a:solidFill>
                  <a:srgbClr val="262673"/>
                </a:solidFill>
              </a:rPr>
              <a:t>Mala orientación en el entorno de uno</a:t>
            </a:r>
          </a:p>
          <a:p>
            <a:pPr marL="530225" indent="-342900">
              <a:buFont typeface="Arial" panose="020B0604020202020204" pitchFamily="34" charset="0"/>
              <a:buChar char="•"/>
              <a:defRPr/>
            </a:pPr>
            <a:r>
              <a:rPr lang="es-ES" sz="2000" b="0" kern="0" dirty="0">
                <a:solidFill>
                  <a:srgbClr val="262673"/>
                </a:solidFill>
              </a:rPr>
              <a:t>Perturbaciones en la comunicación interpersonal</a:t>
            </a:r>
          </a:p>
          <a:p>
            <a:pPr marL="530225" indent="-342900">
              <a:buFont typeface="Arial" panose="020B0604020202020204" pitchFamily="34" charset="0"/>
              <a:buChar char="•"/>
              <a:defRPr/>
            </a:pPr>
            <a:r>
              <a:rPr lang="es-ES" sz="2000" b="0" kern="0" dirty="0">
                <a:solidFill>
                  <a:srgbClr val="262673"/>
                </a:solidFill>
              </a:rPr>
              <a:t>Dificultades para realizar tareas de la vida.</a:t>
            </a:r>
          </a:p>
          <a:p>
            <a:pPr marL="530225" indent="-342900">
              <a:buFont typeface="Arial" panose="020B0604020202020204" pitchFamily="34" charset="0"/>
              <a:buChar char="•"/>
              <a:defRPr/>
            </a:pPr>
            <a:r>
              <a:rPr lang="es-ES" sz="2000" b="0" kern="0" dirty="0">
                <a:solidFill>
                  <a:srgbClr val="262673"/>
                </a:solidFill>
              </a:rPr>
              <a:t>Comportamiento antisocial y aislante</a:t>
            </a:r>
          </a:p>
          <a:p>
            <a:pPr marL="530225" indent="-342900">
              <a:buFont typeface="Arial" panose="020B0604020202020204" pitchFamily="34" charset="0"/>
              <a:buChar char="•"/>
              <a:defRPr/>
            </a:pPr>
            <a:r>
              <a:rPr lang="es-ES" sz="2000" b="0" kern="0" dirty="0">
                <a:solidFill>
                  <a:srgbClr val="262673"/>
                </a:solidFill>
              </a:rPr>
              <a:t>Y otros </a:t>
            </a:r>
            <a:endParaRPr lang="en-US" sz="2000" b="0" kern="0" dirty="0">
              <a:solidFill>
                <a:srgbClr val="262673"/>
              </a:solidFill>
            </a:endParaRPr>
          </a:p>
        </p:txBody>
      </p:sp>
    </p:spTree>
    <p:extLst>
      <p:ext uri="{BB962C8B-B14F-4D97-AF65-F5344CB8AC3E}">
        <p14:creationId xmlns:p14="http://schemas.microsoft.com/office/powerpoint/2010/main" val="938228070"/>
      </p:ext>
    </p:extLst>
  </p:cSld>
  <p:clrMapOvr>
    <a:masterClrMapping/>
  </p:clrMapOvr>
  <p:transition advClick="0" advTm="3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12" name="Tytuł 1">
            <a:extLst>
              <a:ext uri="{FF2B5EF4-FFF2-40B4-BE49-F238E27FC236}">
                <a16:creationId xmlns:a16="http://schemas.microsoft.com/office/drawing/2014/main" id="{2797FE91-F47C-A747-93A7-5AACCD2374E6}"/>
              </a:ext>
            </a:extLst>
          </p:cNvPr>
          <p:cNvSpPr txBox="1">
            <a:spLocks/>
          </p:cNvSpPr>
          <p:nvPr/>
        </p:nvSpPr>
        <p:spPr>
          <a:xfrm>
            <a:off x="413196" y="944896"/>
            <a:ext cx="8388350" cy="791741"/>
          </a:xfrm>
          <a:prstGeom prst="rect">
            <a:avLst/>
          </a:prstGeom>
        </p:spPr>
        <p:txBody>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s-ES" kern="0" dirty="0">
                <a:solidFill>
                  <a:srgbClr val="262673"/>
                </a:solidFill>
                <a:latin typeface="+mn-lt"/>
              </a:rPr>
              <a:t>Analizar la discapacidad en diferentes dimensiones y categorías </a:t>
            </a:r>
            <a:endParaRPr lang="en-US" kern="0" dirty="0">
              <a:solidFill>
                <a:srgbClr val="262673"/>
              </a:solidFill>
              <a:latin typeface="+mn-lt"/>
            </a:endParaRPr>
          </a:p>
        </p:txBody>
      </p:sp>
      <p:sp>
        <p:nvSpPr>
          <p:cNvPr id="13" name="Symbol zastępczy zawartości 2"/>
          <p:cNvSpPr txBox="1">
            <a:spLocks noChangeArrowheads="1"/>
          </p:cNvSpPr>
          <p:nvPr/>
        </p:nvSpPr>
        <p:spPr bwMode="auto">
          <a:xfrm>
            <a:off x="322263" y="1988839"/>
            <a:ext cx="8570217" cy="338437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530225" indent="-342900">
              <a:buFont typeface="Arial" panose="020B0604020202020204" pitchFamily="34" charset="0"/>
              <a:buChar char="•"/>
            </a:pPr>
            <a:r>
              <a:rPr lang="es-ES" altLang="pl-PL" sz="2000" b="0" kern="0" dirty="0">
                <a:solidFill>
                  <a:srgbClr val="262673"/>
                </a:solidFill>
              </a:rPr>
              <a:t>Médico - (rehabilitación)</a:t>
            </a:r>
          </a:p>
          <a:p>
            <a:pPr marL="530225" indent="-342900">
              <a:buFont typeface="Arial" panose="020B0604020202020204" pitchFamily="34" charset="0"/>
              <a:buChar char="•"/>
            </a:pPr>
            <a:r>
              <a:rPr lang="es-ES" altLang="pl-PL" sz="2000" b="0" kern="0" dirty="0">
                <a:solidFill>
                  <a:srgbClr val="262673"/>
                </a:solidFill>
              </a:rPr>
              <a:t>Legal - (Basado en la ley)</a:t>
            </a:r>
          </a:p>
          <a:p>
            <a:pPr marL="530225" indent="-342900">
              <a:buFont typeface="Arial" panose="020B0604020202020204" pitchFamily="34" charset="0"/>
              <a:buChar char="•"/>
            </a:pPr>
            <a:r>
              <a:rPr lang="es-ES" altLang="pl-PL" sz="2000" b="0" kern="0" dirty="0">
                <a:solidFill>
                  <a:srgbClr val="262673"/>
                </a:solidFill>
              </a:rPr>
              <a:t>Sociológico - (socio-técnico)</a:t>
            </a:r>
          </a:p>
          <a:p>
            <a:pPr marL="530225" indent="-342900">
              <a:buFont typeface="Arial" panose="020B0604020202020204" pitchFamily="34" charset="0"/>
              <a:buChar char="•"/>
            </a:pPr>
            <a:r>
              <a:rPr lang="es-ES" altLang="pl-PL" sz="2000" b="0" kern="0" dirty="0">
                <a:solidFill>
                  <a:srgbClr val="262673"/>
                </a:solidFill>
              </a:rPr>
              <a:t>Pedagógico - (resocialización, revalidación, rehabilitación, </a:t>
            </a:r>
            <a:r>
              <a:rPr lang="es-ES" altLang="pl-PL" sz="2000" b="0" kern="0" dirty="0" err="1">
                <a:solidFill>
                  <a:srgbClr val="262673"/>
                </a:solidFill>
              </a:rPr>
              <a:t>ortodidáctica</a:t>
            </a:r>
            <a:r>
              <a:rPr lang="es-ES" altLang="pl-PL" sz="2000" b="0" kern="0" dirty="0">
                <a:solidFill>
                  <a:srgbClr val="262673"/>
                </a:solidFill>
              </a:rPr>
              <a:t>, terapéutica)</a:t>
            </a:r>
          </a:p>
          <a:p>
            <a:pPr marL="530225" indent="-342900">
              <a:buFont typeface="Arial" panose="020B0604020202020204" pitchFamily="34" charset="0"/>
              <a:buChar char="•"/>
            </a:pPr>
            <a:r>
              <a:rPr lang="es-ES" altLang="pl-PL" sz="2000" b="0" kern="0" dirty="0">
                <a:solidFill>
                  <a:srgbClr val="262673"/>
                </a:solidFill>
              </a:rPr>
              <a:t>Psicológico - (psicoterapéutico) </a:t>
            </a:r>
            <a:endParaRPr lang="en-US" altLang="pl-PL" sz="2000" b="0" kern="0" dirty="0">
              <a:solidFill>
                <a:srgbClr val="262673"/>
              </a:solidFill>
            </a:endParaRPr>
          </a:p>
        </p:txBody>
      </p:sp>
    </p:spTree>
    <p:extLst>
      <p:ext uri="{BB962C8B-B14F-4D97-AF65-F5344CB8AC3E}">
        <p14:creationId xmlns:p14="http://schemas.microsoft.com/office/powerpoint/2010/main" val="1142440887"/>
      </p:ext>
    </p:extLst>
  </p:cSld>
  <p:clrMapOvr>
    <a:masterClrMapping/>
  </p:clrMapOvr>
  <p:transition advClick="0" advTm="3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a:extLst>
              <a:ext uri="{FF2B5EF4-FFF2-40B4-BE49-F238E27FC236}">
                <a16:creationId xmlns:a16="http://schemas.microsoft.com/office/drawing/2014/main" id="{3FEB8799-2B76-2747-AC82-81FB9A680F7A}"/>
              </a:ext>
            </a:extLst>
          </p:cNvPr>
          <p:cNvSpPr txBox="1">
            <a:spLocks/>
          </p:cNvSpPr>
          <p:nvPr/>
        </p:nvSpPr>
        <p:spPr>
          <a:xfrm>
            <a:off x="220662" y="1011957"/>
            <a:ext cx="8702675" cy="712936"/>
          </a:xfrm>
          <a:prstGeom prst="rect">
            <a:avLst/>
          </a:prstGeom>
        </p:spPr>
        <p:txBody>
          <a:bodyPr>
            <a:noAutofit/>
          </a:bodyPr>
          <a:lst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a:lstStyle>
          <a:p>
            <a:pPr>
              <a:defRPr/>
            </a:pPr>
            <a:r>
              <a:rPr lang="en-US" kern="0" dirty="0" err="1">
                <a:solidFill>
                  <a:srgbClr val="262673"/>
                </a:solidFill>
                <a:latin typeface="+mn-lt"/>
              </a:rPr>
              <a:t>Tipos</a:t>
            </a:r>
            <a:r>
              <a:rPr lang="en-US" kern="0" dirty="0">
                <a:solidFill>
                  <a:srgbClr val="262673"/>
                </a:solidFill>
                <a:latin typeface="+mn-lt"/>
              </a:rPr>
              <a:t> de </a:t>
            </a:r>
            <a:r>
              <a:rPr lang="en-US" kern="0" dirty="0" err="1">
                <a:solidFill>
                  <a:srgbClr val="262673"/>
                </a:solidFill>
                <a:latin typeface="+mn-lt"/>
              </a:rPr>
              <a:t>discapacidad</a:t>
            </a:r>
            <a:endParaRPr lang="en-US" kern="0" dirty="0">
              <a:solidFill>
                <a:srgbClr val="262673"/>
              </a:solidFill>
              <a:latin typeface="+mn-lt"/>
            </a:endParaRPr>
          </a:p>
        </p:txBody>
      </p:sp>
      <p:sp>
        <p:nvSpPr>
          <p:cNvPr id="7" name="Symbol zastępczy zawartości 2">
            <a:extLst>
              <a:ext uri="{FF2B5EF4-FFF2-40B4-BE49-F238E27FC236}">
                <a16:creationId xmlns:a16="http://schemas.microsoft.com/office/drawing/2014/main" id="{1D5E232C-6126-924A-9C98-AD6755B59A37}"/>
              </a:ext>
            </a:extLst>
          </p:cNvPr>
          <p:cNvSpPr txBox="1">
            <a:spLocks/>
          </p:cNvSpPr>
          <p:nvPr/>
        </p:nvSpPr>
        <p:spPr>
          <a:xfrm>
            <a:off x="467544" y="1989138"/>
            <a:ext cx="8047806" cy="3500437"/>
          </a:xfrm>
          <a:prstGeom prst="rect">
            <a:avLst/>
          </a:prstGeom>
        </p:spPr>
        <p:txBody>
          <a:bodyPr>
            <a:normAutofit/>
          </a:bodyPr>
          <a:lst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a:lstStyle>
          <a:p>
            <a:pPr marL="644525" indent="-457200">
              <a:buFont typeface="Arial" panose="020B0604020202020204" pitchFamily="34" charset="0"/>
              <a:buChar char="•"/>
              <a:defRPr/>
            </a:pPr>
            <a:r>
              <a:rPr lang="es-ES" sz="2200" b="0" kern="0" dirty="0">
                <a:solidFill>
                  <a:srgbClr val="262673"/>
                </a:solidFill>
              </a:rPr>
              <a:t>Lesión en los órganos de la vista y el oído, o alteraciones del habla.</a:t>
            </a:r>
          </a:p>
          <a:p>
            <a:pPr marL="644525" indent="-457200">
              <a:buFont typeface="Arial" panose="020B0604020202020204" pitchFamily="34" charset="0"/>
              <a:buChar char="•"/>
              <a:defRPr/>
            </a:pPr>
            <a:r>
              <a:rPr lang="es-ES" sz="2200" b="0" kern="0" dirty="0">
                <a:solidFill>
                  <a:srgbClr val="262673"/>
                </a:solidFill>
              </a:rPr>
              <a:t>Trastornos del movimiento</a:t>
            </a:r>
          </a:p>
          <a:p>
            <a:pPr marL="644525" indent="-457200">
              <a:buFont typeface="Arial" panose="020B0604020202020204" pitchFamily="34" charset="0"/>
              <a:buChar char="•"/>
              <a:defRPr/>
            </a:pPr>
            <a:r>
              <a:rPr lang="es-ES" sz="2200" b="0" kern="0" dirty="0">
                <a:solidFill>
                  <a:srgbClr val="262673"/>
                </a:solidFill>
              </a:rPr>
              <a:t>Lesión de órganos internos</a:t>
            </a:r>
          </a:p>
          <a:p>
            <a:pPr marL="644525" indent="-457200">
              <a:buFont typeface="Arial" panose="020B0604020202020204" pitchFamily="34" charset="0"/>
              <a:buChar char="•"/>
              <a:defRPr/>
            </a:pPr>
            <a:r>
              <a:rPr lang="es-ES" sz="2200" b="0" kern="0" dirty="0">
                <a:solidFill>
                  <a:srgbClr val="262673"/>
                </a:solidFill>
              </a:rPr>
              <a:t>Mal funcionamiento del sistema nervioso </a:t>
            </a:r>
            <a:endParaRPr lang="en-US" sz="2700" b="0" kern="0" dirty="0">
              <a:solidFill>
                <a:srgbClr val="262673"/>
              </a:solidFill>
            </a:endParaRPr>
          </a:p>
          <a:p>
            <a:pPr marL="0">
              <a:defRPr/>
            </a:pPr>
            <a:r>
              <a:rPr lang="es-ES" sz="2200" b="0" kern="0" dirty="0">
                <a:solidFill>
                  <a:srgbClr val="262673"/>
                </a:solidFill>
              </a:rPr>
              <a:t>Todos estos trastornos pueden ocurrir como una discapacidad homogénea o una discapacidad concurrente. </a:t>
            </a:r>
            <a:endParaRPr lang="en-US" b="0" kern="0" dirty="0"/>
          </a:p>
        </p:txBody>
      </p:sp>
    </p:spTree>
    <p:extLst>
      <p:ext uri="{BB962C8B-B14F-4D97-AF65-F5344CB8AC3E}">
        <p14:creationId xmlns:p14="http://schemas.microsoft.com/office/powerpoint/2010/main" val="1270199204"/>
      </p:ext>
    </p:extLst>
  </p:cSld>
  <p:clrMapOvr>
    <a:masterClrMapping/>
  </p:clrMapOvr>
  <p:transition advClick="0" advTm="3000"/>
</p:sld>
</file>

<file path=ppt/theme/theme1.xml><?xml version="1.0" encoding="utf-8"?>
<a:theme xmlns:a="http://schemas.openxmlformats.org/drawingml/2006/main" name="Pantallazo inicio">
  <a:themeElements>
    <a:clrScheme name="1_Projekt niestandardow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Projekt niestandardowy">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50751" tIns="50751" rIns="50751" bIns="50751" numCol="1" anchor="ctr" anchorCtr="0" compatLnSpc="1">
        <a:prstTxWarp prst="textNoShape">
          <a:avLst/>
        </a:prstTxWarp>
      </a:bodyPr>
      <a:lstStyle>
        <a:defPPr marL="588963" marR="0" indent="-401638" algn="r" defTabSz="642938" rtl="0" eaLnBrk="1" fontAlgn="base" latinLnBrk="0" hangingPunct="1">
          <a:lnSpc>
            <a:spcPct val="90000"/>
          </a:lnSpc>
          <a:spcBef>
            <a:spcPts val="1675"/>
          </a:spcBef>
          <a:spcAft>
            <a:spcPct val="0"/>
          </a:spcAft>
          <a:buClrTx/>
          <a:buSzPct val="171000"/>
          <a:buFont typeface="Arial" charset="0"/>
          <a:buNone/>
          <a:tabLst/>
          <a:defRPr kumimoji="0" lang="en-US" sz="1000" b="1" i="0" u="none" strike="noStrike" cap="none" normalizeH="0" baseline="0" smtClean="0">
            <a:ln>
              <a:noFill/>
            </a:ln>
            <a:solidFill>
              <a:schemeClr val="bg1"/>
            </a:solidFill>
            <a:effectLst/>
            <a:latin typeface="Arial" charset="0"/>
            <a:sym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50751" tIns="50751" rIns="50751" bIns="50751" numCol="1" anchor="ctr" anchorCtr="0" compatLnSpc="1">
        <a:prstTxWarp prst="textNoShape">
          <a:avLst/>
        </a:prstTxWarp>
      </a:bodyPr>
      <a:lstStyle>
        <a:defPPr marL="588963" marR="0" indent="-401638" algn="r" defTabSz="642938" rtl="0" eaLnBrk="1" fontAlgn="base" latinLnBrk="0" hangingPunct="1">
          <a:lnSpc>
            <a:spcPct val="90000"/>
          </a:lnSpc>
          <a:spcBef>
            <a:spcPts val="1675"/>
          </a:spcBef>
          <a:spcAft>
            <a:spcPct val="0"/>
          </a:spcAft>
          <a:buClrTx/>
          <a:buSzPct val="171000"/>
          <a:buFont typeface="Arial" charset="0"/>
          <a:buNone/>
          <a:tabLst/>
          <a:defRPr kumimoji="0" lang="en-US" sz="1000" b="1" i="0" u="none" strike="noStrike" cap="none" normalizeH="0" baseline="0" smtClean="0">
            <a:ln>
              <a:noFill/>
            </a:ln>
            <a:solidFill>
              <a:schemeClr val="bg1"/>
            </a:solidFill>
            <a:effectLst/>
            <a:latin typeface="Arial" charset="0"/>
            <a:sym typeface="Arial" charset="0"/>
          </a:defRPr>
        </a:defPPr>
      </a:lstStyle>
    </a:lnDef>
  </a:objectDefaults>
  <a:extraClrSchemeLst>
    <a:extraClrScheme>
      <a:clrScheme name="1_Projekt niestandardow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rojekt niestandardow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rojekt niestandardow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rojekt niestandardow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rojekt niestandardow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rojekt niestandardow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rojekt niestandardow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rojekt niestandardow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rojekt niestandardow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rojekt niestandardow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rojekt niestandardow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rojekt niestandardow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antallazo cierr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WOIZ - prezentacja &quot;wykładowa&quot;">
  <a:themeElements>
    <a:clrScheme name="">
      <a:dk1>
        <a:srgbClr val="000000"/>
      </a:dk1>
      <a:lt1>
        <a:srgbClr val="FFFFFF"/>
      </a:lt1>
      <a:dk2>
        <a:srgbClr val="000000"/>
      </a:dk2>
      <a:lt2>
        <a:srgbClr val="808080"/>
      </a:lt2>
      <a:accent1>
        <a:srgbClr val="140041"/>
      </a:accent1>
      <a:accent2>
        <a:srgbClr val="333399"/>
      </a:accent2>
      <a:accent3>
        <a:srgbClr val="FFFFFF"/>
      </a:accent3>
      <a:accent4>
        <a:srgbClr val="000000"/>
      </a:accent4>
      <a:accent5>
        <a:srgbClr val="AAAAB0"/>
      </a:accent5>
      <a:accent6>
        <a:srgbClr val="2D2D8A"/>
      </a:accent6>
      <a:hlink>
        <a:srgbClr val="009999"/>
      </a:hlink>
      <a:folHlink>
        <a:srgbClr val="99CC00"/>
      </a:folHlink>
    </a:clrScheme>
    <a:fontScheme name="WOIZ - prezentacja &quot;wykładowa&quot;">
      <a:majorFont>
        <a:latin typeface="Arial Bold"/>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50751" tIns="50751" rIns="50751" bIns="50751" numCol="1" anchor="ctr" anchorCtr="0" compatLnSpc="1">
        <a:prstTxWarp prst="textNoShape">
          <a:avLst/>
        </a:prstTxWarp>
      </a:bodyPr>
      <a:lstStyle>
        <a:defPPr marL="588963" marR="0" indent="-401638" algn="r" defTabSz="642938" rtl="0" eaLnBrk="1" fontAlgn="base" latinLnBrk="0" hangingPunct="1">
          <a:lnSpc>
            <a:spcPct val="90000"/>
          </a:lnSpc>
          <a:spcBef>
            <a:spcPts val="1675"/>
          </a:spcBef>
          <a:spcAft>
            <a:spcPct val="0"/>
          </a:spcAft>
          <a:buClrTx/>
          <a:buSzPct val="171000"/>
          <a:buFont typeface="Arial" charset="0"/>
          <a:buNone/>
          <a:tabLst/>
          <a:defRPr kumimoji="0" lang="en-US" sz="1000" b="1" i="0" u="none" strike="noStrike" cap="none" normalizeH="0" baseline="0" smtClean="0">
            <a:ln>
              <a:noFill/>
            </a:ln>
            <a:solidFill>
              <a:schemeClr val="bg1"/>
            </a:solidFill>
            <a:effectLst/>
            <a:latin typeface="Arial" charset="0"/>
            <a:sym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50751" tIns="50751" rIns="50751" bIns="50751" numCol="1" anchor="ctr" anchorCtr="0" compatLnSpc="1">
        <a:prstTxWarp prst="textNoShape">
          <a:avLst/>
        </a:prstTxWarp>
      </a:bodyPr>
      <a:lstStyle>
        <a:defPPr marL="588963" marR="0" indent="-401638" algn="r" defTabSz="642938" rtl="0" eaLnBrk="1" fontAlgn="base" latinLnBrk="0" hangingPunct="1">
          <a:lnSpc>
            <a:spcPct val="90000"/>
          </a:lnSpc>
          <a:spcBef>
            <a:spcPts val="1675"/>
          </a:spcBef>
          <a:spcAft>
            <a:spcPct val="0"/>
          </a:spcAft>
          <a:buClrTx/>
          <a:buSzPct val="171000"/>
          <a:buFont typeface="Arial" charset="0"/>
          <a:buNone/>
          <a:tabLst/>
          <a:defRPr kumimoji="0" lang="en-US" sz="1000" b="1" i="0" u="none" strike="noStrike" cap="none" normalizeH="0" baseline="0" smtClean="0">
            <a:ln>
              <a:noFill/>
            </a:ln>
            <a:solidFill>
              <a:schemeClr val="bg1"/>
            </a:solidFill>
            <a:effectLst/>
            <a:latin typeface="Arial" charset="0"/>
            <a:sym typeface="Arial" charset="0"/>
          </a:defRPr>
        </a:defPPr>
      </a:lstStyle>
    </a:lnDef>
  </a:objectDefaults>
  <a:extraClrSchemeLst>
    <a:extraClrScheme>
      <a:clrScheme name="WOIZ - prezentacja &quot;wykładowa&quo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Szablon_prezentacji_wer_2A_(z_1_logo)_v2</Template>
  <TotalTime>0</TotalTime>
  <Pages>0</Pages>
  <Words>5630</Words>
  <Characters>0</Characters>
  <Application>Microsoft Office PowerPoint</Application>
  <PresentationFormat>Presentación en pantalla (4:3)</PresentationFormat>
  <Lines>0</Lines>
  <Paragraphs>360</Paragraphs>
  <Slides>52</Slides>
  <Notes>11</Notes>
  <HiddenSlides>0</HiddenSlides>
  <MMClips>0</MMClips>
  <ScaleCrop>false</ScaleCrop>
  <HeadingPairs>
    <vt:vector size="6" baseType="variant">
      <vt:variant>
        <vt:lpstr>Fuentes usadas</vt:lpstr>
      </vt:variant>
      <vt:variant>
        <vt:i4>6</vt:i4>
      </vt:variant>
      <vt:variant>
        <vt:lpstr>Tema</vt:lpstr>
      </vt:variant>
      <vt:variant>
        <vt:i4>3</vt:i4>
      </vt:variant>
      <vt:variant>
        <vt:lpstr>Títulos de diapositiva</vt:lpstr>
      </vt:variant>
      <vt:variant>
        <vt:i4>52</vt:i4>
      </vt:variant>
    </vt:vector>
  </HeadingPairs>
  <TitlesOfParts>
    <vt:vector size="61" baseType="lpstr">
      <vt:lpstr>Arial Bold</vt:lpstr>
      <vt:lpstr>Gill Sans</vt:lpstr>
      <vt:lpstr>Arial</vt:lpstr>
      <vt:lpstr>Bradley Hand ITC</vt:lpstr>
      <vt:lpstr>Times New Roman</vt:lpstr>
      <vt:lpstr>Verdana</vt:lpstr>
      <vt:lpstr>Pantallazo inicio</vt:lpstr>
      <vt:lpstr>Pantallazo cierre</vt:lpstr>
      <vt:lpstr>1_WOIZ - prezentacja "wykładowa"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PKO BP 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PKO BP SA</dc:creator>
  <cp:lastModifiedBy>Anto San Martín</cp:lastModifiedBy>
  <cp:revision>1136</cp:revision>
  <cp:lastPrinted>2011-07-18T19:05:36Z</cp:lastPrinted>
  <dcterms:created xsi:type="dcterms:W3CDTF">2010-06-23T19:02:16Z</dcterms:created>
  <dcterms:modified xsi:type="dcterms:W3CDTF">2021-07-02T16:17:33Z</dcterms:modified>
</cp:coreProperties>
</file>