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57"/>
  </p:notesMasterIdLst>
  <p:handoutMasterIdLst>
    <p:handoutMasterId r:id="rId58"/>
  </p:handoutMasterIdLst>
  <p:sldIdLst>
    <p:sldId id="627" r:id="rId4"/>
    <p:sldId id="574" r:id="rId5"/>
    <p:sldId id="634" r:id="rId6"/>
    <p:sldId id="636" r:id="rId7"/>
    <p:sldId id="635" r:id="rId8"/>
    <p:sldId id="638" r:id="rId9"/>
    <p:sldId id="637" r:id="rId10"/>
    <p:sldId id="639" r:id="rId11"/>
    <p:sldId id="640" r:id="rId12"/>
    <p:sldId id="641" r:id="rId13"/>
    <p:sldId id="643" r:id="rId14"/>
    <p:sldId id="644" r:id="rId15"/>
    <p:sldId id="646" r:id="rId16"/>
    <p:sldId id="642" r:id="rId17"/>
    <p:sldId id="645" r:id="rId18"/>
    <p:sldId id="670" r:id="rId19"/>
    <p:sldId id="647" r:id="rId20"/>
    <p:sldId id="671" r:id="rId21"/>
    <p:sldId id="648" r:id="rId22"/>
    <p:sldId id="649" r:id="rId23"/>
    <p:sldId id="650" r:id="rId24"/>
    <p:sldId id="652" r:id="rId25"/>
    <p:sldId id="651" r:id="rId26"/>
    <p:sldId id="653" r:id="rId27"/>
    <p:sldId id="672" r:id="rId28"/>
    <p:sldId id="673" r:id="rId29"/>
    <p:sldId id="674" r:id="rId30"/>
    <p:sldId id="654" r:id="rId31"/>
    <p:sldId id="655" r:id="rId32"/>
    <p:sldId id="656" r:id="rId33"/>
    <p:sldId id="658" r:id="rId34"/>
    <p:sldId id="657" r:id="rId35"/>
    <p:sldId id="659" r:id="rId36"/>
    <p:sldId id="675" r:id="rId37"/>
    <p:sldId id="660" r:id="rId38"/>
    <p:sldId id="676" r:id="rId39"/>
    <p:sldId id="661" r:id="rId40"/>
    <p:sldId id="677" r:id="rId41"/>
    <p:sldId id="678" r:id="rId42"/>
    <p:sldId id="662" r:id="rId43"/>
    <p:sldId id="679" r:id="rId44"/>
    <p:sldId id="680" r:id="rId45"/>
    <p:sldId id="663" r:id="rId46"/>
    <p:sldId id="664" r:id="rId47"/>
    <p:sldId id="681" r:id="rId48"/>
    <p:sldId id="665" r:id="rId49"/>
    <p:sldId id="666" r:id="rId50"/>
    <p:sldId id="667" r:id="rId51"/>
    <p:sldId id="682" r:id="rId52"/>
    <p:sldId id="668" r:id="rId53"/>
    <p:sldId id="669" r:id="rId54"/>
    <p:sldId id="683" r:id="rId55"/>
    <p:sldId id="626" r:id="rId56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200"/>
    <a:srgbClr val="262673"/>
    <a:srgbClr val="0404E6"/>
    <a:srgbClr val="FF6600"/>
    <a:srgbClr val="D16D09"/>
    <a:srgbClr val="D15509"/>
    <a:srgbClr val="FF3300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79893" autoAdjust="0"/>
  </p:normalViewPr>
  <p:slideViewPr>
    <p:cSldViewPr>
      <p:cViewPr varScale="1">
        <p:scale>
          <a:sx n="58" d="100"/>
          <a:sy n="58" d="100"/>
        </p:scale>
        <p:origin x="1886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zy Wolny" userId="c7e8a6814ca9a417" providerId="LiveId" clId="{6A50D2C3-7416-1347-BBE5-D3CEA47A0298}"/>
    <pc:docChg chg="modShowInfo">
      <pc:chgData name="Jerzy Wolny" userId="c7e8a6814ca9a417" providerId="LiveId" clId="{6A50D2C3-7416-1347-BBE5-D3CEA47A0298}" dt="2020-01-29T08:24:42.672" v="0" actId="2744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548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920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8172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33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7744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44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902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5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95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6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4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87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4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37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4724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1.jp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ynonim.net/synonim/niepe%C5%82nosprawno%C5%9B%C4%87" TargetMode="External"/><Relationship Id="rId2" Type="http://schemas.openxmlformats.org/officeDocument/2006/relationships/hyperlink" Target="https://www.thesaurus.com/browse/disabilities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klopedia.pwn.pl/haslo/jakosc-zycia;3916390.html" TargetMode="External"/><Relationship Id="rId2" Type="http://schemas.openxmlformats.org/officeDocument/2006/relationships/hyperlink" Target="https://en.m.wikipedia.org/wiki/Quality_of_life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estrudo.pl/model-biomedyczny-biopsychospoleczny/" TargetMode="External"/><Relationship Id="rId7" Type="http://schemas.openxmlformats.org/officeDocument/2006/relationships/hyperlink" Target="http://www.osl.org.pl/slowniczek-osl/" TargetMode="External"/><Relationship Id="rId2" Type="http://schemas.openxmlformats.org/officeDocument/2006/relationships/hyperlink" Target="https://www.ncbi.nlm.nih.gov/pmc/articles/PMC1466742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themindfulword.org/2014/creating-better-society-importance-empowering-people-disabilities/)" TargetMode="External"/><Relationship Id="rId5" Type="http://schemas.openxmlformats.org/officeDocument/2006/relationships/hyperlink" Target="https://www.ncbi.nlm.nih.gov/pmc/articles/PMC6065127/" TargetMode="External"/><Relationship Id="rId4" Type="http://schemas.openxmlformats.org/officeDocument/2006/relationships/hyperlink" Target="https://plato.stanford.edu/entries/disability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bazhum.muzhp.pl/media/files/Niepelnosprawnosc/Niepelnosprawnosc-r2011-t-n5/Niepelnosprawnosc-r2011-t-n5-s85-93/Niepelnosprawnosc-r2011-t-n5-s85-93.pdf" TargetMode="External"/><Relationship Id="rId3" Type="http://schemas.openxmlformats.org/officeDocument/2006/relationships/hyperlink" Target="https://sjp.pwn.pl/sjp/emancypacja;2457164.html" TargetMode="External"/><Relationship Id="rId7" Type="http://schemas.openxmlformats.org/officeDocument/2006/relationships/hyperlink" Target="http://www.edukacja.edux.pl/p-27208-pojecie-istota-integracji-i-normalizacji.php" TargetMode="External"/><Relationship Id="rId2" Type="http://schemas.openxmlformats.org/officeDocument/2006/relationships/hyperlink" Target="http://13379618.weebly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disabilitymuseum.org/dhm/lib/detail.html?id=1941&amp;page=all)" TargetMode="External"/><Relationship Id="rId5" Type="http://schemas.openxmlformats.org/officeDocument/2006/relationships/hyperlink" Target="https://en.wikipedia.org/wiki/Normalization_(people_with_disabilities)" TargetMode="External"/><Relationship Id="rId4" Type="http://schemas.openxmlformats.org/officeDocument/2006/relationships/hyperlink" Target="https://www.researchgate.net/publication/320634738_Pedagogika_emancypacyjna_a_pedagogika_specjalna_-_kluczowe_kategorie_w_emancypacyjnym_dyskursie_niepelnosprawnosc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anet.org/current-madrid-declaration" TargetMode="External"/><Relationship Id="rId7" Type="http://schemas.openxmlformats.org/officeDocument/2006/relationships/hyperlink" Target="https://www.ohchr.org/en/hrbodies/crpd/pages/gc.aspx" TargetMode="External"/><Relationship Id="rId2" Type="http://schemas.openxmlformats.org/officeDocument/2006/relationships/hyperlink" Target="https://democracy.islington.gov.uk/Data/Annual%20Council/200305131930/Agenda/$THE%20MADRID%20DECLARATION%20REPORT.doc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pfon.org/dokumenty-i-publikacje/dokumenty-miedzynarodowe/91-konwencja-onz-o-prawach-osob-niepelnosprawnych" TargetMode="External"/><Relationship Id="rId5" Type="http://schemas.openxmlformats.org/officeDocument/2006/relationships/hyperlink" Target="https://www.un.org/disabilities/documents/convention/convoptprot-e.pdf" TargetMode="External"/><Relationship Id="rId4" Type="http://schemas.openxmlformats.org/officeDocument/2006/relationships/hyperlink" Target="http://www.niepelnosprawni.pl/ledge/x/187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stella_young_i_m_not_your_inspiration_thank_you_very_much" TargetMode="External"/><Relationship Id="rId2" Type="http://schemas.openxmlformats.org/officeDocument/2006/relationships/hyperlink" Target="https://www.youtube.com/watch?v=ure8Lrbh5HY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ted.com/talks/sue_austin_deep_sea_diving_in_a_wheelchair#t-15144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rosie_king_how_autism_freed_me_to_be_myself" TargetMode="External"/><Relationship Id="rId2" Type="http://schemas.openxmlformats.org/officeDocument/2006/relationships/hyperlink" Target="https://www.ted.com/talks/emilie_weight_3_things_i_learned_from_my_intellectually_disabled_son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ted.com/talks/pawan_sinha_how_brains_learn_to_see" TargetMode="External"/><Relationship Id="rId4" Type="http://schemas.openxmlformats.org/officeDocument/2006/relationships/hyperlink" Target="https://www.ted.com/talks/elise_roy_when_we_design_for_disability_we_all_benefit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f-feph.org/independent-living-social-services" TargetMode="Externa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rc.co/independent-liv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aps.edu.pl/media/2129645/zatrudnienie_wspomagane_e-book.pdf" TargetMode="External"/><Relationship Id="rId5" Type="http://schemas.openxmlformats.org/officeDocument/2006/relationships/hyperlink" Target="https://www.seniorliving.org/compare/assisted-living-vs-independent-living/" TargetMode="External"/><Relationship Id="rId4" Type="http://schemas.openxmlformats.org/officeDocument/2006/relationships/hyperlink" Target="https://www.rpo.gov.pl/sites/default/files/Materia%C5%82%20na%20spotkanie%202.%20Niezale%C5%BCno%C5%9B%C4%87,%20praca,%20warunki%20%C5%BCycia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9WEmwA80IE" TargetMode="External"/><Relationship Id="rId2" Type="http://schemas.openxmlformats.org/officeDocument/2006/relationships/hyperlink" Target="https://www.youtube.com/watch?v=N-1woWYfp18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0XXqr_ZSsMg" TargetMode="External"/><Relationship Id="rId4" Type="http://schemas.openxmlformats.org/officeDocument/2006/relationships/hyperlink" Target="https://www.youtube.com/watch?v=pjoftlBeMGI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outlearningdisabilities.co.uk/advocacy-for-individuals-with-learning-disabilities.html" TargetMode="External"/><Relationship Id="rId3" Type="http://schemas.openxmlformats.org/officeDocument/2006/relationships/hyperlink" Target="https://www.rpo.gov.pl/pl/content/o-self-adwokaturze-czyli-wystepowaniu-we-wlasnym-imieniu-przez-osoby-z-niepelnosprawnoscia" TargetMode="External"/><Relationship Id="rId7" Type="http://schemas.openxmlformats.org/officeDocument/2006/relationships/hyperlink" Target="http://cedwvu.org/resources/types-of-advocacy/" TargetMode="External"/><Relationship Id="rId2" Type="http://schemas.openxmlformats.org/officeDocument/2006/relationships/hyperlink" Target="https://www.parentcenterhub.org/priority-selfadvocacy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ncfdadvocate.org.uk/index.php/services/different-types-of-advocay" TargetMode="External"/><Relationship Id="rId5" Type="http://schemas.openxmlformats.org/officeDocument/2006/relationships/hyperlink" Target="https://www.teachspeced.ca/self-advocacy-skills" TargetMode="External"/><Relationship Id="rId4" Type="http://schemas.openxmlformats.org/officeDocument/2006/relationships/hyperlink" Target="http://www.psouutomaszow.pl/dzialalnosc/pozostale-formy-dzialalnosci/platforma-self-adwokatow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5-T1fFN5SA" TargetMode="External"/><Relationship Id="rId3" Type="http://schemas.openxmlformats.org/officeDocument/2006/relationships/hyperlink" Target="https://www.youtube.com/watch?v=CdzipgdaRvE" TargetMode="External"/><Relationship Id="rId7" Type="http://schemas.openxmlformats.org/officeDocument/2006/relationships/hyperlink" Target="https://www.youtube.com/watch?v=lo76V5aoe0I" TargetMode="External"/><Relationship Id="rId2" Type="http://schemas.openxmlformats.org/officeDocument/2006/relationships/hyperlink" Target="https://www.youtube.com/watch?v=sOX3LWUD2_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outube.com/watch?v=Lb-BhtZHvWk" TargetMode="External"/><Relationship Id="rId5" Type="http://schemas.openxmlformats.org/officeDocument/2006/relationships/hyperlink" Target="https://www.youtube.com/watch?v=CqtO3cvdom8" TargetMode="External"/><Relationship Id="rId4" Type="http://schemas.openxmlformats.org/officeDocument/2006/relationships/hyperlink" Target="https://www.youtube.com/watch?v=jID7-ho9wTY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naonline.com.au/your-future/housing/community-accomodation/" TargetMode="External"/><Relationship Id="rId2" Type="http://schemas.openxmlformats.org/officeDocument/2006/relationships/hyperlink" Target="https://www.oranaonline.com.au/your-future/housing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independentliving.org/toolsforpower/tools11.html" TargetMode="External"/><Relationship Id="rId5" Type="http://schemas.openxmlformats.org/officeDocument/2006/relationships/hyperlink" Target="http://www.drilluk.org.uk/" TargetMode="External"/><Relationship Id="rId4" Type="http://schemas.openxmlformats.org/officeDocument/2006/relationships/hyperlink" Target="https://www.oranaonline.com.au/your-future/housing/independent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nharari.com/book/homo-deus/" TargetMode="Externa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s.cms.gov/cmsgov/archived-downloads/CMCSBulletins/downloads/CIB-9-16-11.pdf" TargetMode="Externa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ushall.de/fileadmin/files/pdf_7_Stiftung/Liebe_leben_LeitlinienSexualitaetPartnerschaft.04.12._2009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independentliving.org/docs5/sexuality.html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ushall.de/fileadmin/files/pdf_7_Stiftung/Liebe_leben_LeitlinienSexualitaetPartnerschaft.04.12._2009.pdf" TargetMode="Externa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benshilfe-thueringen.de/wData/docs/ueber-uns/LH-Vision-2020.pdf" TargetMode="Externa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inet.org/education/Independent%20Living/the_start_of_the_independent_living_movement.htm" TargetMode="External"/><Relationship Id="rId3" Type="http://schemas.openxmlformats.org/officeDocument/2006/relationships/hyperlink" Target="http://www.nln.org/professional-development-programs/teaching-resources/ace-d/additional-resources/assessment-of-a-person-with-disability" TargetMode="External"/><Relationship Id="rId7" Type="http://schemas.openxmlformats.org/officeDocument/2006/relationships/hyperlink" Target="https://www.independentliving.org/docs6/frieden1980.html" TargetMode="External"/><Relationship Id="rId2" Type="http://schemas.openxmlformats.org/officeDocument/2006/relationships/hyperlink" Target="https://www.nacsw.org/Convention/WengerClemonsJClientFINAL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researchgate.net/publication/236818224_Empowerment_Assessment_tools_in_People_with_Disabilities_in_Developing_Countries_A_systematic_literature_review" TargetMode="External"/><Relationship Id="rId5" Type="http://schemas.openxmlformats.org/officeDocument/2006/relationships/hyperlink" Target="https://www.health.govt.nz/system/files/documents/pages/self-assessment-models-practice-tools-within-disability-support-services.pdf" TargetMode="External"/><Relationship Id="rId4" Type="http://schemas.openxmlformats.org/officeDocument/2006/relationships/hyperlink" Target="https://www.webpsychology.com/assessment-developmental-disabilities-tools" TargetMode="External"/><Relationship Id="rId9" Type="http://schemas.openxmlformats.org/officeDocument/2006/relationships/hyperlink" Target="https://www.kvjs.de/fileadmin/dateien/soziales/egh/wegweiser-menschen-mit-beh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3645024"/>
            <a:ext cx="7416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>
              <a:lnSpc>
                <a:spcPts val="19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1400" dirty="0">
                <a:solidFill>
                  <a:srgbClr val="FF0000"/>
                </a:solidFill>
                <a:latin typeface="+mj-lt"/>
                <a:ea typeface="Arial Hebrew Scholar" charset="-79"/>
                <a:cs typeface="Arial Hebrew Scholar" charset="-79"/>
              </a:rPr>
              <a:t>MODULE: </a:t>
            </a:r>
            <a:r>
              <a:rPr lang="pl-PL" sz="1400" dirty="0">
                <a:solidFill>
                  <a:schemeClr val="tx1"/>
                </a:solidFill>
              </a:rPr>
              <a:t>OCENA: KONCEPCJA I METODOLOGIA</a:t>
            </a:r>
            <a:endParaRPr lang="pl-PL" sz="1400" dirty="0">
              <a:solidFill>
                <a:schemeClr val="tx1"/>
              </a:solidFill>
              <a:latin typeface="+mj-lt"/>
              <a:ea typeface="Arial Hebrew Scholar" charset="-79"/>
              <a:cs typeface="Arial Hebrew Scholar" charset="-79"/>
            </a:endParaRPr>
          </a:p>
          <a:p>
            <a:r>
              <a:rPr lang="en-US" sz="2000" dirty="0">
                <a:solidFill>
                  <a:srgbClr val="FF0000"/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Didactic Unit D: </a:t>
            </a:r>
            <a:r>
              <a:rPr lang="pl-PL" sz="1600" dirty="0">
                <a:solidFill>
                  <a:schemeClr val="tx1"/>
                </a:solidFill>
              </a:rPr>
              <a:t>Funkcjonowanie społeczne i zawodowe osób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z niepełnosprawnością </a:t>
            </a:r>
            <a:endParaRPr lang="pl-PL" sz="1600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r>
              <a:rPr lang="en-US" sz="1600" dirty="0"/>
              <a:t>impairments and disability </a:t>
            </a:r>
          </a:p>
          <a:p>
            <a:r>
              <a:rPr lang="en-US" sz="1600" dirty="0"/>
              <a:t>of functional impairments and disability </a:t>
            </a: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21D47701-798E-7743-B6D5-7D25B5FA2A3B}"/>
              </a:ext>
            </a:extLst>
          </p:cNvPr>
          <p:cNvSpPr txBox="1">
            <a:spLocks/>
          </p:cNvSpPr>
          <p:nvPr/>
        </p:nvSpPr>
        <p:spPr>
          <a:xfrm>
            <a:off x="611560" y="764704"/>
            <a:ext cx="7200900" cy="604838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Terminologia</a:t>
            </a:r>
            <a:endParaRPr lang="en-US" sz="2800" kern="0" dirty="0">
              <a:latin typeface="+mn-lt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D1D4C954-85C9-644F-A9F5-90AAF569E882}"/>
              </a:ext>
            </a:extLst>
          </p:cNvPr>
          <p:cNvSpPr txBox="1">
            <a:spLocks/>
          </p:cNvSpPr>
          <p:nvPr/>
        </p:nvSpPr>
        <p:spPr>
          <a:xfrm>
            <a:off x="263525" y="1728788"/>
            <a:ext cx="8616950" cy="41484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2000" dirty="0"/>
              <a:t>W angielskich słownikach jako synonimy niepełnosprawności czytamy: </a:t>
            </a:r>
            <a:r>
              <a:rPr lang="pl-PL" sz="2000" dirty="0" err="1"/>
              <a:t>ailment</a:t>
            </a:r>
            <a:r>
              <a:rPr lang="pl-PL" sz="2000" dirty="0"/>
              <a:t>, </a:t>
            </a:r>
            <a:r>
              <a:rPr lang="pl-PL" sz="2000" dirty="0" err="1"/>
              <a:t>defect</a:t>
            </a:r>
            <a:r>
              <a:rPr lang="pl-PL" sz="2000" dirty="0"/>
              <a:t>, </a:t>
            </a:r>
            <a:r>
              <a:rPr lang="pl-PL" sz="2000" dirty="0" err="1"/>
              <a:t>impairment</a:t>
            </a:r>
            <a:r>
              <a:rPr lang="pl-PL" sz="2000" dirty="0"/>
              <a:t>, </a:t>
            </a:r>
            <a:r>
              <a:rPr lang="pl-PL" sz="2000" dirty="0" err="1"/>
              <a:t>infirmity</a:t>
            </a:r>
            <a:r>
              <a:rPr lang="pl-PL" sz="2000" dirty="0"/>
              <a:t>, </a:t>
            </a:r>
            <a:r>
              <a:rPr lang="pl-PL" sz="2000" dirty="0" err="1"/>
              <a:t>injury</a:t>
            </a:r>
            <a:r>
              <a:rPr lang="pl-PL" sz="2000" dirty="0"/>
              <a:t>, </a:t>
            </a:r>
            <a:r>
              <a:rPr lang="pl-PL" sz="2000" dirty="0" err="1"/>
              <a:t>affliction</a:t>
            </a:r>
            <a:r>
              <a:rPr lang="pl-PL" sz="2000" dirty="0"/>
              <a:t>, </a:t>
            </a:r>
            <a:r>
              <a:rPr lang="pl-PL" sz="2000" dirty="0" err="1"/>
              <a:t>detriment</a:t>
            </a:r>
            <a:r>
              <a:rPr lang="pl-PL" sz="2000" dirty="0"/>
              <a:t>, </a:t>
            </a:r>
            <a:r>
              <a:rPr lang="pl-PL" sz="2000" dirty="0" err="1"/>
              <a:t>disqualification</a:t>
            </a:r>
            <a:r>
              <a:rPr lang="pl-PL" sz="2000" dirty="0"/>
              <a:t>, </a:t>
            </a:r>
            <a:r>
              <a:rPr lang="pl-PL" sz="2000" dirty="0" err="1"/>
              <a:t>drawback</a:t>
            </a:r>
            <a:r>
              <a:rPr lang="pl-PL" sz="2000" dirty="0"/>
              <a:t>, </a:t>
            </a:r>
            <a:r>
              <a:rPr lang="pl-PL" sz="2000" dirty="0" err="1"/>
              <a:t>inability</a:t>
            </a:r>
            <a:r>
              <a:rPr lang="pl-PL" sz="2000" dirty="0"/>
              <a:t>, </a:t>
            </a:r>
            <a:r>
              <a:rPr lang="pl-PL" sz="2000" dirty="0" err="1"/>
              <a:t>incapacity</a:t>
            </a:r>
            <a:r>
              <a:rPr lang="pl-PL" sz="2000" dirty="0"/>
              <a:t>, </a:t>
            </a:r>
            <a:r>
              <a:rPr lang="pl-PL" sz="2000" dirty="0" err="1"/>
              <a:t>incompetency</a:t>
            </a:r>
            <a:r>
              <a:rPr lang="pl-PL" sz="2000" dirty="0"/>
              <a:t>, </a:t>
            </a:r>
            <a:r>
              <a:rPr lang="pl-PL" sz="2000" dirty="0" err="1"/>
              <a:t>inexperience</a:t>
            </a:r>
            <a:r>
              <a:rPr lang="pl-PL" sz="2000" dirty="0"/>
              <a:t>, </a:t>
            </a:r>
            <a:r>
              <a:rPr lang="pl-PL" sz="2000" dirty="0" err="1"/>
              <a:t>invalidity</a:t>
            </a:r>
            <a:r>
              <a:rPr lang="pl-PL" sz="2000" dirty="0"/>
              <a:t>, </a:t>
            </a:r>
            <a:r>
              <a:rPr lang="pl-PL" sz="2000" dirty="0" err="1"/>
              <a:t>lack</a:t>
            </a:r>
            <a:r>
              <a:rPr lang="pl-PL" sz="2000" dirty="0"/>
              <a:t>, </a:t>
            </a:r>
            <a:r>
              <a:rPr lang="pl-PL" sz="2000" dirty="0" err="1"/>
              <a:t>unfitness</a:t>
            </a:r>
            <a:r>
              <a:rPr lang="pl-PL" sz="2000" dirty="0"/>
              <a:t>, </a:t>
            </a:r>
            <a:r>
              <a:rPr lang="pl-PL" sz="2000" dirty="0" err="1"/>
              <a:t>weakness</a:t>
            </a:r>
            <a:endParaRPr lang="pl-PL" sz="2000" dirty="0"/>
          </a:p>
          <a:p>
            <a:r>
              <a:rPr lang="pl-PL" sz="2000" dirty="0"/>
              <a:t>Jako antonimy natomiast: </a:t>
            </a:r>
            <a:r>
              <a:rPr lang="pl-PL" sz="2000" dirty="0" err="1"/>
              <a:t>health</a:t>
            </a:r>
            <a:r>
              <a:rPr lang="pl-PL" sz="2000" dirty="0"/>
              <a:t>, </a:t>
            </a:r>
            <a:r>
              <a:rPr lang="pl-PL" sz="2000" dirty="0" err="1"/>
              <a:t>strength</a:t>
            </a:r>
            <a:r>
              <a:rPr lang="pl-PL" sz="2000" dirty="0"/>
              <a:t>, </a:t>
            </a:r>
            <a:r>
              <a:rPr lang="pl-PL" sz="2000" dirty="0" err="1"/>
              <a:t>ability</a:t>
            </a:r>
            <a:r>
              <a:rPr lang="pl-PL" sz="2000" dirty="0"/>
              <a:t>, </a:t>
            </a:r>
            <a:r>
              <a:rPr lang="pl-PL" sz="2000" dirty="0" err="1"/>
              <a:t>advantage</a:t>
            </a:r>
            <a:r>
              <a:rPr lang="pl-PL" sz="2000" dirty="0"/>
              <a:t>, benefit, extra, fitness (</a:t>
            </a:r>
            <a:r>
              <a:rPr lang="pl-PL" sz="1600" dirty="0"/>
              <a:t>zob. </a:t>
            </a:r>
            <a:r>
              <a:rPr lang="pl-PL" sz="1600" dirty="0">
                <a:hlinkClick r:id="rId2"/>
              </a:rPr>
              <a:t>https://www.thesaurus.com/browse/disabilities</a:t>
            </a:r>
            <a:r>
              <a:rPr lang="pl-PL" sz="1600" dirty="0"/>
              <a:t>, </a:t>
            </a:r>
            <a:r>
              <a:rPr lang="pl-PL" sz="1300" dirty="0"/>
              <a:t>dostęp z dnia 25.01.2020) w Polsce zob. Np. </a:t>
            </a:r>
            <a:r>
              <a:rPr lang="pl-PL" sz="1300" dirty="0">
                <a:hlinkClick r:id="rId3"/>
              </a:rPr>
              <a:t>https://synonim.net/synonim/niepe%C5%82nosprawno%C5%9B%C4%87</a:t>
            </a:r>
            <a:r>
              <a:rPr lang="pl-PL" sz="1300" dirty="0"/>
              <a:t> </a:t>
            </a:r>
          </a:p>
          <a:p>
            <a:r>
              <a:rPr lang="pl-PL" sz="2000" dirty="0"/>
              <a:t>W latach 60 </a:t>
            </a:r>
            <a:r>
              <a:rPr lang="pl-PL" sz="2000" dirty="0" err="1"/>
              <a:t>XXw</a:t>
            </a:r>
            <a:r>
              <a:rPr lang="pl-PL" sz="2000" dirty="0"/>
              <a:t>. w klasyfikacji niepełnosprawności intelektualnej używano trzech stopni: debil, imbecyl, idiota </a:t>
            </a:r>
          </a:p>
          <a:p>
            <a:r>
              <a:rPr lang="pl-PL" sz="2000" dirty="0"/>
              <a:t>Dzisiaj mówimy raczej o osobach z niepełnosprawnością podobnie jak o osobach z chorobami przewlekłymi lub „Z” częstymi bólami np. głowy. </a:t>
            </a:r>
          </a:p>
          <a:p>
            <a:pPr>
              <a:defRPr/>
            </a:pPr>
            <a:endParaRPr lang="pl-PL" b="0" kern="0" dirty="0"/>
          </a:p>
        </p:txBody>
      </p:sp>
    </p:spTree>
    <p:extLst>
      <p:ext uri="{BB962C8B-B14F-4D97-AF65-F5344CB8AC3E}">
        <p14:creationId xmlns:p14="http://schemas.microsoft.com/office/powerpoint/2010/main" val="2095579010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7488F4EF-766F-3E4D-B4AB-ABF576C3C1CF}"/>
              </a:ext>
            </a:extLst>
          </p:cNvPr>
          <p:cNvSpPr txBox="1">
            <a:spLocks/>
          </p:cNvSpPr>
          <p:nvPr/>
        </p:nvSpPr>
        <p:spPr>
          <a:xfrm>
            <a:off x="323528" y="836713"/>
            <a:ext cx="8199437" cy="504056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Możemy mówić o osobach z:</a:t>
            </a:r>
            <a:endParaRPr lang="en-US" sz="2800" kern="0" dirty="0"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45EC7AFF-4FA0-2946-BEA3-9FE8F2CD9E26}"/>
              </a:ext>
            </a:extLst>
          </p:cNvPr>
          <p:cNvSpPr txBox="1">
            <a:spLocks/>
          </p:cNvSpPr>
          <p:nvPr/>
        </p:nvSpPr>
        <p:spPr>
          <a:xfrm>
            <a:off x="395535" y="1844675"/>
            <a:ext cx="8389689" cy="4002088"/>
          </a:xfrm>
          <a:prstGeom prst="rect">
            <a:avLst/>
          </a:prstGeom>
        </p:spPr>
        <p:txBody>
          <a:bodyPr>
            <a:normAutofit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2400" dirty="0"/>
              <a:t>Niedowidzeniem i niewidzących</a:t>
            </a:r>
          </a:p>
          <a:p>
            <a:r>
              <a:rPr lang="pl-PL" sz="2400" dirty="0"/>
              <a:t>Niedosłyszeniem i głuchotą </a:t>
            </a:r>
          </a:p>
          <a:p>
            <a:r>
              <a:rPr lang="pl-PL" sz="2400" dirty="0"/>
              <a:t>Niesprawnością ruchową i z chorobami przewlekłymi</a:t>
            </a:r>
          </a:p>
          <a:p>
            <a:r>
              <a:rPr lang="pl-PL" sz="2400" dirty="0"/>
              <a:t>Niedostosowaniem społecznym</a:t>
            </a:r>
          </a:p>
          <a:p>
            <a:r>
              <a:rPr lang="pl-PL" sz="2400" dirty="0"/>
              <a:t>Niepełnosprawnością intelektualną</a:t>
            </a:r>
          </a:p>
          <a:p>
            <a:r>
              <a:rPr lang="pl-PL" sz="2400" dirty="0"/>
              <a:t>Możliwe są także inne klasyfikacje oraz różnice w nazewnictwie wynikające z specyfiki danego języka</a:t>
            </a:r>
          </a:p>
          <a:p>
            <a:pPr>
              <a:defRPr/>
            </a:pPr>
            <a:endParaRPr lang="en-US" b="0" kern="0" dirty="0"/>
          </a:p>
          <a:p>
            <a:pPr>
              <a:defRPr/>
            </a:pPr>
            <a:endParaRPr lang="en-US" b="0" kern="0" dirty="0"/>
          </a:p>
          <a:p>
            <a:pPr>
              <a:defRPr/>
            </a:pPr>
            <a:endParaRPr lang="en-US" b="0" kern="0" dirty="0"/>
          </a:p>
          <a:p>
            <a:pPr>
              <a:defRPr/>
            </a:pPr>
            <a:endParaRPr lang="en-US" b="0" kern="0" dirty="0"/>
          </a:p>
          <a:p>
            <a:pPr>
              <a:defRPr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514510110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67251BB7-754B-7342-B7EC-2B2772B69E21}"/>
              </a:ext>
            </a:extLst>
          </p:cNvPr>
          <p:cNvSpPr txBox="1">
            <a:spLocks/>
          </p:cNvSpPr>
          <p:nvPr/>
        </p:nvSpPr>
        <p:spPr>
          <a:xfrm>
            <a:off x="107504" y="764704"/>
            <a:ext cx="8778875" cy="712788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dirty="0"/>
              <a:t>Każda z niepełnosprawności generuje specyficzne problemy </a:t>
            </a:r>
            <a:br>
              <a:rPr lang="pl-PL" dirty="0"/>
            </a:br>
            <a:r>
              <a:rPr lang="pl-PL" dirty="0"/>
              <a:t>w funkcjonowaniu danej grupy oraz postawy otoczenia społecznego </a:t>
            </a:r>
            <a:endParaRPr lang="en-US" kern="0" dirty="0"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8D02AB6B-C45C-A846-930E-FC72FDED6D3F}"/>
              </a:ext>
            </a:extLst>
          </p:cNvPr>
          <p:cNvSpPr txBox="1">
            <a:spLocks/>
          </p:cNvSpPr>
          <p:nvPr/>
        </p:nvSpPr>
        <p:spPr>
          <a:xfrm>
            <a:off x="68263" y="1628801"/>
            <a:ext cx="8913812" cy="424847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4000" dirty="0"/>
              <a:t>W najtrudniejszej sytuacji są zawsze te osoby, które mają problemy w komunikacji społecznej lub w funkcjonowaniu intelektualnym</a:t>
            </a:r>
          </a:p>
          <a:p>
            <a:r>
              <a:rPr lang="pl-PL" sz="4000" dirty="0"/>
              <a:t>Ewolucyjnie możemy mówić o następujących postawach wobec osób z niepełnoprawnościami zwłaszcza z grupy z zaburzeniami w funkcjonowaniu umysłowym:</a:t>
            </a:r>
          </a:p>
          <a:p>
            <a:r>
              <a:rPr lang="pl-PL" sz="4800" dirty="0"/>
              <a:t>Eliminacja </a:t>
            </a:r>
          </a:p>
          <a:p>
            <a:r>
              <a:rPr lang="pl-PL" sz="4800" dirty="0"/>
              <a:t>Izolacja</a:t>
            </a:r>
          </a:p>
          <a:p>
            <a:r>
              <a:rPr lang="pl-PL" sz="4800" dirty="0"/>
              <a:t>Segregacja </a:t>
            </a:r>
          </a:p>
          <a:p>
            <a:r>
              <a:rPr lang="pl-PL" sz="4800" dirty="0"/>
              <a:t>Integracja</a:t>
            </a:r>
          </a:p>
          <a:p>
            <a:r>
              <a:rPr lang="pl-PL" sz="4800" dirty="0"/>
              <a:t>Inkluzja</a:t>
            </a:r>
          </a:p>
          <a:p>
            <a:pPr>
              <a:defRPr/>
            </a:pPr>
            <a:endParaRPr lang="en-US" b="0" kern="0" dirty="0"/>
          </a:p>
          <a:p>
            <a:pPr>
              <a:defRPr/>
            </a:pPr>
            <a:endParaRPr lang="en-US" b="0" kern="0" dirty="0"/>
          </a:p>
          <a:p>
            <a:pPr>
              <a:defRPr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818268303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4A645419-17D6-A94A-9E30-A91404E56A1A}"/>
              </a:ext>
            </a:extLst>
          </p:cNvPr>
          <p:cNvSpPr txBox="1">
            <a:spLocks/>
          </p:cNvSpPr>
          <p:nvPr/>
        </p:nvSpPr>
        <p:spPr>
          <a:xfrm>
            <a:off x="251520" y="764704"/>
            <a:ext cx="8385175" cy="69215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3200" dirty="0"/>
              <a:t>Warto zwrócić uwagę na współczesne konteksty</a:t>
            </a:r>
            <a:endParaRPr lang="pl-PL" sz="3000" kern="0" dirty="0">
              <a:latin typeface="+mn-lt"/>
            </a:endParaRPr>
          </a:p>
        </p:txBody>
      </p:sp>
      <p:sp>
        <p:nvSpPr>
          <p:cNvPr id="6" name="Symbol zastępczy zawartości 2"/>
          <p:cNvSpPr txBox="1">
            <a:spLocks noChangeArrowheads="1"/>
          </p:cNvSpPr>
          <p:nvPr/>
        </p:nvSpPr>
        <p:spPr bwMode="auto">
          <a:xfrm>
            <a:off x="75307" y="1458115"/>
            <a:ext cx="8737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2000" dirty="0"/>
              <a:t>Eliminacja – np. kwestia aborcji w przypadku zagrożenia niepełnosprawnością dziecka, czy dopuszczalność eutanazji</a:t>
            </a:r>
          </a:p>
          <a:p>
            <a:r>
              <a:rPr lang="pl-PL" sz="2000" dirty="0"/>
              <a:t>Izolacja – np. konieczność izolacji pacjentów w niektórych chorobach psychicznych, tam gdzie współczesna medycyna nie znajduje rozwiązań</a:t>
            </a:r>
          </a:p>
          <a:p>
            <a:r>
              <a:rPr lang="pl-PL" sz="2000" dirty="0"/>
              <a:t>Segregacja – np. szkoły specjalne i inne miejsca specjalistycznego wspomagania są segregacyjne</a:t>
            </a:r>
          </a:p>
          <a:p>
            <a:r>
              <a:rPr lang="pl-PL" sz="2000" dirty="0"/>
              <a:t>Integracja – np. kwestie dyskryminacji w integracji </a:t>
            </a:r>
          </a:p>
          <a:p>
            <a:r>
              <a:rPr lang="pl-PL" sz="2000" dirty="0"/>
              <a:t>Inkluzja – np. wiele środowisk ma zastrzeżenia do jakości pomocy osobom z niepełnosprawnościami w warunkach inkluzji</a:t>
            </a:r>
          </a:p>
          <a:p>
            <a:r>
              <a:rPr lang="pl-PL" sz="2000" dirty="0"/>
              <a:t>Jakie zatem rozwiązania????? </a:t>
            </a:r>
          </a:p>
          <a:p>
            <a:endParaRPr lang="en-US" altLang="pl-PL" b="0" kern="0" dirty="0"/>
          </a:p>
        </p:txBody>
      </p:sp>
    </p:spTree>
    <p:extLst>
      <p:ext uri="{BB962C8B-B14F-4D97-AF65-F5344CB8AC3E}">
        <p14:creationId xmlns:p14="http://schemas.microsoft.com/office/powerpoint/2010/main" val="701791510"/>
      </p:ext>
    </p:extLst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 noChangeArrowheads="1"/>
          </p:cNvSpPr>
          <p:nvPr/>
        </p:nvSpPr>
        <p:spPr bwMode="auto">
          <a:xfrm>
            <a:off x="467544" y="836712"/>
            <a:ext cx="8255000" cy="5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pl-PL" sz="2800" dirty="0"/>
              <a:t>Paradygmaty w naukach społecznych</a:t>
            </a:r>
            <a:endParaRPr lang="pl-PL" altLang="pl-PL" sz="2800" kern="0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306FFD3-19B9-1944-98DE-1EC1F158EBFF}"/>
              </a:ext>
            </a:extLst>
          </p:cNvPr>
          <p:cNvSpPr txBox="1">
            <a:spLocks/>
          </p:cNvSpPr>
          <p:nvPr/>
        </p:nvSpPr>
        <p:spPr>
          <a:xfrm>
            <a:off x="212725" y="1916832"/>
            <a:ext cx="8302625" cy="3816423"/>
          </a:xfrm>
          <a:prstGeom prst="rect">
            <a:avLst/>
          </a:prstGeom>
        </p:spPr>
        <p:txBody>
          <a:bodyPr/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>
              <a:defRPr/>
            </a:pPr>
            <a:r>
              <a:rPr lang="pl-PL" sz="2000" dirty="0"/>
              <a:t>Paradygmat społeczny niepełnosprawności</a:t>
            </a:r>
          </a:p>
          <a:p>
            <a:pPr>
              <a:defRPr/>
            </a:pPr>
            <a:r>
              <a:rPr lang="pl-PL" sz="2000" dirty="0"/>
              <a:t>Paradygmat normalizacyjny</a:t>
            </a:r>
          </a:p>
          <a:p>
            <a:pPr>
              <a:defRPr/>
            </a:pPr>
            <a:r>
              <a:rPr lang="pl-PL" sz="2000" dirty="0"/>
              <a:t>Paradygmat emancypacyjny</a:t>
            </a:r>
          </a:p>
          <a:p>
            <a:pPr>
              <a:defRPr/>
            </a:pPr>
            <a:r>
              <a:rPr lang="pl-PL" sz="2000" dirty="0"/>
              <a:t>Paradygmatu jakościowy</a:t>
            </a:r>
          </a:p>
          <a:p>
            <a:pPr>
              <a:defRPr/>
            </a:pPr>
            <a:r>
              <a:rPr lang="pl-PL" sz="2000" kern="0" dirty="0"/>
              <a:t>Paradygmat społeczny - </a:t>
            </a:r>
            <a:r>
              <a:rPr lang="pl-PL" sz="2000" b="0" kern="0" dirty="0"/>
              <a:t>Zakłada się, że niekorzystna sytuacja, w której znajduje się osoba niepełnosprawna, wynika nie tylko z jej indywidualnych dysfunkcji, ale w wyniku niekorzystnych warunków społecznych</a:t>
            </a:r>
          </a:p>
          <a:p>
            <a:pPr>
              <a:defRPr/>
            </a:pPr>
            <a:r>
              <a:rPr lang="en-US" b="0" kern="0" dirty="0"/>
              <a:t>Krause, </a:t>
            </a:r>
            <a:r>
              <a:rPr lang="en-US" b="0" kern="0" dirty="0" err="1"/>
              <a:t>Kraków</a:t>
            </a:r>
            <a:r>
              <a:rPr lang="en-US" b="0" kern="0" dirty="0"/>
              <a:t> 2010,</a:t>
            </a:r>
          </a:p>
          <a:p>
            <a:pPr marL="0">
              <a:defRPr/>
            </a:pPr>
            <a:endParaRPr lang="en-US" sz="1050" b="1" kern="0" dirty="0"/>
          </a:p>
        </p:txBody>
      </p:sp>
    </p:spTree>
    <p:extLst>
      <p:ext uri="{BB962C8B-B14F-4D97-AF65-F5344CB8AC3E}">
        <p14:creationId xmlns:p14="http://schemas.microsoft.com/office/powerpoint/2010/main" val="1835338421"/>
      </p:ext>
    </p:extLst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 noChangeArrowheads="1"/>
          </p:cNvSpPr>
          <p:nvPr/>
        </p:nvSpPr>
        <p:spPr bwMode="auto">
          <a:xfrm>
            <a:off x="395536" y="836712"/>
            <a:ext cx="8261350" cy="4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pl-PL" sz="2800" dirty="0"/>
              <a:t>Paradygmat społeczny cd.</a:t>
            </a:r>
            <a:endParaRPr lang="pl-PL" altLang="pl-PL" sz="2800" kern="0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D177A1B-5BE5-3A49-B622-53894C51906A}"/>
              </a:ext>
            </a:extLst>
          </p:cNvPr>
          <p:cNvSpPr txBox="1">
            <a:spLocks/>
          </p:cNvSpPr>
          <p:nvPr/>
        </p:nvSpPr>
        <p:spPr>
          <a:xfrm>
            <a:off x="107504" y="1556792"/>
            <a:ext cx="8784976" cy="410445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>
              <a:lnSpc>
                <a:spcPct val="170000"/>
              </a:lnSpc>
              <a:defRPr/>
            </a:pPr>
            <a:r>
              <a:rPr lang="pl-PL" sz="3200" dirty="0"/>
              <a:t>Zgodnie ze społecznym paradygmatem niepełnosprawność interpretowana jest w „szerokich i zmiennych uwarunkowaniach społeczno-kulturowych”. Stoi on w opozycji do medycznych i indywidualnych modelów niepełnosprawności, w których problemy osób niepełnosprawnych są bezpośrednią konsekwencją ich choroby lub kalectwa, a działania podejmowane wobec osób z niepełnosprawnością mają dążyć do przystosowania jej do warunków, w jakich żyją inni.</a:t>
            </a:r>
          </a:p>
          <a:p>
            <a:pPr>
              <a:defRPr/>
            </a:pPr>
            <a:endParaRPr lang="pl-PL" sz="2800" dirty="0"/>
          </a:p>
          <a:p>
            <a:pPr>
              <a:defRPr/>
            </a:pPr>
            <a:r>
              <a:rPr lang="pl-PL" sz="1600" dirty="0"/>
              <a:t>T. Żółkowska, Warszawa-Kraków, 2004, </a:t>
            </a:r>
          </a:p>
          <a:p>
            <a:pPr marL="0">
              <a:defRPr/>
            </a:pPr>
            <a:endParaRPr lang="en-US" sz="1800" b="0" kern="0" dirty="0"/>
          </a:p>
          <a:p>
            <a:pPr>
              <a:defRPr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88290996"/>
      </p:ext>
    </p:extLst>
  </p:cSld>
  <p:clrMapOvr>
    <a:masterClrMapping/>
  </p:clrMapOvr>
  <p:transition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855ED831-25A3-724C-AD06-A4D03C361F68}"/>
              </a:ext>
            </a:extLst>
          </p:cNvPr>
          <p:cNvSpPr txBox="1">
            <a:spLocks/>
          </p:cNvSpPr>
          <p:nvPr/>
        </p:nvSpPr>
        <p:spPr>
          <a:xfrm>
            <a:off x="250825" y="1916832"/>
            <a:ext cx="8406061" cy="410445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lnSpc>
                <a:spcPct val="170000"/>
              </a:lnSpc>
              <a:buFont typeface="Wingdings" charset="0"/>
              <a:buNone/>
              <a:defRPr/>
            </a:pPr>
            <a:r>
              <a:rPr lang="pl-PL" sz="4200" dirty="0"/>
              <a:t>Paradygmat społeczny zakłada, że niekorzystna sytuacja, w jakiej znajduje się osoba z niepełnosprawnością wynika nie tylko z jej indywidulanych dysfunkcji, ale jest konsekwencją niekorzystnych uwarunkować społecznych. Problem niepełnosprawności lokowany jest zatem nie tylko w wewnętrznych uwarunkowaniach rozwoju i funkcjonowania człowieka, ale staje również problemem społecznym. „Brak społecznego sukcesu” może mieć zatem przyczyny tkwiące poza osobą z niepełnosprawnością, i być zlokalizowany w bardziej niekorzystnych, w porównaniu z pozostałą częścią społeczeństwa, warunkach jej funkcjonowania.</a:t>
            </a:r>
          </a:p>
          <a:p>
            <a:pPr>
              <a:defRPr/>
            </a:pPr>
            <a:r>
              <a:rPr lang="pl-PL" sz="2800" dirty="0"/>
              <a:t>B. </a:t>
            </a:r>
            <a:r>
              <a:rPr lang="pl-PL" sz="2800" dirty="0" err="1"/>
              <a:t>Cytowska</a:t>
            </a:r>
            <a:r>
              <a:rPr lang="pl-PL" sz="2800" dirty="0"/>
              <a:t>, Kraków 2012</a:t>
            </a:r>
          </a:p>
          <a:p>
            <a:pPr>
              <a:defRPr/>
            </a:pPr>
            <a:endParaRPr lang="en-US" b="0" kern="0" dirty="0"/>
          </a:p>
        </p:txBody>
      </p:sp>
      <p:sp>
        <p:nvSpPr>
          <p:cNvPr id="3" name="Tytuł 1"/>
          <p:cNvSpPr txBox="1">
            <a:spLocks noChangeArrowheads="1"/>
          </p:cNvSpPr>
          <p:nvPr/>
        </p:nvSpPr>
        <p:spPr bwMode="auto">
          <a:xfrm>
            <a:off x="395536" y="908720"/>
            <a:ext cx="8261350" cy="4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pl-PL" sz="2800" dirty="0"/>
              <a:t>Paradygmat społeczny cd.</a:t>
            </a:r>
            <a:endParaRPr lang="pl-PL" altLang="pl-PL" sz="2800" kern="0" dirty="0"/>
          </a:p>
        </p:txBody>
      </p:sp>
    </p:spTree>
    <p:extLst>
      <p:ext uri="{BB962C8B-B14F-4D97-AF65-F5344CB8AC3E}">
        <p14:creationId xmlns:p14="http://schemas.microsoft.com/office/powerpoint/2010/main" val="1861778117"/>
      </p:ext>
    </p:extLst>
  </p:cSld>
  <p:clrMapOvr>
    <a:masterClrMapping/>
  </p:clrMapOvr>
  <p:transition advClick="0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266939CF-D1B3-F245-BD95-47C9315D412C}"/>
              </a:ext>
            </a:extLst>
          </p:cNvPr>
          <p:cNvSpPr txBox="1">
            <a:spLocks/>
          </p:cNvSpPr>
          <p:nvPr/>
        </p:nvSpPr>
        <p:spPr>
          <a:xfrm>
            <a:off x="179512" y="836712"/>
            <a:ext cx="8296275" cy="78494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4400" dirty="0"/>
              <a:t>Paradygmat normalizacyjny. </a:t>
            </a:r>
            <a:br>
              <a:rPr lang="pl-PL" sz="4400" dirty="0"/>
            </a:br>
            <a:r>
              <a:rPr lang="pl-PL" sz="1800" dirty="0"/>
              <a:t>Opozycja do segregacji i marginalizacji</a:t>
            </a:r>
            <a:endParaRPr lang="pl-PL" sz="3600" kern="0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17A4BA66-8275-E442-83FF-032FE012AE4D}"/>
              </a:ext>
            </a:extLst>
          </p:cNvPr>
          <p:cNvSpPr txBox="1">
            <a:spLocks/>
          </p:cNvSpPr>
          <p:nvPr/>
        </p:nvSpPr>
        <p:spPr>
          <a:xfrm>
            <a:off x="185086" y="1988840"/>
            <a:ext cx="8635386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2800"/>
              <a:t>Zastosowanie </a:t>
            </a:r>
            <a:r>
              <a:rPr lang="pl-PL" sz="2800" dirty="0"/>
              <a:t>środków maksymalnie zgodnych z normą kulturową, w celu zainicjowania, i/lub podtrzymania zachowania  i cech jednostki odpowiadającym w jak największym stopniu standardom kulturowym.</a:t>
            </a:r>
          </a:p>
          <a:p>
            <a:endParaRPr lang="en-GB" sz="1600" dirty="0"/>
          </a:p>
          <a:p>
            <a:r>
              <a:rPr lang="en-GB" sz="1200" dirty="0"/>
              <a:t>W. </a:t>
            </a:r>
            <a:r>
              <a:rPr lang="en-GB" sz="1200" dirty="0" err="1"/>
              <a:t>Wolfensberger</a:t>
            </a:r>
            <a:r>
              <a:rPr lang="en-GB" sz="1200" dirty="0"/>
              <a:t>, The Principle of Normalisation in Human Services, Toronto 1972,</a:t>
            </a:r>
            <a:r>
              <a:rPr lang="pl-PL" sz="1200" dirty="0"/>
              <a:t>.</a:t>
            </a:r>
            <a:endParaRPr lang="en-US" sz="1200" b="1" kern="0" dirty="0"/>
          </a:p>
          <a:p>
            <a:pPr marL="0">
              <a:defRPr/>
            </a:pPr>
            <a:endParaRPr lang="en-US" sz="1200" b="1" kern="0" dirty="0"/>
          </a:p>
        </p:txBody>
      </p:sp>
    </p:spTree>
    <p:extLst>
      <p:ext uri="{BB962C8B-B14F-4D97-AF65-F5344CB8AC3E}">
        <p14:creationId xmlns:p14="http://schemas.microsoft.com/office/powerpoint/2010/main" val="1190208746"/>
      </p:ext>
    </p:extLst>
  </p:cSld>
  <p:clrMapOvr>
    <a:masterClrMapping/>
  </p:clrMapOvr>
  <p:transition advClick="0"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1844824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Życie i organizowanie doświadczeń w otwartym środowisku, bez segregacji i izolowania;</a:t>
            </a:r>
          </a:p>
          <a:p>
            <a:pPr marL="342900" lvl="0" indent="-342900">
              <a:buFont typeface="Arial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Zapewnienie osobie z niepełnosprawnością wsparcia rozwojowego od narodzin do późnej starości;</a:t>
            </a:r>
          </a:p>
          <a:p>
            <a:pPr marL="342900" lvl="0" indent="-342900">
              <a:buFont typeface="Arial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Możliwie rzetelne rozpoznawanie i wykorzystywanie potencjału rozwojowego osoby z niepełnosprawnością;</a:t>
            </a:r>
          </a:p>
          <a:p>
            <a:pPr marL="342900" lvl="0" indent="-342900">
              <a:buFont typeface="Arial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Budowanie wzajemnych kontaktów z osobami sprawnymi w relacjach dialogowych, opartych na życzliwości i akceptacji;</a:t>
            </a:r>
          </a:p>
          <a:p>
            <a:pPr marL="342900" lvl="0" indent="-342900">
              <a:buFont typeface="Arial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Zapewnienie warunków odpowiedniej jakości życia, poczucia własnej wartości i podmiotowego traktowania.</a:t>
            </a:r>
          </a:p>
          <a:p>
            <a:pPr lvl="0"/>
            <a:endParaRPr lang="pl-PL" sz="2000" dirty="0">
              <a:solidFill>
                <a:schemeClr val="tx1"/>
              </a:solidFill>
            </a:endParaRPr>
          </a:p>
          <a:p>
            <a:endParaRPr lang="pl-PL" sz="1100" dirty="0">
              <a:solidFill>
                <a:schemeClr val="tx1"/>
              </a:solidFill>
            </a:endParaRPr>
          </a:p>
          <a:p>
            <a:r>
              <a:rPr lang="pl-PL" sz="1100" dirty="0">
                <a:solidFill>
                  <a:schemeClr val="tx1"/>
                </a:solidFill>
              </a:rPr>
              <a:t>J. </a:t>
            </a:r>
            <a:r>
              <a:rPr lang="pl-PL" sz="1100" dirty="0" err="1">
                <a:solidFill>
                  <a:schemeClr val="tx1"/>
                </a:solidFill>
              </a:rPr>
              <a:t>Głodkowska</a:t>
            </a:r>
            <a:r>
              <a:rPr lang="pl-PL" sz="1100" dirty="0">
                <a:solidFill>
                  <a:schemeClr val="tx1"/>
                </a:solidFill>
              </a:rPr>
              <a:t>, Warszawa - 2012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413383" y="1052736"/>
            <a:ext cx="7573888" cy="583196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pl-PL" sz="2800" dirty="0"/>
              <a:t>Normalizacja cd.</a:t>
            </a:r>
            <a:endParaRPr lang="pl-PL" sz="2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464619"/>
      </p:ext>
    </p:extLst>
  </p:cSld>
  <p:clrMapOvr>
    <a:masterClrMapping/>
  </p:clrMapOvr>
  <p:transition advClick="0"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801421EF-3409-314C-BC6B-3E16B7454E1F}"/>
              </a:ext>
            </a:extLst>
          </p:cNvPr>
          <p:cNvSpPr txBox="1">
            <a:spLocks/>
          </p:cNvSpPr>
          <p:nvPr/>
        </p:nvSpPr>
        <p:spPr>
          <a:xfrm>
            <a:off x="251520" y="908720"/>
            <a:ext cx="8261350" cy="496912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Paradygmat emancypacyjny</a:t>
            </a:r>
            <a:endParaRPr lang="en-US" sz="2800" kern="0" dirty="0"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0F2676B0-E746-AC45-8AF0-6BF3B44BC85F}"/>
              </a:ext>
            </a:extLst>
          </p:cNvPr>
          <p:cNvSpPr txBox="1">
            <a:spLocks/>
          </p:cNvSpPr>
          <p:nvPr/>
        </p:nvSpPr>
        <p:spPr>
          <a:xfrm>
            <a:off x="254000" y="1989138"/>
            <a:ext cx="8261350" cy="36004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2400" dirty="0"/>
              <a:t>Tradycyjnie emancypacja rozumiana jest jako „wyzwalanie się” jednostki lub grup społecznych z jakiś ograniczeń</a:t>
            </a:r>
          </a:p>
          <a:p>
            <a:r>
              <a:rPr lang="pl-PL" sz="2400" dirty="0"/>
              <a:t>W naukach społecznych działalność emancypacyjną można określić jako koncepcję działań autonomicznych jednostki lub wspomagania jej rozwoju poprzez kształtowanie świadomości krytycznej, otwartej</a:t>
            </a:r>
          </a:p>
          <a:p>
            <a:r>
              <a:rPr lang="pl-PL" sz="2400" dirty="0"/>
              <a:t>Wobec osób z niepełnosprawnościami emancypację postrzegamy w kontekście amerykańskiej proklamacji z 1990 </a:t>
            </a:r>
            <a:r>
              <a:rPr lang="pl-PL" sz="1200" dirty="0"/>
              <a:t>(czyt. niżej)</a:t>
            </a:r>
          </a:p>
        </p:txBody>
      </p:sp>
    </p:spTree>
    <p:extLst>
      <p:ext uri="{BB962C8B-B14F-4D97-AF65-F5344CB8AC3E}">
        <p14:creationId xmlns:p14="http://schemas.microsoft.com/office/powerpoint/2010/main" val="1884398779"/>
      </p:ext>
    </p:extLst>
  </p:cSld>
  <p:clrMapOvr>
    <a:masterClrMapping/>
  </p:clrMapOvr>
  <p:transition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" name="Przycisk akcji: Dźwięk 6">
            <a:hlinkClick r:id="" action="ppaction://noaction" highlightClick="1"/>
          </p:cNvPr>
          <p:cNvSpPr/>
          <p:nvPr/>
        </p:nvSpPr>
        <p:spPr bwMode="auto">
          <a:xfrm>
            <a:off x="5292080" y="2564904"/>
            <a:ext cx="45719" cy="45719"/>
          </a:xfrm>
          <a:prstGeom prst="actionButtonSound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pl-PL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74874927-1422-D74B-A5D2-2924BA5BF12D}"/>
              </a:ext>
            </a:extLst>
          </p:cNvPr>
          <p:cNvSpPr txBox="1">
            <a:spLocks/>
          </p:cNvSpPr>
          <p:nvPr/>
        </p:nvSpPr>
        <p:spPr>
          <a:xfrm>
            <a:off x="611560" y="873653"/>
            <a:ext cx="7200900" cy="3993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dirty="0"/>
              <a:t>Wprowadzenie</a:t>
            </a:r>
            <a:r>
              <a:rPr lang="pl-PL" kern="0" dirty="0"/>
              <a:t> - społeczne funkcje nauki</a:t>
            </a:r>
            <a:endParaRPr lang="pl-PL" kern="0" dirty="0">
              <a:latin typeface="+mn-lt"/>
            </a:endParaRPr>
          </a:p>
        </p:txBody>
      </p:sp>
      <p:sp>
        <p:nvSpPr>
          <p:cNvPr id="12" name="Symbol zastępczy zawartości 2"/>
          <p:cNvSpPr txBox="1">
            <a:spLocks noChangeArrowheads="1"/>
          </p:cNvSpPr>
          <p:nvPr/>
        </p:nvSpPr>
        <p:spPr bwMode="auto">
          <a:xfrm>
            <a:off x="539750" y="1778000"/>
            <a:ext cx="8353425" cy="38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2400" dirty="0">
                <a:latin typeface="Arial" charset="0"/>
              </a:rPr>
              <a:t>Diagnostyczna </a:t>
            </a:r>
            <a:r>
              <a:rPr lang="pl-PL" sz="1600" dirty="0">
                <a:latin typeface="Arial" charset="0"/>
              </a:rPr>
              <a:t>(rozpoznanie)</a:t>
            </a:r>
          </a:p>
          <a:p>
            <a:endParaRPr lang="pl-PL" sz="2000" dirty="0">
              <a:latin typeface="Arial" charset="0"/>
            </a:endParaRPr>
          </a:p>
          <a:p>
            <a:r>
              <a:rPr lang="pl-PL" sz="2400" dirty="0">
                <a:latin typeface="Arial" charset="0"/>
              </a:rPr>
              <a:t>Prognostyczna</a:t>
            </a:r>
            <a:r>
              <a:rPr lang="pl-PL" sz="2000" dirty="0">
                <a:latin typeface="Arial" charset="0"/>
              </a:rPr>
              <a:t> ( przewidywanie)</a:t>
            </a:r>
          </a:p>
          <a:p>
            <a:endParaRPr lang="pl-PL" sz="2000" dirty="0">
              <a:latin typeface="Arial" charset="0"/>
            </a:endParaRPr>
          </a:p>
          <a:p>
            <a:r>
              <a:rPr lang="pl-PL" sz="2400" dirty="0" err="1">
                <a:latin typeface="Arial" charset="0"/>
              </a:rPr>
              <a:t>Instrumentalno</a:t>
            </a:r>
            <a:r>
              <a:rPr lang="pl-PL" sz="2400" dirty="0">
                <a:latin typeface="Arial" charset="0"/>
              </a:rPr>
              <a:t> – techniczna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1800" dirty="0">
                <a:latin typeface="Arial" charset="0"/>
              </a:rPr>
              <a:t>(oprzyrządowanie)</a:t>
            </a:r>
          </a:p>
          <a:p>
            <a:endParaRPr lang="pl-PL" sz="1800" dirty="0">
              <a:latin typeface="Arial" charset="0"/>
            </a:endParaRPr>
          </a:p>
          <a:p>
            <a:r>
              <a:rPr lang="pl-PL" sz="2400" dirty="0">
                <a:latin typeface="Arial" charset="0"/>
              </a:rPr>
              <a:t>Humanistyczna </a:t>
            </a:r>
            <a:r>
              <a:rPr lang="pl-PL" sz="1800" dirty="0">
                <a:latin typeface="Arial" charset="0"/>
              </a:rPr>
              <a:t>( miejsce człowieka w systemie)</a:t>
            </a:r>
            <a:endParaRPr lang="pl-PL" altLang="pl-PL" b="0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  <p:sndAc>
          <p:endSnd/>
        </p:sndAc>
      </p:transition>
    </mc:Choice>
    <mc:Fallback xmlns="">
      <p:transition spd="slow" advTm="0">
        <p:circle/>
        <p:sndAc>
          <p:endSnd/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 noChangeArrowheads="1"/>
          </p:cNvSpPr>
          <p:nvPr/>
        </p:nvSpPr>
        <p:spPr bwMode="auto">
          <a:xfrm>
            <a:off x="251520" y="836712"/>
            <a:ext cx="8350250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pl-PL" sz="2800" dirty="0"/>
              <a:t>Paradygmat jakościowy</a:t>
            </a:r>
            <a:endParaRPr lang="pl-PL" altLang="pl-PL" sz="2800" kern="0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A1C957A3-8FD7-CE4A-A8D6-B6103979F03D}"/>
              </a:ext>
            </a:extLst>
          </p:cNvPr>
          <p:cNvSpPr txBox="1">
            <a:spLocks/>
          </p:cNvSpPr>
          <p:nvPr/>
        </p:nvSpPr>
        <p:spPr>
          <a:xfrm>
            <a:off x="95250" y="1700809"/>
            <a:ext cx="8861425" cy="4079280"/>
          </a:xfrm>
          <a:prstGeom prst="rect">
            <a:avLst/>
          </a:prstGeom>
        </p:spPr>
        <p:txBody>
          <a:bodyPr>
            <a:normAutofit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2000" dirty="0"/>
              <a:t>Jest związany przede wszystkim z pojęciem „jakość życia”</a:t>
            </a:r>
          </a:p>
          <a:p>
            <a:r>
              <a:rPr lang="pl-PL" sz="2000" dirty="0"/>
              <a:t>„</a:t>
            </a:r>
            <a:r>
              <a:rPr lang="pl-PL" sz="2000" dirty="0" err="1"/>
              <a:t>Quality</a:t>
            </a:r>
            <a:r>
              <a:rPr lang="pl-PL" sz="2000" dirty="0"/>
              <a:t> of life (QOL)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overarching</a:t>
            </a:r>
            <a:r>
              <a:rPr lang="pl-PL" sz="2000" dirty="0"/>
              <a:t> term for the </a:t>
            </a:r>
            <a:r>
              <a:rPr lang="pl-PL" sz="2000" dirty="0" err="1"/>
              <a:t>quality</a:t>
            </a:r>
            <a:r>
              <a:rPr lang="pl-PL" sz="2000" dirty="0"/>
              <a:t> of the </a:t>
            </a:r>
            <a:r>
              <a:rPr lang="pl-PL" sz="2000" dirty="0" err="1"/>
              <a:t>various</a:t>
            </a:r>
            <a:r>
              <a:rPr lang="pl-PL" sz="2000" dirty="0"/>
              <a:t> </a:t>
            </a:r>
            <a:r>
              <a:rPr lang="pl-PL" sz="2000" dirty="0" err="1"/>
              <a:t>domains</a:t>
            </a:r>
            <a:r>
              <a:rPr lang="pl-PL" sz="2000" dirty="0"/>
              <a:t> in life. It </a:t>
            </a:r>
            <a:r>
              <a:rPr lang="pl-PL" sz="2000" dirty="0" err="1"/>
              <a:t>is</a:t>
            </a:r>
            <a:r>
              <a:rPr lang="pl-PL" sz="2000" dirty="0"/>
              <a:t> a standard </a:t>
            </a:r>
            <a:r>
              <a:rPr lang="pl-PL" sz="2000" dirty="0" err="1"/>
              <a:t>level</a:t>
            </a:r>
            <a:r>
              <a:rPr lang="pl-PL" sz="2000" dirty="0"/>
              <a:t> </a:t>
            </a:r>
            <a:r>
              <a:rPr lang="pl-PL" sz="2000" dirty="0" err="1"/>
              <a:t>that</a:t>
            </a:r>
            <a:r>
              <a:rPr lang="pl-PL" sz="2000" dirty="0"/>
              <a:t> </a:t>
            </a:r>
            <a:r>
              <a:rPr lang="pl-PL" sz="2000" dirty="0" err="1"/>
              <a:t>consists</a:t>
            </a:r>
            <a:r>
              <a:rPr lang="pl-PL" sz="2000" dirty="0"/>
              <a:t> of the </a:t>
            </a:r>
            <a:r>
              <a:rPr lang="pl-PL" sz="2000" dirty="0" err="1"/>
              <a:t>expectations</a:t>
            </a:r>
            <a:r>
              <a:rPr lang="pl-PL" sz="2000" dirty="0"/>
              <a:t> of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individual</a:t>
            </a:r>
            <a:r>
              <a:rPr lang="pl-PL" sz="2000" dirty="0"/>
              <a:t> </a:t>
            </a:r>
            <a:r>
              <a:rPr lang="pl-PL" sz="2000" dirty="0" err="1"/>
              <a:t>or</a:t>
            </a:r>
            <a:r>
              <a:rPr lang="pl-PL" sz="2000" dirty="0"/>
              <a:t> </a:t>
            </a:r>
            <a:r>
              <a:rPr lang="pl-PL" sz="2000" dirty="0" err="1"/>
              <a:t>society</a:t>
            </a:r>
            <a:r>
              <a:rPr lang="pl-PL" sz="2000" dirty="0"/>
              <a:t> for a </a:t>
            </a:r>
            <a:r>
              <a:rPr lang="pl-PL" sz="2000" dirty="0" err="1"/>
              <a:t>good</a:t>
            </a:r>
            <a:r>
              <a:rPr lang="pl-PL" sz="2000" dirty="0"/>
              <a:t> life. </a:t>
            </a:r>
            <a:r>
              <a:rPr lang="pl-PL" sz="2000" dirty="0" err="1"/>
              <a:t>These</a:t>
            </a:r>
            <a:r>
              <a:rPr lang="pl-PL" sz="2000" dirty="0"/>
              <a:t> </a:t>
            </a:r>
            <a:r>
              <a:rPr lang="pl-PL" sz="2000" dirty="0" err="1"/>
              <a:t>expectations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guided</a:t>
            </a:r>
            <a:r>
              <a:rPr lang="pl-PL" sz="2000" dirty="0"/>
              <a:t> by the </a:t>
            </a:r>
            <a:r>
              <a:rPr lang="pl-PL" sz="2000" dirty="0" err="1"/>
              <a:t>values</a:t>
            </a:r>
            <a:r>
              <a:rPr lang="pl-PL" sz="2000" dirty="0"/>
              <a:t>, </a:t>
            </a:r>
            <a:r>
              <a:rPr lang="pl-PL" sz="2000" dirty="0" err="1"/>
              <a:t>goals</a:t>
            </a:r>
            <a:r>
              <a:rPr lang="pl-PL" sz="2000" dirty="0"/>
              <a:t> and </a:t>
            </a:r>
            <a:r>
              <a:rPr lang="pl-PL" sz="2000" dirty="0" err="1"/>
              <a:t>socio-cultural</a:t>
            </a:r>
            <a:r>
              <a:rPr lang="pl-PL" sz="2000" dirty="0"/>
              <a:t> </a:t>
            </a:r>
            <a:r>
              <a:rPr lang="pl-PL" sz="2000" dirty="0" err="1"/>
              <a:t>context</a:t>
            </a:r>
            <a:r>
              <a:rPr lang="pl-PL" sz="2000" dirty="0"/>
              <a:t> in </a:t>
            </a:r>
            <a:r>
              <a:rPr lang="pl-PL" sz="2000" dirty="0" err="1"/>
              <a:t>which</a:t>
            </a:r>
            <a:r>
              <a:rPr lang="pl-PL" sz="2000" dirty="0"/>
              <a:t>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individual</a:t>
            </a:r>
            <a:r>
              <a:rPr lang="pl-PL" sz="2000" dirty="0"/>
              <a:t> </a:t>
            </a:r>
            <a:r>
              <a:rPr lang="pl-PL" sz="2000" dirty="0" err="1"/>
              <a:t>lives</a:t>
            </a:r>
            <a:r>
              <a:rPr lang="pl-PL" sz="2000" dirty="0"/>
              <a:t>”. </a:t>
            </a:r>
            <a:r>
              <a:rPr lang="pl-PL" sz="1400" dirty="0"/>
              <a:t>(zob. </a:t>
            </a:r>
            <a:r>
              <a:rPr lang="pl-PL" sz="1400" dirty="0">
                <a:hlinkClick r:id="rId2"/>
              </a:rPr>
              <a:t>https://en.m.wikipedia.org/wiki/Quality_of_life</a:t>
            </a:r>
            <a:r>
              <a:rPr lang="pl-PL" sz="1400" dirty="0"/>
              <a:t>, w Polsce zob. Np. </a:t>
            </a:r>
            <a:r>
              <a:rPr lang="pl-PL" sz="1400" dirty="0">
                <a:hlinkClick r:id="rId3"/>
              </a:rPr>
              <a:t>https://encyklopedia.pwn.pl/haslo/jakosc-zycia;3916390.html</a:t>
            </a:r>
            <a:r>
              <a:rPr lang="pl-PL" sz="1400" dirty="0"/>
              <a:t> dostęp z dnia 25.01.2020)</a:t>
            </a:r>
          </a:p>
          <a:p>
            <a:r>
              <a:rPr lang="pl-PL" sz="2000" dirty="0"/>
              <a:t>Wobec osób z niepełnosprawnościami wiąże się z aspektami normalizacyjnymi ale także z konkretnymi udogodnieniami jak np. protezy, syntetyzatory mowy i inne (więcej przykładów poniżej)</a:t>
            </a:r>
          </a:p>
        </p:txBody>
      </p:sp>
    </p:spTree>
    <p:extLst>
      <p:ext uri="{BB962C8B-B14F-4D97-AF65-F5344CB8AC3E}">
        <p14:creationId xmlns:p14="http://schemas.microsoft.com/office/powerpoint/2010/main" val="1280384439"/>
      </p:ext>
    </p:extLst>
  </p:cSld>
  <p:clrMapOvr>
    <a:masterClrMapping/>
  </p:clrMapOvr>
  <p:transition advClick="0"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DB7B6425-F9AD-0C41-81E7-61F8597E91DE}"/>
              </a:ext>
            </a:extLst>
          </p:cNvPr>
          <p:cNvSpPr txBox="1">
            <a:spLocks/>
          </p:cNvSpPr>
          <p:nvPr/>
        </p:nvSpPr>
        <p:spPr>
          <a:xfrm>
            <a:off x="323528" y="836713"/>
            <a:ext cx="8323262" cy="504056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Pojęcie podmiotowości i autonomii</a:t>
            </a:r>
            <a:endParaRPr lang="en-US" sz="2800" kern="0" dirty="0"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C03D7330-8A1E-4A4B-BB04-FF17817E15A5}"/>
              </a:ext>
            </a:extLst>
          </p:cNvPr>
          <p:cNvSpPr txBox="1">
            <a:spLocks/>
          </p:cNvSpPr>
          <p:nvPr/>
        </p:nvSpPr>
        <p:spPr>
          <a:xfrm>
            <a:off x="192088" y="1772817"/>
            <a:ext cx="8628062" cy="4007272"/>
          </a:xfrm>
          <a:prstGeom prst="rect">
            <a:avLst/>
          </a:prstGeom>
        </p:spPr>
        <p:txBody>
          <a:bodyPr>
            <a:normAutofit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2000" dirty="0"/>
              <a:t>Podmiotowość osoby z niepełnosprawnością jest nastawiona obecnie na ujmowanie człowieka jako niepowtarzalnej jednostki ze wszystkimi jej mocnymi i słabymi stronami, mającej prawo do samorealizacji i rozwoju w integracji z innymi ludźmi</a:t>
            </a:r>
          </a:p>
          <a:p>
            <a:r>
              <a:rPr lang="pl-PL" sz="2000" dirty="0"/>
              <a:t> Autonomia natomiast ujawnia się, gdy człowiek może realizować własne, podmiotowe działania. </a:t>
            </a:r>
          </a:p>
          <a:p>
            <a:r>
              <a:rPr lang="pl-PL" sz="2000" dirty="0"/>
              <a:t>Autonomia jest pojęciem szerszym niż samodzielność. Dotyczy bowiem nie tylko sposobów działania, ale swoim zakresem obejmuje zarówno niezależność w działaniu, jak i niezależność psychiczną oraz prawną.</a:t>
            </a:r>
          </a:p>
          <a:p>
            <a:pPr marL="0">
              <a:defRPr/>
            </a:pPr>
            <a:endParaRPr lang="en-US" b="0" kern="0" dirty="0"/>
          </a:p>
          <a:p>
            <a:pPr>
              <a:defRPr/>
            </a:pPr>
            <a:endParaRPr lang="en-US" b="0" kern="0" dirty="0"/>
          </a:p>
          <a:p>
            <a:pPr>
              <a:defRPr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69627072"/>
      </p:ext>
    </p:extLst>
  </p:cSld>
  <p:clrMapOvr>
    <a:masterClrMapping/>
  </p:clrMapOvr>
  <p:transition advClick="0"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 noChangeArrowheads="1"/>
          </p:cNvSpPr>
          <p:nvPr/>
        </p:nvSpPr>
        <p:spPr bwMode="auto">
          <a:xfrm>
            <a:off x="251520" y="836712"/>
            <a:ext cx="877887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pl-PL" dirty="0"/>
              <a:t>ŚRODOWISKOWE WYZNACZNIKI ROZWOJU AUTONOMII</a:t>
            </a:r>
            <a:endParaRPr lang="pl-PL" altLang="pl-PL" kern="0" dirty="0"/>
          </a:p>
        </p:txBody>
      </p:sp>
      <p:sp>
        <p:nvSpPr>
          <p:cNvPr id="4" name="Prostokąt 3"/>
          <p:cNvSpPr/>
          <p:nvPr/>
        </p:nvSpPr>
        <p:spPr>
          <a:xfrm>
            <a:off x="251520" y="1556792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/>
            <a:r>
              <a:rPr lang="pl-PL" sz="2000" dirty="0">
                <a:solidFill>
                  <a:schemeClr val="dk1"/>
                </a:solidFill>
              </a:rPr>
              <a:t>1. Zachowania wychowawcze rodziców i opiekunów:</a:t>
            </a:r>
          </a:p>
          <a:p>
            <a:pPr marL="342900" lvl="0" indent="-342900">
              <a:buFont typeface="Arial" charset="0"/>
              <a:buChar char="•"/>
            </a:pPr>
            <a:r>
              <a:rPr lang="pl-PL" sz="2000" dirty="0">
                <a:solidFill>
                  <a:schemeClr val="dk1"/>
                </a:solidFill>
              </a:rPr>
              <a:t>akceptujące</a:t>
            </a:r>
          </a:p>
          <a:p>
            <a:pPr marL="342900" lvl="0" indent="-342900">
              <a:buFont typeface="Arial" charset="0"/>
              <a:buChar char="•"/>
            </a:pPr>
            <a:r>
              <a:rPr lang="pl-PL" sz="2000" dirty="0">
                <a:solidFill>
                  <a:schemeClr val="dk1"/>
                </a:solidFill>
              </a:rPr>
              <a:t>charakteryzujące się empatycznym zrozumieniem</a:t>
            </a:r>
          </a:p>
          <a:p>
            <a:pPr marL="342900" lvl="0" indent="-342900">
              <a:buFont typeface="Arial" charset="0"/>
              <a:buChar char="•"/>
            </a:pPr>
            <a:r>
              <a:rPr lang="pl-PL" sz="2000" dirty="0">
                <a:solidFill>
                  <a:schemeClr val="dk1"/>
                </a:solidFill>
              </a:rPr>
              <a:t>wyzwalające</a:t>
            </a:r>
          </a:p>
          <a:p>
            <a:pPr marL="342900" lvl="0" indent="-342900">
              <a:buFont typeface="Arial" charset="0"/>
              <a:buChar char="•"/>
            </a:pPr>
            <a:r>
              <a:rPr lang="pl-PL" sz="2000" dirty="0">
                <a:solidFill>
                  <a:schemeClr val="dk1"/>
                </a:solidFill>
              </a:rPr>
              <a:t>przekazujące wartości.</a:t>
            </a:r>
          </a:p>
          <a:p>
            <a:pPr lvl="0"/>
            <a:r>
              <a:rPr lang="pl-PL" sz="2000" dirty="0">
                <a:solidFill>
                  <a:schemeClr val="dk1"/>
                </a:solidFill>
              </a:rPr>
              <a:t>2. Aktywny udział w życiu, intencjonalne rozwijanie umiejętności</a:t>
            </a:r>
          </a:p>
          <a:p>
            <a:pPr marL="342900" lvl="0" indent="-342900">
              <a:buFont typeface="Arial" charset="0"/>
              <a:buChar char="•"/>
            </a:pPr>
            <a:r>
              <a:rPr lang="pl-PL" sz="2000" dirty="0">
                <a:solidFill>
                  <a:schemeClr val="dk1"/>
                </a:solidFill>
              </a:rPr>
              <a:t>udział w obowiązkach domowych </a:t>
            </a:r>
          </a:p>
          <a:p>
            <a:pPr marL="342900" lvl="0" indent="-342900">
              <a:buFont typeface="Arial" charset="0"/>
              <a:buChar char="•"/>
            </a:pPr>
            <a:r>
              <a:rPr lang="pl-PL" sz="2000" dirty="0">
                <a:solidFill>
                  <a:schemeClr val="dk1"/>
                </a:solidFill>
              </a:rPr>
              <a:t>kontakty z różnorodnym środowiskiem społecznym (pełno i niepełnosprawnym)</a:t>
            </a:r>
          </a:p>
          <a:p>
            <a:pPr marL="342900" lvl="0" indent="-342900">
              <a:buFont typeface="Arial" charset="0"/>
              <a:buChar char="•"/>
            </a:pPr>
            <a:r>
              <a:rPr lang="pl-PL" sz="2000" dirty="0">
                <a:solidFill>
                  <a:schemeClr val="dk1"/>
                </a:solidFill>
              </a:rPr>
              <a:t>terapie i treningi.</a:t>
            </a:r>
          </a:p>
          <a:p>
            <a:pPr lvl="0"/>
            <a:r>
              <a:rPr lang="pl-PL" sz="2000" dirty="0">
                <a:solidFill>
                  <a:schemeClr val="dk1"/>
                </a:solidFill>
              </a:rPr>
              <a:t>3. Wsparcie</a:t>
            </a:r>
          </a:p>
          <a:p>
            <a:pPr marL="342900" lvl="0" indent="-342900">
              <a:buFont typeface="Arial" charset="0"/>
              <a:buChar char="•"/>
            </a:pPr>
            <a:r>
              <a:rPr lang="pl-PL" sz="2000" dirty="0">
                <a:solidFill>
                  <a:schemeClr val="dk1"/>
                </a:solidFill>
              </a:rPr>
              <a:t>emocjonalne </a:t>
            </a:r>
          </a:p>
          <a:p>
            <a:pPr marL="342900" lvl="0" indent="-342900">
              <a:buFont typeface="Arial" charset="0"/>
              <a:buChar char="•"/>
            </a:pPr>
            <a:r>
              <a:rPr lang="pl-PL" sz="2000" dirty="0">
                <a:solidFill>
                  <a:schemeClr val="dk1"/>
                </a:solidFill>
              </a:rPr>
              <a:t>informacyjne,</a:t>
            </a:r>
          </a:p>
          <a:p>
            <a:pPr marL="342900" lvl="0" indent="-342900">
              <a:buFont typeface="Arial" charset="0"/>
              <a:buChar char="•"/>
            </a:pPr>
            <a:r>
              <a:rPr lang="pl-PL" sz="2000" dirty="0">
                <a:solidFill>
                  <a:schemeClr val="dk1"/>
                </a:solidFill>
              </a:rPr>
              <a:t>instrumentalne</a:t>
            </a:r>
          </a:p>
        </p:txBody>
      </p:sp>
    </p:spTree>
    <p:extLst>
      <p:ext uri="{BB962C8B-B14F-4D97-AF65-F5344CB8AC3E}">
        <p14:creationId xmlns:p14="http://schemas.microsoft.com/office/powerpoint/2010/main" val="1432297738"/>
      </p:ext>
    </p:extLst>
  </p:cSld>
  <p:clrMapOvr>
    <a:masterClrMapping/>
  </p:clrMapOvr>
  <p:transition advClick="0"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476986B6-170F-8046-8B27-95ECA668E4A5}"/>
              </a:ext>
            </a:extLst>
          </p:cNvPr>
          <p:cNvSpPr txBox="1">
            <a:spLocks/>
          </p:cNvSpPr>
          <p:nvPr/>
        </p:nvSpPr>
        <p:spPr>
          <a:xfrm>
            <a:off x="251520" y="764704"/>
            <a:ext cx="8712968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OSOBISTE WYZNACZNIKI ROZWOJU AUTONOMII </a:t>
            </a:r>
            <a:br>
              <a:rPr lang="en-US" sz="2800" kern="0" dirty="0">
                <a:latin typeface="+mn-lt"/>
              </a:rPr>
            </a:br>
            <a:endParaRPr lang="en-US" sz="2800" kern="0" dirty="0">
              <a:latin typeface="+mn-lt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F93D2626-6538-BF4E-A25C-8315627DEA54}"/>
              </a:ext>
            </a:extLst>
          </p:cNvPr>
          <p:cNvSpPr txBox="1">
            <a:spLocks/>
          </p:cNvSpPr>
          <p:nvPr/>
        </p:nvSpPr>
        <p:spPr>
          <a:xfrm>
            <a:off x="165100" y="1484784"/>
            <a:ext cx="8350250" cy="4620840"/>
          </a:xfrm>
          <a:prstGeom prst="rect">
            <a:avLst/>
          </a:prstGeom>
        </p:spPr>
        <p:txBody>
          <a:bodyPr>
            <a:normAutofit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 lvl="0"/>
            <a:r>
              <a:rPr lang="pl-PL" sz="2000" dirty="0">
                <a:solidFill>
                  <a:schemeClr val="dk1"/>
                </a:solidFill>
              </a:rPr>
              <a:t>1. Poznawcze</a:t>
            </a:r>
          </a:p>
          <a:p>
            <a:pPr marL="285750" lvl="0" indent="-285750"/>
            <a:r>
              <a:rPr lang="pl-PL" sz="1800" dirty="0">
                <a:solidFill>
                  <a:schemeClr val="dk1"/>
                </a:solidFill>
              </a:rPr>
              <a:t>	samoświadomość, </a:t>
            </a:r>
          </a:p>
          <a:p>
            <a:pPr marL="285750" lvl="0" indent="-285750"/>
            <a:r>
              <a:rPr lang="pl-PL" sz="1800" dirty="0">
                <a:solidFill>
                  <a:schemeClr val="dk1"/>
                </a:solidFill>
              </a:rPr>
              <a:t>	samoakceptacja, </a:t>
            </a:r>
          </a:p>
          <a:p>
            <a:pPr marL="285750" lvl="0" indent="-285750"/>
            <a:r>
              <a:rPr lang="pl-PL" sz="1800" dirty="0">
                <a:solidFill>
                  <a:schemeClr val="dk1"/>
                </a:solidFill>
              </a:rPr>
              <a:t>	poczucie własnej wartości;</a:t>
            </a:r>
          </a:p>
          <a:p>
            <a:pPr lvl="0"/>
            <a:r>
              <a:rPr lang="pl-PL" sz="2000" dirty="0">
                <a:solidFill>
                  <a:schemeClr val="dk1"/>
                </a:solidFill>
              </a:rPr>
              <a:t>2. Instrumentalne</a:t>
            </a:r>
          </a:p>
          <a:p>
            <a:pPr marL="285750" lvl="0" indent="-285750"/>
            <a:r>
              <a:rPr lang="pl-PL" sz="1800" dirty="0">
                <a:solidFill>
                  <a:schemeClr val="dk1"/>
                </a:solidFill>
              </a:rPr>
              <a:t>	umiejętności społeczne: empatia, komunikowanie się, wgląd społeczny</a:t>
            </a:r>
          </a:p>
          <a:p>
            <a:pPr marL="285750" lvl="0" indent="-285750"/>
            <a:r>
              <a:rPr lang="pl-PL" sz="1800" dirty="0">
                <a:solidFill>
                  <a:schemeClr val="dk1"/>
                </a:solidFill>
              </a:rPr>
              <a:t>	umiejętność radzenia sobie z problemami m.in. poszukiwanie informacji, zwracanie się o pomoc</a:t>
            </a:r>
          </a:p>
          <a:p>
            <a:pPr marL="285750" lvl="0" indent="-285750"/>
            <a:r>
              <a:rPr lang="pl-PL" sz="1800" dirty="0">
                <a:solidFill>
                  <a:schemeClr val="dk1"/>
                </a:solidFill>
              </a:rPr>
              <a:t>	umiejętność korzystania ze wsparcia emocjonalnego i informacyjnego</a:t>
            </a:r>
            <a:r>
              <a:rPr lang="en-US" sz="2700" b="0" kern="0" dirty="0"/>
              <a:t> </a:t>
            </a:r>
          </a:p>
          <a:p>
            <a:pPr>
              <a:defRPr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050332833"/>
      </p:ext>
    </p:extLst>
  </p:cSld>
  <p:clrMapOvr>
    <a:masterClrMapping/>
  </p:clrMapOvr>
  <p:transition advClick="0"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 noChangeArrowheads="1"/>
          </p:cNvSpPr>
          <p:nvPr/>
        </p:nvSpPr>
        <p:spPr bwMode="auto">
          <a:xfrm>
            <a:off x="201613" y="908050"/>
            <a:ext cx="8834437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en-GB" altLang="pl-PL" kern="0" dirty="0"/>
              <a:t>Read</a:t>
            </a:r>
            <a:endParaRPr lang="pl-PL" altLang="pl-PL" kern="0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9A63FDC6-C808-584E-8B6C-CA95F5CBBF60}"/>
              </a:ext>
            </a:extLst>
          </p:cNvPr>
          <p:cNvSpPr txBox="1">
            <a:spLocks/>
          </p:cNvSpPr>
          <p:nvPr/>
        </p:nvSpPr>
        <p:spPr>
          <a:xfrm>
            <a:off x="107950" y="1484784"/>
            <a:ext cx="8742363" cy="4241329"/>
          </a:xfrm>
          <a:prstGeom prst="rect">
            <a:avLst/>
          </a:prstGeom>
        </p:spPr>
        <p:txBody>
          <a:bodyPr>
            <a:normAutofit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>
              <a:defRPr/>
            </a:pPr>
            <a:r>
              <a:rPr lang="pl-PL" sz="2400" dirty="0"/>
              <a:t>Można mówić o pewnego rodzaju opozycji dwóch modeli medycznego i </a:t>
            </a:r>
            <a:r>
              <a:rPr lang="pl-PL" sz="2400" dirty="0" err="1"/>
              <a:t>biopsychospołecznego</a:t>
            </a:r>
            <a:r>
              <a:rPr lang="pl-PL" sz="2400" dirty="0"/>
              <a:t> w kontekście niepełnosprawności </a:t>
            </a:r>
            <a:r>
              <a:rPr lang="pl-PL" sz="1200" dirty="0"/>
              <a:t>(zob. np</a:t>
            </a:r>
            <a:r>
              <a:rPr lang="pl-PL" sz="1200" b="0" kern="0" dirty="0"/>
              <a:t>. </a:t>
            </a:r>
            <a:r>
              <a:rPr lang="pl-PL" sz="1200" b="0" kern="0" dirty="0">
                <a:hlinkClick r:id="rId2"/>
              </a:rPr>
              <a:t>https://www.ncbi.nlm.nih.gov/pmc/articles/PMC1466742/</a:t>
            </a:r>
            <a:r>
              <a:rPr lang="pl-PL" sz="1200" b="0" kern="0" dirty="0"/>
              <a:t> </a:t>
            </a:r>
            <a:r>
              <a:rPr lang="pl-PL" sz="1200" b="0" kern="0" dirty="0" err="1"/>
              <a:t>accessed</a:t>
            </a:r>
            <a:r>
              <a:rPr lang="pl-PL" sz="1200" b="0" kern="0" dirty="0"/>
              <a:t> on 21.01.2020) po polsku zob. Np. </a:t>
            </a:r>
            <a:r>
              <a:rPr lang="pl-PL" sz="1200" b="0" kern="0" dirty="0">
                <a:hlinkClick r:id="rId3"/>
              </a:rPr>
              <a:t>https://destrudo.pl/model-biomedyczny-biopsychospoleczny/</a:t>
            </a:r>
            <a:r>
              <a:rPr lang="pl-PL" sz="1200" b="0" kern="0" dirty="0"/>
              <a:t> </a:t>
            </a:r>
          </a:p>
          <a:p>
            <a:pPr>
              <a:defRPr/>
            </a:pPr>
            <a:endParaRPr lang="pl-PL" sz="1200" b="0" kern="0" dirty="0"/>
          </a:p>
          <a:p>
            <a:pPr>
              <a:defRPr/>
            </a:pPr>
            <a:r>
              <a:rPr lang="pl-PL" sz="2400" dirty="0"/>
              <a:t>Komplementarne koncepcje:</a:t>
            </a:r>
            <a:r>
              <a:rPr lang="pl-PL" sz="2400" b="1" kern="0" dirty="0"/>
              <a:t> Konteksty niepełnosprawności</a:t>
            </a:r>
            <a:r>
              <a:rPr lang="pl-PL" sz="1200" b="1" kern="0" dirty="0"/>
              <a:t>(</a:t>
            </a:r>
            <a:r>
              <a:rPr lang="pl-PL" sz="1200" b="1" kern="0" dirty="0" err="1"/>
              <a:t>see</a:t>
            </a:r>
            <a:r>
              <a:rPr lang="pl-PL" sz="1200" b="1" kern="0" dirty="0"/>
              <a:t>: </a:t>
            </a:r>
            <a:r>
              <a:rPr lang="pl-PL" sz="1200" b="0" kern="0" dirty="0"/>
              <a:t> </a:t>
            </a:r>
            <a:r>
              <a:rPr lang="pl-PL" sz="1200" b="0" kern="0" dirty="0">
                <a:hlinkClick r:id="rId4"/>
              </a:rPr>
              <a:t>https://plato.stanford.edu/entries/disability/</a:t>
            </a:r>
            <a:r>
              <a:rPr lang="pl-PL" sz="1200" b="0" kern="0" dirty="0"/>
              <a:t> </a:t>
            </a:r>
            <a:r>
              <a:rPr lang="pl-PL" sz="1200" b="0" kern="0" dirty="0" err="1"/>
              <a:t>accessed</a:t>
            </a:r>
            <a:r>
              <a:rPr lang="pl-PL" sz="1200" b="0" kern="0" dirty="0"/>
              <a:t> on 21.01.2020)</a:t>
            </a:r>
          </a:p>
          <a:p>
            <a:pPr>
              <a:defRPr/>
            </a:pPr>
            <a:endParaRPr lang="pl-PL" sz="1200" b="0" kern="0" dirty="0"/>
          </a:p>
          <a:p>
            <a:pPr>
              <a:defRPr/>
            </a:pPr>
            <a:r>
              <a:rPr lang="pl-PL" sz="2400" dirty="0"/>
              <a:t>Empowerment – </a:t>
            </a:r>
            <a:r>
              <a:rPr lang="pl-PL" sz="1200" b="0" kern="0" dirty="0"/>
              <a:t>(</a:t>
            </a:r>
            <a:r>
              <a:rPr lang="pl-PL" sz="1200" b="0" kern="0" dirty="0" err="1"/>
              <a:t>see</a:t>
            </a:r>
            <a:r>
              <a:rPr lang="pl-PL" sz="1200" b="0" kern="0" dirty="0"/>
              <a:t> </a:t>
            </a:r>
            <a:r>
              <a:rPr lang="pl-PL" sz="1200" b="0" kern="0" dirty="0" err="1"/>
              <a:t>e.g</a:t>
            </a:r>
            <a:r>
              <a:rPr lang="pl-PL" sz="1200" b="0" kern="0" dirty="0"/>
              <a:t>. </a:t>
            </a:r>
            <a:r>
              <a:rPr lang="pl-PL" sz="1200" b="0" kern="0" dirty="0">
                <a:hlinkClick r:id="rId5"/>
              </a:rPr>
              <a:t>https://www.ncbi.nlm.nih.gov/pmc/articles/PMC6065127/</a:t>
            </a:r>
            <a:r>
              <a:rPr lang="pl-PL" sz="1200" b="0" kern="0" dirty="0"/>
              <a:t> </a:t>
            </a:r>
            <a:r>
              <a:rPr lang="pl-PL" sz="1200" b="0" kern="0" dirty="0" err="1"/>
              <a:t>accessed</a:t>
            </a:r>
            <a:r>
              <a:rPr lang="pl-PL" sz="1200" b="0" kern="0" dirty="0"/>
              <a:t> on 21.01.2020); </a:t>
            </a:r>
            <a:r>
              <a:rPr lang="pl-PL" sz="1200" b="0" kern="0" dirty="0">
                <a:hlinkClick r:id="rId6"/>
              </a:rPr>
              <a:t>https://www.themindfulword.org/2014/creating-better-society-importance-empowering-people-disabilities/)</a:t>
            </a:r>
            <a:r>
              <a:rPr lang="pl-PL" sz="1200" b="0" kern="0" dirty="0"/>
              <a:t> </a:t>
            </a:r>
            <a:r>
              <a:rPr lang="pl-PL" sz="1200" b="0" kern="0" dirty="0" err="1"/>
              <a:t>accessed</a:t>
            </a:r>
            <a:r>
              <a:rPr lang="pl-PL" sz="1200" b="0" kern="0" dirty="0"/>
              <a:t> on 21.01.2020) po Polsku zob. np. </a:t>
            </a:r>
            <a:r>
              <a:rPr lang="pl-PL" sz="1200" b="0" kern="0" dirty="0">
                <a:hlinkClick r:id="rId7"/>
              </a:rPr>
              <a:t>http://www.osl.org.pl/slowniczek-osl/</a:t>
            </a:r>
            <a:r>
              <a:rPr lang="pl-PL" sz="1200" b="0" kern="0" dirty="0"/>
              <a:t> </a:t>
            </a:r>
          </a:p>
          <a:p>
            <a:pPr>
              <a:defRPr/>
            </a:pPr>
            <a:endParaRPr lang="pl-PL" b="0" kern="0" dirty="0"/>
          </a:p>
          <a:p>
            <a:pPr>
              <a:defRPr/>
            </a:pPr>
            <a:endParaRPr lang="pl-PL" b="0" kern="0" dirty="0"/>
          </a:p>
        </p:txBody>
      </p:sp>
    </p:spTree>
    <p:extLst>
      <p:ext uri="{BB962C8B-B14F-4D97-AF65-F5344CB8AC3E}">
        <p14:creationId xmlns:p14="http://schemas.microsoft.com/office/powerpoint/2010/main" val="801055555"/>
      </p:ext>
    </p:extLst>
  </p:cSld>
  <p:clrMapOvr>
    <a:masterClrMapping/>
  </p:clrMapOvr>
  <p:transition advClick="0" advTm="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2" y="1484784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l-PL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l-PL" sz="2800" dirty="0">
                <a:solidFill>
                  <a:schemeClr val="tx1"/>
                </a:solidFill>
              </a:rPr>
              <a:t>Emancypacja– </a:t>
            </a:r>
            <a:r>
              <a:rPr lang="pl-PL" dirty="0">
                <a:solidFill>
                  <a:schemeClr val="tx1"/>
                </a:solidFill>
              </a:rPr>
              <a:t>(</a:t>
            </a:r>
            <a:r>
              <a:rPr lang="pl-PL" sz="1400" dirty="0">
                <a:solidFill>
                  <a:schemeClr val="tx1"/>
                </a:solidFill>
              </a:rPr>
              <a:t>zob. </a:t>
            </a:r>
            <a:r>
              <a:rPr lang="pl-PL" sz="1400" dirty="0">
                <a:hlinkClick r:id="rId2"/>
              </a:rPr>
              <a:t>http://13379618.weebly.com/</a:t>
            </a:r>
            <a:r>
              <a:rPr lang="pl-PL" sz="1400" dirty="0"/>
              <a:t>  </a:t>
            </a:r>
            <a:r>
              <a:rPr lang="pl-PL" dirty="0">
                <a:solidFill>
                  <a:schemeClr val="tx1"/>
                </a:solidFill>
              </a:rPr>
              <a:t>dostęp z dnia 25.01.2020</a:t>
            </a:r>
          </a:p>
          <a:p>
            <a:pPr>
              <a:defRPr/>
            </a:pPr>
            <a:r>
              <a:rPr lang="pl-PL" dirty="0">
                <a:solidFill>
                  <a:schemeClr val="tx1"/>
                </a:solidFill>
              </a:rPr>
              <a:t>Po Polsku </a:t>
            </a:r>
            <a:r>
              <a:rPr lang="pl-PL" dirty="0" err="1">
                <a:solidFill>
                  <a:schemeClr val="tx1"/>
                </a:solidFill>
              </a:rPr>
              <a:t>zob</a:t>
            </a:r>
            <a:r>
              <a:rPr lang="pl-PL" dirty="0">
                <a:solidFill>
                  <a:schemeClr val="tx1"/>
                </a:solidFill>
              </a:rPr>
              <a:t> np. </a:t>
            </a:r>
            <a:r>
              <a:rPr lang="pl-PL" dirty="0">
                <a:solidFill>
                  <a:schemeClr val="tx1"/>
                </a:solidFill>
                <a:hlinkClick r:id="rId3"/>
              </a:rPr>
              <a:t>https://sjp.pwn.pl/sjp/emancypacja;2457164.html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pl-PL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l-PL" dirty="0">
                <a:solidFill>
                  <a:schemeClr val="tx1"/>
                </a:solidFill>
                <a:hlinkClick r:id="rId4"/>
              </a:rPr>
              <a:t>https://www.researchgate.net/publication/320634738_Pedagogika_emancypacyjna_a_pedagogika_specjalna_-_kluczowe_kategorie_w_emancypacyjnym_dyskursie_niepelnosprawnosci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 err="1"/>
              <a:t>essed</a:t>
            </a:r>
            <a:r>
              <a:rPr lang="pl-PL" dirty="0"/>
              <a:t> on </a:t>
            </a:r>
            <a:r>
              <a:rPr lang="pl-PL" b="0" kern="0" dirty="0"/>
              <a:t>21.01.2020</a:t>
            </a:r>
            <a:r>
              <a:rPr lang="pl-PL" dirty="0"/>
              <a:t>)</a:t>
            </a:r>
          </a:p>
          <a:p>
            <a:pPr>
              <a:defRPr/>
            </a:pPr>
            <a:r>
              <a:rPr lang="pl-PL" sz="2800" dirty="0">
                <a:solidFill>
                  <a:schemeClr val="tx1"/>
                </a:solidFill>
              </a:rPr>
              <a:t>Normalizacja  – </a:t>
            </a:r>
            <a:r>
              <a:rPr lang="pl-PL" dirty="0">
                <a:solidFill>
                  <a:schemeClr val="tx1"/>
                </a:solidFill>
              </a:rPr>
              <a:t>(zob. </a:t>
            </a:r>
            <a:r>
              <a:rPr lang="pl-PL" sz="1400" dirty="0">
                <a:hlinkClick r:id="rId5"/>
              </a:rPr>
              <a:t>https://en.wikipedia.org/wiki/Normalization_(people_with_disabilities)</a:t>
            </a:r>
            <a:r>
              <a:rPr lang="pl-PL" sz="1400" dirty="0"/>
              <a:t> </a:t>
            </a:r>
          </a:p>
          <a:p>
            <a:pPr>
              <a:defRPr/>
            </a:pPr>
            <a:r>
              <a:rPr lang="pl-PL" sz="1400" dirty="0"/>
              <a:t>a</a:t>
            </a:r>
          </a:p>
          <a:p>
            <a:pPr>
              <a:defRPr/>
            </a:pPr>
            <a:r>
              <a:rPr lang="pl-PL" sz="1400" dirty="0">
                <a:hlinkClick r:id="rId6"/>
              </a:rPr>
              <a:t>https://www.disabilitymuseum.org/dhm/lib/detail.html?id=1941&amp;page=all)</a:t>
            </a:r>
            <a:r>
              <a:rPr lang="pl-PL" sz="1400" dirty="0"/>
              <a:t> 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>
                <a:solidFill>
                  <a:schemeClr val="tx1"/>
                </a:solidFill>
              </a:rPr>
              <a:t>Po Polsku zob. Np. </a:t>
            </a:r>
            <a:r>
              <a:rPr lang="pl-PL" dirty="0">
                <a:solidFill>
                  <a:schemeClr val="tx1"/>
                </a:solidFill>
                <a:hlinkClick r:id="rId7"/>
              </a:rPr>
              <a:t>http://www.edukacja.edux.pl/p-27208-pojecie-istota-integracji-i-normalizacji.php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pl-PL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l-PL" dirty="0">
                <a:solidFill>
                  <a:schemeClr val="tx1"/>
                </a:solidFill>
                <a:hlinkClick r:id="rId8"/>
              </a:rPr>
              <a:t>http://bazhum.muzhp.pl/media//files/Niepelnosprawnosc/Niepelnosprawnosc-r2011-t-n5/Niepelnosprawnosc-r2011-t-n5-s85-93/Niepelnosprawnosc-r2011-t-n5-s85-93.pdf</a:t>
            </a:r>
            <a:r>
              <a:rPr lang="pl-PL" dirty="0">
                <a:solidFill>
                  <a:schemeClr val="tx1"/>
                </a:solidFill>
              </a:rPr>
              <a:t>  dostęp z dnia 25.01.2020</a:t>
            </a:r>
          </a:p>
          <a:p>
            <a:pPr>
              <a:defRPr/>
            </a:pPr>
            <a:endParaRPr lang="pl-PL" dirty="0">
              <a:solidFill>
                <a:schemeClr val="tx1"/>
              </a:solidFill>
            </a:endParaRPr>
          </a:p>
          <a:p>
            <a:pPr>
              <a:defRPr/>
            </a:pPr>
            <a:endParaRPr lang="pl-PL" dirty="0">
              <a:solidFill>
                <a:schemeClr val="tx1"/>
              </a:solidFill>
            </a:endParaRPr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 err="1"/>
              <a:t>ccessed</a:t>
            </a:r>
            <a:r>
              <a:rPr lang="pl-PL" dirty="0"/>
              <a:t> on </a:t>
            </a:r>
            <a:r>
              <a:rPr lang="pl-PL" b="0" kern="0" dirty="0"/>
              <a:t>21.01.2020</a:t>
            </a:r>
            <a:r>
              <a:rPr lang="pl-PL" dirty="0"/>
              <a:t>)</a:t>
            </a:r>
          </a:p>
        </p:txBody>
      </p:sp>
      <p:sp>
        <p:nvSpPr>
          <p:cNvPr id="4" name="Tytuł 1"/>
          <p:cNvSpPr txBox="1">
            <a:spLocks noChangeArrowheads="1"/>
          </p:cNvSpPr>
          <p:nvPr/>
        </p:nvSpPr>
        <p:spPr bwMode="auto">
          <a:xfrm>
            <a:off x="201613" y="908050"/>
            <a:ext cx="8834437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en-GB" altLang="pl-PL" kern="0" dirty="0"/>
              <a:t>Read</a:t>
            </a:r>
            <a:endParaRPr lang="pl-PL" altLang="pl-PL" kern="0" dirty="0"/>
          </a:p>
        </p:txBody>
      </p:sp>
    </p:spTree>
    <p:extLst>
      <p:ext uri="{BB962C8B-B14F-4D97-AF65-F5344CB8AC3E}">
        <p14:creationId xmlns:p14="http://schemas.microsoft.com/office/powerpoint/2010/main" val="254195270"/>
      </p:ext>
    </p:extLst>
  </p:cSld>
  <p:clrMapOvr>
    <a:masterClrMapping/>
  </p:clrMapOvr>
  <p:transition advClick="0" advTm="3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323528" y="980729"/>
            <a:ext cx="8293968" cy="576064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en-US" kern="0"/>
              <a:t>Selected legal acts</a:t>
            </a:r>
            <a:endParaRPr lang="en-US" kern="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34461" y="1860794"/>
            <a:ext cx="7865932" cy="4088486"/>
          </a:xfrm>
          <a:prstGeom prst="rect">
            <a:avLst/>
          </a:prstGeom>
        </p:spPr>
        <p:txBody>
          <a:bodyPr>
            <a:normAutofit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endParaRPr lang="en-US" b="0" kern="0" dirty="0"/>
          </a:p>
          <a:p>
            <a:r>
              <a:rPr lang="en-US" sz="2400" kern="0" dirty="0"/>
              <a:t>Declaration from Madrid 2002– </a:t>
            </a:r>
            <a:r>
              <a:rPr lang="en-US" b="0" kern="0" dirty="0"/>
              <a:t>see. </a:t>
            </a:r>
            <a:r>
              <a:rPr lang="en-US" b="0" kern="0" dirty="0">
                <a:hlinkClick r:id="rId2" invalidUrl="https://democracy.islington.gov.uk/Data/Annual Council/200305131930/Agenda/$THE MADRID DECLARATION REPORT.doc.pdf"/>
              </a:rPr>
              <a:t>https</a:t>
            </a:r>
            <a:r>
              <a:rPr lang="en-US" b="0" kern="0" dirty="0">
                <a:hlinkClick r:id="rId2" invalidUrl="https://democracy.islington.gov.uk/Data/Annual Council/200305131930/Agenda/$THE MADRID DECLARATION REPORT.doc.pdf"/>
              </a:rPr>
              <a:t>://democracy.islington.gov.uk/Data/Annual%20Council/200305131930/Agenda/$</a:t>
            </a:r>
            <a:r>
              <a:rPr lang="en-US" b="0" kern="0" dirty="0">
                <a:hlinkClick r:id="rId2" invalidUrl="https://democracy.islington.gov.uk/Data/Annual Council/200305131930/Agenda/$THE MADRID DECLARATION REPORT.doc.pdf"/>
              </a:rPr>
              <a:t>THE%20MADRID%20DECLARATION%20REPORT.doc.pdf</a:t>
            </a:r>
            <a:r>
              <a:rPr lang="en-US" b="0" kern="0" dirty="0"/>
              <a:t> or in psychiatric practice </a:t>
            </a:r>
            <a:r>
              <a:rPr lang="en-US" b="0" kern="0" dirty="0">
                <a:hlinkClick r:id="rId3"/>
              </a:rPr>
              <a:t>https://www.wpanet.org/current-madrid-declaration</a:t>
            </a:r>
            <a:r>
              <a:rPr lang="en-US" b="0" kern="0" dirty="0"/>
              <a:t> accessed on 22.01.2020</a:t>
            </a:r>
          </a:p>
          <a:p>
            <a:r>
              <a:rPr lang="en-US" b="0" kern="0" dirty="0"/>
              <a:t>Po </a:t>
            </a:r>
            <a:r>
              <a:rPr lang="en-US" b="0" kern="0" dirty="0" err="1"/>
              <a:t>Polsku</a:t>
            </a:r>
            <a:r>
              <a:rPr lang="en-US" b="0" kern="0" dirty="0"/>
              <a:t>: </a:t>
            </a:r>
            <a:r>
              <a:rPr lang="en-US" b="0" kern="0" dirty="0">
                <a:hlinkClick r:id="rId4"/>
              </a:rPr>
              <a:t>http://www.niepelnosprawni.pl/ledge/x/1878</a:t>
            </a:r>
            <a:r>
              <a:rPr lang="en-US" b="0" kern="0" dirty="0"/>
              <a:t> </a:t>
            </a:r>
          </a:p>
          <a:p>
            <a:r>
              <a:rPr lang="en-US" sz="2400" kern="0" dirty="0"/>
              <a:t>UN Convention 2006– </a:t>
            </a:r>
            <a:r>
              <a:rPr lang="en-US" b="0" kern="0" dirty="0"/>
              <a:t>(see. </a:t>
            </a:r>
            <a:r>
              <a:rPr lang="en-US" b="0" kern="0" dirty="0">
                <a:hlinkClick r:id="rId5"/>
              </a:rPr>
              <a:t>https://www.un.org/disabilities/documents/convention/convoptprot-e.pdf</a:t>
            </a:r>
            <a:r>
              <a:rPr lang="en-US" b="0" kern="0" dirty="0"/>
              <a:t>, </a:t>
            </a:r>
            <a:r>
              <a:rPr lang="en-US" sz="1200" b="0" kern="0" dirty="0"/>
              <a:t>accessed on 22.01.2020</a:t>
            </a:r>
          </a:p>
          <a:p>
            <a:r>
              <a:rPr lang="en-US" b="0" kern="0" dirty="0"/>
              <a:t>Po </a:t>
            </a:r>
            <a:r>
              <a:rPr lang="en-US" b="0" kern="0" dirty="0" err="1"/>
              <a:t>Polsku</a:t>
            </a:r>
            <a:r>
              <a:rPr lang="en-US" b="0" kern="0" dirty="0"/>
              <a:t>: </a:t>
            </a:r>
            <a:r>
              <a:rPr lang="en-US" b="0" kern="0" dirty="0">
                <a:hlinkClick r:id="rId6"/>
              </a:rPr>
              <a:t>https://www.pfon.org/dokumenty-i-publikacje/dokumenty-miedzynarodowe/91-konwencja-onz-o-prawach-osob-niepelnosprawnych</a:t>
            </a:r>
            <a:r>
              <a:rPr lang="en-US" b="0" kern="0" dirty="0"/>
              <a:t> </a:t>
            </a:r>
          </a:p>
          <a:p>
            <a:r>
              <a:rPr lang="en-US" sz="2400" kern="0" dirty="0"/>
              <a:t>Human rights - </a:t>
            </a:r>
            <a:r>
              <a:rPr lang="en-US" b="0" kern="0" dirty="0">
                <a:hlinkClick r:id="rId7"/>
              </a:rPr>
              <a:t>https://www.ohchr.org/en/hrbodies/crpd/pages/gc.aspx</a:t>
            </a:r>
            <a:r>
              <a:rPr lang="en-US" b="0" kern="0" dirty="0"/>
              <a:t> </a:t>
            </a:r>
            <a:r>
              <a:rPr lang="en-US" sz="1200" b="0" kern="0" dirty="0"/>
              <a:t>accessed on 22.01.2020</a:t>
            </a:r>
          </a:p>
          <a:p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414925689"/>
      </p:ext>
    </p:extLst>
  </p:cSld>
  <p:clrMapOvr>
    <a:masterClrMapping/>
  </p:clrMapOvr>
  <p:transition advClick="0" advTm="3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395536" y="764705"/>
            <a:ext cx="6277744" cy="576064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pl-PL" kern="0" dirty="0"/>
              <a:t>Przykłady video</a:t>
            </a:r>
            <a:endParaRPr lang="pl-PL" kern="0" dirty="0">
              <a:latin typeface="+mn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5536" y="1412776"/>
            <a:ext cx="79928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People with Disabilities Face Barriers. Inequality Shouldn't Be One of Them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sz="1200" dirty="0">
                <a:solidFill>
                  <a:schemeClr val="tx1"/>
                </a:solidFill>
                <a:hlinkClick r:id="rId2"/>
              </a:rPr>
              <a:t>https://www.youtube.com/watch?v=ure8Lrbh5HY</a:t>
            </a:r>
            <a:r>
              <a:rPr lang="en-US" sz="1200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accessed on 23.01.2020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Stella Young: I’m not your inspiration, thank You very much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hlinkClick r:id="rId3"/>
              </a:rPr>
              <a:t>https://www.ted.com/talks/stella_young_i_m_not_your_inspiration_thank_you_very_much</a:t>
            </a:r>
            <a:r>
              <a:rPr lang="en-US" sz="1200" dirty="0">
                <a:solidFill>
                  <a:schemeClr val="tx1"/>
                </a:solidFill>
              </a:rPr>
              <a:t> accessed on 23.01.2020 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Sue Austin: See diving</a:t>
            </a:r>
            <a:r>
              <a:rPr lang="is-IS" sz="2400" dirty="0">
                <a:solidFill>
                  <a:schemeClr val="tx1"/>
                </a:solidFill>
              </a:rPr>
              <a:t>…in a wheelchair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hlinkClick r:id="rId4"/>
              </a:rPr>
              <a:t>https://www.ted.com/talks/sue_austin_deep_sea_diving_in_a_wheelchair#t-151440</a:t>
            </a:r>
            <a:r>
              <a:rPr lang="en-US" sz="1200" dirty="0">
                <a:solidFill>
                  <a:schemeClr val="tx1"/>
                </a:solidFill>
              </a:rPr>
              <a:t> accessed on 23.01.2020 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200" dirty="0">
                <a:solidFill>
                  <a:schemeClr val="tx1"/>
                </a:solidFill>
              </a:rPr>
              <a:t>W części powyższych materiałów możliwe jest włączenie polskich napisów</a:t>
            </a:r>
          </a:p>
        </p:txBody>
      </p:sp>
    </p:spTree>
    <p:extLst>
      <p:ext uri="{BB962C8B-B14F-4D97-AF65-F5344CB8AC3E}">
        <p14:creationId xmlns:p14="http://schemas.microsoft.com/office/powerpoint/2010/main" val="269392663"/>
      </p:ext>
    </p:extLst>
  </p:cSld>
  <p:clrMapOvr>
    <a:masterClrMapping/>
  </p:clrMapOvr>
  <p:transition advClick="0" advTm="3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6722B0E7-0ED8-5A4B-8AC7-780D3D3059CC}"/>
              </a:ext>
            </a:extLst>
          </p:cNvPr>
          <p:cNvSpPr txBox="1">
            <a:spLocks/>
          </p:cNvSpPr>
          <p:nvPr/>
        </p:nvSpPr>
        <p:spPr>
          <a:xfrm>
            <a:off x="251520" y="836713"/>
            <a:ext cx="8394700" cy="432047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kern="0" dirty="0"/>
              <a:t>Przykłady video cd.</a:t>
            </a:r>
            <a:endParaRPr lang="pl-PL" kern="0" dirty="0"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F2DF08BB-0981-3D4F-865D-147F891F7964}"/>
              </a:ext>
            </a:extLst>
          </p:cNvPr>
          <p:cNvSpPr txBox="1">
            <a:spLocks/>
          </p:cNvSpPr>
          <p:nvPr/>
        </p:nvSpPr>
        <p:spPr>
          <a:xfrm>
            <a:off x="200025" y="1556792"/>
            <a:ext cx="8682038" cy="4464495"/>
          </a:xfrm>
          <a:prstGeom prst="rect">
            <a:avLst/>
          </a:prstGeom>
        </p:spPr>
        <p:txBody>
          <a:bodyPr/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 marL="0">
              <a:defRPr/>
            </a:pPr>
            <a:r>
              <a:rPr lang="en-US" sz="2400" dirty="0"/>
              <a:t>Emilie Weight: 3 things I learned from my intellectually disabled son</a:t>
            </a:r>
          </a:p>
          <a:p>
            <a:pPr marL="0">
              <a:defRPr/>
            </a:pPr>
            <a:r>
              <a:rPr lang="en-US" dirty="0">
                <a:hlinkClick r:id="rId2"/>
              </a:rPr>
              <a:t>https://www.ted.com/talks/emilie_weight_3_things_i_learned_from_my_intellectually_disabled_son</a:t>
            </a:r>
            <a:r>
              <a:rPr lang="en-US" dirty="0"/>
              <a:t> accessed on </a:t>
            </a:r>
            <a:r>
              <a:rPr lang="en-US" b="0" kern="0" dirty="0"/>
              <a:t>22.01.2020 </a:t>
            </a:r>
          </a:p>
          <a:p>
            <a:pPr marL="0">
              <a:defRPr/>
            </a:pPr>
            <a:r>
              <a:rPr lang="en-US" sz="2400" dirty="0"/>
              <a:t>Rosie King: How autism feed me to be myself</a:t>
            </a:r>
          </a:p>
          <a:p>
            <a:pPr marL="0">
              <a:defRPr/>
            </a:pPr>
            <a:r>
              <a:rPr lang="en-US" sz="1200" dirty="0">
                <a:hlinkClick r:id="rId3"/>
              </a:rPr>
              <a:t>https://www.ted.com/talks/rosie_king_how_autism_freed_me_to_be_myself</a:t>
            </a:r>
            <a:r>
              <a:rPr lang="en-US" sz="1200" dirty="0"/>
              <a:t> accessed on </a:t>
            </a:r>
            <a:r>
              <a:rPr lang="en-US" sz="1200" b="0" kern="0" dirty="0"/>
              <a:t>22.01.2020 </a:t>
            </a:r>
            <a:endParaRPr lang="en-US" sz="1200" dirty="0"/>
          </a:p>
          <a:p>
            <a:pPr marL="0">
              <a:defRPr/>
            </a:pPr>
            <a:r>
              <a:rPr lang="en-US" sz="2400" dirty="0"/>
              <a:t>Elise Roy: When we design for disability, we all benefit</a:t>
            </a:r>
          </a:p>
          <a:p>
            <a:pPr marL="0">
              <a:defRPr/>
            </a:pPr>
            <a:r>
              <a:rPr lang="en-US" dirty="0">
                <a:hlinkClick r:id="rId4"/>
              </a:rPr>
              <a:t>https://www.ted.com/talks/elise_roy_when_we_design_for_disability_we_all_benefit</a:t>
            </a:r>
            <a:r>
              <a:rPr lang="en-US" dirty="0"/>
              <a:t> accessed on </a:t>
            </a:r>
            <a:r>
              <a:rPr lang="en-US" b="0" kern="0" dirty="0"/>
              <a:t>22.01.2020</a:t>
            </a:r>
          </a:p>
          <a:p>
            <a:pPr marL="0">
              <a:defRPr/>
            </a:pPr>
            <a:r>
              <a:rPr lang="en-US" sz="2400" dirty="0"/>
              <a:t>Pawan Sinha: How brains learn to see</a:t>
            </a:r>
          </a:p>
          <a:p>
            <a:pPr marL="0">
              <a:defRPr/>
            </a:pPr>
            <a:r>
              <a:rPr lang="en-US" sz="1200" b="0" kern="0" dirty="0">
                <a:hlinkClick r:id="rId5"/>
              </a:rPr>
              <a:t>https://www.ted.com/talks/pawan_sinha_how_brains_learn_to_see</a:t>
            </a:r>
            <a:r>
              <a:rPr lang="en-US" sz="1200" b="0" kern="0" dirty="0"/>
              <a:t> </a:t>
            </a:r>
            <a:r>
              <a:rPr lang="en-US" sz="1200" dirty="0"/>
              <a:t>accessed on </a:t>
            </a:r>
            <a:r>
              <a:rPr lang="en-US" sz="1200" b="0" kern="0" dirty="0"/>
              <a:t>22.01.2020</a:t>
            </a:r>
          </a:p>
          <a:p>
            <a:pPr marL="0">
              <a:defRPr/>
            </a:pPr>
            <a:r>
              <a:rPr lang="pl-PL" sz="1200" dirty="0"/>
              <a:t>W części powyższych materiałów możliwe jest włączenie polskich napisów</a:t>
            </a:r>
          </a:p>
          <a:p>
            <a:pPr marL="0">
              <a:defRPr/>
            </a:pPr>
            <a:endParaRPr lang="en-US" sz="1200" b="0" kern="0" dirty="0"/>
          </a:p>
        </p:txBody>
      </p:sp>
    </p:spTree>
    <p:extLst>
      <p:ext uri="{BB962C8B-B14F-4D97-AF65-F5344CB8AC3E}">
        <p14:creationId xmlns:p14="http://schemas.microsoft.com/office/powerpoint/2010/main" val="1899441670"/>
      </p:ext>
    </p:extLst>
  </p:cSld>
  <p:clrMapOvr>
    <a:masterClrMapping/>
  </p:clrMapOvr>
  <p:transition advClick="0"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04AF087F-8130-C74B-8ACC-9EC9806A28BC}"/>
              </a:ext>
            </a:extLst>
          </p:cNvPr>
          <p:cNvSpPr txBox="1">
            <a:spLocks/>
          </p:cNvSpPr>
          <p:nvPr/>
        </p:nvSpPr>
        <p:spPr>
          <a:xfrm>
            <a:off x="251520" y="764704"/>
            <a:ext cx="8288337" cy="568325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Paradygmat humanistyczny - podsumowanie</a:t>
            </a:r>
            <a:endParaRPr lang="en-US" sz="2800" kern="0" dirty="0"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4B4A0126-D801-EB41-A914-5D3B4A3472CB}"/>
              </a:ext>
            </a:extLst>
          </p:cNvPr>
          <p:cNvSpPr txBox="1">
            <a:spLocks/>
          </p:cNvSpPr>
          <p:nvPr/>
        </p:nvSpPr>
        <p:spPr>
          <a:xfrm>
            <a:off x="115888" y="1556792"/>
            <a:ext cx="8855075" cy="4169321"/>
          </a:xfrm>
          <a:prstGeom prst="rect">
            <a:avLst/>
          </a:prstGeom>
        </p:spPr>
        <p:txBody>
          <a:bodyPr>
            <a:normAutofit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1600" dirty="0"/>
              <a:t>Wyjście od epoki renesansu, to jest od rozpowszechniania idei o uprzywilejowaniu człowieka we wszechświecie, kulcie rozumu, inteligencji i woli działania</a:t>
            </a:r>
          </a:p>
          <a:p>
            <a:r>
              <a:rPr lang="pl-PL" sz="1600" dirty="0"/>
              <a:t>Odwoływanie się do normatywności kształcenia klasycznego</a:t>
            </a:r>
          </a:p>
          <a:p>
            <a:r>
              <a:rPr lang="pl-PL" sz="1600" dirty="0"/>
              <a:t>Podkreślanie ludzkiej duchowości ustrukturyzowanej w sensy i wartości, reprezentowane w wytworach społeczno-kulturowych</a:t>
            </a:r>
          </a:p>
          <a:p>
            <a:r>
              <a:rPr lang="pl-PL" sz="1600" dirty="0"/>
              <a:t> Filozoficzne podłoże ludzkiego bytu i człowieczeństwa</a:t>
            </a:r>
          </a:p>
          <a:p>
            <a:r>
              <a:rPr lang="pl-PL" sz="1600" dirty="0"/>
              <a:t>Orientacje wokół pedagogiki emancypacyjnej i antyautorytatywnej</a:t>
            </a:r>
          </a:p>
          <a:p>
            <a:r>
              <a:rPr lang="pl-PL" sz="1600" dirty="0"/>
              <a:t>Krytyczna analiza rzeczywistości.</a:t>
            </a:r>
          </a:p>
          <a:p>
            <a:pPr marL="0" indent="0">
              <a:buNone/>
            </a:pPr>
            <a:r>
              <a:rPr lang="pl-PL" sz="1400" dirty="0"/>
              <a:t>(zob. Krause 2010 str. 114)</a:t>
            </a:r>
          </a:p>
        </p:txBody>
      </p:sp>
    </p:spTree>
    <p:extLst>
      <p:ext uri="{BB962C8B-B14F-4D97-AF65-F5344CB8AC3E}">
        <p14:creationId xmlns:p14="http://schemas.microsoft.com/office/powerpoint/2010/main" val="1675714719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AD1400A9-66A4-BC4E-AB20-6B2B034B0DAD}"/>
              </a:ext>
            </a:extLst>
          </p:cNvPr>
          <p:cNvSpPr txBox="1">
            <a:spLocks/>
          </p:cNvSpPr>
          <p:nvPr/>
        </p:nvSpPr>
        <p:spPr>
          <a:xfrm>
            <a:off x="372491" y="980728"/>
            <a:ext cx="8255000" cy="496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3200" dirty="0"/>
              <a:t>Wprowadzenie</a:t>
            </a:r>
            <a:r>
              <a:rPr lang="pl-PL" sz="3200" kern="0" dirty="0"/>
              <a:t> - społeczne funkcje nauki cd.</a:t>
            </a:r>
            <a:endParaRPr lang="pl-PL" sz="7200" kern="0" dirty="0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7DDD0085-0D9F-6748-B468-7103072F949E}"/>
              </a:ext>
            </a:extLst>
          </p:cNvPr>
          <p:cNvSpPr txBox="1">
            <a:spLocks/>
          </p:cNvSpPr>
          <p:nvPr/>
        </p:nvSpPr>
        <p:spPr>
          <a:xfrm>
            <a:off x="192088" y="1772816"/>
            <a:ext cx="8772400" cy="4248472"/>
          </a:xfrm>
          <a:prstGeom prst="rect">
            <a:avLst/>
          </a:prstGeom>
        </p:spPr>
        <p:txBody>
          <a:bodyPr>
            <a:noAutofit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l-PL" sz="2000" kern="0" dirty="0"/>
              <a:t>Diagnoza pozwala zorientować się na mechanizmy życia, w tym socjalizację, środowisko i wartości, które można wykorzystać w procesie edukacji i rehabilitacji.</a:t>
            </a:r>
          </a:p>
          <a:p>
            <a:pPr>
              <a:lnSpc>
                <a:spcPct val="80000"/>
              </a:lnSpc>
              <a:defRPr/>
            </a:pPr>
            <a:r>
              <a:rPr lang="pl-PL" sz="2000" kern="0" dirty="0"/>
              <a:t>Prognozowanie pozwala nam przewidywać rozwój interesujących nas procesów i zjawisk, ich zmienność oraz weryfikację przyjętych hipotez.</a:t>
            </a:r>
          </a:p>
          <a:p>
            <a:pPr>
              <a:lnSpc>
                <a:spcPct val="80000"/>
              </a:lnSpc>
              <a:defRPr/>
            </a:pPr>
            <a:r>
              <a:rPr lang="pl-PL" sz="2000" kern="0" dirty="0"/>
              <a:t>Instrumentalną i techniczną funkcją jest środowisko metodologiczne (podstawa i założenia nauk, metody, techniki, środki realizacji wraz z całym instrumentarium i technologią stosowaną w edukacji i szkoleniach.</a:t>
            </a:r>
          </a:p>
          <a:p>
            <a:pPr>
              <a:lnSpc>
                <a:spcPct val="80000"/>
              </a:lnSpc>
              <a:defRPr/>
            </a:pPr>
            <a:r>
              <a:rPr lang="pl-PL" sz="2000" dirty="0"/>
              <a:t>Funkcja humanistyczna ( uznawana we współczesnym świecie za najważniejszą) to ni mniej ni więcej jak próba odpowiedzi na pytanie, jakie miejsce w projektowanych procesach wyznaczamy dla człowieka?</a:t>
            </a:r>
          </a:p>
        </p:txBody>
      </p:sp>
    </p:spTree>
    <p:extLst>
      <p:ext uri="{BB962C8B-B14F-4D97-AF65-F5344CB8AC3E}">
        <p14:creationId xmlns:p14="http://schemas.microsoft.com/office/powerpoint/2010/main" val="177153672"/>
      </p:ext>
    </p:extLst>
  </p:cSld>
  <p:clrMapOvr>
    <a:masterClrMapping/>
  </p:clrMapOvr>
  <p:transition advTm="3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C190F125-6CF6-0641-955B-C5E23F5E37BE}"/>
              </a:ext>
            </a:extLst>
          </p:cNvPr>
          <p:cNvSpPr txBox="1">
            <a:spLocks/>
          </p:cNvSpPr>
          <p:nvPr/>
        </p:nvSpPr>
        <p:spPr>
          <a:xfrm>
            <a:off x="683" y="692696"/>
            <a:ext cx="8915400" cy="504056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dirty="0"/>
              <a:t>Paradygmat humanistyczny – podsumowanie cd.</a:t>
            </a:r>
            <a:endParaRPr lang="en-US" kern="0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0151A4B7-263B-9042-8F40-1971375BEC3E}"/>
              </a:ext>
            </a:extLst>
          </p:cNvPr>
          <p:cNvSpPr txBox="1">
            <a:spLocks/>
          </p:cNvSpPr>
          <p:nvPr/>
        </p:nvSpPr>
        <p:spPr>
          <a:xfrm>
            <a:off x="157163" y="1268760"/>
            <a:ext cx="8758237" cy="460816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1800" dirty="0"/>
              <a:t>Zwrócenie uwagi na problematykę osób kalekich</a:t>
            </a:r>
          </a:p>
          <a:p>
            <a:r>
              <a:rPr lang="pl-PL" sz="1800" dirty="0"/>
              <a:t>Wzrost zainteresowania „Innym” - włączenie tej problematyki w dyskurs społeczny i publiczny</a:t>
            </a:r>
          </a:p>
          <a:p>
            <a:r>
              <a:rPr lang="pl-PL" sz="1800" dirty="0"/>
              <a:t>Przeciwdziałanie marginalizacji i wykluczeniu - Inny w pedagogice humanistycznej staje się mniej inny</a:t>
            </a:r>
          </a:p>
          <a:p>
            <a:r>
              <a:rPr lang="pl-PL" sz="1800" dirty="0"/>
              <a:t>Osoba niepełnosprawna jako przedmiot troski pedagogicznej</a:t>
            </a:r>
          </a:p>
          <a:p>
            <a:r>
              <a:rPr lang="pl-PL" sz="1800" dirty="0"/>
              <a:t>Silny rozwój pedagogiki miłości</a:t>
            </a:r>
          </a:p>
          <a:p>
            <a:r>
              <a:rPr lang="pl-PL" sz="1800" dirty="0"/>
              <a:t>Rozwój koncepcji ochronnych i wspierających ludzi kalekich i chorych</a:t>
            </a:r>
          </a:p>
          <a:p>
            <a:r>
              <a:rPr lang="pl-PL" sz="1800" dirty="0"/>
              <a:t>Postępujące upodmiotowienie osób niepełnosprawnych</a:t>
            </a:r>
          </a:p>
          <a:p>
            <a:r>
              <a:rPr lang="pl-PL" sz="1800" dirty="0"/>
              <a:t>Zmiana podejścia do osób niepełnosprawnych, wykształcenie się humanistycznych postaw wobec nich, empatii wobec ludzkiego cierpienia</a:t>
            </a:r>
          </a:p>
          <a:p>
            <a:pPr marL="0" indent="0">
              <a:buNone/>
            </a:pPr>
            <a:r>
              <a:rPr lang="pl-PL" dirty="0"/>
              <a:t>(zob. Krause 2010 str. 117)</a:t>
            </a:r>
          </a:p>
          <a:p>
            <a:pPr>
              <a:defRPr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495093902"/>
      </p:ext>
    </p:extLst>
  </p:cSld>
  <p:clrMapOvr>
    <a:masterClrMapping/>
  </p:clrMapOvr>
  <p:transition advClick="0" advTm="3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CA9ABC9-C8AA-2146-85B9-4671B0C5014C}"/>
              </a:ext>
            </a:extLst>
          </p:cNvPr>
          <p:cNvSpPr txBox="1">
            <a:spLocks/>
          </p:cNvSpPr>
          <p:nvPr/>
        </p:nvSpPr>
        <p:spPr>
          <a:xfrm>
            <a:off x="323528" y="764704"/>
            <a:ext cx="8302625" cy="504056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Aspekty praktyczne</a:t>
            </a:r>
            <a:endParaRPr lang="en-US" sz="2800" kern="0" dirty="0">
              <a:latin typeface="+mn-lt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509A8B27-C305-014E-B4F7-FF5C8F31FD14}"/>
              </a:ext>
            </a:extLst>
          </p:cNvPr>
          <p:cNvSpPr txBox="1">
            <a:spLocks/>
          </p:cNvSpPr>
          <p:nvPr/>
        </p:nvSpPr>
        <p:spPr>
          <a:xfrm>
            <a:off x="106040" y="1556792"/>
            <a:ext cx="8737600" cy="43204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2400" dirty="0"/>
              <a:t>Idea uczenia się „Przez całe życie” jest ważnym aspektem organizacji życia również dla osób  niepełnosprawnych</a:t>
            </a:r>
          </a:p>
          <a:p>
            <a:r>
              <a:rPr lang="pl-PL" sz="2400" dirty="0"/>
              <a:t>Rozwój form wczesnego wspomagania rozwoju staje się stałym elementem wspomagania osób z niepełnosprawnościami</a:t>
            </a:r>
          </a:p>
          <a:p>
            <a:r>
              <a:rPr lang="pl-PL" sz="2400" dirty="0"/>
              <a:t>W Europie rozwijają się formy samodzielnego i niezależnego życia dorosłych osób z niepełnosprawnościami</a:t>
            </a:r>
          </a:p>
          <a:p>
            <a:r>
              <a:rPr lang="pl-PL" sz="2400" dirty="0"/>
              <a:t>Rozwija się „</a:t>
            </a:r>
            <a:r>
              <a:rPr lang="pl-PL" sz="2400" dirty="0" err="1"/>
              <a:t>Tanatopedagogika</a:t>
            </a:r>
            <a:r>
              <a:rPr lang="pl-PL" sz="2400" dirty="0"/>
              <a:t>” – wraz z doświadczeniami płynącymi z hospicjów dostrzega się potrzebę jakości życia w starości, chorobie i godnego umierania</a:t>
            </a:r>
          </a:p>
          <a:p>
            <a:pPr marL="0">
              <a:defRPr/>
            </a:pPr>
            <a:r>
              <a:rPr lang="en-US" b="0" kern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62234143"/>
      </p:ext>
    </p:extLst>
  </p:cSld>
  <p:clrMapOvr>
    <a:masterClrMapping/>
  </p:clrMapOvr>
  <p:transition advClick="0" advTm="3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7ECA91CB-6D20-1E4D-82C9-4BD0D4EC7989}"/>
              </a:ext>
            </a:extLst>
          </p:cNvPr>
          <p:cNvSpPr txBox="1">
            <a:spLocks/>
          </p:cNvSpPr>
          <p:nvPr/>
        </p:nvSpPr>
        <p:spPr>
          <a:xfrm>
            <a:off x="323528" y="764704"/>
            <a:ext cx="8262938" cy="4937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dirty="0"/>
              <a:t>Aspekty praktyczne cd.</a:t>
            </a:r>
            <a:endParaRPr lang="en-US" kern="0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55EE573B-55C5-EB41-A3C1-942E7B651BAD}"/>
              </a:ext>
            </a:extLst>
          </p:cNvPr>
          <p:cNvSpPr txBox="1">
            <a:spLocks/>
          </p:cNvSpPr>
          <p:nvPr/>
        </p:nvSpPr>
        <p:spPr>
          <a:xfrm>
            <a:off x="88900" y="1258417"/>
            <a:ext cx="8894763" cy="483487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2400" dirty="0"/>
              <a:t>W latach sześćdziesiątych dwudziestego wieku  wraz z początkiem ruchu konsumenckiego w USA powstaje ruch "Independent </a:t>
            </a:r>
            <a:r>
              <a:rPr lang="pl-PL" sz="2400" dirty="0" err="1"/>
              <a:t>living</a:t>
            </a:r>
            <a:r>
              <a:rPr lang="pl-PL" sz="2400" dirty="0"/>
              <a:t> - Niezależne Życie".  Ma on zastąpić koncepcje integracji, normalizacji i rehabilitacji tworzone przez różnego rodzaju specjalistów nowym paradygmatem opracowywanym przez samych niepełnosprawnych (zob. </a:t>
            </a:r>
            <a:r>
              <a:rPr lang="pl-PL" sz="2400" dirty="0">
                <a:hlinkClick r:id="rId2"/>
              </a:rPr>
              <a:t>http://www.edf-feph.org/independent-living-social-services</a:t>
            </a:r>
            <a:r>
              <a:rPr lang="pl-PL" sz="2400" dirty="0"/>
              <a:t>, dostęp z dnia 25.01.2020)</a:t>
            </a:r>
          </a:p>
          <a:p>
            <a:r>
              <a:rPr lang="pl-PL" sz="2400" dirty="0"/>
              <a:t>„Niezależne życie” więc to pewnego rodzaju filozofia, sposób patrzenia na niepełnosprawność i społeczeństwo a także światowy ruch osób niepełnosprawnych, którzy pracują na rzecz samostanowienia, szacunku do siebie i równych szans. Zakłada się w niej, że ​​osoby niepełnosprawne są najlepszymi ekspertami w zakresie swoich potrzeb, chodzi więc wyłącznie o wypracowanie kanałów komunikacji aby ten głos mógł być słyszalny. Ważnym założeniem jest także przyjęcie, że istotą tych procesów  jest inkluzja - włączenie bez względu na diagnozę, co znacząco zmienia perspektywy dla wielu osób ze znacznym i głębokim stopniem niepełnosprawności oraz może mieć duży wpływ choćby na procesy związane orzecznictwem. </a:t>
            </a:r>
          </a:p>
          <a:p>
            <a:pPr marL="0" indent="0">
              <a:buNone/>
            </a:pPr>
            <a:r>
              <a:rPr lang="pl-PL" sz="1700" dirty="0"/>
              <a:t>(zob. </a:t>
            </a:r>
            <a:r>
              <a:rPr lang="pl-PL" sz="1700" dirty="0" err="1"/>
              <a:t>Amy</a:t>
            </a:r>
            <a:r>
              <a:rPr lang="pl-PL" sz="1700" dirty="0"/>
              <a:t> S. Hewitt, Kelly M. </a:t>
            </a:r>
            <a:r>
              <a:rPr lang="pl-PL" sz="1700" dirty="0" err="1"/>
              <a:t>Nye-Lengerman</a:t>
            </a:r>
            <a:r>
              <a:rPr lang="pl-PL" sz="1700" dirty="0"/>
              <a:t> - </a:t>
            </a:r>
            <a:r>
              <a:rPr lang="pl-PL" sz="1700" dirty="0" err="1"/>
              <a:t>Community</a:t>
            </a:r>
            <a:r>
              <a:rPr lang="pl-PL" sz="1700" dirty="0"/>
              <a:t> </a:t>
            </a:r>
            <a:r>
              <a:rPr lang="pl-PL" sz="1700" dirty="0" err="1"/>
              <a:t>Living</a:t>
            </a:r>
            <a:r>
              <a:rPr lang="pl-PL" sz="1700" dirty="0"/>
              <a:t> and </a:t>
            </a:r>
            <a:r>
              <a:rPr lang="pl-PL" sz="1700" dirty="0" err="1"/>
              <a:t>Participation</a:t>
            </a:r>
            <a:r>
              <a:rPr lang="pl-PL" sz="1700" dirty="0"/>
              <a:t> for People With </a:t>
            </a:r>
            <a:r>
              <a:rPr lang="pl-PL" sz="1700" dirty="0" err="1"/>
              <a:t>Intellectual</a:t>
            </a:r>
            <a:r>
              <a:rPr lang="pl-PL" sz="1700" dirty="0"/>
              <a:t> and </a:t>
            </a:r>
            <a:r>
              <a:rPr lang="pl-PL" sz="1700" dirty="0" err="1"/>
              <a:t>Developmental</a:t>
            </a:r>
            <a:r>
              <a:rPr lang="pl-PL" sz="1700" dirty="0"/>
              <a:t> </a:t>
            </a:r>
            <a:r>
              <a:rPr lang="pl-PL" sz="1700" dirty="0" err="1"/>
              <a:t>Disabilities</a:t>
            </a:r>
            <a:r>
              <a:rPr lang="pl-PL" sz="1700" dirty="0"/>
              <a:t>, Waszyngton, AAIDD, 2019)</a:t>
            </a:r>
          </a:p>
          <a:p>
            <a:pPr>
              <a:defRPr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865377660"/>
      </p:ext>
    </p:extLst>
  </p:cSld>
  <p:clrMapOvr>
    <a:masterClrMapping/>
  </p:clrMapOvr>
  <p:transition advClick="0" advTm="3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09E106C7-6318-3B45-B797-05277F510185}"/>
              </a:ext>
            </a:extLst>
          </p:cNvPr>
          <p:cNvSpPr txBox="1">
            <a:spLocks/>
          </p:cNvSpPr>
          <p:nvPr/>
        </p:nvSpPr>
        <p:spPr>
          <a:xfrm>
            <a:off x="539552" y="692696"/>
            <a:ext cx="7200900" cy="432048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Niezależne życie</a:t>
            </a:r>
            <a:endParaRPr lang="en-US" sz="2800" kern="0" dirty="0">
              <a:latin typeface="+mn-lt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1E637D67-BE2B-DF4B-B3BB-E6D62C202919}"/>
              </a:ext>
            </a:extLst>
          </p:cNvPr>
          <p:cNvSpPr txBox="1">
            <a:spLocks/>
          </p:cNvSpPr>
          <p:nvPr/>
        </p:nvSpPr>
        <p:spPr>
          <a:xfrm>
            <a:off x="404813" y="1556792"/>
            <a:ext cx="8110537" cy="4176464"/>
          </a:xfrm>
          <a:prstGeom prst="rect">
            <a:avLst/>
          </a:prstGeom>
        </p:spPr>
        <p:txBody>
          <a:bodyPr/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>
              <a:defRPr/>
            </a:pPr>
            <a:r>
              <a:rPr lang="pl-PL" sz="2400" kern="0" dirty="0"/>
              <a:t>Co to jest niezależne życie?</a:t>
            </a:r>
          </a:p>
          <a:p>
            <a:pPr marL="0">
              <a:defRPr/>
            </a:pPr>
            <a:r>
              <a:rPr lang="pl-PL" sz="1800" b="0" kern="0" dirty="0">
                <a:hlinkClick r:id="rId3"/>
              </a:rPr>
              <a:t>https://www.dcrc.co/independent-living/</a:t>
            </a:r>
            <a:r>
              <a:rPr lang="pl-PL" sz="1800" b="0" kern="0" dirty="0"/>
              <a:t> </a:t>
            </a:r>
            <a:r>
              <a:rPr lang="pl-PL" b="0" kern="0" dirty="0"/>
              <a:t>dostęp z dnia 22.01.2020)</a:t>
            </a:r>
          </a:p>
          <a:p>
            <a:pPr marL="0">
              <a:defRPr/>
            </a:pPr>
            <a:r>
              <a:rPr lang="pl-PL" b="0" kern="0" dirty="0"/>
              <a:t>Po Polsku: </a:t>
            </a:r>
            <a:r>
              <a:rPr lang="pl-PL" b="0" kern="0" dirty="0">
                <a:hlinkClick r:id="rId4" invalidUrl="https://www.rpo.gov.pl/sites/default/files/Materia%C5%82 na spotkanie 2. Niezale%C5%BCno%C5%9B%C4%87, praca, warunki %C5%BCycia.pdf"/>
              </a:rPr>
              <a:t>https://www.rpo.gov.pl/sites/default/files/Materia%C5%82%20na%20spotkanie%202.%20Niezale%C5%BCno%C5%9B%C4%87,%20praca,%20warunki%20%C5%BCycia.pdf</a:t>
            </a:r>
            <a:r>
              <a:rPr lang="pl-PL" b="0" kern="0" dirty="0"/>
              <a:t> </a:t>
            </a:r>
          </a:p>
          <a:p>
            <a:pPr>
              <a:defRPr/>
            </a:pPr>
            <a:r>
              <a:rPr lang="pl-PL" sz="2400" kern="0" dirty="0"/>
              <a:t>Jakie są różnice pomiędzy życiem niezależnym a wspomaganym?</a:t>
            </a:r>
          </a:p>
          <a:p>
            <a:pPr marL="0">
              <a:defRPr/>
            </a:pPr>
            <a:r>
              <a:rPr lang="pl-PL" sz="1800" b="0" kern="0" dirty="0">
                <a:hlinkClick r:id="rId5"/>
              </a:rPr>
              <a:t>https://www.seniorliving.org/compare/assisted-living-vs-independent-living/</a:t>
            </a:r>
            <a:r>
              <a:rPr lang="pl-PL" sz="1800" b="0" kern="0" dirty="0"/>
              <a:t> </a:t>
            </a:r>
            <a:r>
              <a:rPr lang="pl-PL" b="0" kern="0" dirty="0"/>
              <a:t>dostęp z dnia 22.01.2020)</a:t>
            </a:r>
          </a:p>
          <a:p>
            <a:pPr marL="0">
              <a:defRPr/>
            </a:pPr>
            <a:r>
              <a:rPr lang="pl-PL" sz="1400" b="0" kern="0" dirty="0"/>
              <a:t>Po Polsku trudno znaleźć materiały na ten temat, zob. Np..: </a:t>
            </a:r>
            <a:r>
              <a:rPr lang="pl-PL" sz="1400" b="0" kern="0" dirty="0">
                <a:hlinkClick r:id="rId6"/>
              </a:rPr>
              <a:t>http://www.aps.edu.pl/media/2129645/zatrudnienie_wspomagane_e-book.pdf</a:t>
            </a:r>
            <a:r>
              <a:rPr lang="pl-PL" sz="1400" b="0" kern="0" dirty="0"/>
              <a:t> </a:t>
            </a:r>
          </a:p>
          <a:p>
            <a:pPr>
              <a:defRPr/>
            </a:pPr>
            <a:endParaRPr lang="pl-PL" b="0" kern="0" dirty="0"/>
          </a:p>
          <a:p>
            <a:pPr>
              <a:defRPr/>
            </a:pPr>
            <a:endParaRPr lang="pl-PL" b="0" kern="0" dirty="0"/>
          </a:p>
        </p:txBody>
      </p:sp>
    </p:spTree>
    <p:extLst>
      <p:ext uri="{BB962C8B-B14F-4D97-AF65-F5344CB8AC3E}">
        <p14:creationId xmlns:p14="http://schemas.microsoft.com/office/powerpoint/2010/main" val="1101715999"/>
      </p:ext>
    </p:extLst>
  </p:cSld>
  <p:clrMapOvr>
    <a:masterClrMapping/>
  </p:clrMapOvr>
  <p:transition advClick="0" advTm="3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700808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Independent living with a disability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hlinkClick r:id="rId2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hlinkClick r:id="rId2"/>
              </a:rPr>
              <a:t>https://www.youtube.com/watch?v=N-1woWYfp18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Independent living for people with disabilities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hlinkClick r:id="rId3"/>
              </a:rPr>
              <a:t>https://www.youtube.com/watch?v=g9WEmwA80IE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Proud to be independent: Living with an intellectual disability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hlinkClick r:id="rId4"/>
              </a:rPr>
              <a:t>https://www.youtube.com/watch?v=pjoftlBeMGI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Let's Talk About Intellectual Disabilities: Loretta Claiborne at </a:t>
            </a:r>
            <a:r>
              <a:rPr lang="en-US" sz="2400" dirty="0" err="1">
                <a:solidFill>
                  <a:schemeClr val="tx1"/>
                </a:solidFill>
              </a:rPr>
              <a:t>TEDxMidAtlantic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hlinkClick r:id="rId5"/>
              </a:rPr>
              <a:t>https://www.youtube.com/watch?v=0XXqr_ZSsMg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0" kern="0" dirty="0">
                <a:solidFill>
                  <a:schemeClr val="tx1"/>
                </a:solidFill>
              </a:rPr>
              <a:t>accessed on 22.01.2020)</a:t>
            </a:r>
          </a:p>
        </p:txBody>
      </p:sp>
      <p:sp>
        <p:nvSpPr>
          <p:cNvPr id="3" name="Prostokąt 2"/>
          <p:cNvSpPr/>
          <p:nvPr/>
        </p:nvSpPr>
        <p:spPr>
          <a:xfrm>
            <a:off x="1115616" y="980728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kern="0" dirty="0">
                <a:solidFill>
                  <a:schemeClr val="tx1"/>
                </a:solidFill>
              </a:rPr>
              <a:t>Przykłady video:</a:t>
            </a:r>
          </a:p>
        </p:txBody>
      </p:sp>
    </p:spTree>
    <p:extLst>
      <p:ext uri="{BB962C8B-B14F-4D97-AF65-F5344CB8AC3E}">
        <p14:creationId xmlns:p14="http://schemas.microsoft.com/office/powerpoint/2010/main" val="1352768935"/>
      </p:ext>
    </p:extLst>
  </p:cSld>
  <p:clrMapOvr>
    <a:masterClrMapping/>
  </p:clrMapOvr>
  <p:transition advClick="0" advTm="3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2BBFFFB4-1584-A24F-BC99-B29E94E20B15}"/>
              </a:ext>
            </a:extLst>
          </p:cNvPr>
          <p:cNvSpPr txBox="1">
            <a:spLocks/>
          </p:cNvSpPr>
          <p:nvPr/>
        </p:nvSpPr>
        <p:spPr>
          <a:xfrm>
            <a:off x="395536" y="764704"/>
            <a:ext cx="8062912" cy="496912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en-US" kern="0" dirty="0">
                <a:latin typeface="+mn-lt"/>
              </a:rPr>
              <a:t>Self advocacy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C669988D-EC0A-0C4A-830E-8C64A554029E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496943" cy="44644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>
              <a:defRPr/>
            </a:pPr>
            <a:r>
              <a:rPr lang="en-US" sz="2400" kern="0" dirty="0"/>
              <a:t>What are some self advocacy skills?</a:t>
            </a:r>
          </a:p>
          <a:p>
            <a:pPr marL="0">
              <a:defRPr/>
            </a:pPr>
            <a:r>
              <a:rPr lang="en-US" b="0" kern="0" dirty="0">
                <a:hlinkClick r:id="rId2"/>
              </a:rPr>
              <a:t>https://www.parentcenterhub.org/priority-selfadvocacy/</a:t>
            </a:r>
            <a:r>
              <a:rPr lang="en-US" b="0" kern="0" dirty="0"/>
              <a:t>  (accessed on 22.01.2020)</a:t>
            </a:r>
          </a:p>
          <a:p>
            <a:pPr marL="0">
              <a:defRPr/>
            </a:pPr>
            <a:r>
              <a:rPr lang="en-US" b="0" kern="0" dirty="0"/>
              <a:t>Po </a:t>
            </a:r>
            <a:r>
              <a:rPr lang="en-US" b="0" kern="0" dirty="0" err="1"/>
              <a:t>Polsku</a:t>
            </a:r>
            <a:r>
              <a:rPr lang="en-US" b="0" kern="0" dirty="0"/>
              <a:t>: </a:t>
            </a:r>
            <a:r>
              <a:rPr lang="en-US" b="0" kern="0" dirty="0">
                <a:hlinkClick r:id="rId3"/>
              </a:rPr>
              <a:t>https://www.rpo.gov.pl/pl/content/o-self-adwokaturze-czyli-wystepowaniu-we-wlasnym-imieniu-przez-osoby-z-niepelnosprawnoscia</a:t>
            </a:r>
            <a:r>
              <a:rPr lang="en-US" b="0" kern="0" dirty="0"/>
              <a:t> </a:t>
            </a:r>
          </a:p>
          <a:p>
            <a:pPr marL="0">
              <a:defRPr/>
            </a:pPr>
            <a:r>
              <a:rPr lang="en-US" b="0" kern="0" dirty="0">
                <a:hlinkClick r:id="rId4"/>
              </a:rPr>
              <a:t>http://www.psouutomaszow.pl/dzialalnosc/pozostale-formy-dzialalnosci/platforma-self-adwokatow</a:t>
            </a:r>
            <a:r>
              <a:rPr lang="en-US" b="0" kern="0" dirty="0"/>
              <a:t> </a:t>
            </a:r>
          </a:p>
          <a:p>
            <a:pPr marL="0">
              <a:defRPr/>
            </a:pPr>
            <a:r>
              <a:rPr lang="en-US" sz="2400" kern="0" dirty="0"/>
              <a:t>  Self advocacy skills</a:t>
            </a:r>
          </a:p>
          <a:p>
            <a:pPr marL="0">
              <a:defRPr/>
            </a:pPr>
            <a:r>
              <a:rPr lang="en-US" sz="1200" b="0" kern="0" dirty="0">
                <a:hlinkClick r:id="rId5"/>
              </a:rPr>
              <a:t>https://www.teachspeced.ca/self-advocacy-skills</a:t>
            </a:r>
            <a:r>
              <a:rPr lang="en-US" sz="1200" b="0" kern="0" dirty="0"/>
              <a:t> (accessed on 22.01.2020)</a:t>
            </a:r>
          </a:p>
          <a:p>
            <a:pPr marL="0">
              <a:defRPr/>
            </a:pPr>
            <a:endParaRPr lang="en-US" sz="1200" b="0" kern="0" dirty="0"/>
          </a:p>
          <a:p>
            <a:pPr>
              <a:defRPr/>
            </a:pPr>
            <a:r>
              <a:rPr lang="en-US" sz="2400" kern="0" dirty="0"/>
              <a:t>What are the different types of self advocacy?</a:t>
            </a:r>
          </a:p>
          <a:p>
            <a:pPr marL="0">
              <a:defRPr/>
            </a:pPr>
            <a:r>
              <a:rPr lang="en-US" b="0" kern="0" dirty="0">
                <a:hlinkClick r:id="rId6"/>
              </a:rPr>
              <a:t>http://www.ncfdadvocate.org.uk/index.php/services/different-types-of-advocay</a:t>
            </a:r>
            <a:r>
              <a:rPr lang="en-US" b="0" kern="0" dirty="0"/>
              <a:t> </a:t>
            </a:r>
          </a:p>
          <a:p>
            <a:pPr marL="0">
              <a:defRPr/>
            </a:pPr>
            <a:r>
              <a:rPr lang="en-US" b="0" kern="0" dirty="0">
                <a:hlinkClick r:id="rId7"/>
              </a:rPr>
              <a:t>http://cedwvu.org/resources/types-of-advocacy/</a:t>
            </a:r>
            <a:r>
              <a:rPr lang="en-US" b="0" kern="0" dirty="0"/>
              <a:t> </a:t>
            </a:r>
          </a:p>
          <a:p>
            <a:pPr marL="0">
              <a:defRPr/>
            </a:pPr>
            <a:r>
              <a:rPr lang="en-US" b="0" kern="0" dirty="0">
                <a:hlinkClick r:id="rId8"/>
              </a:rPr>
              <a:t>http://www.aboutlearningdisabilities.co.uk/advocacy-for-individuals-with-learning-disabilities.html</a:t>
            </a:r>
            <a:r>
              <a:rPr lang="en-US" b="0" kern="0" dirty="0"/>
              <a:t> (accessed on 22.01.2020)</a:t>
            </a:r>
          </a:p>
          <a:p>
            <a:pPr marL="0">
              <a:defRPr/>
            </a:pPr>
            <a:endParaRPr lang="en-US" sz="1200" b="0" kern="0" dirty="0"/>
          </a:p>
          <a:p>
            <a:pPr marL="0">
              <a:defRPr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439670356"/>
      </p:ext>
    </p:extLst>
  </p:cSld>
  <p:clrMapOvr>
    <a:masterClrMapping/>
  </p:clrMapOvr>
  <p:transition advClick="0" advTm="3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772816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dirty="0" err="1">
                <a:solidFill>
                  <a:schemeClr val="tx1"/>
                </a:solidFill>
              </a:rPr>
              <a:t>What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is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Self-Advocacy</a:t>
            </a:r>
            <a:r>
              <a:rPr lang="pl-PL" sz="2400" dirty="0">
                <a:solidFill>
                  <a:schemeClr val="tx1"/>
                </a:solidFill>
              </a:rPr>
              <a:t>?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hlinkClick r:id="rId2"/>
              </a:rPr>
              <a:t>https://www.youtube.com/watch?v=sOX3LWUD2_g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hlinkClick r:id="rId3"/>
              </a:rPr>
              <a:t>https://www.youtube.com/watch?v=CdzipgdaRvE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Po </a:t>
            </a:r>
            <a:r>
              <a:rPr lang="en-US" dirty="0" err="1">
                <a:solidFill>
                  <a:schemeClr val="tx1"/>
                </a:solidFill>
              </a:rPr>
              <a:t>Polsku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trudno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znaleźć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mteriały</a:t>
            </a:r>
            <a:r>
              <a:rPr lang="en-US" dirty="0">
                <a:solidFill>
                  <a:schemeClr val="tx1"/>
                </a:solidFill>
              </a:rPr>
              <a:t> video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dobrym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poziomie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merytorycznym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zob</a:t>
            </a:r>
            <a:r>
              <a:rPr lang="en-US" dirty="0">
                <a:solidFill>
                  <a:schemeClr val="tx1"/>
                </a:solidFill>
              </a:rPr>
              <a:t>. np.: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https://www.youtube.com/watch?v=jID7-ho9wTY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Self Advocacy- A State Of Mind | Abby Edwards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hlinkClick r:id="rId5"/>
              </a:rPr>
              <a:t>https://www.youtube.com/watch?v=CqtO3cvdom8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hlinkClick r:id="rId6"/>
              </a:rPr>
              <a:t>https://www.youtube.com/watch?v=Lb-BhtZHvWk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Teresa Moore - Self Advocacy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hlinkClick r:id="rId7"/>
              </a:rPr>
              <a:t>https://www.youtube.com/watch?v=lo76V5aoe0I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hlinkClick r:id="rId8"/>
              </a:rPr>
              <a:t>https://www.youtube.com/watch?v=h5-T1fFN5SA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>
              <a:defRPr/>
            </a:pPr>
            <a:r>
              <a:rPr lang="en-US" b="0" kern="0" dirty="0">
                <a:solidFill>
                  <a:schemeClr val="tx1"/>
                </a:solidFill>
              </a:rPr>
              <a:t>(accessed on 22.01.2020)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59632" y="908720"/>
            <a:ext cx="5146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defRPr/>
            </a:pPr>
            <a:r>
              <a:rPr lang="pl-PL" sz="3200" kern="0" dirty="0">
                <a:solidFill>
                  <a:schemeClr val="tx1"/>
                </a:solidFill>
              </a:rPr>
              <a:t>Przykłady video:</a:t>
            </a:r>
          </a:p>
        </p:txBody>
      </p:sp>
    </p:spTree>
    <p:extLst>
      <p:ext uri="{BB962C8B-B14F-4D97-AF65-F5344CB8AC3E}">
        <p14:creationId xmlns:p14="http://schemas.microsoft.com/office/powerpoint/2010/main" val="1365045795"/>
      </p:ext>
    </p:extLst>
  </p:cSld>
  <p:clrMapOvr>
    <a:masterClrMapping/>
  </p:clrMapOvr>
  <p:transition advClick="0" advTm="3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370E5A5B-ED59-3D4F-8ADB-EE7113A28C7E}"/>
              </a:ext>
            </a:extLst>
          </p:cNvPr>
          <p:cNvSpPr txBox="1">
            <a:spLocks/>
          </p:cNvSpPr>
          <p:nvPr/>
        </p:nvSpPr>
        <p:spPr>
          <a:xfrm>
            <a:off x="179512" y="764705"/>
            <a:ext cx="8882062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dirty="0"/>
              <a:t>Znaczenie dobrego  funkcjonowania w środowisku społecznym i zawodowym – wybrane elementy</a:t>
            </a:r>
            <a:endParaRPr lang="pl-PL" kern="0" dirty="0"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2C5FE5C6-B72E-A347-8C37-C76BDC9073A5}"/>
              </a:ext>
            </a:extLst>
          </p:cNvPr>
          <p:cNvSpPr txBox="1">
            <a:spLocks/>
          </p:cNvSpPr>
          <p:nvPr/>
        </p:nvSpPr>
        <p:spPr>
          <a:xfrm>
            <a:off x="233363" y="1772816"/>
            <a:ext cx="8371085" cy="392630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W zależności od rodzaju niepełnosprawności potrzeby osób z niepełnosprawnością są różne, od samodzielności i niezależności do prawie całkowitego wsparcia. Potrzeby można grupować według następujących zagadnień: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Samodzielne i niezależne mieszkanie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Praca zawodowa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Życie w partnerstwie i aktywność seksualna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Obywatel z niepełnosprawnością</a:t>
            </a:r>
          </a:p>
        </p:txBody>
      </p:sp>
    </p:spTree>
    <p:extLst>
      <p:ext uri="{BB962C8B-B14F-4D97-AF65-F5344CB8AC3E}">
        <p14:creationId xmlns:p14="http://schemas.microsoft.com/office/powerpoint/2010/main" val="293088875"/>
      </p:ext>
    </p:extLst>
  </p:cSld>
  <p:clrMapOvr>
    <a:masterClrMapping/>
  </p:clrMapOvr>
  <p:transition advClick="0" advTm="3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07504" y="764704"/>
            <a:ext cx="8496944" cy="53470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en-US" sz="4000" kern="0">
                <a:latin typeface="+mn-lt"/>
              </a:rPr>
              <a:t>Independent place to live - examples of good practice</a:t>
            </a:r>
            <a:endParaRPr lang="en-US" sz="4000" kern="0" dirty="0">
              <a:latin typeface="+mn-lt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107504" y="1299412"/>
            <a:ext cx="8928992" cy="4793884"/>
          </a:xfrm>
          <a:prstGeom prst="rect">
            <a:avLst/>
          </a:prstGeom>
        </p:spPr>
        <p:txBody>
          <a:bodyPr>
            <a:noAutofit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1400" dirty="0"/>
              <a:t>Australijska organizacja ORANA </a:t>
            </a:r>
            <a:r>
              <a:rPr lang="pl-PL" dirty="0"/>
              <a:t>(</a:t>
            </a:r>
            <a:r>
              <a:rPr lang="pl-PL" dirty="0">
                <a:hlinkClick r:id="rId2"/>
              </a:rPr>
              <a:t>https://www.oranaonline.com.au/your-future/housing/</a:t>
            </a:r>
            <a:r>
              <a:rPr lang="pl-PL" dirty="0"/>
              <a:t> - dostęp z dnia 16.07.2019. </a:t>
            </a:r>
          </a:p>
          <a:p>
            <a:r>
              <a:rPr lang="pl-PL" sz="1400" dirty="0"/>
              <a:t>Wsparcie jest dopasowane do decyzji samej osoby z niepełnosprawnością, może to więc być może być niewielka liczba godzin tygodniowo czy miesięcznie z określonym zakresem pomocy do całkowitej pomocy we wszystkich czynnościach. </a:t>
            </a:r>
          </a:p>
          <a:p>
            <a:r>
              <a:rPr lang="pl-PL" sz="1400" dirty="0"/>
              <a:t>Pomoc dotyczy codziennych czynności i może obejmować gotowanie i zakupy, wsparcie w higienie osobistej (w tym prysznica i ubierania się), ogólnej bankowości osobistej (praca w ramach budżetu), zarządzanie pisemną komunikacją ze światem zewnętrznym, organizowanie i uczestnictwo w wizytach lekarskich w tym u stomatologa oraz zarządzanie lekami, koordynacja innych form, np. przygotowywanie posiłków i sprzątanie itd. </a:t>
            </a:r>
          </a:p>
          <a:p>
            <a:r>
              <a:rPr lang="pl-PL" sz="1400" dirty="0"/>
              <a:t>Organizacja zapewnia także programy szkoleniowe realizowane w małych grupach lub nawet 1 : 1, w zakresie </a:t>
            </a:r>
            <a:r>
              <a:rPr lang="pl-PL" sz="1400" dirty="0" err="1"/>
              <a:t>np</a:t>
            </a:r>
            <a:r>
              <a:rPr lang="pl-PL" sz="1400" dirty="0"/>
              <a:t>: Bezpieczne gotowanie, Budżet i obsługa pieniędzy, Technologie informacyjne i komunikacyjne, Nauka jak tworzyć pełne szacunku i bezpieczeństwa relacje, Nauka w zakresie samodzielnego mieszkania, Odżywianie i zdrowy tryb życia, itd..</a:t>
            </a:r>
          </a:p>
          <a:p>
            <a:r>
              <a:rPr lang="pl-PL" dirty="0"/>
              <a:t>(zob. </a:t>
            </a:r>
            <a:r>
              <a:rPr lang="pl-PL" dirty="0">
                <a:hlinkClick r:id="rId3"/>
              </a:rPr>
              <a:t>https://www.oranaonline.com.au/your-future/housing/community-accomodation/</a:t>
            </a:r>
            <a:r>
              <a:rPr lang="pl-PL" dirty="0"/>
              <a:t> </a:t>
            </a:r>
            <a:r>
              <a:rPr lang="pl-PL" dirty="0">
                <a:hlinkClick r:id="rId4"/>
              </a:rPr>
              <a:t>https://www.oranaonline.com.au/your-future/housing/independent/</a:t>
            </a:r>
            <a:r>
              <a:rPr lang="pl-PL" dirty="0"/>
              <a:t> - dostęp z dnia 26.01.2020., </a:t>
            </a:r>
            <a:r>
              <a:rPr lang="pl-PL" u="sng" dirty="0"/>
              <a:t>zob. także </a:t>
            </a:r>
            <a:r>
              <a:rPr lang="pl-PL" dirty="0">
                <a:hlinkClick r:id="rId5"/>
              </a:rPr>
              <a:t>http://www.drilluk.org.uk/</a:t>
            </a:r>
            <a:r>
              <a:rPr lang="pl-PL" dirty="0"/>
              <a:t> , </a:t>
            </a:r>
            <a:r>
              <a:rPr lang="pl-PL" dirty="0">
                <a:hlinkClick r:id="rId6"/>
              </a:rPr>
              <a:t>https://www.independentliving.org/toolsforpower/tools11.html</a:t>
            </a:r>
            <a:r>
              <a:rPr lang="pl-PL" dirty="0"/>
              <a:t> , dostęp z dnia 26.01.2020). </a:t>
            </a:r>
          </a:p>
        </p:txBody>
      </p:sp>
    </p:spTree>
    <p:extLst>
      <p:ext uri="{BB962C8B-B14F-4D97-AF65-F5344CB8AC3E}">
        <p14:creationId xmlns:p14="http://schemas.microsoft.com/office/powerpoint/2010/main" val="807709845"/>
      </p:ext>
    </p:extLst>
  </p:cSld>
  <p:clrMapOvr>
    <a:masterClrMapping/>
  </p:clrMapOvr>
  <p:transition advClick="0" advTm="3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79512" y="692696"/>
            <a:ext cx="8568952" cy="8861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pl-PL" dirty="0"/>
              <a:t>Samodzielne i niezależne mieszkanie – przykłady dobrych praktyk cd.</a:t>
            </a:r>
            <a:r>
              <a:rPr lang="en-US" kern="0" dirty="0"/>
              <a:t> 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107504" y="1484785"/>
            <a:ext cx="8928992" cy="46085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 marL="0"/>
            <a:r>
              <a:rPr lang="pl-PL" sz="6400" dirty="0"/>
              <a:t>1</a:t>
            </a:r>
            <a:r>
              <a:rPr lang="pl-PL" sz="6000" dirty="0"/>
              <a:t>. Funkcje samodzielnego mieszkania – rozwiązania niemieckie:	</a:t>
            </a:r>
          </a:p>
          <a:p>
            <a:r>
              <a:rPr lang="pl-PL" sz="6000" dirty="0"/>
              <a:t>Mieszkanie jako bezpieczna przestrzeń do życia i osłona od świata zewnętrznego czyli od czynników pogodowych oraz innych ludzi, a nawet miejsce ukrycia, życia bez zakłóceń i konieczności uzasadniania lub wyjaśniania czegokolwiek. Spełnia funkcję stabilizującą dla danej osoby i budzi poczucie odpowiedzialności, </a:t>
            </a:r>
          </a:p>
          <a:p>
            <a:r>
              <a:rPr lang="pl-PL" sz="6000" dirty="0"/>
              <a:t>Mieszkanie jako miejsce stabilizacji i dokonywania ważnych wyborów. Miejsce odpoczynku ale jest tu ważna także kwestia aranżowania tej przestrzeni dla swoich potrzeb, budowanie poczucia zaufania do swoich decyzji. To sfera życia, którą w dużej mierze może i powinna zaprojektować sama osoba z niepełnosprawnością co daje możliwość racjonalizacji swoich potrzeb do możliwości finansowych i obowiązujących przepisów, </a:t>
            </a:r>
          </a:p>
          <a:p>
            <a:pPr lvl="0"/>
            <a:r>
              <a:rPr lang="pl-PL" sz="6000" dirty="0"/>
              <a:t>Mieszkanie jako przestrzeń do komunikacji i współpracy z innymi czyli budowa delikatnej sfery osobistego funkcjonowania mieszkańców pomiędzy sobą, wypracowywanie mechanizmów asertywnych zachowań i budowy sfery intymnej oraz życia wspólnotowego w tym w partnerstwie z inną osobą, </a:t>
            </a:r>
          </a:p>
          <a:p>
            <a:pPr lvl="0"/>
            <a:r>
              <a:rPr lang="pl-PL" sz="6000" dirty="0"/>
              <a:t>Mieszkanie jako przestrzeń do reprezentacji swojego statusu społecznego, pewnej demonstracji społecznej, symbolu statusu,  </a:t>
            </a:r>
          </a:p>
          <a:p>
            <a:pPr marL="0" indent="0">
              <a:buNone/>
            </a:pPr>
            <a:r>
              <a:rPr lang="pl-PL" sz="4200" dirty="0"/>
              <a:t>(zob. C. </a:t>
            </a:r>
            <a:r>
              <a:rPr lang="pl-PL" sz="4200" dirty="0" err="1"/>
              <a:t>Michels</a:t>
            </a:r>
            <a:r>
              <a:rPr lang="pl-PL" sz="4200" dirty="0"/>
              <a:t> - Ambulatoryjne mieszkanie dla osób z niepełnosprawnością (umysłową), </a:t>
            </a:r>
            <a:r>
              <a:rPr lang="pl-PL" sz="4200" dirty="0" err="1"/>
              <a:t>https</a:t>
            </a:r>
            <a:r>
              <a:rPr lang="pl-PL" sz="4200" dirty="0"/>
              <a:t>://d-</a:t>
            </a:r>
            <a:r>
              <a:rPr lang="pl-PL" sz="4200" dirty="0" err="1"/>
              <a:t>nb.info</a:t>
            </a:r>
            <a:r>
              <a:rPr lang="pl-PL" sz="4200" dirty="0"/>
              <a:t>/1038224802/34, dostęp z dnia 17.07.2019, zob. także:  </a:t>
            </a:r>
            <a:r>
              <a:rPr lang="pl-PL" sz="4200" dirty="0" err="1"/>
              <a:t>Amy</a:t>
            </a:r>
            <a:r>
              <a:rPr lang="pl-PL" sz="4200" dirty="0"/>
              <a:t> S. Hewitt, Kelly M. </a:t>
            </a:r>
            <a:r>
              <a:rPr lang="pl-PL" sz="4200" dirty="0" err="1"/>
              <a:t>Nye-Lengerman</a:t>
            </a:r>
            <a:r>
              <a:rPr lang="pl-PL" sz="4200" dirty="0"/>
              <a:t> - </a:t>
            </a:r>
            <a:r>
              <a:rPr lang="pl-PL" sz="4200" dirty="0" err="1"/>
              <a:t>Community</a:t>
            </a:r>
            <a:r>
              <a:rPr lang="pl-PL" sz="4200" dirty="0"/>
              <a:t> </a:t>
            </a:r>
            <a:r>
              <a:rPr lang="pl-PL" sz="4200" dirty="0" err="1"/>
              <a:t>Living</a:t>
            </a:r>
            <a:r>
              <a:rPr lang="pl-PL" sz="4200" dirty="0"/>
              <a:t> and </a:t>
            </a:r>
            <a:r>
              <a:rPr lang="pl-PL" sz="4200" dirty="0" err="1"/>
              <a:t>Participation</a:t>
            </a:r>
            <a:r>
              <a:rPr lang="pl-PL" sz="4200" dirty="0"/>
              <a:t> for People With </a:t>
            </a:r>
            <a:r>
              <a:rPr lang="pl-PL" sz="4200" dirty="0" err="1"/>
              <a:t>Intellectual</a:t>
            </a:r>
            <a:r>
              <a:rPr lang="pl-PL" sz="4200" dirty="0"/>
              <a:t> and </a:t>
            </a:r>
            <a:r>
              <a:rPr lang="pl-PL" sz="4200" dirty="0" err="1"/>
              <a:t>Developmental</a:t>
            </a:r>
            <a:r>
              <a:rPr lang="pl-PL" sz="4200" dirty="0"/>
              <a:t> </a:t>
            </a:r>
            <a:r>
              <a:rPr lang="pl-PL" sz="4200" dirty="0" err="1"/>
              <a:t>Disabilities</a:t>
            </a:r>
            <a:r>
              <a:rPr lang="pl-PL" sz="4200" dirty="0"/>
              <a:t>, Waszyngton, AAIDD, 2019).</a:t>
            </a:r>
            <a:endParaRPr lang="en-US" sz="4200" b="0" kern="0" dirty="0"/>
          </a:p>
          <a:p>
            <a:pPr marL="0"/>
            <a:r>
              <a:rPr lang="en-US" b="0" kern="0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712503329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43BE92DD-D3CB-C048-9F37-0597261FE97C}"/>
              </a:ext>
            </a:extLst>
          </p:cNvPr>
          <p:cNvSpPr txBox="1">
            <a:spLocks/>
          </p:cNvSpPr>
          <p:nvPr/>
        </p:nvSpPr>
        <p:spPr>
          <a:xfrm>
            <a:off x="179512" y="836712"/>
            <a:ext cx="8404225" cy="993775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9600" dirty="0"/>
              <a:t>Niepełnosprawność </a:t>
            </a:r>
            <a:br>
              <a:rPr lang="pl-PL" sz="9600" dirty="0"/>
            </a:br>
            <a:r>
              <a:rPr lang="pl-PL" sz="4400" dirty="0"/>
              <a:t>według Konwencji o prawach osób niepełnosprawnych ONZ z 2006r </a:t>
            </a:r>
            <a:endParaRPr lang="en-US" sz="1350" kern="0" dirty="0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A7DD0E85-797F-0545-8E65-9F7EA180770D}"/>
              </a:ext>
            </a:extLst>
          </p:cNvPr>
          <p:cNvSpPr txBox="1">
            <a:spLocks/>
          </p:cNvSpPr>
          <p:nvPr/>
        </p:nvSpPr>
        <p:spPr>
          <a:xfrm>
            <a:off x="457994" y="2492896"/>
            <a:ext cx="8228012" cy="28829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Niepełnosprawność to długotrwała obniżona sprawność fizyczna, umysłowa, intelektualna lub sensoryczna, która  w interakcji z różnymi barierami może ograniczać pełne i efektywne uczestnictwo w życiu społecznym na równych zasadach z innymi obywatelami.</a:t>
            </a:r>
          </a:p>
          <a:p>
            <a:pPr marL="0">
              <a:lnSpc>
                <a:spcPct val="150000"/>
              </a:lnSpc>
              <a:defRPr/>
            </a:pPr>
            <a:endParaRPr lang="en-US" b="0" kern="0" dirty="0"/>
          </a:p>
          <a:p>
            <a:pPr marL="0">
              <a:lnSpc>
                <a:spcPct val="150000"/>
              </a:lnSpc>
              <a:defRPr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818393655"/>
      </p:ext>
    </p:extLst>
  </p:cSld>
  <p:clrMapOvr>
    <a:masterClrMapping/>
  </p:clrMapOvr>
  <p:transition advClick="0" advTm="3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BDCD2133-030D-B547-8FE9-B4A5E2903983}"/>
              </a:ext>
            </a:extLst>
          </p:cNvPr>
          <p:cNvSpPr txBox="1">
            <a:spLocks/>
          </p:cNvSpPr>
          <p:nvPr/>
        </p:nvSpPr>
        <p:spPr>
          <a:xfrm>
            <a:off x="179512" y="764704"/>
            <a:ext cx="8323262" cy="522288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Praca zawodowa</a:t>
            </a:r>
            <a:endParaRPr lang="en-US" sz="2800" kern="0" dirty="0"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5A50945-586E-C647-BF0E-F3EA3F307D52}"/>
              </a:ext>
            </a:extLst>
          </p:cNvPr>
          <p:cNvSpPr txBox="1">
            <a:spLocks/>
          </p:cNvSpPr>
          <p:nvPr/>
        </p:nvSpPr>
        <p:spPr>
          <a:xfrm>
            <a:off x="115888" y="1462088"/>
            <a:ext cx="8909050" cy="4631208"/>
          </a:xfrm>
          <a:prstGeom prst="rect">
            <a:avLst/>
          </a:prstGeom>
        </p:spPr>
        <p:txBody>
          <a:bodyPr>
            <a:normAutofit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1600" dirty="0"/>
              <a:t>Praca, zatrudnienie i związane z tym zarabianie pieniędzy a więc możliwość prowadzenia samodzielnego życia oraz założenia własnej rodziny jest immanentnie wpisane w życiorys prawie każdego dorosłego człowieka na ziemi. Zatrudnienie stanowi więc ważny element pozycji społecznej, pewnej stabilizacji i połączonych z tym komponentów psychologicznych i społecznych związanych z poczuciem własnej wartości, możliwościami realizacji aspiracji życiowych a także z możliwościami zapewnienia sobie i innym rozrywki czyli mówiąc ogólnie jest powiązane z tym wszystkim co definiujemy w kategoriach jakości życia człowieka. </a:t>
            </a:r>
          </a:p>
          <a:p>
            <a:r>
              <a:rPr lang="pl-PL" sz="1600" dirty="0"/>
              <a:t>Wydaje się, że niski procent osób bezrobotnych jest ciągle jeszcze wskaźnikiem dynamiki rozwoju każdej społeczności choć wraz z procesami zmian zwłaszcza w obszarze technologii i robotyzacji przemysłu, maszyny zaczynają zastępować człowieka i w związku z tym praca zaczyna nabierać zupełnie innego znaczenia, staje się pewnego rodzaju przywilejem a także generowane są nowe, nieznane dotychczas problemy związane z koniecznością organizacji społeczeństw na zupełnie nowych warunkach czyli z dużą ilością osób bezrobotnych i konsekwencjami tego zjawiska </a:t>
            </a:r>
          </a:p>
          <a:p>
            <a:r>
              <a:rPr lang="pl-PL" sz="1600" dirty="0"/>
              <a:t>(</a:t>
            </a:r>
            <a:r>
              <a:rPr lang="pl-PL" dirty="0"/>
              <a:t>zob. np. </a:t>
            </a:r>
            <a:r>
              <a:rPr lang="pl-PL" dirty="0" err="1"/>
              <a:t>Harari</a:t>
            </a:r>
            <a:r>
              <a:rPr lang="pl-PL" dirty="0"/>
              <a:t> Y.N. - Homo Deus. </a:t>
            </a:r>
            <a:r>
              <a:rPr lang="pl-PL" dirty="0">
                <a:hlinkClick r:id="rId2"/>
              </a:rPr>
              <a:t>https://www.ynharari.com/book/homo-deus/</a:t>
            </a:r>
            <a:r>
              <a:rPr lang="en-US" b="0" kern="0" dirty="0"/>
              <a:t>. </a:t>
            </a:r>
            <a:r>
              <a:rPr lang="en-US" b="0" kern="0" dirty="0">
                <a:hlinkClick r:id="rId2"/>
              </a:rPr>
              <a:t>https://www.ynharari.com/book/homo-deus/</a:t>
            </a:r>
            <a:r>
              <a:rPr lang="en-US" b="0" kern="0" dirty="0"/>
              <a:t> </a:t>
            </a:r>
            <a:r>
              <a:rPr lang="pl-PL" dirty="0"/>
              <a:t>dostęp z dnia 25.01.2020</a:t>
            </a:r>
            <a:endParaRPr lang="en-US" b="0" kern="0" dirty="0"/>
          </a:p>
          <a:p>
            <a:pPr>
              <a:defRPr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744895361"/>
      </p:ext>
    </p:extLst>
  </p:cSld>
  <p:clrMapOvr>
    <a:masterClrMapping/>
  </p:clrMapOvr>
  <p:transition advClick="0" advTm="3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07504" y="692697"/>
            <a:ext cx="8565584" cy="504056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pl-PL" sz="2800" dirty="0"/>
              <a:t>Schemat rehabilitacji społeczno - zawodowej</a:t>
            </a:r>
            <a:endParaRPr lang="pl-PL" sz="2800" kern="0" dirty="0">
              <a:latin typeface="+mn-lt"/>
            </a:endParaRPr>
          </a:p>
        </p:txBody>
      </p:sp>
      <p:pic>
        <p:nvPicPr>
          <p:cNvPr id="3" name="Symbol zastępczy zawartości 3" descr="Opis: Opis: Opis: graf_rehab_zatrud_rehab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00" y="1699052"/>
            <a:ext cx="6060571" cy="4322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917856"/>
      </p:ext>
    </p:extLst>
  </p:cSld>
  <p:clrMapOvr>
    <a:masterClrMapping/>
  </p:clrMapOvr>
  <p:transition advClick="0" advTm="3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692697"/>
            <a:ext cx="8737032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pl-PL" dirty="0"/>
              <a:t>Praca zawodowa – wybrane przykłady dobrych praktyk</a:t>
            </a:r>
            <a:endParaRPr lang="pl-PL" kern="0" dirty="0">
              <a:latin typeface="+mn-lt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179512" y="1124744"/>
            <a:ext cx="8856984" cy="511256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 lvl="0"/>
            <a:r>
              <a:rPr lang="pl-PL" sz="5600" dirty="0"/>
              <a:t>Wsparcie rówieśnicze i programy obsługi konsumenckiej, które mogą być świadczone przez, różnego rodzaju agencje lub niezależne organizacje non-profit,</a:t>
            </a:r>
          </a:p>
          <a:p>
            <a:pPr lvl="0"/>
            <a:r>
              <a:rPr lang="pl-PL" sz="5600" dirty="0"/>
              <a:t>Samodzielne modele świadczenia usług, w którym osoby z niepełnosprawnością  mogą zatrudniać własnych trenerów pracy i personel wspierający zatrudnienie, </a:t>
            </a:r>
          </a:p>
          <a:p>
            <a:pPr lvl="0"/>
            <a:r>
              <a:rPr lang="pl-PL" sz="5600" dirty="0"/>
              <a:t>Zindywidualizowane zatrudnienie oznacza określenie zasad stosunku pracy między pracownikami i pracodawcami w sposób odpowiadający ich wzajemnym potrzebom. Opiera się na zindywidualizowanym określeniu mocnych stron, potrzeb i interesów osoby niepełnosprawnej, a także ma na celu zaspokojenie konkretnych potrzeb pracodawcy,</a:t>
            </a:r>
          </a:p>
          <a:p>
            <a:pPr lvl="0"/>
            <a:r>
              <a:rPr lang="pl-PL" sz="5600" dirty="0"/>
              <a:t>Modele współpracowników opierają się na zwykłych pracownikach w środowisku pracy, którzy zapewniają szkolenie zawodowe i bieżące wsparcie dla uczestnika. Wsparcie takie może być świadczone na zasadzie wolontariatu lub wypłacane za pośrednictwem stypendium lub innej formy płatności,</a:t>
            </a:r>
          </a:p>
          <a:p>
            <a:pPr lvl="0"/>
            <a:r>
              <a:rPr lang="pl-PL" sz="5600" dirty="0"/>
              <a:t>Program </a:t>
            </a:r>
            <a:r>
              <a:rPr lang="pl-PL" sz="5600" dirty="0" err="1"/>
              <a:t>Ticket</a:t>
            </a:r>
            <a:r>
              <a:rPr lang="pl-PL" sz="5600" dirty="0"/>
              <a:t> to </a:t>
            </a:r>
            <a:r>
              <a:rPr lang="pl-PL" sz="5600" dirty="0" err="1"/>
              <a:t>Work</a:t>
            </a:r>
            <a:r>
              <a:rPr lang="pl-PL" sz="5600" dirty="0"/>
              <a:t> (TTW) to program zgodny z prawodawstwem amerykańskim oferujący jak sama nazwa wskazuje pewnego rodzaju sposób finansowania zatrudnienia z uwzględnieniem równego rodzaju możliwych kosztów utworzenia i utrzymania stanowiska pracy, </a:t>
            </a:r>
          </a:p>
          <a:p>
            <a:pPr lvl="0"/>
            <a:r>
              <a:rPr lang="pl-PL" sz="5600" dirty="0"/>
              <a:t>Habilitacja w trybie dziennym czyli zapewnienie regularnych zaplanowanych zajęć w środowisku innym niż mieszkalne, takich jak zdolność do samopomocy, umiejętności adaptacyjne, które mogą poprawić rozwój społeczny i rozwijać umiejętności w zakresie wykonywania codziennych czynności życiowych i życia społecznego, w tym również w zakresie przygotowania do pracy. Habilitacja może także dotyczyć także organizacji usług dla osób na emeryturze, w podeszłym wieku, </a:t>
            </a:r>
          </a:p>
          <a:p>
            <a:pPr marL="0"/>
            <a:r>
              <a:rPr lang="en-US" sz="4000" b="0" kern="0" dirty="0"/>
              <a:t> (</a:t>
            </a:r>
            <a:r>
              <a:rPr lang="en-US" sz="4000" b="0" kern="0" dirty="0" err="1"/>
              <a:t>zob</a:t>
            </a:r>
            <a:r>
              <a:rPr lang="en-US" sz="4000" b="0" kern="0" dirty="0"/>
              <a:t>. Cindy Mann, DEPARTMENT OF HEALTH &amp; HUMAN SERVICES, Informational Bulletin, 09.2016, </a:t>
            </a:r>
            <a:r>
              <a:rPr lang="en-US" sz="4000" b="0" kern="0" dirty="0">
                <a:hlinkClick r:id="rId2"/>
              </a:rPr>
              <a:t>https://downloads.cms.gov/cmsgov/archived-downloads/CMCSBulletins/downloads/CIB-9-16-11.pdf</a:t>
            </a:r>
            <a:r>
              <a:rPr lang="en-US" sz="4000" b="0" kern="0" dirty="0"/>
              <a:t> - </a:t>
            </a:r>
            <a:r>
              <a:rPr lang="en-US" sz="4000" b="0" kern="0" dirty="0" err="1"/>
              <a:t>dostęp</a:t>
            </a:r>
            <a:r>
              <a:rPr lang="en-US" sz="4000" b="0" kern="0" dirty="0"/>
              <a:t> z dnia27.01.2020)</a:t>
            </a:r>
          </a:p>
          <a:p>
            <a:endParaRPr lang="en-US" b="0" kern="0" dirty="0"/>
          </a:p>
          <a:p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83320919"/>
      </p:ext>
    </p:extLst>
  </p:cSld>
  <p:clrMapOvr>
    <a:masterClrMapping/>
  </p:clrMapOvr>
  <p:transition advClick="0" advTm="3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36A6E107-3F95-AA49-89CA-13065413B01B}"/>
              </a:ext>
            </a:extLst>
          </p:cNvPr>
          <p:cNvSpPr txBox="1">
            <a:spLocks/>
          </p:cNvSpPr>
          <p:nvPr/>
        </p:nvSpPr>
        <p:spPr>
          <a:xfrm>
            <a:off x="179512" y="764704"/>
            <a:ext cx="8378825" cy="4333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Życie w związku. Seksualność</a:t>
            </a:r>
            <a:endParaRPr lang="pl-PL" sz="2800" kern="0" dirty="0">
              <a:latin typeface="+mn-lt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6B21C51-907B-D545-B18F-FB51ACB2B1A2}"/>
              </a:ext>
            </a:extLst>
          </p:cNvPr>
          <p:cNvSpPr txBox="1">
            <a:spLocks/>
          </p:cNvSpPr>
          <p:nvPr/>
        </p:nvSpPr>
        <p:spPr>
          <a:xfrm>
            <a:off x="136525" y="1412776"/>
            <a:ext cx="8815388" cy="458797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2000" dirty="0"/>
              <a:t>W zależności od rodzaju niepełnosprawności życie w związku i życie seksualne może stwarzać różnego rodzaju problemy.</a:t>
            </a:r>
          </a:p>
          <a:p>
            <a:r>
              <a:rPr lang="pl-PL" sz="2000" dirty="0"/>
              <a:t>W wielu krajach europejskich i świata funkcjonuje instytucja doradztwa w tym seksualnego dla osób z niepełnosprawnościami </a:t>
            </a:r>
          </a:p>
          <a:p>
            <a:r>
              <a:rPr lang="pl-PL" sz="2000" dirty="0"/>
              <a:t>Są też kraje, w których funkcjonuje wiele barier i ograniczeń dla osób z niepełnosprawnościami w tym zakresie, szczególnie dla osób z niepełnosprawnością intelektualną (np. w Polsce) </a:t>
            </a:r>
          </a:p>
          <a:p>
            <a:r>
              <a:rPr lang="pl-PL" sz="2000" dirty="0"/>
              <a:t>W niemieckim systemie indywidualnych rozwiązań w zakresie organizacji systemu wspierania osób z głębszą niepełnosprawnością intelektualną w zakresie ich potrzeb seksualnych i w ich życiu w związku znaleźć można wiele pragmatycznych pytań i prób odpowiedzi na nie oraz wynikających z tego realnych działań. Takie pytania to m.in.:</a:t>
            </a:r>
          </a:p>
          <a:p>
            <a:pPr lvl="0"/>
            <a:r>
              <a:rPr lang="pl-PL" sz="2000" dirty="0"/>
              <a:t>Jak prawidłowo zaprojektować edukację seksualną? </a:t>
            </a:r>
          </a:p>
          <a:p>
            <a:pPr lvl="0"/>
            <a:r>
              <a:rPr lang="pl-PL" sz="2000" dirty="0"/>
              <a:t>Co powiedzieć niepełnosprawnej kobiecie, jeśli chce się ożenić i mieć dzieci?</a:t>
            </a:r>
          </a:p>
          <a:p>
            <a:pPr lvl="0"/>
            <a:r>
              <a:rPr lang="pl-PL" sz="2000" dirty="0"/>
              <a:t>Co mam zrobić, jeśli jakiś niepełnosprawny rozbiera się przed innymi?</a:t>
            </a:r>
          </a:p>
          <a:p>
            <a:pPr lvl="0"/>
            <a:r>
              <a:rPr lang="pl-PL" sz="2000" dirty="0"/>
              <a:t>Jak zapobiegać molestowaniu seksualnemu i przemocy?</a:t>
            </a:r>
          </a:p>
          <a:p>
            <a:pPr lvl="0"/>
            <a:r>
              <a:rPr lang="pl-PL" sz="2000" dirty="0"/>
              <a:t>Jakie perspektywy mają osoby homoseksualne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348309961"/>
      </p:ext>
    </p:extLst>
  </p:cSld>
  <p:clrMapOvr>
    <a:masterClrMapping/>
  </p:clrMapOvr>
  <p:transition advClick="0" advTm="3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67DF43CA-32E3-F141-8861-AAAC0E4A00E0}"/>
              </a:ext>
            </a:extLst>
          </p:cNvPr>
          <p:cNvSpPr txBox="1">
            <a:spLocks/>
          </p:cNvSpPr>
          <p:nvPr/>
        </p:nvSpPr>
        <p:spPr>
          <a:xfrm>
            <a:off x="179512" y="764704"/>
            <a:ext cx="8310563" cy="4302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dirty="0"/>
              <a:t>Życie w związku. Seksualność cd.</a:t>
            </a:r>
            <a:endParaRPr lang="pl-PL" kern="0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493185B-6D39-934E-820A-F7CCB1C2C6BB}"/>
              </a:ext>
            </a:extLst>
          </p:cNvPr>
          <p:cNvSpPr txBox="1">
            <a:spLocks/>
          </p:cNvSpPr>
          <p:nvPr/>
        </p:nvSpPr>
        <p:spPr>
          <a:xfrm>
            <a:off x="92075" y="1412776"/>
            <a:ext cx="9051925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pl-PL" sz="1600" b="0" kern="0" dirty="0"/>
              <a:t>Rozwój seksualności, oprócz wolności, obejmuje także zasady i ograniczenia, szczególnie w kontekście tak zwanych trudnych zachowań (obnażanie, masturbacja). Powinien także podkreślić, że seks i intymność to coś więcej to także odpowiedzialność. </a:t>
            </a:r>
            <a:r>
              <a:rPr lang="pl-PL" b="0" kern="0" dirty="0">
                <a:hlinkClick r:id="rId3"/>
              </a:rPr>
              <a:t>https://www.haushall.de/fileadmin/files/pdf_7_Stiftung/Liebe_leben_LeitlinienSexualitaetPartnerschaft.04.12._2009.pdf</a:t>
            </a:r>
            <a:r>
              <a:rPr lang="pl-PL" b="0" kern="0" dirty="0"/>
              <a:t>  dostępny 22.01.2020, w języku niemieckim) oraz </a:t>
            </a:r>
            <a:r>
              <a:rPr lang="pl-PL" b="0" kern="0" dirty="0">
                <a:hlinkClick r:id="rId4"/>
              </a:rPr>
              <a:t>https://www.independentliving.org/docs5/sexuality.html</a:t>
            </a:r>
            <a:r>
              <a:rPr lang="pl-PL" b="0" kern="0" dirty="0"/>
              <a:t>  - po angielsku</a:t>
            </a:r>
            <a:r>
              <a:rPr lang="pl-PL" sz="1600" b="0" kern="0" dirty="0"/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pl-PL" sz="1600" b="0" kern="0" dirty="0"/>
              <a:t>Wyrażenie miłości w partnerstwie. Formujące się pary potrzebują rozwoju i perspektyw życiowych. Specjaliści i doradcy powinni jedynie wspierać i pomagać w podejmowaniu decyzji osób niepełnosprawnych, a nie wpływać na podejmowanie decyzji za nich. W przypadku ciąży powstaje wiele nowych zadań, zwłaszcza gdy nowa osoba pojawia się na świecie, a aborcja nie jest opcją. Zaplanuj swój system szkolenia i wsparcia. W przypadku par homoseksualnych konieczne jest stworzenie perspektyw życia i dostosowanie do obowiązujących przepisów, szczególnie w zakresie zawierania małżeństw i posiadania dzieci. Dorośli niepełnosprawni powinni móc prowadzić niezależne i godne życie</a:t>
            </a:r>
          </a:p>
          <a:p>
            <a:pPr>
              <a:defRPr/>
            </a:pPr>
            <a:endParaRPr lang="pl-PL" b="0" kern="0" dirty="0"/>
          </a:p>
        </p:txBody>
      </p:sp>
    </p:spTree>
    <p:extLst>
      <p:ext uri="{BB962C8B-B14F-4D97-AF65-F5344CB8AC3E}">
        <p14:creationId xmlns:p14="http://schemas.microsoft.com/office/powerpoint/2010/main" val="2874919"/>
      </p:ext>
    </p:extLst>
  </p:cSld>
  <p:clrMapOvr>
    <a:masterClrMapping/>
  </p:clrMapOvr>
  <p:transition advClick="0" advTm="3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827584" y="620688"/>
            <a:ext cx="7632849" cy="541332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dirty="0"/>
              <a:t>Życie w związku. Seksualność cd.</a:t>
            </a:r>
            <a:endParaRPr lang="pl-PL" kern="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07504" y="1162021"/>
            <a:ext cx="8208912" cy="49312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1400" dirty="0"/>
              <a:t>Pragmatyczne ramy wskazań dotyczących tworzenia modelu wsparcia: </a:t>
            </a:r>
          </a:p>
          <a:p>
            <a:pPr lvl="0"/>
            <a:r>
              <a:rPr lang="pl-PL" sz="1400" dirty="0"/>
              <a:t>każdy człowiek w zgodzie ze swoją wolą i przyjętymi wartościami i przyjmując odpowiedzialność za siebie i swoje czyny ma prawo do projektowania swojego życia, w tym, w zakresie życia w związku i swojej seksualności,</a:t>
            </a:r>
          </a:p>
          <a:p>
            <a:pPr lvl="0"/>
            <a:r>
              <a:rPr lang="pl-PL" sz="1400" dirty="0"/>
              <a:t>każda edukacja to także edukacja seksualna i rozpoczyna się praktycznie od urodzenia, jej ważnym elementem jest także kształtowanie asertywności, </a:t>
            </a:r>
          </a:p>
          <a:p>
            <a:pPr lvl="0"/>
            <a:r>
              <a:rPr lang="pl-PL" sz="1400" dirty="0"/>
              <a:t>planując działania edukacyjne w zakresie seksualności niezależnie od etapu edukacyjnego i życiowego podmiotu tych oddziaływań, należy uzgadniać jego elementy z rodzicami/ opiekunami osoby z niepełnosprawnością przede wszystkim w zakresie przyjmowanych przez nas zasad moralnych i religijnych, </a:t>
            </a:r>
          </a:p>
          <a:p>
            <a:pPr lvl="0"/>
            <a:r>
              <a:rPr lang="pl-PL" sz="1400" dirty="0"/>
              <a:t>w systemie edukacji seksualnej zwłaszcza w postaci różnego rodzaju warsztatów powinna obowiązywać zasada dobrowolności w uczestnictwie a także zapewnienie bezpieczeństwa i intymności w zakresie poruszanych zagadnień,</a:t>
            </a:r>
          </a:p>
          <a:p>
            <a:pPr lvl="0"/>
            <a:r>
              <a:rPr lang="pl-PL" sz="1400" dirty="0"/>
              <a:t>w rozmowach na temat seksualności z osobami z niepełnosprawnością możemy kierować się także naszą własną seksualnością, </a:t>
            </a:r>
          </a:p>
          <a:p>
            <a:pPr lvl="0"/>
            <a:r>
              <a:rPr lang="pl-PL" sz="1400" dirty="0"/>
              <a:t>rozwój seksualności potrzebuje oprócz swobody, także zasad i ograniczeń, zwłaszcza w kontekście tzw. zachowań trudnych (obnażanie się, onanizowanie), a także definiowany jest cel seksualności jako języka miłości w partnerstwie, </a:t>
            </a:r>
          </a:p>
          <a:p>
            <a:pPr marL="0"/>
            <a:r>
              <a:rPr lang="pl-PL" b="0" kern="0" dirty="0"/>
              <a:t>zob. </a:t>
            </a:r>
            <a:r>
              <a:rPr lang="pl-PL" b="0" kern="0" dirty="0">
                <a:hlinkClick r:id="rId2"/>
              </a:rPr>
              <a:t>https://www.haushall.de/fileadmin/files/pdf_7_Stiftung/Liebe_leben_LeitlinienSexualitaetPartnerschaft.04.12._2009.pdf</a:t>
            </a:r>
            <a:r>
              <a:rPr lang="pl-PL" b="0" kern="0" dirty="0"/>
              <a:t>,   dostęp z dnia  25.01.2020, tylko po niemiecku)</a:t>
            </a:r>
          </a:p>
        </p:txBody>
      </p:sp>
    </p:spTree>
    <p:extLst>
      <p:ext uri="{BB962C8B-B14F-4D97-AF65-F5344CB8AC3E}">
        <p14:creationId xmlns:p14="http://schemas.microsoft.com/office/powerpoint/2010/main" val="565360626"/>
      </p:ext>
    </p:extLst>
  </p:cSld>
  <p:clrMapOvr>
    <a:masterClrMapping/>
  </p:clrMapOvr>
  <p:transition advClick="0" advTm="3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5F735633-9919-7747-B395-A1C332243527}"/>
              </a:ext>
            </a:extLst>
          </p:cNvPr>
          <p:cNvSpPr txBox="1">
            <a:spLocks/>
          </p:cNvSpPr>
          <p:nvPr/>
        </p:nvSpPr>
        <p:spPr>
          <a:xfrm>
            <a:off x="251520" y="764704"/>
            <a:ext cx="8313737" cy="512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Obywatel z niepełnosprawnością</a:t>
            </a:r>
            <a:endParaRPr lang="en-US" sz="2800" kern="0" dirty="0"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0D2F06C4-0457-544C-9A29-0BF436B94356}"/>
              </a:ext>
            </a:extLst>
          </p:cNvPr>
          <p:cNvSpPr txBox="1">
            <a:spLocks/>
          </p:cNvSpPr>
          <p:nvPr/>
        </p:nvSpPr>
        <p:spPr>
          <a:xfrm>
            <a:off x="65088" y="1644650"/>
            <a:ext cx="8915400" cy="4271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800" dirty="0"/>
              <a:t>Jednym z najważniejszych zagadnień w omawianym kontekście jest pojęcie godności. Rozumienie godności człowieka jest związane z filozofią Immanuela Kanta, według którego godność związana jest nierozerwalnie z wolnością człowieka i wynika z jego przyporządkowania do porządku moralnego. 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Współczesny świat pojmuje pojęcie godności jako fundamentalną i uniwersalną miarę w relacjach międzyludzkich, najbardziej elementarne źródło normatywnych ustaleń w kwestii praw i obowiązków człowieka. Godność w literaturze przedmiotu postrzegana jest także np. w kontekście widocznej współcześnie dyskusji, którą zapoczątkował Jan Paweł II mówiąc o ścieraniu się idei „cywilizacji miłości” i „cywilizacji śmierci” (zob. np. „Wielka Encyklopedia Nauczania Jana Pawła II”, 2014)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Inną kwestią są prawa osób z niepełnosprawnościami w tym prawa polityczne</a:t>
            </a:r>
          </a:p>
        </p:txBody>
      </p:sp>
    </p:spTree>
    <p:extLst>
      <p:ext uri="{BB962C8B-B14F-4D97-AF65-F5344CB8AC3E}">
        <p14:creationId xmlns:p14="http://schemas.microsoft.com/office/powerpoint/2010/main" val="1044430311"/>
      </p:ext>
    </p:extLst>
  </p:cSld>
  <p:clrMapOvr>
    <a:masterClrMapping/>
  </p:clrMapOvr>
  <p:transition advClick="0" advTm="3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13A6815A-2FCE-CD4F-A4C5-E62F42542BC6}"/>
              </a:ext>
            </a:extLst>
          </p:cNvPr>
          <p:cNvSpPr txBox="1">
            <a:spLocks/>
          </p:cNvSpPr>
          <p:nvPr/>
        </p:nvSpPr>
        <p:spPr>
          <a:xfrm>
            <a:off x="179512" y="764704"/>
            <a:ext cx="8375650" cy="43204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Wizje przyszłości</a:t>
            </a:r>
            <a:endParaRPr lang="en-US" sz="2800" kern="0" dirty="0"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15D779D8-B2EB-AF42-B823-DEBEBF5BB52A}"/>
              </a:ext>
            </a:extLst>
          </p:cNvPr>
          <p:cNvSpPr txBox="1">
            <a:spLocks/>
          </p:cNvSpPr>
          <p:nvPr/>
        </p:nvSpPr>
        <p:spPr>
          <a:xfrm>
            <a:off x="139700" y="1196753"/>
            <a:ext cx="8905875" cy="482453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1800" dirty="0"/>
              <a:t>W szwajcarskich opracowaniach rozwiązań dla niepełnosprawnych w 2035 r, niepełnosprawność staje się stałym elementem życia społecznego, znikają bariery. </a:t>
            </a:r>
          </a:p>
          <a:p>
            <a:r>
              <a:rPr lang="pl-PL" sz="1800" dirty="0"/>
              <a:t>Wpływ rozwiązań technologicznych na całość życia społeczeństw w Europie znacząco zmienia codzienne życie wszystkich obywateli, także osób z niepełnosprawnością. </a:t>
            </a:r>
          </a:p>
          <a:p>
            <a:r>
              <a:rPr lang="pl-PL" sz="1800" dirty="0"/>
              <a:t>W 2035 r. nie ma już rozróżnienia pomiędzy osobami z niepełnosprawnością, a osobami pełnosprawnymi - każdy jest akceptowany   w swojej wyjątkowości, a dzięki możliwości wyboru ścieżki integracji, osoby z niepełnosprawnością mogą mieć zabezpieczone swoje potrzeby. </a:t>
            </a:r>
            <a:r>
              <a:rPr lang="pl-PL" sz="1400" dirty="0"/>
              <a:t>(Hauser M., </a:t>
            </a:r>
            <a:r>
              <a:rPr lang="pl-PL" sz="1400" dirty="0" err="1"/>
              <a:t>Tenger</a:t>
            </a:r>
            <a:r>
              <a:rPr lang="pl-PL" sz="1400" dirty="0"/>
              <a:t> D., 2015)</a:t>
            </a:r>
          </a:p>
          <a:p>
            <a:r>
              <a:rPr lang="pl-PL" sz="1800" dirty="0"/>
              <a:t>Powstaje wizja nowych modeli mieszkalnictwa, począwszy od wielopokoleniowych domów, poprzez komunalne mieszkania i mieszkania wielu różnych wspólnie żyjących właścicieli. W rezultacie granice między pacjentami prywatnymi, a publicznymi, ambulatoryjnymi zacierają się coraz bardziej. </a:t>
            </a:r>
          </a:p>
          <a:p>
            <a:pPr lvl="0"/>
            <a:r>
              <a:rPr lang="pl-PL" sz="1800" dirty="0"/>
              <a:t>`Niemiecka organizacja „</a:t>
            </a:r>
            <a:r>
              <a:rPr lang="pl-PL" sz="1800" dirty="0" err="1"/>
              <a:t>Lebenshilfe</a:t>
            </a:r>
            <a:r>
              <a:rPr lang="pl-PL" sz="1800" dirty="0"/>
              <a:t>” (</a:t>
            </a:r>
            <a:r>
              <a:rPr lang="pl-PL" sz="1400" dirty="0"/>
              <a:t>Zob.: </a:t>
            </a:r>
            <a:r>
              <a:rPr lang="pl-PL" sz="1400" dirty="0">
                <a:hlinkClick r:id="rId2"/>
              </a:rPr>
              <a:t>https://</a:t>
            </a:r>
            <a:r>
              <a:rPr lang="pl-PL" sz="1400">
                <a:hlinkClick r:id="rId2"/>
              </a:rPr>
              <a:t>www.lebenshilfe-thueringen.de/wData/docs/ueber-uns/LH-Vision-2020.pdf</a:t>
            </a:r>
            <a:r>
              <a:rPr lang="pl-PL" sz="1400" dirty="0"/>
              <a:t>  dostęp z dnia 09.07. 2019)  </a:t>
            </a:r>
            <a:r>
              <a:rPr lang="pl-PL" sz="1800" dirty="0"/>
              <a:t>przedstawia wizję, w której wszyscy ludzie mają prawo do życia. Wszyscy mają te same prawa. Każda osoba z niepełnosprawnością posiada możliwość decydowania, co do zakresu pomocy, jakiej potrzebuje. </a:t>
            </a:r>
          </a:p>
          <a:p>
            <a:pPr lvl="0"/>
            <a:r>
              <a:rPr lang="pl-PL" sz="1800" dirty="0"/>
              <a:t>Osoby z niepełnosprawnością uczestniczą we wszystkim, w czym chcą uczestniczyć np.: w samodzielnym mieszkaniu, pracy, organizacji czasu wolnego, w zakresie wyboru przyjaciół i partnerów, itd. </a:t>
            </a:r>
          </a:p>
          <a:p>
            <a:pPr lvl="0"/>
            <a:r>
              <a:rPr lang="pl-PL" sz="1800" dirty="0"/>
              <a:t>Nie ma już specjalnych form edukacji i to na żadnym poziomie, zarówno przedszkola i szkoły. Człowiek jest ważniejszy niż pieniądze. </a:t>
            </a:r>
          </a:p>
          <a:p>
            <a:pPr>
              <a:defRPr/>
            </a:pPr>
            <a:endParaRPr lang="en-US" b="0" kern="0" dirty="0"/>
          </a:p>
          <a:p>
            <a:pPr>
              <a:defRPr/>
            </a:pPr>
            <a:endParaRPr lang="en-US" b="0" kern="0" dirty="0"/>
          </a:p>
          <a:p>
            <a:pPr>
              <a:defRPr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388068417"/>
      </p:ext>
    </p:extLst>
  </p:cSld>
  <p:clrMapOvr>
    <a:masterClrMapping/>
  </p:clrMapOvr>
  <p:transition advClick="0" advTm="3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00501739-9628-9044-BE8D-C23AFBE0C0C1}"/>
              </a:ext>
            </a:extLst>
          </p:cNvPr>
          <p:cNvSpPr txBox="1">
            <a:spLocks/>
          </p:cNvSpPr>
          <p:nvPr/>
        </p:nvSpPr>
        <p:spPr>
          <a:xfrm>
            <a:off x="179512" y="908720"/>
            <a:ext cx="8766175" cy="7429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dirty="0"/>
              <a:t>Sposoby oceny poziomu funkcjonowania społecznego i zawodowego</a:t>
            </a:r>
            <a:endParaRPr lang="pl-PL" kern="0" dirty="0">
              <a:latin typeface="+mn-lt"/>
            </a:endParaRPr>
          </a:p>
        </p:txBody>
      </p:sp>
      <p:sp>
        <p:nvSpPr>
          <p:cNvPr id="6" name="Symbol zastępczy zawartości 2"/>
          <p:cNvSpPr txBox="1">
            <a:spLocks noChangeArrowheads="1"/>
          </p:cNvSpPr>
          <p:nvPr/>
        </p:nvSpPr>
        <p:spPr bwMode="auto">
          <a:xfrm>
            <a:off x="195263" y="1989138"/>
            <a:ext cx="8766175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2000" dirty="0"/>
              <a:t>Istnieją różnego rodzaju arkusze oceny poziomu funkcjonowania społecznego i zawodowego możliwe do wykorzystania w różnych formach organizacji wsparcia dla osób z niepełnosprawnościami</a:t>
            </a:r>
          </a:p>
          <a:p>
            <a:r>
              <a:rPr lang="pl-PL" sz="2000" dirty="0"/>
              <a:t>Najbardziej przydatne są jednak autorskie opracowania wykorzystywane dla potrzeb konkretnych grup osób</a:t>
            </a:r>
          </a:p>
          <a:p>
            <a:r>
              <a:rPr lang="pl-PL" sz="2000" dirty="0"/>
              <a:t>Najbardziej istotne są natomiast kompleksowe rozwiązania w lokalnych społecznościach, które skutkują efektywnymi formami aktywności niepełnosprawnych organizowane przez lokalne władze lub przez organizacje pozarządowe lub wspólnie</a:t>
            </a:r>
          </a:p>
        </p:txBody>
      </p:sp>
    </p:spTree>
    <p:extLst>
      <p:ext uri="{BB962C8B-B14F-4D97-AF65-F5344CB8AC3E}">
        <p14:creationId xmlns:p14="http://schemas.microsoft.com/office/powerpoint/2010/main" val="1763357298"/>
      </p:ext>
    </p:extLst>
  </p:cSld>
  <p:clrMapOvr>
    <a:masterClrMapping/>
  </p:clrMapOvr>
  <p:transition advClick="0" advTm="3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59492" y="692696"/>
            <a:ext cx="8200940" cy="66446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dirty="0"/>
              <a:t>Sposoby oceny poziomu funkcjonowania społecznego i zawodowego cd.</a:t>
            </a:r>
            <a:endParaRPr lang="pl-PL" sz="6000" kern="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79512" y="1357162"/>
            <a:ext cx="8964488" cy="4664126"/>
          </a:xfrm>
          <a:prstGeom prst="rect">
            <a:avLst/>
          </a:prstGeom>
        </p:spPr>
        <p:txBody>
          <a:bodyPr>
            <a:noAutofit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1600" kern="0" dirty="0"/>
              <a:t>W ocenie pracy socjalnej w zakresie wspierania rozwoju osób ze specjalnymi potrzebami konieczne jest uwzględnianie różnych obszarów funkcjonowania zob. np. </a:t>
            </a:r>
            <a:r>
              <a:rPr lang="pl-PL" kern="0" dirty="0">
                <a:hlinkClick r:id="rId2"/>
              </a:rPr>
              <a:t>https://www.nacsw.org/Convention/WengerClemonsJClientFINAL.pdf</a:t>
            </a:r>
            <a:r>
              <a:rPr lang="pl-PL" kern="0" dirty="0"/>
              <a:t> lub </a:t>
            </a:r>
            <a:r>
              <a:rPr lang="pl-PL" kern="0" dirty="0">
                <a:hlinkClick r:id="rId3"/>
              </a:rPr>
              <a:t>http://www.nln.org/professional-development-programs/teaching-resources/ace-d/additional-resources/assessment-of-a-person-with-disability</a:t>
            </a:r>
            <a:r>
              <a:rPr lang="pl-PL" kern="0" dirty="0"/>
              <a:t> lub </a:t>
            </a:r>
            <a:r>
              <a:rPr lang="pl-PL" kern="0" dirty="0">
                <a:hlinkClick r:id="rId4"/>
              </a:rPr>
              <a:t>https://www.webpsychology.com/assessment-developmental-disabilities-tools</a:t>
            </a:r>
            <a:r>
              <a:rPr lang="pl-PL" kern="0" dirty="0"/>
              <a:t> w Polsce to różne narzędzia oceny funkcjonalnej dla różnych grup niepełnosprawności</a:t>
            </a:r>
          </a:p>
          <a:p>
            <a:r>
              <a:rPr lang="pl-PL" sz="1600" kern="0" dirty="0"/>
              <a:t>Własne narzędzia oceny to najczęściej arkusze  obserwacji uwzgledniające różne aspekty w tym możliwość samodzielnego lub wspieranego funkcjonowania w otwartym społeczeństwie </a:t>
            </a:r>
            <a:r>
              <a:rPr lang="pl-PL" kern="0" dirty="0"/>
              <a:t>(zob. </a:t>
            </a:r>
            <a:r>
              <a:rPr lang="pl-PL" kern="0" dirty="0">
                <a:hlinkClick r:id="rId5"/>
              </a:rPr>
              <a:t>https://www.health.govt.nz/system/files/documents/pages/self-assessment-models-practice-tools-within-disability-support-services.pdf</a:t>
            </a:r>
            <a:r>
              <a:rPr lang="pl-PL" kern="0" dirty="0"/>
              <a:t> lub </a:t>
            </a:r>
            <a:r>
              <a:rPr lang="pl-PL" kern="0" dirty="0">
                <a:hlinkClick r:id="rId6"/>
              </a:rPr>
              <a:t>https://www.researchgate.net/publication/236818224_Empowerment_Assessment_tools_in_People_with_Disabilities_in_Developing_Countries_A_systematic_literature_review</a:t>
            </a:r>
            <a:r>
              <a:rPr lang="pl-PL" kern="0" dirty="0"/>
              <a:t> w Polsce zob. Wolny, 2013, 2016)</a:t>
            </a:r>
          </a:p>
          <a:p>
            <a:r>
              <a:rPr lang="pl-PL" sz="1600" kern="0" dirty="0"/>
              <a:t>Najbardziej korzystne są całościowe rozwiązania w lokalnych społecznościach gdzie całość wsparcia jest systemowa i prowadzi działania wspierające od urodzenia dziecka z niepełnosprawnością poprzez edukację do dorosłości i umożliwia jak najszerszej grupie samodzielne i niezależne życie, a tam gdzie jest to niemożliwe udziela stosownego wsparcia </a:t>
            </a:r>
            <a:r>
              <a:rPr lang="pl-PL" kern="0" dirty="0"/>
              <a:t>zob. </a:t>
            </a:r>
            <a:r>
              <a:rPr lang="pl-PL" kern="0" dirty="0">
                <a:hlinkClick r:id="rId7"/>
              </a:rPr>
              <a:t>https://www.independentliving.org/docs6/frieden1980.html</a:t>
            </a:r>
            <a:r>
              <a:rPr lang="pl-PL" kern="0" dirty="0"/>
              <a:t> i </a:t>
            </a:r>
            <a:r>
              <a:rPr lang="pl-PL" kern="0" dirty="0">
                <a:hlinkClick r:id="rId8" invalidUrl="http://www.crinet.org/education/Independent Living/the_start_of_the_independent_living_movement.htm"/>
              </a:rPr>
              <a:t>http://</a:t>
            </a:r>
            <a:r>
              <a:rPr lang="pl-PL" kern="0" dirty="0">
                <a:hlinkClick r:id="rId8" invalidUrl="http://www.crinet.org/education/Independent Living/the_start_of_the_independent_living_movement.htm"/>
              </a:rPr>
              <a:t>www.crinet.org/education/Independent%20Living/the_start_of_the_independent_living_movement.htm</a:t>
            </a:r>
            <a:r>
              <a:rPr lang="pl-PL" kern="0" dirty="0"/>
              <a:t> oraz jeden z najbardziej kompleksowo rozwiniętych systemów </a:t>
            </a:r>
            <a:r>
              <a:rPr lang="pl-PL" kern="0" dirty="0">
                <a:hlinkClick r:id="rId9"/>
              </a:rPr>
              <a:t>https://www.kvjs.de/fileadmin/dateien/soziales/egh/wegweiser-menschen-mit-beh.pdf</a:t>
            </a:r>
            <a:r>
              <a:rPr lang="pl-PL" kern="0" dirty="0"/>
              <a:t> w Polsce brak obecnie takich rozwiązań</a:t>
            </a:r>
          </a:p>
          <a:p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50943227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124AE1B0-80D4-3A4E-8547-1B0689ACEAD1}"/>
              </a:ext>
            </a:extLst>
          </p:cNvPr>
          <p:cNvSpPr txBox="1">
            <a:spLocks/>
          </p:cNvSpPr>
          <p:nvPr/>
        </p:nvSpPr>
        <p:spPr>
          <a:xfrm>
            <a:off x="539750" y="1092201"/>
            <a:ext cx="7488238" cy="680616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Wymiar organiczny niepełnosprawności</a:t>
            </a:r>
            <a:endParaRPr lang="en-US" sz="2800" kern="0" dirty="0">
              <a:latin typeface="+mn-lt"/>
            </a:endParaRP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1D1F9FCA-D989-F54F-ABF7-9287CBE665CB}"/>
              </a:ext>
            </a:extLst>
          </p:cNvPr>
          <p:cNvSpPr txBox="1">
            <a:spLocks/>
          </p:cNvSpPr>
          <p:nvPr/>
        </p:nvSpPr>
        <p:spPr>
          <a:xfrm>
            <a:off x="539750" y="2204864"/>
            <a:ext cx="7959725" cy="29940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>
              <a:defRPr/>
            </a:pPr>
            <a:endParaRPr lang="en-US" b="0" kern="0" dirty="0"/>
          </a:p>
          <a:p>
            <a:r>
              <a:rPr lang="pl-PL" sz="2000" dirty="0"/>
              <a:t>Somatyczne, fizyczne – choroba, uraz, zburzenie </a:t>
            </a:r>
            <a:r>
              <a:rPr lang="pl-PL" sz="2000" i="1" dirty="0"/>
              <a:t>(</a:t>
            </a:r>
            <a:r>
              <a:rPr lang="pl-PL" sz="2000" i="1" dirty="0" err="1"/>
              <a:t>disease</a:t>
            </a:r>
            <a:r>
              <a:rPr lang="pl-PL" sz="2000" i="1" dirty="0"/>
              <a:t> </a:t>
            </a:r>
            <a:r>
              <a:rPr lang="pl-PL" sz="2000" i="1" dirty="0" err="1"/>
              <a:t>disorder</a:t>
            </a:r>
            <a:r>
              <a:rPr lang="pl-PL" sz="2000" i="1" dirty="0"/>
              <a:t>)</a:t>
            </a:r>
            <a:r>
              <a:rPr lang="pl-PL" sz="2000" dirty="0"/>
              <a:t> – uszkodzenie, dysfunkcja, odchylenie w stanie zdrowia </a:t>
            </a:r>
            <a:r>
              <a:rPr lang="pl-PL" sz="2000" i="1" dirty="0"/>
              <a:t>(</a:t>
            </a:r>
            <a:r>
              <a:rPr lang="pl-PL" sz="2000" i="1" dirty="0" err="1"/>
              <a:t>impairment</a:t>
            </a:r>
            <a:r>
              <a:rPr lang="pl-PL" sz="2000" i="1" dirty="0"/>
              <a:t>)</a:t>
            </a:r>
            <a:r>
              <a:rPr lang="pl-PL" sz="2000" dirty="0"/>
              <a:t>] </a:t>
            </a:r>
          </a:p>
          <a:p>
            <a:r>
              <a:rPr lang="pl-PL" sz="2000" dirty="0"/>
              <a:t>Uszkodzenie sensoryczne wzroku, słuchu; układu kostnego lub mięśniowego; </a:t>
            </a:r>
          </a:p>
          <a:p>
            <a:r>
              <a:rPr lang="pl-PL" sz="2000" dirty="0"/>
              <a:t>Niedowłady kończyn, mózgu lub Ośrodkowego Układu Nerwowego.</a:t>
            </a:r>
          </a:p>
          <a:p>
            <a:pPr>
              <a:defRPr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4126343052"/>
      </p:ext>
    </p:extLst>
  </p:cSld>
  <p:clrMapOvr>
    <a:masterClrMapping/>
  </p:clrMapOvr>
  <p:transition advClick="0" advTm="3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7CD5A037-7DFE-6346-9B8E-BBC55111F11A}"/>
              </a:ext>
            </a:extLst>
          </p:cNvPr>
          <p:cNvSpPr txBox="1">
            <a:spLocks/>
          </p:cNvSpPr>
          <p:nvPr/>
        </p:nvSpPr>
        <p:spPr>
          <a:xfrm>
            <a:off x="277814" y="836712"/>
            <a:ext cx="8237537" cy="784944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b="0" kern="0" dirty="0"/>
              <a:t>Podstawowe pytania dla nauczyciela i grupy</a:t>
            </a:r>
            <a:endParaRPr lang="pl-PL" kern="0" dirty="0"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1561F5D-4407-F642-BB1E-65BEF27E75BA}"/>
              </a:ext>
            </a:extLst>
          </p:cNvPr>
          <p:cNvSpPr txBox="1">
            <a:spLocks/>
          </p:cNvSpPr>
          <p:nvPr/>
        </p:nvSpPr>
        <p:spPr>
          <a:xfrm>
            <a:off x="277814" y="1412776"/>
            <a:ext cx="8686674" cy="4608512"/>
          </a:xfrm>
          <a:prstGeom prst="rect">
            <a:avLst/>
          </a:prstGeom>
        </p:spPr>
        <p:txBody>
          <a:bodyPr>
            <a:noAutofit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 marL="644525" indent="-457200">
              <a:lnSpc>
                <a:spcPct val="150000"/>
              </a:lnSpc>
              <a:buSzPct val="90000"/>
              <a:buFont typeface="+mj-lt"/>
              <a:buAutoNum type="arabicPeriod"/>
              <a:defRPr/>
            </a:pPr>
            <a:r>
              <a:rPr lang="pl-PL" sz="2000" b="0" kern="0" dirty="0"/>
              <a:t>Jak dzisiaj definiuje się niepełnosprawność?</a:t>
            </a:r>
          </a:p>
          <a:p>
            <a:pPr marL="644525" indent="-457200">
              <a:lnSpc>
                <a:spcPct val="150000"/>
              </a:lnSpc>
              <a:buSzPct val="90000"/>
              <a:buFont typeface="+mj-lt"/>
              <a:buAutoNum type="arabicPeriod"/>
              <a:defRPr/>
            </a:pPr>
            <a:r>
              <a:rPr lang="pl-PL" sz="2000" b="0" kern="0" dirty="0"/>
              <a:t>Wyjaśnij różnice między modelem medycznym a niepełnosprawnością w modelu </a:t>
            </a:r>
            <a:r>
              <a:rPr lang="pl-PL" sz="2000" b="0" kern="0" dirty="0" err="1"/>
              <a:t>biopsychospołecznym</a:t>
            </a:r>
            <a:endParaRPr lang="pl-PL" sz="2000" b="0" kern="0" dirty="0"/>
          </a:p>
          <a:p>
            <a:pPr marL="644525" indent="-457200">
              <a:lnSpc>
                <a:spcPct val="150000"/>
              </a:lnSpc>
              <a:buSzPct val="90000"/>
              <a:buFont typeface="+mj-lt"/>
              <a:buAutoNum type="arabicPeriod"/>
              <a:defRPr/>
            </a:pPr>
            <a:r>
              <a:rPr lang="pl-PL" sz="2000" b="0" kern="0" dirty="0"/>
              <a:t>Omów pojęcie podmiotowości i autonomii osób z niepełnosprawnością i zdrowych</a:t>
            </a:r>
          </a:p>
          <a:p>
            <a:pPr marL="644525" indent="-457200">
              <a:lnSpc>
                <a:spcPct val="150000"/>
              </a:lnSpc>
              <a:buSzPct val="90000"/>
              <a:buFont typeface="+mj-lt"/>
              <a:buAutoNum type="arabicPeriod"/>
              <a:defRPr/>
            </a:pPr>
            <a:r>
              <a:rPr lang="pl-PL" sz="2000" b="0" kern="0" dirty="0"/>
              <a:t>Wyjaśnij pojęcia autonomii i niezależnego życia</a:t>
            </a:r>
          </a:p>
          <a:p>
            <a:pPr marL="644525" indent="-457200">
              <a:lnSpc>
                <a:spcPct val="150000"/>
              </a:lnSpc>
              <a:buSzPct val="90000"/>
              <a:buFont typeface="+mj-lt"/>
              <a:buAutoNum type="arabicPeriod"/>
              <a:defRPr/>
            </a:pPr>
            <a:r>
              <a:rPr lang="pl-PL" sz="2000" b="0" kern="0" dirty="0"/>
              <a:t>Omów obszary funkcjonowania osób niepełnosprawnych w lokalnym środowisku</a:t>
            </a:r>
            <a:r>
              <a:rPr lang="en-US" sz="2000" b="0" kern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84566418"/>
      </p:ext>
    </p:extLst>
  </p:cSld>
  <p:clrMapOvr>
    <a:masterClrMapping/>
  </p:clrMapOvr>
  <p:transition advClick="0" advTm="3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 bwMode="auto">
          <a:xfrm>
            <a:off x="107950" y="2636838"/>
            <a:ext cx="86407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pl-PL" altLang="pl-PL" sz="2800" dirty="0">
                <a:solidFill>
                  <a:srgbClr val="262673"/>
                </a:solidFill>
                <a:latin typeface="Arial-ExtraBoldPL" charset="0"/>
                <a:sym typeface="Arial-ExtraBoldPL" charset="0"/>
              </a:rPr>
              <a:t>Dziękuję za uwagę</a:t>
            </a:r>
            <a:endParaRPr lang="pl-PL" altLang="pl-PL" sz="1800" dirty="0">
              <a:solidFill>
                <a:srgbClr val="262673"/>
              </a:solidFill>
              <a:latin typeface="Arial-ExtraBoldPL" charset="0"/>
              <a:sym typeface="Arial-ExtraBoldP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99735"/>
      </p:ext>
    </p:extLst>
  </p:cSld>
  <p:clrMapOvr>
    <a:masterClrMapping/>
  </p:clrMapOvr>
  <p:transition advClick="0" advTm="3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830C973-7789-4E72-985E-078A822CE010}"/>
              </a:ext>
            </a:extLst>
          </p:cNvPr>
          <p:cNvPicPr/>
          <p:nvPr/>
        </p:nvPicPr>
        <p:blipFill rotWithShape="1">
          <a:blip r:embed="rId2"/>
          <a:srcRect l="33781" t="26477" r="17926" b="95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70467"/>
      </p:ext>
    </p:extLst>
  </p:cSld>
  <p:clrMapOvr>
    <a:masterClrMapping/>
  </p:clrMapOvr>
  <p:transition advClick="0" advTm="3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54CC8E43-AE83-2144-A91B-94854C1DC6DC}"/>
              </a:ext>
            </a:extLst>
          </p:cNvPr>
          <p:cNvSpPr txBox="1">
            <a:spLocks/>
          </p:cNvSpPr>
          <p:nvPr/>
        </p:nvSpPr>
        <p:spPr>
          <a:xfrm>
            <a:off x="539552" y="980728"/>
            <a:ext cx="7776864" cy="604838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Wymiar psychologiczny niepełnosprawności</a:t>
            </a:r>
            <a:endParaRPr lang="en-US" sz="2800" kern="0" dirty="0">
              <a:latin typeface="+mn-lt"/>
            </a:endParaRPr>
          </a:p>
        </p:txBody>
      </p:sp>
      <p:sp>
        <p:nvSpPr>
          <p:cNvPr id="11" name="Symbol zastępczy zawartości 2"/>
          <p:cNvSpPr txBox="1">
            <a:spLocks noChangeArrowheads="1"/>
          </p:cNvSpPr>
          <p:nvPr/>
        </p:nvSpPr>
        <p:spPr bwMode="auto">
          <a:xfrm>
            <a:off x="539750" y="1772816"/>
            <a:ext cx="820871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400" dirty="0"/>
              <a:t>Zaburzenie aktywności,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Ograniczenie doświadczeń i kompetencji </a:t>
            </a:r>
            <a:r>
              <a:rPr lang="pl-PL" sz="2400" i="1" dirty="0"/>
              <a:t>(</a:t>
            </a:r>
            <a:r>
              <a:rPr lang="pl-PL" sz="2400" i="1" dirty="0" err="1"/>
              <a:t>disability</a:t>
            </a:r>
            <a:r>
              <a:rPr lang="pl-PL" sz="2400" dirty="0"/>
              <a:t>),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zaburzenia percepcji, myślenia, komunikowania się, motoryki, emocji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ustosunkowania personalne,</a:t>
            </a:r>
          </a:p>
          <a:p>
            <a:endParaRPr lang="en-US" altLang="pl-PL" b="0" kern="0" dirty="0"/>
          </a:p>
        </p:txBody>
      </p:sp>
    </p:spTree>
    <p:extLst>
      <p:ext uri="{BB962C8B-B14F-4D97-AF65-F5344CB8AC3E}">
        <p14:creationId xmlns:p14="http://schemas.microsoft.com/office/powerpoint/2010/main" val="3171432781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827584" y="1964521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E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s-ES" sz="2000" b="0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s-ES" sz="2000" b="0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s-ES" sz="2000" b="0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s-ES" sz="2000" b="0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s-ES" sz="2000" b="0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s-ES" sz="20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12CF0B8C-375E-A048-B8EE-A59DA3E8F680}"/>
              </a:ext>
            </a:extLst>
          </p:cNvPr>
          <p:cNvSpPr txBox="1">
            <a:spLocks/>
          </p:cNvSpPr>
          <p:nvPr/>
        </p:nvSpPr>
        <p:spPr>
          <a:xfrm>
            <a:off x="539750" y="1092200"/>
            <a:ext cx="7200900" cy="604838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Wymiar społeczny niepełnosprawności </a:t>
            </a:r>
            <a:endParaRPr lang="en-US" sz="2800" kern="0" dirty="0">
              <a:latin typeface="+mn-lt"/>
            </a:endParaRP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5402021C-F66C-2F41-BF9E-9A4BFAB3FA0B}"/>
              </a:ext>
            </a:extLst>
          </p:cNvPr>
          <p:cNvSpPr txBox="1">
            <a:spLocks/>
          </p:cNvSpPr>
          <p:nvPr/>
        </p:nvSpPr>
        <p:spPr>
          <a:xfrm>
            <a:off x="323528" y="1778000"/>
            <a:ext cx="8640960" cy="38115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2400" dirty="0"/>
              <a:t>Ograniczenie, upośledzenie funkcjonowania w rolach społecznych </a:t>
            </a:r>
            <a:r>
              <a:rPr lang="pl-PL" sz="2400" i="1" dirty="0"/>
              <a:t>(handicap)</a:t>
            </a:r>
            <a:r>
              <a:rPr lang="pl-PL" sz="2400" dirty="0"/>
              <a:t>;</a:t>
            </a:r>
          </a:p>
          <a:p>
            <a:r>
              <a:rPr lang="pl-PL" sz="2400" dirty="0"/>
              <a:t>Niesamodzielność fizyczna, </a:t>
            </a:r>
          </a:p>
          <a:p>
            <a:r>
              <a:rPr lang="pl-PL" sz="2400" dirty="0"/>
              <a:t>Osłabienie orientacji w otoczeniu, </a:t>
            </a:r>
          </a:p>
          <a:p>
            <a:r>
              <a:rPr lang="pl-PL" sz="2400" dirty="0"/>
              <a:t>Zaburzenia komunikacji interpersonalnej, </a:t>
            </a:r>
          </a:p>
          <a:p>
            <a:r>
              <a:rPr lang="pl-PL" sz="2400" dirty="0"/>
              <a:t>Utrudnienia w wykonywaniu zadań życiowych,</a:t>
            </a:r>
          </a:p>
          <a:p>
            <a:r>
              <a:rPr lang="pl-PL" sz="2400" dirty="0"/>
              <a:t>Zachowania aspołeczne i antyspołeczne</a:t>
            </a:r>
          </a:p>
          <a:p>
            <a:r>
              <a:rPr lang="pl-PL" sz="2400" dirty="0"/>
              <a:t>Inne</a:t>
            </a:r>
          </a:p>
        </p:txBody>
      </p:sp>
    </p:spTree>
    <p:extLst>
      <p:ext uri="{BB962C8B-B14F-4D97-AF65-F5344CB8AC3E}">
        <p14:creationId xmlns:p14="http://schemas.microsoft.com/office/powerpoint/2010/main" val="938228070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2797FE91-F47C-A747-93A7-5AACCD2374E6}"/>
              </a:ext>
            </a:extLst>
          </p:cNvPr>
          <p:cNvSpPr txBox="1">
            <a:spLocks/>
          </p:cNvSpPr>
          <p:nvPr/>
        </p:nvSpPr>
        <p:spPr>
          <a:xfrm>
            <a:off x="395536" y="836712"/>
            <a:ext cx="8388350" cy="791741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2800" dirty="0"/>
              <a:t>Płaszczyzny analiz niepełnosprawności</a:t>
            </a:r>
            <a:endParaRPr lang="en-US" sz="2800" kern="0" dirty="0">
              <a:latin typeface="+mn-lt"/>
            </a:endParaRPr>
          </a:p>
        </p:txBody>
      </p:sp>
      <p:sp>
        <p:nvSpPr>
          <p:cNvPr id="13" name="Symbol zastępczy zawartości 2"/>
          <p:cNvSpPr txBox="1">
            <a:spLocks noChangeArrowheads="1"/>
          </p:cNvSpPr>
          <p:nvPr/>
        </p:nvSpPr>
        <p:spPr bwMode="auto">
          <a:xfrm>
            <a:off x="322263" y="1988839"/>
            <a:ext cx="8570217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r>
              <a:rPr lang="pl-PL" sz="2400" dirty="0"/>
              <a:t>Płaszczyzna medyczna; (rehabilitacyjna)</a:t>
            </a:r>
          </a:p>
          <a:p>
            <a:r>
              <a:rPr lang="pl-PL" sz="2400" dirty="0"/>
              <a:t>Płaszczyzna prawna; (formalna)</a:t>
            </a:r>
          </a:p>
          <a:p>
            <a:r>
              <a:rPr lang="pl-PL" sz="2400" dirty="0"/>
              <a:t>Płaszczyzna socjologiczna (socjotechniczna)</a:t>
            </a:r>
          </a:p>
          <a:p>
            <a:r>
              <a:rPr lang="pl-PL" sz="2400" dirty="0"/>
              <a:t>Płaszczyzna pedagogiczna (najszersza- resocjalizacyjna, rewalidacyjna, rehabilitacyjna, </a:t>
            </a:r>
            <a:r>
              <a:rPr lang="pl-PL" sz="2400" dirty="0" err="1"/>
              <a:t>ortodydaktyczna</a:t>
            </a:r>
            <a:r>
              <a:rPr lang="pl-PL" sz="2400" dirty="0"/>
              <a:t>; terapeutyczna)</a:t>
            </a:r>
          </a:p>
          <a:p>
            <a:r>
              <a:rPr lang="pl-PL" sz="2400" dirty="0"/>
              <a:t>Płaszczyzna psychologiczna. (</a:t>
            </a:r>
            <a:r>
              <a:rPr lang="pl-PL" sz="2400" dirty="0" err="1"/>
              <a:t>psychotrapeutyczna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42440887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3FEB8799-2B76-2747-AC82-81FB9A680F7A}"/>
              </a:ext>
            </a:extLst>
          </p:cNvPr>
          <p:cNvSpPr txBox="1">
            <a:spLocks/>
          </p:cNvSpPr>
          <p:nvPr/>
        </p:nvSpPr>
        <p:spPr>
          <a:xfrm>
            <a:off x="251520" y="836712"/>
            <a:ext cx="8702675" cy="712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pPr>
              <a:defRPr/>
            </a:pPr>
            <a:r>
              <a:rPr lang="pl-PL" sz="3200" dirty="0"/>
              <a:t>Rodzaje niepełnosprawności</a:t>
            </a:r>
            <a:endParaRPr lang="en-US" sz="3000" kern="0" dirty="0">
              <a:latin typeface="+mn-lt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1D5E232C-6126-924A-9C98-AD6755B59A37}"/>
              </a:ext>
            </a:extLst>
          </p:cNvPr>
          <p:cNvSpPr txBox="1">
            <a:spLocks/>
          </p:cNvSpPr>
          <p:nvPr/>
        </p:nvSpPr>
        <p:spPr>
          <a:xfrm>
            <a:off x="467543" y="1772816"/>
            <a:ext cx="8486651" cy="3716759"/>
          </a:xfrm>
          <a:prstGeom prst="rect">
            <a:avLst/>
          </a:prstGeom>
        </p:spPr>
        <p:txBody>
          <a:bodyPr>
            <a:normAutofit/>
          </a:bodyPr>
          <a:lstStyle>
            <a:lvl1pPr marL="1873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defRPr lang="en-US"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901700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2pPr>
            <a:lvl3pPr marL="1212850" indent="-400050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3pPr>
            <a:lvl4pPr marL="1527175" indent="-403225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4pPr>
            <a:lvl5pPr marL="1839913" indent="-401638" algn="l" defTabSz="642938" rtl="0" eaLnBrk="0" fontAlgn="base" hangingPunct="0">
              <a:spcBef>
                <a:spcPts val="1675"/>
              </a:spcBef>
              <a:spcAft>
                <a:spcPct val="0"/>
              </a:spcAft>
              <a:buSzPct val="171000"/>
              <a:buFont typeface="Arial" panose="020B0604020202020204" pitchFamily="34" charset="0"/>
              <a:buChar char="•"/>
              <a:defRPr sz="2400">
                <a:solidFill>
                  <a:srgbClr val="202261"/>
                </a:solidFill>
                <a:latin typeface="+mn-lt"/>
                <a:sym typeface="Arial" panose="020B0604020202020204" pitchFamily="34" charset="0"/>
              </a:defRPr>
            </a:lvl5pPr>
            <a:lvl6pPr marL="22971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6pPr>
            <a:lvl7pPr marL="27543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7pPr>
            <a:lvl8pPr marL="32115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8pPr>
            <a:lvl9pPr marL="3668713" indent="-401638" algn="l" defTabSz="642938" rtl="0" fontAlgn="base">
              <a:spcBef>
                <a:spcPts val="1675"/>
              </a:spcBef>
              <a:spcAft>
                <a:spcPct val="0"/>
              </a:spcAft>
              <a:buSzPct val="171000"/>
              <a:buFont typeface="Arial" charset="0"/>
              <a:buChar char="•"/>
              <a:defRPr sz="2400">
                <a:solidFill>
                  <a:srgbClr val="202261"/>
                </a:solidFill>
                <a:latin typeface="+mn-lt"/>
                <a:sym typeface="Arial" charset="0"/>
              </a:defRPr>
            </a:lvl9pPr>
          </a:lstStyle>
          <a:p>
            <a:pPr marL="530225" indent="-342900">
              <a:buFont typeface="Arial" charset="0"/>
              <a:buChar char="•"/>
            </a:pPr>
            <a:r>
              <a:rPr lang="pl-PL" sz="2000" dirty="0"/>
              <a:t>Uszkodzenie narządów wzroku i słuchu, uszkodzenia mowy, </a:t>
            </a:r>
          </a:p>
          <a:p>
            <a:pPr marL="530225" indent="-342900">
              <a:buFont typeface="Arial" charset="0"/>
              <a:buChar char="•"/>
            </a:pPr>
            <a:r>
              <a:rPr lang="pl-PL" sz="2000" dirty="0"/>
              <a:t>Narządu ruchu, </a:t>
            </a:r>
          </a:p>
          <a:p>
            <a:pPr marL="530225" indent="-342900">
              <a:buFont typeface="Arial" charset="0"/>
              <a:buChar char="•"/>
            </a:pPr>
            <a:r>
              <a:rPr lang="pl-PL" sz="2000" dirty="0"/>
              <a:t>Narządów wewnętrznych </a:t>
            </a:r>
          </a:p>
          <a:p>
            <a:pPr marL="530225" indent="-342900">
              <a:buFont typeface="Arial" charset="0"/>
              <a:buChar char="•"/>
            </a:pPr>
            <a:r>
              <a:rPr lang="pl-PL" sz="2000" dirty="0"/>
              <a:t>Układu nerwowego.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Wszystkie te zaburzenia mogą występować jako niepełnosprawność jednorodna bądź niepełnosprawność sprzężona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270199204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46879</TotalTime>
  <Pages>0</Pages>
  <Words>5570</Words>
  <Characters>0</Characters>
  <Application>Microsoft Office PowerPoint</Application>
  <PresentationFormat>Pokaz na ekranie (4:3)</PresentationFormat>
  <Lines>0</Lines>
  <Paragraphs>393</Paragraphs>
  <Slides>53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53</vt:i4>
      </vt:variant>
    </vt:vector>
  </HeadingPairs>
  <TitlesOfParts>
    <vt:vector size="63" baseType="lpstr">
      <vt:lpstr>Arial</vt:lpstr>
      <vt:lpstr>Arial Bold</vt:lpstr>
      <vt:lpstr>Arial-ExtraBoldPL</vt:lpstr>
      <vt:lpstr>Bradley Hand ITC</vt:lpstr>
      <vt:lpstr>Gill Sans</vt:lpstr>
      <vt:lpstr>Times New Roman</vt:lpstr>
      <vt:lpstr>Wingdings</vt:lpstr>
      <vt:lpstr>Pantallazo inicio</vt:lpstr>
      <vt:lpstr>Pantallazo cierre</vt:lpstr>
      <vt:lpstr>1_WOIZ - prezentacja "wykładowa"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Patrycja Kabiesz</cp:lastModifiedBy>
  <cp:revision>1095</cp:revision>
  <cp:lastPrinted>2011-07-18T19:05:36Z</cp:lastPrinted>
  <dcterms:created xsi:type="dcterms:W3CDTF">2010-06-23T19:02:16Z</dcterms:created>
  <dcterms:modified xsi:type="dcterms:W3CDTF">2021-07-02T15:06:34Z</dcterms:modified>
</cp:coreProperties>
</file>