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88" r:id="rId2"/>
    <p:sldMasterId id="2147483675" r:id="rId3"/>
  </p:sldMasterIdLst>
  <p:notesMasterIdLst>
    <p:notesMasterId r:id="rId31"/>
  </p:notesMasterIdLst>
  <p:handoutMasterIdLst>
    <p:handoutMasterId r:id="rId32"/>
  </p:handoutMasterIdLst>
  <p:sldIdLst>
    <p:sldId id="627" r:id="rId4"/>
    <p:sldId id="574" r:id="rId5"/>
    <p:sldId id="648" r:id="rId6"/>
    <p:sldId id="651" r:id="rId7"/>
    <p:sldId id="667" r:id="rId8"/>
    <p:sldId id="668" r:id="rId9"/>
    <p:sldId id="669" r:id="rId10"/>
    <p:sldId id="670" r:id="rId11"/>
    <p:sldId id="671" r:id="rId12"/>
    <p:sldId id="672" r:id="rId13"/>
    <p:sldId id="673" r:id="rId14"/>
    <p:sldId id="674" r:id="rId15"/>
    <p:sldId id="678" r:id="rId16"/>
    <p:sldId id="679" r:id="rId17"/>
    <p:sldId id="680" r:id="rId18"/>
    <p:sldId id="652" r:id="rId19"/>
    <p:sldId id="690" r:id="rId20"/>
    <p:sldId id="691" r:id="rId21"/>
    <p:sldId id="692" r:id="rId22"/>
    <p:sldId id="693" r:id="rId23"/>
    <p:sldId id="694" r:id="rId24"/>
    <p:sldId id="695" r:id="rId25"/>
    <p:sldId id="697" r:id="rId26"/>
    <p:sldId id="700" r:id="rId27"/>
    <p:sldId id="704" r:id="rId28"/>
    <p:sldId id="702" r:id="rId29"/>
    <p:sldId id="703" r:id="rId30"/>
  </p:sldIdLst>
  <p:sldSz cx="9144000" cy="6858000" type="screen4x3"/>
  <p:notesSz cx="6669088" cy="9928225"/>
  <p:defaultTextStyle>
    <a:defPPr>
      <a:defRPr lang="en-US"/>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000" b="1" kern="1200">
        <a:solidFill>
          <a:schemeClr val="bg1"/>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Herrero Ligero" initials="CH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73"/>
    <a:srgbClr val="FF6600"/>
    <a:srgbClr val="F26200"/>
    <a:srgbClr val="0404E6"/>
    <a:srgbClr val="D16D09"/>
    <a:srgbClr val="D15509"/>
    <a:srgbClr val="FF3300"/>
    <a:srgbClr val="222061"/>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02" autoAdjust="0"/>
    <p:restoredTop sz="77961" autoAdjust="0"/>
  </p:normalViewPr>
  <p:slideViewPr>
    <p:cSldViewPr>
      <p:cViewPr>
        <p:scale>
          <a:sx n="80" d="100"/>
          <a:sy n="80" d="100"/>
        </p:scale>
        <p:origin x="1214" y="-965"/>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5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A786AC13-3B3C-434F-930F-3759522426C4}"/>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1" name="Rectangle 3">
            <a:extLst>
              <a:ext uri="{FF2B5EF4-FFF2-40B4-BE49-F238E27FC236}">
                <a16:creationId xmlns:a16="http://schemas.microsoft.com/office/drawing/2014/main" id="{12F27FC0-06F0-4D51-AA51-8BDFE07682D6}"/>
              </a:ext>
            </a:extLst>
          </p:cNvPr>
          <p:cNvSpPr>
            <a:spLocks noGrp="1" noChangeArrowheads="1"/>
          </p:cNvSpPr>
          <p:nvPr>
            <p:ph type="dt" sz="quarter"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2" name="Rectangle 4">
            <a:extLst>
              <a:ext uri="{FF2B5EF4-FFF2-40B4-BE49-F238E27FC236}">
                <a16:creationId xmlns:a16="http://schemas.microsoft.com/office/drawing/2014/main" id="{E82735A0-647D-4BD1-BD5B-45621751ED74}"/>
              </a:ext>
            </a:extLst>
          </p:cNvPr>
          <p:cNvSpPr>
            <a:spLocks noGrp="1" noChangeArrowheads="1"/>
          </p:cNvSpPr>
          <p:nvPr>
            <p:ph type="ftr" sz="quarter" idx="2"/>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5653" name="Rectangle 5">
            <a:extLst>
              <a:ext uri="{FF2B5EF4-FFF2-40B4-BE49-F238E27FC236}">
                <a16:creationId xmlns:a16="http://schemas.microsoft.com/office/drawing/2014/main" id="{8BC580F7-5C43-4800-8EB5-F383B44EFA06}"/>
              </a:ext>
            </a:extLst>
          </p:cNvPr>
          <p:cNvSpPr>
            <a:spLocks noGrp="1" noChangeArrowheads="1"/>
          </p:cNvSpPr>
          <p:nvPr>
            <p:ph type="sldNum" sz="quarter" idx="3"/>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F4D8571-DAE3-4A0A-B55A-D352E17371B3}" type="slidenum">
              <a:rPr lang="pl-PL" altLang="pl-PL"/>
              <a:pPr>
                <a:defRPr/>
              </a:pPr>
              <a:t>‹#›</a:t>
            </a:fld>
            <a:endParaRPr lang="pl-PL" altLang="pl-PL"/>
          </a:p>
        </p:txBody>
      </p:sp>
    </p:spTree>
    <p:extLst>
      <p:ext uri="{BB962C8B-B14F-4D97-AF65-F5344CB8AC3E}">
        <p14:creationId xmlns:p14="http://schemas.microsoft.com/office/powerpoint/2010/main" val="635484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D23DB73-A9FE-4E14-959C-1751FBB3DBE7}"/>
              </a:ext>
            </a:extLst>
          </p:cNvPr>
          <p:cNvSpPr>
            <a:spLocks noGrp="1" noChangeArrowheads="1"/>
          </p:cNvSpPr>
          <p:nvPr>
            <p:ph type="hdr" sz="quarter"/>
          </p:nvPr>
        </p:nvSpPr>
        <p:spPr bwMode="auto">
          <a:xfrm>
            <a:off x="0" y="0"/>
            <a:ext cx="2890838"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3" name="Rectangle 3">
            <a:extLst>
              <a:ext uri="{FF2B5EF4-FFF2-40B4-BE49-F238E27FC236}">
                <a16:creationId xmlns:a16="http://schemas.microsoft.com/office/drawing/2014/main" id="{A9DAA2C6-4EF0-41B4-BC9E-E27E5042BB98}"/>
              </a:ext>
            </a:extLst>
          </p:cNvPr>
          <p:cNvSpPr>
            <a:spLocks noGrp="1" noChangeArrowheads="1"/>
          </p:cNvSpPr>
          <p:nvPr>
            <p:ph type="dt" idx="1"/>
          </p:nvPr>
        </p:nvSpPr>
        <p:spPr bwMode="auto">
          <a:xfrm>
            <a:off x="3778250" y="0"/>
            <a:ext cx="2889250" cy="495300"/>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lvl1pPr algn="r"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3076" name="Rectangle 4">
            <a:extLst>
              <a:ext uri="{FF2B5EF4-FFF2-40B4-BE49-F238E27FC236}">
                <a16:creationId xmlns:a16="http://schemas.microsoft.com/office/drawing/2014/main" id="{6437E330-273C-4546-B9FD-22B008B64B45}"/>
              </a:ext>
            </a:extLst>
          </p:cNvPr>
          <p:cNvSpPr>
            <a:spLocks noGrp="1" noRot="1" noChangeAspect="1" noChangeArrowheads="1" noTextEdit="1"/>
          </p:cNvSpPr>
          <p:nvPr>
            <p:ph type="sldImg" idx="2"/>
          </p:nvPr>
        </p:nvSpPr>
        <p:spPr bwMode="auto">
          <a:xfrm>
            <a:off x="854075" y="746125"/>
            <a:ext cx="4960938"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5" name="Rectangle 5">
            <a:extLst>
              <a:ext uri="{FF2B5EF4-FFF2-40B4-BE49-F238E27FC236}">
                <a16:creationId xmlns:a16="http://schemas.microsoft.com/office/drawing/2014/main" id="{DB446E1B-717C-4A79-9E33-9563462D8FF2}"/>
              </a:ext>
            </a:extLst>
          </p:cNvPr>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4838" tIns="47419" rIns="94838" bIns="47419"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153606" name="Rectangle 6">
            <a:extLst>
              <a:ext uri="{FF2B5EF4-FFF2-40B4-BE49-F238E27FC236}">
                <a16:creationId xmlns:a16="http://schemas.microsoft.com/office/drawing/2014/main" id="{FCD46796-19B0-4292-B146-6897B629387F}"/>
              </a:ext>
            </a:extLst>
          </p:cNvPr>
          <p:cNvSpPr>
            <a:spLocks noGrp="1" noChangeArrowheads="1"/>
          </p:cNvSpPr>
          <p:nvPr>
            <p:ph type="ftr" sz="quarter" idx="4"/>
          </p:nvPr>
        </p:nvSpPr>
        <p:spPr bwMode="auto">
          <a:xfrm>
            <a:off x="0" y="9431338"/>
            <a:ext cx="2890838"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l" eaLnBrk="1" hangingPunct="1">
              <a:lnSpc>
                <a:spcPct val="100000"/>
              </a:lnSpc>
              <a:spcBef>
                <a:spcPct val="0"/>
              </a:spcBef>
              <a:buSzTx/>
              <a:buFontTx/>
              <a:buNone/>
              <a:defRPr sz="1200" b="0">
                <a:solidFill>
                  <a:schemeClr val="tx1"/>
                </a:solidFill>
                <a:latin typeface="Gill Sans" charset="0"/>
                <a:cs typeface="+mn-cs"/>
                <a:sym typeface="Arial" charset="0"/>
              </a:defRPr>
            </a:lvl1pPr>
          </a:lstStyle>
          <a:p>
            <a:pPr>
              <a:defRPr/>
            </a:pPr>
            <a:endParaRPr lang="pl-PL"/>
          </a:p>
        </p:txBody>
      </p:sp>
      <p:sp>
        <p:nvSpPr>
          <p:cNvPr id="153607" name="Rectangle 7">
            <a:extLst>
              <a:ext uri="{FF2B5EF4-FFF2-40B4-BE49-F238E27FC236}">
                <a16:creationId xmlns:a16="http://schemas.microsoft.com/office/drawing/2014/main" id="{9D239CE3-0A73-4B0C-BABC-9F9F7B8A64F9}"/>
              </a:ext>
            </a:extLst>
          </p:cNvPr>
          <p:cNvSpPr>
            <a:spLocks noGrp="1" noChangeArrowheads="1"/>
          </p:cNvSpPr>
          <p:nvPr>
            <p:ph type="sldNum" sz="quarter" idx="5"/>
          </p:nvPr>
        </p:nvSpPr>
        <p:spPr bwMode="auto">
          <a:xfrm>
            <a:off x="3778250" y="9431338"/>
            <a:ext cx="2889250" cy="495300"/>
          </a:xfrm>
          <a:prstGeom prst="rect">
            <a:avLst/>
          </a:prstGeom>
          <a:noFill/>
          <a:ln w="9525">
            <a:noFill/>
            <a:miter lim="800000"/>
            <a:headEnd/>
            <a:tailEnd/>
          </a:ln>
          <a:effectLst/>
        </p:spPr>
        <p:txBody>
          <a:bodyPr vert="horz" wrap="square" lIns="94838" tIns="47419" rIns="94838" bIns="47419" numCol="1" anchor="b" anchorCtr="0" compatLnSpc="1">
            <a:prstTxWarp prst="textNoShape">
              <a:avLst/>
            </a:prstTxWarp>
          </a:bodyPr>
          <a:lstStyle>
            <a:lvl1pPr algn="r" eaLnBrk="1" hangingPunct="1">
              <a:defRPr sz="1200" b="0">
                <a:solidFill>
                  <a:schemeClr val="tx1"/>
                </a:solidFill>
                <a:latin typeface="Gill Sans" charset="0"/>
              </a:defRPr>
            </a:lvl1pPr>
          </a:lstStyle>
          <a:p>
            <a:pPr>
              <a:defRPr/>
            </a:pPr>
            <a:fld id="{006E914C-D4D4-4E1B-A2D4-BEC8EAE69E5B}" type="slidenum">
              <a:rPr lang="pl-PL" altLang="pl-PL"/>
              <a:t>‹#›</a:t>
            </a:fld>
            <a:endParaRPr lang="pl-PL" altLang="pl-PL"/>
          </a:p>
        </p:txBody>
      </p:sp>
    </p:spTree>
    <p:extLst>
      <p:ext uri="{BB962C8B-B14F-4D97-AF65-F5344CB8AC3E}">
        <p14:creationId xmlns:p14="http://schemas.microsoft.com/office/powerpoint/2010/main" val="1479205412"/>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47052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1586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32581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25980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00623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760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6232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318481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20029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45079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20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92413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27625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21</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292505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22</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014445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23</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801833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24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537253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25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767360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26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69371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4</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10736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5</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80070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6</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55684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7</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3419862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dirty="0"/>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8</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1379213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9</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4274365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CD55DF0F-013F-46F2-BC29-A437598BDFFE}"/>
              </a:ext>
            </a:extLst>
          </p:cNvPr>
          <p:cNvSpPr>
            <a:spLocks noGrp="1" noRot="1" noChangeAspect="1" noChangeArrowheads="1" noTextEdit="1"/>
          </p:cNvSpPr>
          <p:nvPr>
            <p:ph type="sldImg"/>
          </p:nvPr>
        </p:nvSpPr>
        <p:spPr>
          <a:ln/>
        </p:spPr>
      </p:sp>
      <p:sp>
        <p:nvSpPr>
          <p:cNvPr id="8195" name="Symbol zastępczy notatek 2">
            <a:extLst>
              <a:ext uri="{FF2B5EF4-FFF2-40B4-BE49-F238E27FC236}">
                <a16:creationId xmlns:a16="http://schemas.microsoft.com/office/drawing/2014/main" id="{986E239D-3637-4B64-801C-3EC636594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a:p>
        </p:txBody>
      </p:sp>
      <p:sp>
        <p:nvSpPr>
          <p:cNvPr id="8196" name="Symbol zastępczy numeru slajdu 3">
            <a:extLst>
              <a:ext uri="{FF2B5EF4-FFF2-40B4-BE49-F238E27FC236}">
                <a16:creationId xmlns:a16="http://schemas.microsoft.com/office/drawing/2014/main" id="{9B5E58A9-4DA6-4CA6-9B15-34F94531656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fld id="{FDB71317-B0FD-4939-A434-DB14F7DC5134}" type="slidenum">
              <a:rPr lang="pl-PL" altLang="pl-PL" sz="1200" b="0" smtClean="0">
                <a:solidFill>
                  <a:schemeClr val="tx1"/>
                </a:solidFill>
                <a:latin typeface="Gill Sans" charset="0"/>
              </a:rPr>
              <a:t>10</a:t>
            </a:fld>
            <a:endParaRPr lang="pl-PL" altLang="pl-PL" sz="1200" b="0">
              <a:solidFill>
                <a:schemeClr val="tx1"/>
              </a:solidFill>
              <a:latin typeface="Gill Sans" charset="0"/>
            </a:endParaRPr>
          </a:p>
        </p:txBody>
      </p:sp>
    </p:spTree>
    <p:extLst>
      <p:ext uri="{BB962C8B-B14F-4D97-AF65-F5344CB8AC3E}">
        <p14:creationId xmlns:p14="http://schemas.microsoft.com/office/powerpoint/2010/main" val="266527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225554"/>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a:prstGeom prst="rect">
            <a:avLst/>
          </a:prstGeo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475500510"/>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sym typeface="Arial" charset="0"/>
            </a:endParaRPr>
          </a:p>
        </p:txBody>
      </p:sp>
      <p:sp>
        <p:nvSpPr>
          <p:cNvPr id="4" name="Symbol zastępczy tekst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3942999680"/>
      </p:ext>
    </p:extLst>
  </p:cSld>
  <p:clrMapOvr>
    <a:masterClrMapping/>
  </p:clrMapOvr>
  <p:transition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tytułu pionowego 2"/>
          <p:cNvSpPr>
            <a:spLocks noGrp="1"/>
          </p:cNvSpPr>
          <p:nvPr>
            <p:ph type="body" orient="vert" idx="1"/>
          </p:nvPr>
        </p:nvSpPr>
        <p:spPr>
          <a:xfrm>
            <a:off x="539750" y="1778000"/>
            <a:ext cx="2447925" cy="3000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23957132"/>
      </p:ext>
    </p:extLst>
  </p:cSld>
  <p:clrMapOvr>
    <a:masterClrMapping/>
  </p:clrMapOvr>
  <p:transition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34175" y="179388"/>
            <a:ext cx="2159000" cy="5781675"/>
          </a:xfrm>
          <a:prstGeom prst="rect">
            <a:avLst/>
          </a:prstGeo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252413" y="179388"/>
            <a:ext cx="6329362" cy="5781675"/>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124156749"/>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A28829C-D2C5-4D42-BE8A-4F8A41114E2B}"/>
              </a:ext>
            </a:extLst>
          </p:cNvPr>
          <p:cNvSpPr>
            <a:spLocks noGrp="1"/>
          </p:cNvSpPr>
          <p:nvPr>
            <p:ph type="dt" sz="half" idx="10"/>
          </p:nvPr>
        </p:nvSpPr>
        <p:spPr>
          <a:xfrm>
            <a:off x="628650" y="6356350"/>
            <a:ext cx="2057400" cy="365125"/>
          </a:xfrm>
          <a:prstGeom prst="rect">
            <a:avLst/>
          </a:prstGeom>
        </p:spPr>
        <p:txBody>
          <a:bodyPr/>
          <a:lstStyle/>
          <a:p>
            <a:fld id="{712B9414-CB0F-4C23-B371-28EC791D4E6B}" type="datetimeFigureOut">
              <a:rPr lang="es-ES" smtClean="0"/>
              <a:t>03/07/2021</a:t>
            </a:fld>
            <a:endParaRPr lang="es-ES"/>
          </a:p>
        </p:txBody>
      </p:sp>
      <p:sp>
        <p:nvSpPr>
          <p:cNvPr id="3" name="Marcador de pie de página 2">
            <a:extLst>
              <a:ext uri="{FF2B5EF4-FFF2-40B4-BE49-F238E27FC236}">
                <a16:creationId xmlns:a16="http://schemas.microsoft.com/office/drawing/2014/main" id="{6D0BB456-2253-4052-BF6A-44170294294E}"/>
              </a:ext>
            </a:extLst>
          </p:cNvPr>
          <p:cNvSpPr>
            <a:spLocks noGrp="1"/>
          </p:cNvSpPr>
          <p:nvPr>
            <p:ph type="ftr" sz="quarter" idx="11"/>
          </p:nvPr>
        </p:nvSpPr>
        <p:spPr>
          <a:xfrm>
            <a:off x="3028950" y="6356350"/>
            <a:ext cx="30861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BCB6EDE6-DB8A-4DB0-A5E1-EE58A5EEE730}"/>
              </a:ext>
            </a:extLst>
          </p:cNvPr>
          <p:cNvSpPr>
            <a:spLocks noGrp="1"/>
          </p:cNvSpPr>
          <p:nvPr>
            <p:ph type="sldNum" sz="quarter" idx="12"/>
          </p:nvPr>
        </p:nvSpPr>
        <p:spPr>
          <a:xfrm>
            <a:off x="6457950" y="6356350"/>
            <a:ext cx="2057400" cy="365125"/>
          </a:xfrm>
          <a:prstGeom prst="rect">
            <a:avLst/>
          </a:prstGeom>
        </p:spPr>
        <p:txBody>
          <a:bodyPr/>
          <a:lstStyle/>
          <a:p>
            <a:fld id="{44C48ACA-3E37-4987-8F1A-67691E09B26D}" type="slidenum">
              <a:rPr lang="es-ES" smtClean="0"/>
              <a:t>‹#›</a:t>
            </a:fld>
            <a:endParaRPr lang="es-ES"/>
          </a:p>
        </p:txBody>
      </p:sp>
    </p:spTree>
    <p:extLst>
      <p:ext uri="{BB962C8B-B14F-4D97-AF65-F5344CB8AC3E}">
        <p14:creationId xmlns:p14="http://schemas.microsoft.com/office/powerpoint/2010/main" val="198315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a:prstGeom prst="rect">
            <a:avLst/>
          </a:prstGeo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1792898901"/>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idx="1"/>
          </p:nvPr>
        </p:nvSpPr>
        <p:spPr>
          <a:xfrm>
            <a:off x="539750" y="1778000"/>
            <a:ext cx="2447925" cy="3000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5790323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971424270"/>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
        <p:nvSpPr>
          <p:cNvPr id="3" name="Symbol zastępczy zawartości 2"/>
          <p:cNvSpPr>
            <a:spLocks noGrp="1"/>
          </p:cNvSpPr>
          <p:nvPr>
            <p:ph sz="half" idx="1"/>
          </p:nvPr>
        </p:nvSpPr>
        <p:spPr>
          <a:xfrm>
            <a:off x="252413" y="1400175"/>
            <a:ext cx="4243387"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400175"/>
            <a:ext cx="4244975" cy="45608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716525946"/>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a:prstGeom prst="rect">
            <a:avLst/>
          </a:prstGeo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844907675"/>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539552" y="1091852"/>
            <a:ext cx="7200900" cy="604837"/>
          </a:xfrm>
          <a:prstGeom prst="rect">
            <a:avLst/>
          </a:prstGeom>
        </p:spPr>
        <p:txBody>
          <a:bodyPr/>
          <a:lstStyle/>
          <a:p>
            <a:r>
              <a:rPr lang="pl-PL"/>
              <a:t>Kliknij, aby edytować styl</a:t>
            </a:r>
          </a:p>
        </p:txBody>
      </p:sp>
    </p:spTree>
    <p:extLst>
      <p:ext uri="{BB962C8B-B14F-4D97-AF65-F5344CB8AC3E}">
        <p14:creationId xmlns:p14="http://schemas.microsoft.com/office/powerpoint/2010/main" val="233932656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12791"/>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1.jpg"/><Relationship Id="rId18" Type="http://schemas.openxmlformats.org/officeDocument/2006/relationships/image" Target="../media/image15.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17" Type="http://schemas.openxmlformats.org/officeDocument/2006/relationships/image" Target="../media/image14.gif"/><Relationship Id="rId2" Type="http://schemas.openxmlformats.org/officeDocument/2006/relationships/slideLayout" Target="../slideLayouts/slideLayout4.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Obraz 13" descr="Logo Politechniki ÅlÄskiej">
            <a:extLst>
              <a:ext uri="{FF2B5EF4-FFF2-40B4-BE49-F238E27FC236}">
                <a16:creationId xmlns:a16="http://schemas.microsoft.com/office/drawing/2014/main" id="{FC0A478C-BDBE-4BDE-AA43-47749735BE7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Obraz 14">
            <a:extLst>
              <a:ext uri="{FF2B5EF4-FFF2-40B4-BE49-F238E27FC236}">
                <a16:creationId xmlns:a16="http://schemas.microsoft.com/office/drawing/2014/main" id="{95BCF6DF-C3EE-4187-9DC0-ACE2D108ED2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Obraz 15">
            <a:extLst>
              <a:ext uri="{FF2B5EF4-FFF2-40B4-BE49-F238E27FC236}">
                <a16:creationId xmlns:a16="http://schemas.microsoft.com/office/drawing/2014/main" id="{1D9DFB03-099B-426B-8DE4-903ED8CC404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n 11">
            <a:extLst>
              <a:ext uri="{FF2B5EF4-FFF2-40B4-BE49-F238E27FC236}">
                <a16:creationId xmlns:a16="http://schemas.microsoft.com/office/drawing/2014/main" id="{05FE09E8-6CB9-4FD9-9D83-68B2B84BA510}"/>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C78C4C2B-68B9-4C0C-9BAD-FF084FB00A3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691"/>
            <a:ext cx="9144000" cy="1859280"/>
          </a:xfrm>
          <a:prstGeom prst="rect">
            <a:avLst/>
          </a:prstGeom>
        </p:spPr>
      </p:pic>
      <p:pic>
        <p:nvPicPr>
          <p:cNvPr id="12" name="Imagen 11">
            <a:extLst>
              <a:ext uri="{FF2B5EF4-FFF2-40B4-BE49-F238E27FC236}">
                <a16:creationId xmlns:a16="http://schemas.microsoft.com/office/drawing/2014/main" id="{25F30BC2-E2E6-493D-955E-C69103BB7BA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64287" y="1327888"/>
            <a:ext cx="1812155" cy="516936"/>
          </a:xfrm>
          <a:prstGeom prst="rect">
            <a:avLst/>
          </a:prstGeom>
        </p:spPr>
      </p:pic>
      <p:pic>
        <p:nvPicPr>
          <p:cNvPr id="15" name="Imagen 1">
            <a:extLst>
              <a:ext uri="{FF2B5EF4-FFF2-40B4-BE49-F238E27FC236}">
                <a16:creationId xmlns:a16="http://schemas.microsoft.com/office/drawing/2014/main" id="{D69C079C-D2FD-47BA-A0D7-4871D4A9AFC2}"/>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t="26203" b="8290"/>
          <a:stretch/>
        </p:blipFill>
        <p:spPr bwMode="auto">
          <a:xfrm rot="16200000">
            <a:off x="-1467543" y="3788789"/>
            <a:ext cx="3324052"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upo 5">
            <a:extLst>
              <a:ext uri="{FF2B5EF4-FFF2-40B4-BE49-F238E27FC236}">
                <a16:creationId xmlns:a16="http://schemas.microsoft.com/office/drawing/2014/main" id="{7F5898CD-F109-43CE-8333-D377CDEFC4E3}"/>
              </a:ext>
            </a:extLst>
          </p:cNvPr>
          <p:cNvGrpSpPr/>
          <p:nvPr userDrawn="1"/>
        </p:nvGrpSpPr>
        <p:grpSpPr>
          <a:xfrm>
            <a:off x="1427789" y="2101850"/>
            <a:ext cx="6288423" cy="1543174"/>
            <a:chOff x="2483768" y="2101850"/>
            <a:chExt cx="6288423" cy="1543174"/>
          </a:xfrm>
        </p:grpSpPr>
        <p:pic>
          <p:nvPicPr>
            <p:cNvPr id="14" name="Obraz 1">
              <a:extLst>
                <a:ext uri="{FF2B5EF4-FFF2-40B4-BE49-F238E27FC236}">
                  <a16:creationId xmlns:a16="http://schemas.microsoft.com/office/drawing/2014/main" id="{1407952D-8B25-4FA2-8918-81203F0FE34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839351" y="2101850"/>
              <a:ext cx="1932840" cy="154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ole tekstowe 17">
              <a:extLst>
                <a:ext uri="{FF2B5EF4-FFF2-40B4-BE49-F238E27FC236}">
                  <a16:creationId xmlns:a16="http://schemas.microsoft.com/office/drawing/2014/main" id="{D1CE1919-414B-4DE4-964C-B2C5E44ED078}"/>
                </a:ext>
              </a:extLst>
            </p:cNvPr>
            <p:cNvSpPr txBox="1"/>
            <p:nvPr userDrawn="1"/>
          </p:nvSpPr>
          <p:spPr bwMode="auto">
            <a:xfrm>
              <a:off x="2483768" y="2321491"/>
              <a:ext cx="4184730" cy="1103893"/>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1800" dirty="0">
                  <a:solidFill>
                    <a:schemeClr val="bg1">
                      <a:lumMod val="50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1800" dirty="0">
                <a:solidFill>
                  <a:schemeClr val="bg1">
                    <a:lumMod val="50000"/>
                  </a:schemeClr>
                </a:solidFill>
                <a:latin typeface="Times New Roman" panose="02020603050405020304" pitchFamily="18" charset="0"/>
                <a:ea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96" r:id="rId1"/>
  </p:sldLayoutIdLst>
  <p:transition advClick="0" advTm="3000"/>
  <p:txStyles>
    <p:titleStyle>
      <a:lvl1pPr algn="ctr" defTabSz="642938" rtl="0" eaLnBrk="0" fontAlgn="base" hangingPunct="0">
        <a:spcBef>
          <a:spcPct val="0"/>
        </a:spcBef>
        <a:spcAft>
          <a:spcPct val="0"/>
        </a:spcAft>
        <a:defRPr sz="3000">
          <a:solidFill>
            <a:schemeClr val="tx2"/>
          </a:solidFill>
          <a:latin typeface="+mj-lt"/>
          <a:ea typeface="+mj-ea"/>
          <a:cs typeface="+mj-cs"/>
        </a:defRPr>
      </a:lvl1pPr>
      <a:lvl2pPr algn="ctr" defTabSz="642938" rtl="0" eaLnBrk="0" fontAlgn="base" hangingPunct="0">
        <a:spcBef>
          <a:spcPct val="0"/>
        </a:spcBef>
        <a:spcAft>
          <a:spcPct val="0"/>
        </a:spcAft>
        <a:defRPr sz="3000">
          <a:solidFill>
            <a:schemeClr val="tx2"/>
          </a:solidFill>
          <a:latin typeface="Arial" charset="0"/>
        </a:defRPr>
      </a:lvl2pPr>
      <a:lvl3pPr algn="ctr" defTabSz="642938" rtl="0" eaLnBrk="0" fontAlgn="base" hangingPunct="0">
        <a:spcBef>
          <a:spcPct val="0"/>
        </a:spcBef>
        <a:spcAft>
          <a:spcPct val="0"/>
        </a:spcAft>
        <a:defRPr sz="3000">
          <a:solidFill>
            <a:schemeClr val="tx2"/>
          </a:solidFill>
          <a:latin typeface="Arial" charset="0"/>
        </a:defRPr>
      </a:lvl3pPr>
      <a:lvl4pPr algn="ctr" defTabSz="642938" rtl="0" eaLnBrk="0" fontAlgn="base" hangingPunct="0">
        <a:spcBef>
          <a:spcPct val="0"/>
        </a:spcBef>
        <a:spcAft>
          <a:spcPct val="0"/>
        </a:spcAft>
        <a:defRPr sz="3000">
          <a:solidFill>
            <a:schemeClr val="tx2"/>
          </a:solidFill>
          <a:latin typeface="Arial" charset="0"/>
        </a:defRPr>
      </a:lvl4pPr>
      <a:lvl5pPr algn="ctr" defTabSz="642938" rtl="0" eaLnBrk="0" fontAlgn="base" hangingPunct="0">
        <a:spcBef>
          <a:spcPct val="0"/>
        </a:spcBef>
        <a:spcAft>
          <a:spcPct val="0"/>
        </a:spcAft>
        <a:defRPr sz="3000">
          <a:solidFill>
            <a:schemeClr val="tx2"/>
          </a:solidFill>
          <a:latin typeface="Arial" charset="0"/>
        </a:defRPr>
      </a:lvl5pPr>
      <a:lvl6pPr marL="457200" algn="ctr" defTabSz="642938" rtl="0" eaLnBrk="1" fontAlgn="base" hangingPunct="1">
        <a:spcBef>
          <a:spcPct val="0"/>
        </a:spcBef>
        <a:spcAft>
          <a:spcPct val="0"/>
        </a:spcAft>
        <a:defRPr sz="3000">
          <a:solidFill>
            <a:schemeClr val="tx2"/>
          </a:solidFill>
          <a:latin typeface="Arial" charset="0"/>
        </a:defRPr>
      </a:lvl6pPr>
      <a:lvl7pPr marL="914400" algn="ctr" defTabSz="642938" rtl="0" eaLnBrk="1" fontAlgn="base" hangingPunct="1">
        <a:spcBef>
          <a:spcPct val="0"/>
        </a:spcBef>
        <a:spcAft>
          <a:spcPct val="0"/>
        </a:spcAft>
        <a:defRPr sz="3000">
          <a:solidFill>
            <a:schemeClr val="tx2"/>
          </a:solidFill>
          <a:latin typeface="Arial" charset="0"/>
        </a:defRPr>
      </a:lvl7pPr>
      <a:lvl8pPr marL="1371600" algn="ctr" defTabSz="642938" rtl="0" eaLnBrk="1" fontAlgn="base" hangingPunct="1">
        <a:spcBef>
          <a:spcPct val="0"/>
        </a:spcBef>
        <a:spcAft>
          <a:spcPct val="0"/>
        </a:spcAft>
        <a:defRPr sz="3000">
          <a:solidFill>
            <a:schemeClr val="tx2"/>
          </a:solidFill>
          <a:latin typeface="Arial" charset="0"/>
        </a:defRPr>
      </a:lvl8pPr>
      <a:lvl9pPr marL="1828800" algn="ctr" defTabSz="642938" rtl="0" eaLnBrk="1" fontAlgn="base" hangingPunct="1">
        <a:spcBef>
          <a:spcPct val="0"/>
        </a:spcBef>
        <a:spcAft>
          <a:spcPct val="0"/>
        </a:spcAft>
        <a:defRPr sz="3000">
          <a:solidFill>
            <a:schemeClr val="tx2"/>
          </a:solidFill>
          <a:latin typeface="Arial" charset="0"/>
        </a:defRPr>
      </a:lvl9pPr>
    </p:titleStyle>
    <p:bodyStyle>
      <a:lvl1pPr marL="241300" indent="-241300" algn="l" defTabSz="642938" rtl="0" eaLnBrk="0" fontAlgn="base" hangingPunct="0">
        <a:spcBef>
          <a:spcPct val="20000"/>
        </a:spcBef>
        <a:spcAft>
          <a:spcPct val="0"/>
        </a:spcAft>
        <a:buChar char="•"/>
        <a:defRPr sz="2200">
          <a:solidFill>
            <a:schemeClr val="tx1"/>
          </a:solidFill>
          <a:latin typeface="+mn-lt"/>
          <a:ea typeface="+mn-ea"/>
          <a:cs typeface="+mn-cs"/>
        </a:defRPr>
      </a:lvl1pPr>
      <a:lvl2pPr marL="522288" indent="-203200" algn="l" defTabSz="642938" rtl="0" eaLnBrk="0" fontAlgn="base" hangingPunct="0">
        <a:spcBef>
          <a:spcPct val="20000"/>
        </a:spcBef>
        <a:spcAft>
          <a:spcPct val="0"/>
        </a:spcAft>
        <a:buChar char="–"/>
        <a:defRPr sz="2000">
          <a:solidFill>
            <a:schemeClr val="tx1"/>
          </a:solidFill>
          <a:latin typeface="+mn-lt"/>
        </a:defRPr>
      </a:lvl2pPr>
      <a:lvl3pPr marL="803275" indent="-160338" algn="l" defTabSz="642938" rtl="0" eaLnBrk="0" fontAlgn="base" hangingPunct="0">
        <a:spcBef>
          <a:spcPct val="20000"/>
        </a:spcBef>
        <a:spcAft>
          <a:spcPct val="0"/>
        </a:spcAft>
        <a:buChar char="•"/>
        <a:defRPr sz="1700">
          <a:solidFill>
            <a:schemeClr val="tx1"/>
          </a:solidFill>
          <a:latin typeface="+mn-lt"/>
        </a:defRPr>
      </a:lvl3pPr>
      <a:lvl4pPr marL="1123950" indent="-160338" algn="l" defTabSz="642938" rtl="0" eaLnBrk="0" fontAlgn="base" hangingPunct="0">
        <a:spcBef>
          <a:spcPct val="20000"/>
        </a:spcBef>
        <a:spcAft>
          <a:spcPct val="0"/>
        </a:spcAft>
        <a:buChar char="–"/>
        <a:defRPr sz="1400">
          <a:solidFill>
            <a:schemeClr val="tx1"/>
          </a:solidFill>
          <a:latin typeface="+mn-lt"/>
        </a:defRPr>
      </a:lvl4pPr>
      <a:lvl5pPr marL="1446213" indent="-158750" algn="l" defTabSz="642938" rtl="0" eaLnBrk="0" fontAlgn="base" hangingPunct="0">
        <a:spcBef>
          <a:spcPct val="20000"/>
        </a:spcBef>
        <a:spcAft>
          <a:spcPct val="0"/>
        </a:spcAft>
        <a:buChar char="»"/>
        <a:defRPr sz="1400">
          <a:solidFill>
            <a:schemeClr val="tx1"/>
          </a:solidFill>
          <a:latin typeface="+mn-lt"/>
        </a:defRPr>
      </a:lvl5pPr>
      <a:lvl6pPr marL="1903413" indent="-158750" algn="l" defTabSz="642938" rtl="0" eaLnBrk="1" fontAlgn="base" hangingPunct="1">
        <a:spcBef>
          <a:spcPct val="20000"/>
        </a:spcBef>
        <a:spcAft>
          <a:spcPct val="0"/>
        </a:spcAft>
        <a:buChar char="»"/>
        <a:defRPr sz="1400">
          <a:solidFill>
            <a:schemeClr val="tx1"/>
          </a:solidFill>
          <a:latin typeface="+mn-lt"/>
        </a:defRPr>
      </a:lvl6pPr>
      <a:lvl7pPr marL="2360613" indent="-158750" algn="l" defTabSz="642938" rtl="0" eaLnBrk="1" fontAlgn="base" hangingPunct="1">
        <a:spcBef>
          <a:spcPct val="20000"/>
        </a:spcBef>
        <a:spcAft>
          <a:spcPct val="0"/>
        </a:spcAft>
        <a:buChar char="»"/>
        <a:defRPr sz="1400">
          <a:solidFill>
            <a:schemeClr val="tx1"/>
          </a:solidFill>
          <a:latin typeface="+mn-lt"/>
        </a:defRPr>
      </a:lvl7pPr>
      <a:lvl8pPr marL="2817813" indent="-158750" algn="l" defTabSz="642938" rtl="0" eaLnBrk="1" fontAlgn="base" hangingPunct="1">
        <a:spcBef>
          <a:spcPct val="20000"/>
        </a:spcBef>
        <a:spcAft>
          <a:spcPct val="0"/>
        </a:spcAft>
        <a:buChar char="»"/>
        <a:defRPr sz="1400">
          <a:solidFill>
            <a:schemeClr val="tx1"/>
          </a:solidFill>
          <a:latin typeface="+mn-lt"/>
        </a:defRPr>
      </a:lvl8pPr>
      <a:lvl9pPr marL="3275013" indent="-158750" algn="l" defTabSz="642938" rtl="0" eaLnBrk="1" fontAlgn="base" hangingPunct="1">
        <a:spcBef>
          <a:spcPct val="20000"/>
        </a:spcBef>
        <a:spcAft>
          <a:spcPct val="0"/>
        </a:spcAft>
        <a:buChar char="»"/>
        <a:defRPr sz="14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A25EB961-88E4-4728-B314-FAFCF9B56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499360"/>
            <a:ext cx="9144000" cy="1859280"/>
          </a:xfrm>
          <a:prstGeom prst="rect">
            <a:avLst/>
          </a:prstGeom>
        </p:spPr>
      </p:pic>
      <p:pic>
        <p:nvPicPr>
          <p:cNvPr id="10" name="Obraz 13" descr="Logo Politechniki ÅlÄskiej">
            <a:extLst>
              <a:ext uri="{FF2B5EF4-FFF2-40B4-BE49-F238E27FC236}">
                <a16:creationId xmlns:a16="http://schemas.microsoft.com/office/drawing/2014/main" id="{E6F63310-57AE-4CB7-ABA2-0D38297FF5C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l="1044" r="29419"/>
          <a:stretch>
            <a:fillRect/>
          </a:stretch>
        </p:blipFill>
        <p:spPr bwMode="auto">
          <a:xfrm>
            <a:off x="539750" y="5932488"/>
            <a:ext cx="18716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4">
            <a:extLst>
              <a:ext uri="{FF2B5EF4-FFF2-40B4-BE49-F238E27FC236}">
                <a16:creationId xmlns:a16="http://schemas.microsoft.com/office/drawing/2014/main" id="{9292324C-CFB2-460B-9F44-369411AFF05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53038" y="5805488"/>
            <a:ext cx="9747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5">
            <a:extLst>
              <a:ext uri="{FF2B5EF4-FFF2-40B4-BE49-F238E27FC236}">
                <a16:creationId xmlns:a16="http://schemas.microsoft.com/office/drawing/2014/main" id="{4053F563-1DBE-4277-9844-25737225E5D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l="10886" t="30379" r="9628" b="26703"/>
          <a:stretch>
            <a:fillRect/>
          </a:stretch>
        </p:blipFill>
        <p:spPr bwMode="auto">
          <a:xfrm>
            <a:off x="6958013" y="5868988"/>
            <a:ext cx="1646237"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1">
            <a:extLst>
              <a:ext uri="{FF2B5EF4-FFF2-40B4-BE49-F238E27FC236}">
                <a16:creationId xmlns:a16="http://schemas.microsoft.com/office/drawing/2014/main" id="{7119E8FE-952A-43B4-AB5D-00E7AAB77D56}"/>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070225" y="5983288"/>
            <a:ext cx="14525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Obraz 1">
            <a:extLst>
              <a:ext uri="{FF2B5EF4-FFF2-40B4-BE49-F238E27FC236}">
                <a16:creationId xmlns:a16="http://schemas.microsoft.com/office/drawing/2014/main" id="{4B91E131-E34F-4142-B43E-EB4BE20902F2}"/>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20542" y="1605980"/>
            <a:ext cx="1102916" cy="88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id="{281C17BF-4D2D-4320-886C-F959A3F3F51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875053" y="3789040"/>
            <a:ext cx="1812155" cy="516936"/>
          </a:xfrm>
          <a:prstGeom prst="rect">
            <a:avLst/>
          </a:prstGeom>
        </p:spPr>
      </p:pic>
    </p:spTree>
    <p:extLst>
      <p:ext uri="{BB962C8B-B14F-4D97-AF65-F5344CB8AC3E}">
        <p14:creationId xmlns:p14="http://schemas.microsoft.com/office/powerpoint/2010/main" val="2782553589"/>
      </p:ext>
    </p:extLst>
  </p:cSld>
  <p:clrMap bg1="lt1" tx1="dk1" bg2="lt2" tx2="dk2" accent1="accent1" accent2="accent2" accent3="accent3" accent4="accent4" accent5="accent5" accent6="accent6" hlink="hlink" folHlink="folHlink"/>
  <p:sldLayoutIdLst>
    <p:sldLayoutId id="21474836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 name="Imagen 34">
            <a:extLst>
              <a:ext uri="{FF2B5EF4-FFF2-40B4-BE49-F238E27FC236}">
                <a16:creationId xmlns:a16="http://schemas.microsoft.com/office/drawing/2014/main" id="{D43AE6C3-53DE-461E-AC57-9DBAB6517CE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4055"/>
            <a:ext cx="9144000" cy="693420"/>
          </a:xfrm>
          <a:prstGeom prst="rect">
            <a:avLst/>
          </a:prstGeom>
        </p:spPr>
      </p:pic>
      <p:cxnSp>
        <p:nvCxnSpPr>
          <p:cNvPr id="2054" name="Łącznik prosty 12">
            <a:extLst>
              <a:ext uri="{FF2B5EF4-FFF2-40B4-BE49-F238E27FC236}">
                <a16:creationId xmlns:a16="http://schemas.microsoft.com/office/drawing/2014/main" id="{BDA8FF72-1F9A-4CBC-95D9-36F84D2911F7}"/>
              </a:ext>
            </a:extLst>
          </p:cNvPr>
          <p:cNvCxnSpPr>
            <a:cxnSpLocks noChangeShapeType="1"/>
          </p:cNvCxnSpPr>
          <p:nvPr userDrawn="1"/>
        </p:nvCxnSpPr>
        <p:spPr bwMode="auto">
          <a:xfrm>
            <a:off x="-49213" y="6165304"/>
            <a:ext cx="9193213" cy="0"/>
          </a:xfrm>
          <a:prstGeom prst="line">
            <a:avLst/>
          </a:prstGeom>
          <a:noFill/>
          <a:ln w="12700" algn="ctr">
            <a:solidFill>
              <a:srgbClr val="0404E6"/>
            </a:solidFill>
            <a:round/>
            <a:headEnd/>
            <a:tailEnd/>
          </a:ln>
          <a:extLst>
            <a:ext uri="{909E8E84-426E-40DD-AFC4-6F175D3DCCD1}">
              <a14:hiddenFill xmlns:a14="http://schemas.microsoft.com/office/drawing/2010/main">
                <a:noFill/>
              </a14:hiddenFill>
            </a:ext>
          </a:extLst>
        </p:spPr>
      </p:cxnSp>
      <p:pic>
        <p:nvPicPr>
          <p:cNvPr id="20" name="Imagen 19">
            <a:extLst>
              <a:ext uri="{FF2B5EF4-FFF2-40B4-BE49-F238E27FC236}">
                <a16:creationId xmlns:a16="http://schemas.microsoft.com/office/drawing/2014/main" id="{84B2078D-D761-4969-AC15-3F27511FE3F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96336" y="260041"/>
            <a:ext cx="1235793" cy="352523"/>
          </a:xfrm>
          <a:prstGeom prst="rect">
            <a:avLst/>
          </a:prstGeom>
        </p:spPr>
      </p:pic>
      <p:grpSp>
        <p:nvGrpSpPr>
          <p:cNvPr id="27" name="Grupo 26">
            <a:extLst>
              <a:ext uri="{FF2B5EF4-FFF2-40B4-BE49-F238E27FC236}">
                <a16:creationId xmlns:a16="http://schemas.microsoft.com/office/drawing/2014/main" id="{84DE3E14-E354-4D50-B4D8-AF37FC47E772}"/>
              </a:ext>
            </a:extLst>
          </p:cNvPr>
          <p:cNvGrpSpPr/>
          <p:nvPr userDrawn="1"/>
        </p:nvGrpSpPr>
        <p:grpSpPr>
          <a:xfrm>
            <a:off x="323528" y="6309320"/>
            <a:ext cx="2664296" cy="386577"/>
            <a:chOff x="395536" y="6066170"/>
            <a:chExt cx="3468321" cy="503237"/>
          </a:xfrm>
        </p:grpSpPr>
        <p:pic>
          <p:nvPicPr>
            <p:cNvPr id="2051" name="Obraz 13" descr="Logo Politechniki ÅlÄskiej">
              <a:extLst>
                <a:ext uri="{FF2B5EF4-FFF2-40B4-BE49-F238E27FC236}">
                  <a16:creationId xmlns:a16="http://schemas.microsoft.com/office/drawing/2014/main" id="{45244FFF-A08E-4535-B2FB-082E0D4E499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r="78612"/>
            <a:stretch/>
          </p:blipFill>
          <p:spPr bwMode="auto">
            <a:xfrm>
              <a:off x="395536" y="6066170"/>
              <a:ext cx="57586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21">
              <a:extLst>
                <a:ext uri="{FF2B5EF4-FFF2-40B4-BE49-F238E27FC236}">
                  <a16:creationId xmlns:a16="http://schemas.microsoft.com/office/drawing/2014/main" id="{135AAC17-25D0-4F3A-8A2F-2B3D2BE9F5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56834" y="6140748"/>
              <a:ext cx="686346" cy="354081"/>
            </a:xfrm>
            <a:prstGeom prst="rect">
              <a:avLst/>
            </a:prstGeom>
          </p:spPr>
        </p:pic>
        <p:pic>
          <p:nvPicPr>
            <p:cNvPr id="24" name="Imagen 23">
              <a:extLst>
                <a:ext uri="{FF2B5EF4-FFF2-40B4-BE49-F238E27FC236}">
                  <a16:creationId xmlns:a16="http://schemas.microsoft.com/office/drawing/2014/main" id="{7910E8F0-C8C4-4479-9403-941484277EA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228612" y="6081970"/>
              <a:ext cx="470833" cy="471636"/>
            </a:xfrm>
            <a:prstGeom prst="rect">
              <a:avLst/>
            </a:prstGeom>
          </p:spPr>
        </p:pic>
        <p:pic>
          <p:nvPicPr>
            <p:cNvPr id="26" name="Imagen 25">
              <a:extLst>
                <a:ext uri="{FF2B5EF4-FFF2-40B4-BE49-F238E27FC236}">
                  <a16:creationId xmlns:a16="http://schemas.microsoft.com/office/drawing/2014/main" id="{D4C56CC0-078F-4C43-8D48-D8AF64722201}"/>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84877" y="6141605"/>
              <a:ext cx="878980" cy="352366"/>
            </a:xfrm>
            <a:prstGeom prst="rect">
              <a:avLst/>
            </a:prstGeom>
          </p:spPr>
        </p:pic>
      </p:grpSp>
      <p:cxnSp>
        <p:nvCxnSpPr>
          <p:cNvPr id="3" name="Conector recto 2">
            <a:extLst>
              <a:ext uri="{FF2B5EF4-FFF2-40B4-BE49-F238E27FC236}">
                <a16:creationId xmlns:a16="http://schemas.microsoft.com/office/drawing/2014/main" id="{9DF42E42-F554-4418-AD40-D27470710720}"/>
              </a:ext>
            </a:extLst>
          </p:cNvPr>
          <p:cNvCxnSpPr>
            <a:stCxn id="2051" idx="1"/>
          </p:cNvCxnSpPr>
          <p:nvPr userDrawn="1"/>
        </p:nvCxnSpPr>
        <p:spPr bwMode="auto">
          <a:xfrm flipV="1">
            <a:off x="323528" y="1340768"/>
            <a:ext cx="288032" cy="5161841"/>
          </a:xfrm>
          <a:prstGeom prst="line">
            <a:avLst/>
          </a:prstGeom>
          <a:noFill/>
          <a:ln w="12700" cap="flat" cmpd="sng" algn="ctr">
            <a:noFill/>
            <a:prstDash val="solid"/>
            <a:round/>
            <a:headEnd type="none" w="med" len="med"/>
            <a:tailEnd type="none" w="med" len="med"/>
          </a:ln>
          <a:effectLst/>
        </p:spPr>
      </p:cxnSp>
      <p:sp>
        <p:nvSpPr>
          <p:cNvPr id="12" name="pole tekstowe 17">
            <a:extLst>
              <a:ext uri="{FF2B5EF4-FFF2-40B4-BE49-F238E27FC236}">
                <a16:creationId xmlns:a16="http://schemas.microsoft.com/office/drawing/2014/main" id="{E7769513-69E3-4124-9A93-139F735492EC}"/>
              </a:ext>
            </a:extLst>
          </p:cNvPr>
          <p:cNvSpPr txBox="1"/>
          <p:nvPr userDrawn="1"/>
        </p:nvSpPr>
        <p:spPr>
          <a:xfrm>
            <a:off x="251520" y="116631"/>
            <a:ext cx="2980206" cy="432049"/>
          </a:xfrm>
          <a:prstGeom prst="rect">
            <a:avLst/>
          </a:prstGeom>
          <a:noFill/>
        </p:spPr>
        <p:txBody>
          <a:bodyPr>
            <a:scene3d>
              <a:camera prst="orthographicFront"/>
              <a:lightRig rig="harsh" dir="t"/>
            </a:scene3d>
            <a:sp3d extrusionH="57150" prstMaterial="matte">
              <a:bevelT w="63500" h="12700" prst="angle"/>
              <a:contourClr>
                <a:schemeClr val="bg1">
                  <a:lumMod val="65000"/>
                </a:schemeClr>
              </a:contourClr>
            </a:sp3d>
          </a:bodyPr>
          <a:lstStyle/>
          <a:p>
            <a:pPr algn="r">
              <a:spcAft>
                <a:spcPts val="0"/>
              </a:spcAft>
              <a:defRPr/>
            </a:pPr>
            <a:r>
              <a:rPr lang="en-US" sz="900" dirty="0">
                <a:solidFill>
                  <a:schemeClr val="bg2">
                    <a:lumMod val="75000"/>
                  </a:schemeClr>
                </a:solidFill>
                <a:ea typeface="Times New Roman" panose="02020603050405020304" pitchFamily="18" charset="0"/>
              </a:rPr>
              <a:t>Development of innovative training solutions in the ﬁeld of functional evaluation aimed at updating of the curricula of health sciences schools</a:t>
            </a:r>
            <a:endParaRPr lang="pl-PL" sz="900" dirty="0">
              <a:solidFill>
                <a:schemeClr val="bg2">
                  <a:lumMod val="75000"/>
                </a:schemeClr>
              </a:solidFill>
              <a:latin typeface="Times New Roman" panose="02020603050405020304" pitchFamily="18" charset="0"/>
              <a:ea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advTm="3000"/>
  <p:txStyles>
    <p:titleStyle>
      <a:lvl1pPr algn="ctr" defTabSz="642938" rtl="0" eaLnBrk="0" fontAlgn="base" hangingPunct="0">
        <a:spcBef>
          <a:spcPct val="0"/>
        </a:spcBef>
        <a:spcAft>
          <a:spcPct val="0"/>
        </a:spcAft>
        <a:defRPr sz="2400" b="1">
          <a:solidFill>
            <a:schemeClr val="tx1"/>
          </a:solidFill>
          <a:latin typeface="+mj-lt"/>
          <a:ea typeface="+mj-ea"/>
          <a:cs typeface="+mj-cs"/>
          <a:sym typeface="Arial Bold" charset="0"/>
        </a:defRPr>
      </a:lvl1pPr>
      <a:lvl2pPr algn="ctr" defTabSz="642938" rtl="0" eaLnBrk="0" fontAlgn="base" hangingPunct="0">
        <a:spcBef>
          <a:spcPct val="0"/>
        </a:spcBef>
        <a:spcAft>
          <a:spcPct val="0"/>
        </a:spcAft>
        <a:defRPr sz="2400" b="1">
          <a:solidFill>
            <a:schemeClr val="tx1"/>
          </a:solidFill>
          <a:latin typeface="Arial Bold" charset="0"/>
          <a:sym typeface="Arial Bold" charset="0"/>
        </a:defRPr>
      </a:lvl2pPr>
      <a:lvl3pPr algn="ctr" defTabSz="642938" rtl="0" eaLnBrk="0" fontAlgn="base" hangingPunct="0">
        <a:spcBef>
          <a:spcPct val="0"/>
        </a:spcBef>
        <a:spcAft>
          <a:spcPct val="0"/>
        </a:spcAft>
        <a:defRPr sz="2400" b="1">
          <a:solidFill>
            <a:schemeClr val="tx1"/>
          </a:solidFill>
          <a:latin typeface="Arial Bold" charset="0"/>
          <a:sym typeface="Arial Bold" charset="0"/>
        </a:defRPr>
      </a:lvl3pPr>
      <a:lvl4pPr algn="ctr" defTabSz="642938" rtl="0" eaLnBrk="0" fontAlgn="base" hangingPunct="0">
        <a:spcBef>
          <a:spcPct val="0"/>
        </a:spcBef>
        <a:spcAft>
          <a:spcPct val="0"/>
        </a:spcAft>
        <a:defRPr sz="2400" b="1">
          <a:solidFill>
            <a:schemeClr val="tx1"/>
          </a:solidFill>
          <a:latin typeface="Arial Bold" charset="0"/>
          <a:sym typeface="Arial Bold" charset="0"/>
        </a:defRPr>
      </a:lvl4pPr>
      <a:lvl5pPr algn="ctr" defTabSz="642938" rtl="0" eaLnBrk="0" fontAlgn="base" hangingPunct="0">
        <a:spcBef>
          <a:spcPct val="0"/>
        </a:spcBef>
        <a:spcAft>
          <a:spcPct val="0"/>
        </a:spcAft>
        <a:defRPr sz="2400" b="1">
          <a:solidFill>
            <a:schemeClr val="tx1"/>
          </a:solidFill>
          <a:latin typeface="Arial Bold" charset="0"/>
          <a:sym typeface="Arial Bold" charset="0"/>
        </a:defRPr>
      </a:lvl5pPr>
      <a:lvl6pPr marL="457200" algn="ctr" defTabSz="642938" rtl="0" fontAlgn="base">
        <a:spcBef>
          <a:spcPct val="0"/>
        </a:spcBef>
        <a:spcAft>
          <a:spcPct val="0"/>
        </a:spcAft>
        <a:defRPr sz="2800" b="1">
          <a:solidFill>
            <a:srgbClr val="202261"/>
          </a:solidFill>
          <a:latin typeface="Arial Bold" charset="0"/>
          <a:sym typeface="Arial Bold" charset="0"/>
        </a:defRPr>
      </a:lvl6pPr>
      <a:lvl7pPr marL="914400" algn="ctr" defTabSz="642938" rtl="0" fontAlgn="base">
        <a:spcBef>
          <a:spcPct val="0"/>
        </a:spcBef>
        <a:spcAft>
          <a:spcPct val="0"/>
        </a:spcAft>
        <a:defRPr sz="2800" b="1">
          <a:solidFill>
            <a:srgbClr val="202261"/>
          </a:solidFill>
          <a:latin typeface="Arial Bold" charset="0"/>
          <a:sym typeface="Arial Bold" charset="0"/>
        </a:defRPr>
      </a:lvl7pPr>
      <a:lvl8pPr marL="1371600" algn="ctr" defTabSz="642938" rtl="0" fontAlgn="base">
        <a:spcBef>
          <a:spcPct val="0"/>
        </a:spcBef>
        <a:spcAft>
          <a:spcPct val="0"/>
        </a:spcAft>
        <a:defRPr sz="2800" b="1">
          <a:solidFill>
            <a:srgbClr val="202261"/>
          </a:solidFill>
          <a:latin typeface="Arial Bold" charset="0"/>
          <a:sym typeface="Arial Bold" charset="0"/>
        </a:defRPr>
      </a:lvl8pPr>
      <a:lvl9pPr marL="1828800" algn="ctr" defTabSz="642938" rtl="0" fontAlgn="base">
        <a:spcBef>
          <a:spcPct val="0"/>
        </a:spcBef>
        <a:spcAft>
          <a:spcPct val="0"/>
        </a:spcAft>
        <a:defRPr sz="2800" b="1">
          <a:solidFill>
            <a:srgbClr val="202261"/>
          </a:solidFill>
          <a:latin typeface="Arial Bold" charset="0"/>
          <a:sym typeface="Arial Bold" charset="0"/>
        </a:defRPr>
      </a:lvl9pPr>
    </p:titleStyle>
    <p:bodyStyle>
      <a:lvl1pPr marL="187325" algn="l" defTabSz="642938" rtl="0" eaLnBrk="0" fontAlgn="base" hangingPunct="0">
        <a:spcBef>
          <a:spcPts val="1675"/>
        </a:spcBef>
        <a:spcAft>
          <a:spcPct val="0"/>
        </a:spcAft>
        <a:buSzPct val="171000"/>
        <a:buFont typeface="Arial" panose="020B0604020202020204" pitchFamily="34" charset="0"/>
        <a:defRPr lang="en-US" sz="1100">
          <a:solidFill>
            <a:schemeClr val="tx1"/>
          </a:solidFill>
          <a:latin typeface="+mn-lt"/>
          <a:ea typeface="+mn-ea"/>
          <a:cs typeface="+mn-cs"/>
          <a:sym typeface="Arial" panose="020B0604020202020204" pitchFamily="34" charset="0"/>
        </a:defRPr>
      </a:lvl1pPr>
      <a:lvl2pPr marL="901700"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2pPr>
      <a:lvl3pPr marL="1212850" indent="-400050"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3pPr>
      <a:lvl4pPr marL="1527175" indent="-403225"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4pPr>
      <a:lvl5pPr marL="1839913" indent="-401638" algn="l" defTabSz="642938" rtl="0" eaLnBrk="0" fontAlgn="base" hangingPunct="0">
        <a:spcBef>
          <a:spcPts val="1675"/>
        </a:spcBef>
        <a:spcAft>
          <a:spcPct val="0"/>
        </a:spcAft>
        <a:buSzPct val="171000"/>
        <a:buFont typeface="Arial" panose="020B0604020202020204" pitchFamily="34" charset="0"/>
        <a:buChar char="•"/>
        <a:defRPr sz="2400">
          <a:solidFill>
            <a:srgbClr val="202261"/>
          </a:solidFill>
          <a:latin typeface="+mn-lt"/>
          <a:sym typeface="Arial" panose="020B0604020202020204" pitchFamily="34" charset="0"/>
        </a:defRPr>
      </a:lvl5pPr>
      <a:lvl6pPr marL="22971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6pPr>
      <a:lvl7pPr marL="27543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7pPr>
      <a:lvl8pPr marL="32115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8pPr>
      <a:lvl9pPr marL="3668713" indent="-401638" algn="l" defTabSz="642938" rtl="0" fontAlgn="base">
        <a:spcBef>
          <a:spcPts val="1675"/>
        </a:spcBef>
        <a:spcAft>
          <a:spcPct val="0"/>
        </a:spcAft>
        <a:buSzPct val="171000"/>
        <a:buFont typeface="Arial" charset="0"/>
        <a:buChar char="•"/>
        <a:defRPr sz="2400">
          <a:solidFill>
            <a:srgbClr val="202261"/>
          </a:solidFill>
          <a:latin typeface="+mn-lt"/>
          <a:sym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emf"/><Relationship Id="rId7"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oleObject" Target="../embeddings/oleObject1.bin"/><Relationship Id="rId4" Type="http://schemas.openxmlformats.org/officeDocument/2006/relationships/image" Target="../media/image26.emf"/><Relationship Id="rId9"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AE9CA9-0967-4022-809E-3EFAC109DA22}"/>
              </a:ext>
            </a:extLst>
          </p:cNvPr>
          <p:cNvSpPr>
            <a:spLocks noChangeArrowheads="1"/>
          </p:cNvSpPr>
          <p:nvPr/>
        </p:nvSpPr>
        <p:spPr bwMode="auto">
          <a:xfrm>
            <a:off x="683568" y="3933056"/>
            <a:ext cx="792088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MODUL FUNKTIONSBEWERTUNG: KONZEPT UND METHODIK  </a:t>
            </a:r>
          </a:p>
          <a:p>
            <a:pPr algn="r" eaLnBrk="1" hangingPunct="1">
              <a:lnSpc>
                <a:spcPct val="90000"/>
              </a:lnSpc>
              <a:spcBef>
                <a:spcPts val="1675"/>
              </a:spcBef>
              <a:buSzPct val="171000"/>
              <a:buFont typeface="Arial" charset="0"/>
              <a:buNone/>
              <a:defRPr/>
            </a:pPr>
            <a:r>
              <a:rPr lang="en-US" sz="2000" dirty="0">
                <a:solidFill>
                  <a:schemeClr val="accent2">
                    <a:lumMod val="75000"/>
                  </a:schemeClr>
                </a:solidFill>
                <a:latin typeface="Bradley Hand ITC" panose="03070402050302030203" pitchFamily="66" charset="0"/>
                <a:cs typeface="+mn-cs"/>
                <a:sym typeface="Arial" charset="0"/>
              </a:rPr>
              <a:t>Didaktische Einheit </a:t>
            </a:r>
            <a:r>
              <a:rPr lang="pl-PL" sz="2000" dirty="0">
                <a:solidFill>
                  <a:schemeClr val="accent2">
                    <a:lumMod val="75000"/>
                  </a:schemeClr>
                </a:solidFill>
                <a:latin typeface="Bradley Hand ITC" panose="03070402050302030203" pitchFamily="66" charset="0"/>
                <a:cs typeface="+mn-cs"/>
                <a:sym typeface="Arial" charset="0"/>
              </a:rPr>
              <a:t>F</a:t>
            </a:r>
            <a:r>
              <a:rPr lang="en-US" sz="2000" dirty="0">
                <a:solidFill>
                  <a:schemeClr val="accent2">
                    <a:lumMod val="75000"/>
                  </a:schemeClr>
                </a:solidFill>
                <a:latin typeface="Bradley Hand ITC" panose="03070402050302030203" pitchFamily="66" charset="0"/>
                <a:cs typeface="+mn-cs"/>
                <a:sym typeface="Arial" charset="0"/>
              </a:rPr>
              <a:t>: </a:t>
            </a:r>
            <a:r>
              <a:rPr lang="en-US" sz="2000" dirty="0">
                <a:solidFill>
                  <a:schemeClr val="accent2">
                    <a:lumMod val="75000"/>
                  </a:schemeClr>
                </a:solidFill>
                <a:latin typeface="Bradley Hand ITC" panose="03070402050302030203" pitchFamily="66" charset="0"/>
                <a:sym typeface="Arial" charset="0"/>
              </a:rPr>
              <a:t>Bewertung der Funktionsfähigkeit: klassische Bewertungen  </a:t>
            </a:r>
            <a:br>
              <a:rPr lang="pl-PL" sz="2000" dirty="0">
                <a:solidFill>
                  <a:schemeClr val="accent2">
                    <a:lumMod val="75000"/>
                  </a:schemeClr>
                </a:solidFill>
                <a:latin typeface="Bradley Hand ITC" panose="03070402050302030203" pitchFamily="66" charset="0"/>
                <a:sym typeface="Arial" charset="0"/>
              </a:rPr>
            </a:br>
            <a:r>
              <a:rPr lang="en-US" sz="2000" dirty="0">
                <a:solidFill>
                  <a:schemeClr val="accent2">
                    <a:lumMod val="75000"/>
                  </a:schemeClr>
                </a:solidFill>
                <a:latin typeface="Bradley Hand ITC" panose="03070402050302030203" pitchFamily="66" charset="0"/>
                <a:sym typeface="Arial" charset="0"/>
              </a:rPr>
              <a:t>vs instrumentierte </a:t>
            </a:r>
            <a:r>
              <a:rPr lang="pl-PL" sz="2000" dirty="0" err="1">
                <a:solidFill>
                  <a:schemeClr val="accent2">
                    <a:lumMod val="75000"/>
                  </a:schemeClr>
                </a:solidFill>
                <a:latin typeface="Bradley Hand ITC" panose="03070402050302030203" pitchFamily="66" charset="0"/>
                <a:sym typeface="Arial" charset="0"/>
              </a:rPr>
              <a:t>Analyse</a:t>
            </a:r>
            <a:endParaRPr lang="en-US" sz="2000" dirty="0">
              <a:solidFill>
                <a:schemeClr val="accent2">
                  <a:lumMod val="75000"/>
                </a:schemeClr>
              </a:solidFill>
              <a:latin typeface="Bradley Hand ITC" panose="03070402050302030203" pitchFamily="66" charset="0"/>
              <a:cs typeface="+mn-cs"/>
              <a:sym typeface="Arial" charset="0"/>
            </a:endParaRPr>
          </a:p>
        </p:txBody>
      </p:sp>
    </p:spTree>
    <p:extLst>
      <p:ext uri="{BB962C8B-B14F-4D97-AF65-F5344CB8AC3E}">
        <p14:creationId xmlns:p14="http://schemas.microsoft.com/office/powerpoint/2010/main" val="3470262893"/>
      </p:ext>
    </p:extLst>
  </p:cSld>
  <p:clrMapOvr>
    <a:masterClrMapping/>
  </p:clrMapOvr>
  <p:transition advClick="0"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CuadroTexto 2">
            <a:extLst>
              <a:ext uri="{FF2B5EF4-FFF2-40B4-BE49-F238E27FC236}">
                <a16:creationId xmlns:a16="http://schemas.microsoft.com/office/drawing/2014/main" id="{76ECD4A2-E459-4E49-9EFA-C62482487147}"/>
              </a:ext>
            </a:extLst>
          </p:cNvPr>
          <p:cNvSpPr txBox="1"/>
          <p:nvPr/>
        </p:nvSpPr>
        <p:spPr>
          <a:xfrm>
            <a:off x="5497840" y="5445224"/>
            <a:ext cx="3672408" cy="707886"/>
          </a:xfrm>
          <a:prstGeom prst="rect">
            <a:avLst/>
          </a:prstGeom>
          <a:noFill/>
        </p:spPr>
        <p:txBody>
          <a:bodyPr wrap="square" rtlCol="0">
            <a:spAutoFit/>
          </a:bodyPr>
          <a:lstStyle/>
          <a:p>
            <a:pPr algn="r"/>
            <a:r>
              <a:rPr lang="pl-PL" i="1" dirty="0">
                <a:solidFill>
                  <a:schemeClr val="accent2"/>
                </a:solidFill>
              </a:rPr>
              <a:t>Quelle https://cerebralpalsy.org.au/our-research/about-cerebral-palsy/what-is-cerebral-palsy/severity-of-cerebral-palsy/gross-motor-function-classification-system/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3" name="Prostokąt 3">
            <a:extLst>
              <a:ext uri="{FF2B5EF4-FFF2-40B4-BE49-F238E27FC236}">
                <a16:creationId xmlns:a16="http://schemas.microsoft.com/office/drawing/2014/main" id="{199EB98F-A237-4660-AF48-BA6B1F117A96}"/>
              </a:ext>
            </a:extLst>
          </p:cNvPr>
          <p:cNvSpPr/>
          <p:nvPr/>
        </p:nvSpPr>
        <p:spPr>
          <a:xfrm>
            <a:off x="1259632" y="3552111"/>
            <a:ext cx="6552728" cy="1077218"/>
          </a:xfrm>
          <a:prstGeom prst="rect">
            <a:avLst/>
          </a:prstGeom>
        </p:spPr>
        <p:txBody>
          <a:bodyPr wrap="square">
            <a:spAutoFit/>
          </a:bodyPr>
          <a:lstStyle/>
          <a:p>
            <a:pPr algn="r">
              <a:defRPr/>
            </a:pPr>
            <a:r>
              <a:rPr lang="en-GB" sz="1600" b="0" dirty="0">
                <a:solidFill>
                  <a:schemeClr val="accent2">
                    <a:lumMod val="75000"/>
                  </a:schemeClr>
                </a:solidFill>
              </a:rPr>
              <a:t>GMFCS Stufe V</a:t>
            </a:r>
          </a:p>
          <a:p>
            <a:pPr algn="r">
              <a:defRPr/>
            </a:pPr>
            <a:r>
              <a:rPr lang="en-GB" sz="1600" b="0" dirty="0">
                <a:solidFill>
                  <a:schemeClr val="accent2">
                    <a:lumMod val="75000"/>
                  </a:schemeClr>
                </a:solidFill>
              </a:rPr>
              <a:t>Kinder werden in allen Einstellungen in einem manuellen Rollstuhl transportiert. Kinder sind in ihrer Fähigkeit eingeschränkt, eine antigravitative Kopf- und Rumpfhaltung beizubehalten und Bein- und Armbewegungen zu kontrollieren.</a:t>
            </a:r>
          </a:p>
        </p:txBody>
      </p:sp>
      <p:pic>
        <p:nvPicPr>
          <p:cNvPr id="5" name="Obraz 4" descr="Obraz zawierający rower&#10;&#10;Opis wygenerowany automatycznie">
            <a:extLst>
              <a:ext uri="{FF2B5EF4-FFF2-40B4-BE49-F238E27FC236}">
                <a16:creationId xmlns:a16="http://schemas.microsoft.com/office/drawing/2014/main" id="{1BDE87AD-C03B-4970-8150-8FE909B4E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890" y="2093313"/>
            <a:ext cx="3276600" cy="1762125"/>
          </a:xfrm>
          <a:prstGeom prst="rect">
            <a:avLst/>
          </a:prstGeom>
        </p:spPr>
      </p:pic>
      <p:sp>
        <p:nvSpPr>
          <p:cNvPr id="12" name="Prostokąt 11">
            <a:extLst>
              <a:ext uri="{FF2B5EF4-FFF2-40B4-BE49-F238E27FC236}">
                <a16:creationId xmlns:a16="http://schemas.microsoft.com/office/drawing/2014/main" id="{8DC10A76-7789-4644-89F6-5E7B12E5BBE7}"/>
              </a:ext>
            </a:extLst>
          </p:cNvPr>
          <p:cNvSpPr/>
          <p:nvPr/>
        </p:nvSpPr>
        <p:spPr>
          <a:xfrm>
            <a:off x="510758" y="908720"/>
            <a:ext cx="8135938" cy="461665"/>
          </a:xfrm>
          <a:prstGeom prst="rect">
            <a:avLst/>
          </a:prstGeom>
        </p:spPr>
        <p:txBody>
          <a:bodyPr>
            <a:spAutoFit/>
          </a:bodyPr>
          <a:lstStyle/>
          <a:p>
            <a:pPr algn="ctr">
              <a:defRPr/>
            </a:pPr>
            <a:r>
              <a:rPr lang="en-GB" sz="2400" dirty="0">
                <a:solidFill>
                  <a:schemeClr val="accent2">
                    <a:lumMod val="75000"/>
                  </a:schemeClr>
                </a:solidFill>
              </a:rPr>
              <a:t>Beispiele für in der klinischen Praxis verwendete Indikatoren</a:t>
            </a:r>
            <a:endParaRPr lang="en-US" sz="2400" b="0" dirty="0">
              <a:solidFill>
                <a:schemeClr val="accent2">
                  <a:lumMod val="75000"/>
                </a:schemeClr>
              </a:solidFill>
            </a:endParaRPr>
          </a:p>
        </p:txBody>
      </p:sp>
      <p:sp>
        <p:nvSpPr>
          <p:cNvPr id="14" name="Prostokąt 13">
            <a:extLst>
              <a:ext uri="{FF2B5EF4-FFF2-40B4-BE49-F238E27FC236}">
                <a16:creationId xmlns:a16="http://schemas.microsoft.com/office/drawing/2014/main" id="{DD561F54-8117-4F98-AF78-6CB81C0877F3}"/>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1097187245"/>
      </p:ext>
    </p:extLst>
  </p:cSld>
  <p:clrMapOvr>
    <a:masterClrMapping/>
  </p:clrMapOvr>
  <p:transition advClick="0" advTm="3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dirty="0"/>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453574" y="1700808"/>
            <a:ext cx="8250305" cy="4093428"/>
          </a:xfrm>
          <a:prstGeom prst="rect">
            <a:avLst/>
          </a:prstGeom>
        </p:spPr>
        <p:txBody>
          <a:bodyPr wrap="square">
            <a:spAutoFit/>
          </a:bodyPr>
          <a:lstStyle/>
          <a:p>
            <a:pPr algn="just">
              <a:defRPr/>
            </a:pPr>
            <a:r>
              <a:rPr lang="pl-PL" sz="2000" b="0" dirty="0">
                <a:solidFill>
                  <a:schemeClr val="accent2">
                    <a:lumMod val="75000"/>
                  </a:schemeClr>
                </a:solidFill>
              </a:rPr>
              <a:t>GMFM (Gross Motor </a:t>
            </a:r>
            <a:r>
              <a:rPr lang="pl-PL" sz="2000" b="0" dirty="0" err="1">
                <a:solidFill>
                  <a:schemeClr val="accent2">
                    <a:lumMod val="75000"/>
                  </a:schemeClr>
                </a:solidFill>
              </a:rPr>
              <a:t>Function Measure</a:t>
            </a:r>
            <a:r>
              <a:rPr lang="pl-PL" sz="2000" b="0" dirty="0">
                <a:solidFill>
                  <a:schemeClr val="accent2">
                    <a:lumMod val="75000"/>
                  </a:schemeClr>
                </a:solidFill>
              </a:rPr>
              <a:t>) - </a:t>
            </a:r>
            <a:r>
              <a:rPr lang="en-GB" sz="2000" b="0" dirty="0">
                <a:solidFill>
                  <a:schemeClr val="accent2">
                    <a:lumMod val="75000"/>
                  </a:schemeClr>
                </a:solidFill>
              </a:rPr>
              <a:t>der Patient hat spezifische Bewegungsabläufe, und jede Aufgabe ist in Größen verfügbar. Der Wert des Sets ist die Summe der verschiedenen Noten, die die Probanden erhalten.</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Es gibt zwei Versionen des GMFM. Der GMFM-88 ist die ursprüngliche Messung mit 88 Items. Die Items decken das Spektrum der grobmotorischen Aktivitäten in fünf Dimensionen ab.</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A: Liegend und rollend,</a:t>
            </a:r>
          </a:p>
          <a:p>
            <a:pPr algn="just">
              <a:defRPr/>
            </a:pPr>
            <a:r>
              <a:rPr lang="en-GB" sz="2000" b="0" dirty="0">
                <a:solidFill>
                  <a:schemeClr val="accent2">
                    <a:lumMod val="75000"/>
                  </a:schemeClr>
                </a:solidFill>
              </a:rPr>
              <a:t>B: Sitzend,</a:t>
            </a:r>
          </a:p>
          <a:p>
            <a:pPr algn="just">
              <a:defRPr/>
            </a:pPr>
            <a:r>
              <a:rPr lang="en-GB" sz="2000" b="0" dirty="0">
                <a:solidFill>
                  <a:schemeClr val="accent2">
                    <a:lumMod val="75000"/>
                  </a:schemeClr>
                </a:solidFill>
              </a:rPr>
              <a:t>C: Kriechend und kniend,</a:t>
            </a:r>
          </a:p>
          <a:p>
            <a:pPr algn="just">
              <a:defRPr/>
            </a:pPr>
            <a:r>
              <a:rPr lang="en-GB" sz="2000" b="0" dirty="0">
                <a:solidFill>
                  <a:schemeClr val="accent2">
                    <a:lumMod val="75000"/>
                  </a:schemeClr>
                </a:solidFill>
              </a:rPr>
              <a:t>D: Stehend, </a:t>
            </a:r>
          </a:p>
          <a:p>
            <a:pPr algn="just">
              <a:defRPr/>
            </a:pPr>
            <a:r>
              <a:rPr lang="en-GB" sz="2000" b="0" dirty="0">
                <a:solidFill>
                  <a:schemeClr val="accent2">
                    <a:lumMod val="75000"/>
                  </a:schemeClr>
                </a:solidFill>
              </a:rPr>
              <a:t>E: Gehen, Laufen und Springen.</a:t>
            </a:r>
          </a:p>
        </p:txBody>
      </p:sp>
      <p:sp>
        <p:nvSpPr>
          <p:cNvPr id="10" name="Prostokąt 9">
            <a:extLst>
              <a:ext uri="{FF2B5EF4-FFF2-40B4-BE49-F238E27FC236}">
                <a16:creationId xmlns:a16="http://schemas.microsoft.com/office/drawing/2014/main" id="{3945F15B-2FDB-48B1-8038-D0DE0841099C}"/>
              </a:ext>
            </a:extLst>
          </p:cNvPr>
          <p:cNvSpPr/>
          <p:nvPr/>
        </p:nvSpPr>
        <p:spPr>
          <a:xfrm>
            <a:off x="510758" y="908720"/>
            <a:ext cx="8135938" cy="461665"/>
          </a:xfrm>
          <a:prstGeom prst="rect">
            <a:avLst/>
          </a:prstGeom>
        </p:spPr>
        <p:txBody>
          <a:bodyPr>
            <a:spAutoFit/>
          </a:bodyPr>
          <a:lstStyle/>
          <a:p>
            <a:pPr algn="ctr">
              <a:defRPr/>
            </a:pPr>
            <a:r>
              <a:rPr lang="en-GB" sz="2400" dirty="0">
                <a:solidFill>
                  <a:schemeClr val="accent2">
                    <a:lumMod val="75000"/>
                  </a:schemeClr>
                </a:solidFill>
              </a:rPr>
              <a:t>Beispiele für in der klinischen Praxis verwendete Indikatoren</a:t>
            </a:r>
            <a:endParaRPr lang="en-US" sz="2400" b="0" dirty="0">
              <a:solidFill>
                <a:schemeClr val="accent2">
                  <a:lumMod val="75000"/>
                </a:schemeClr>
              </a:solidFill>
            </a:endParaRPr>
          </a:p>
        </p:txBody>
      </p:sp>
      <p:sp>
        <p:nvSpPr>
          <p:cNvPr id="11" name="Prostokąt 10">
            <a:extLst>
              <a:ext uri="{FF2B5EF4-FFF2-40B4-BE49-F238E27FC236}">
                <a16:creationId xmlns:a16="http://schemas.microsoft.com/office/drawing/2014/main" id="{600E84C4-8EC1-4090-A27C-6EBF28407A1F}"/>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323065159"/>
      </p:ext>
    </p:extLst>
  </p:cSld>
  <p:clrMapOvr>
    <a:masterClrMapping/>
  </p:clrMapOvr>
  <p:transition advClick="0"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453574" y="1843077"/>
            <a:ext cx="8250305" cy="3785652"/>
          </a:xfrm>
          <a:prstGeom prst="rect">
            <a:avLst/>
          </a:prstGeom>
        </p:spPr>
        <p:txBody>
          <a:bodyPr wrap="square">
            <a:spAutoFit/>
          </a:bodyPr>
          <a:lstStyle/>
          <a:p>
            <a:pPr algn="just">
              <a:defRPr/>
            </a:pPr>
            <a:r>
              <a:rPr lang="pl-PL" sz="2000" b="0" dirty="0">
                <a:solidFill>
                  <a:schemeClr val="accent2">
                    <a:lumMod val="75000"/>
                  </a:schemeClr>
                </a:solidFill>
              </a:rPr>
              <a:t>MACS (Manual </a:t>
            </a:r>
            <a:r>
              <a:rPr lang="pl-PL" sz="2000" b="0" dirty="0" err="1">
                <a:solidFill>
                  <a:schemeClr val="accent2">
                    <a:lumMod val="75000"/>
                  </a:schemeClr>
                </a:solidFill>
              </a:rPr>
              <a:t>Ability Classification </a:t>
            </a:r>
            <a:r>
              <a:rPr lang="pl-PL" sz="2000" b="0" dirty="0">
                <a:solidFill>
                  <a:schemeClr val="accent2">
                    <a:lumMod val="75000"/>
                  </a:schemeClr>
                </a:solidFill>
              </a:rPr>
              <a:t>System) - </a:t>
            </a:r>
            <a:r>
              <a:rPr lang="en-GB" sz="2000" b="0" dirty="0">
                <a:solidFill>
                  <a:schemeClr val="accent2">
                    <a:lumMod val="75000"/>
                  </a:schemeClr>
                </a:solidFill>
              </a:rPr>
              <a:t>Klassifikationssystem für manuelle Fähigkeiten. Bewertet wird die Fähigkeit des Patienten, bestimmte Bewegungen bei der Handhabung von Alltagsgegenständen auszuführen. Dabei wird auch der Verkehrsfluss berücksichtigt.</a:t>
            </a:r>
          </a:p>
          <a:p>
            <a:pPr algn="just">
              <a:defRPr/>
            </a:pPr>
            <a:endParaRPr lang="pl-PL" sz="2000" b="0" dirty="0">
              <a:solidFill>
                <a:schemeClr val="accent2">
                  <a:lumMod val="75000"/>
                </a:schemeClr>
              </a:solidFill>
            </a:endParaRPr>
          </a:p>
          <a:p>
            <a:pPr algn="just">
              <a:defRPr/>
            </a:pPr>
            <a:r>
              <a:rPr lang="pl-PL" sz="2000" b="0" dirty="0">
                <a:solidFill>
                  <a:schemeClr val="accent2">
                    <a:lumMod val="75000"/>
                  </a:schemeClr>
                </a:solidFill>
              </a:rPr>
              <a:t>BMFM (</a:t>
            </a:r>
            <a:r>
              <a:rPr lang="pl-PL" sz="2000" b="0" dirty="0" err="1">
                <a:solidFill>
                  <a:schemeClr val="accent2">
                    <a:lumMod val="75000"/>
                  </a:schemeClr>
                </a:solidFill>
              </a:rPr>
              <a:t>Bimanuelle Feinmotorik</a:t>
            </a:r>
            <a:r>
              <a:rPr lang="pl-PL" sz="2000" b="0" dirty="0">
                <a:solidFill>
                  <a:schemeClr val="accent2">
                    <a:lumMod val="75000"/>
                  </a:schemeClr>
                </a:solidFill>
              </a:rPr>
              <a:t>) - </a:t>
            </a:r>
            <a:r>
              <a:rPr lang="en-GB" sz="2000" b="0" dirty="0">
                <a:solidFill>
                  <a:schemeClr val="accent2">
                    <a:lumMod val="75000"/>
                  </a:schemeClr>
                </a:solidFill>
              </a:rPr>
              <a:t>ähnlich wie MASC, aber nur für die oberen Gliedmaßen</a:t>
            </a:r>
          </a:p>
          <a:p>
            <a:pPr algn="just">
              <a:defRPr/>
            </a:pPr>
            <a:endParaRPr lang="pl-PL" sz="2000" b="0" dirty="0">
              <a:solidFill>
                <a:schemeClr val="accent2">
                  <a:lumMod val="75000"/>
                </a:schemeClr>
              </a:solidFill>
            </a:endParaRPr>
          </a:p>
          <a:p>
            <a:pPr algn="just">
              <a:defRPr/>
            </a:pPr>
            <a:r>
              <a:rPr lang="pl-PL" sz="2000" b="0" dirty="0">
                <a:solidFill>
                  <a:schemeClr val="accent2">
                    <a:lumMod val="75000"/>
                  </a:schemeClr>
                </a:solidFill>
              </a:rPr>
              <a:t>FAQ (Gillette </a:t>
            </a:r>
            <a:r>
              <a:rPr lang="pl-PL" sz="2000" b="0" dirty="0" err="1">
                <a:solidFill>
                  <a:schemeClr val="accent2">
                    <a:lumMod val="75000"/>
                  </a:schemeClr>
                </a:solidFill>
              </a:rPr>
              <a:t>Functional Assessment Questionnaire</a:t>
            </a:r>
            <a:r>
              <a:rPr lang="pl-PL" sz="2000" b="0" dirty="0">
                <a:solidFill>
                  <a:schemeClr val="accent2">
                    <a:lumMod val="75000"/>
                  </a:schemeClr>
                </a:solidFill>
              </a:rPr>
              <a:t>) - </a:t>
            </a:r>
            <a:r>
              <a:rPr lang="en-GB" sz="2000" b="0" dirty="0">
                <a:solidFill>
                  <a:schemeClr val="accent2">
                    <a:lumMod val="75000"/>
                  </a:schemeClr>
                </a:solidFill>
              </a:rPr>
              <a:t>Bewertungssystem, das aus einer zehnstufigen Gehklassifizierung bei 22 ausgeführten Aktivitäten besteht, bewertet auf der Likert-Skala von 0 bis 5</a:t>
            </a:r>
            <a:endParaRPr lang="pl-PL" sz="2000" b="0" dirty="0">
              <a:solidFill>
                <a:schemeClr val="accent2">
                  <a:lumMod val="75000"/>
                </a:schemeClr>
              </a:solidFill>
            </a:endParaRPr>
          </a:p>
          <a:p>
            <a:pPr algn="just">
              <a:defRPr/>
            </a:pPr>
            <a:endParaRPr lang="pl-PL" sz="2000" b="0" dirty="0">
              <a:solidFill>
                <a:schemeClr val="accent2">
                  <a:lumMod val="75000"/>
                </a:schemeClr>
              </a:solidFill>
            </a:endParaRPr>
          </a:p>
        </p:txBody>
      </p:sp>
      <p:sp>
        <p:nvSpPr>
          <p:cNvPr id="11" name="Prostokąt 10">
            <a:extLst>
              <a:ext uri="{FF2B5EF4-FFF2-40B4-BE49-F238E27FC236}">
                <a16:creationId xmlns:a16="http://schemas.microsoft.com/office/drawing/2014/main" id="{B38C5FFD-85DB-4A5E-9D51-77C036A61BC4}"/>
              </a:ext>
            </a:extLst>
          </p:cNvPr>
          <p:cNvSpPr/>
          <p:nvPr/>
        </p:nvSpPr>
        <p:spPr>
          <a:xfrm>
            <a:off x="510758" y="908720"/>
            <a:ext cx="8135938" cy="461665"/>
          </a:xfrm>
          <a:prstGeom prst="rect">
            <a:avLst/>
          </a:prstGeom>
        </p:spPr>
        <p:txBody>
          <a:bodyPr>
            <a:spAutoFit/>
          </a:bodyPr>
          <a:lstStyle/>
          <a:p>
            <a:pPr algn="ctr">
              <a:defRPr/>
            </a:pPr>
            <a:r>
              <a:rPr lang="en-GB" sz="2400" dirty="0">
                <a:solidFill>
                  <a:schemeClr val="accent2">
                    <a:lumMod val="75000"/>
                  </a:schemeClr>
                </a:solidFill>
              </a:rPr>
              <a:t>Beispiele für in der klinischen Praxis verwendete Indikatoren</a:t>
            </a:r>
            <a:endParaRPr lang="en-US" sz="2400" b="0" dirty="0">
              <a:solidFill>
                <a:schemeClr val="accent2">
                  <a:lumMod val="75000"/>
                </a:schemeClr>
              </a:solidFill>
            </a:endParaRPr>
          </a:p>
        </p:txBody>
      </p:sp>
      <p:sp>
        <p:nvSpPr>
          <p:cNvPr id="10" name="Prostokąt 9">
            <a:extLst>
              <a:ext uri="{FF2B5EF4-FFF2-40B4-BE49-F238E27FC236}">
                <a16:creationId xmlns:a16="http://schemas.microsoft.com/office/drawing/2014/main" id="{D1270430-77D5-4D3D-A500-E75C938C54E3}"/>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1418241178"/>
      </p:ext>
    </p:extLst>
  </p:cSld>
  <p:clrMapOvr>
    <a:masterClrMapping/>
  </p:clrMapOvr>
  <p:transition advClick="0" advTm="3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1200329"/>
          </a:xfrm>
          <a:prstGeom prst="rect">
            <a:avLst/>
          </a:prstGeom>
        </p:spPr>
        <p:txBody>
          <a:bodyPr>
            <a:spAutoFit/>
          </a:bodyPr>
          <a:lstStyle/>
          <a:p>
            <a:pPr algn="ctr">
              <a:defRPr/>
            </a:pPr>
            <a:r>
              <a:rPr lang="en-GB" sz="2400" dirty="0">
                <a:solidFill>
                  <a:schemeClr val="accent2">
                    <a:lumMod val="75000"/>
                  </a:schemeClr>
                </a:solidFill>
              </a:rPr>
              <a:t>Test Up and Go als Beispiel für einen Test zur Beurteilung der funktionellen Fähigkeiten des Patienten</a:t>
            </a:r>
          </a:p>
          <a:p>
            <a:pPr algn="ctr">
              <a:defRPr/>
            </a:pPr>
            <a:r>
              <a:rPr lang="en-GB" sz="2400" dirty="0">
                <a:solidFill>
                  <a:schemeClr val="accent2">
                    <a:lumMod val="75000"/>
                  </a:schemeClr>
                </a:solidFill>
              </a:rPr>
              <a:t>- Test für die klinische </a:t>
            </a:r>
            <a:r>
              <a:rPr lang="en-GB" sz="2400" dirty="0" err="1">
                <a:solidFill>
                  <a:schemeClr val="accent2">
                    <a:lumMod val="75000"/>
                  </a:schemeClr>
                </a:solidFill>
              </a:rPr>
              <a:t>Beurteilung</a:t>
            </a:r>
            <a:endParaRPr lang="en-US" sz="2400" b="0" dirty="0">
              <a:solidFill>
                <a:schemeClr val="accent2">
                  <a:lumMod val="75000"/>
                </a:schemeClr>
              </a:solidFill>
            </a:endParaRPr>
          </a:p>
        </p:txBody>
      </p:sp>
      <p:pic>
        <p:nvPicPr>
          <p:cNvPr id="3" name="Obraz 2" descr="Obraz zawierający rysunek&#10;&#10;Opis wygenerowany automatycznie">
            <a:extLst>
              <a:ext uri="{FF2B5EF4-FFF2-40B4-BE49-F238E27FC236}">
                <a16:creationId xmlns:a16="http://schemas.microsoft.com/office/drawing/2014/main" id="{E223C06B-032E-4D3B-904F-C708E8640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351" y="2564904"/>
            <a:ext cx="3085686" cy="2128476"/>
          </a:xfrm>
          <a:prstGeom prst="rect">
            <a:avLst/>
          </a:prstGeom>
        </p:spPr>
      </p:pic>
      <p:sp>
        <p:nvSpPr>
          <p:cNvPr id="11" name="CuadroTexto 2">
            <a:extLst>
              <a:ext uri="{FF2B5EF4-FFF2-40B4-BE49-F238E27FC236}">
                <a16:creationId xmlns:a16="http://schemas.microsoft.com/office/drawing/2014/main" id="{5AE2199B-3A8C-40F6-91B8-4B33C4674B35}"/>
              </a:ext>
            </a:extLst>
          </p:cNvPr>
          <p:cNvSpPr txBox="1"/>
          <p:nvPr/>
        </p:nvSpPr>
        <p:spPr>
          <a:xfrm>
            <a:off x="5497840" y="5445224"/>
            <a:ext cx="3672408" cy="400110"/>
          </a:xfrm>
          <a:prstGeom prst="rect">
            <a:avLst/>
          </a:prstGeom>
          <a:noFill/>
        </p:spPr>
        <p:txBody>
          <a:bodyPr wrap="square" rtlCol="0">
            <a:spAutoFit/>
          </a:bodyPr>
          <a:lstStyle/>
          <a:p>
            <a:pPr algn="r"/>
            <a:r>
              <a:rPr lang="en-GB" i="1" dirty="0">
                <a:solidFill>
                  <a:schemeClr val="accent2"/>
                </a:solidFill>
              </a:rPr>
              <a:t>Quelle </a:t>
            </a:r>
            <a:r>
              <a:rPr lang="pl-PL" i="1" dirty="0">
                <a:solidFill>
                  <a:schemeClr val="accent2"/>
                </a:solidFill>
              </a:rPr>
              <a:t>https://x10therapy.com/wp-content/uploads/2019/08/TUG-TEST.jpg 15.01.2020</a:t>
            </a:r>
            <a:endParaRPr lang="en-GB" i="1" dirty="0">
              <a:solidFill>
                <a:schemeClr val="accent2"/>
              </a:solidFill>
            </a:endParaRPr>
          </a:p>
        </p:txBody>
      </p:sp>
      <p:sp>
        <p:nvSpPr>
          <p:cNvPr id="14" name="Prostokąt 3">
            <a:extLst>
              <a:ext uri="{FF2B5EF4-FFF2-40B4-BE49-F238E27FC236}">
                <a16:creationId xmlns:a16="http://schemas.microsoft.com/office/drawing/2014/main" id="{7780CE23-5D34-4C26-BB78-773E61DB97B7}"/>
              </a:ext>
            </a:extLst>
          </p:cNvPr>
          <p:cNvSpPr/>
          <p:nvPr/>
        </p:nvSpPr>
        <p:spPr>
          <a:xfrm>
            <a:off x="251520" y="3212976"/>
            <a:ext cx="8250305" cy="2800767"/>
          </a:xfrm>
          <a:prstGeom prst="rect">
            <a:avLst/>
          </a:prstGeom>
        </p:spPr>
        <p:txBody>
          <a:bodyPr wrap="square">
            <a:spAutoFit/>
          </a:bodyPr>
          <a:lstStyle/>
          <a:p>
            <a:pPr algn="just">
              <a:defRPr/>
            </a:pPr>
            <a:r>
              <a:rPr lang="en-GB" sz="1600" b="0" dirty="0">
                <a:solidFill>
                  <a:schemeClr val="accent2">
                    <a:lumMod val="75000"/>
                  </a:schemeClr>
                </a:solidFill>
              </a:rPr>
              <a:t>Beim "START"-Befehl hat das Subjekt die Aufgabe,:</a:t>
            </a:r>
          </a:p>
          <a:p>
            <a:pPr algn="just">
              <a:defRPr/>
            </a:pPr>
            <a:endParaRPr lang="en-GB" sz="1600" b="0" dirty="0">
              <a:solidFill>
                <a:schemeClr val="accent2">
                  <a:lumMod val="75000"/>
                </a:schemeClr>
              </a:solidFill>
            </a:endParaRPr>
          </a:p>
          <a:p>
            <a:pPr algn="just">
              <a:defRPr/>
            </a:pPr>
            <a:r>
              <a:rPr lang="en-GB" sz="1600" b="0" dirty="0">
                <a:solidFill>
                  <a:schemeClr val="accent2">
                    <a:lumMod val="75000"/>
                  </a:schemeClr>
                </a:solidFill>
              </a:rPr>
              <a:t>1. Stehen Sie vom Stuhl auf</a:t>
            </a:r>
          </a:p>
          <a:p>
            <a:pPr algn="just">
              <a:defRPr/>
            </a:pPr>
            <a:endParaRPr lang="en-GB" sz="1600" b="0" dirty="0">
              <a:solidFill>
                <a:schemeClr val="accent2">
                  <a:lumMod val="75000"/>
                </a:schemeClr>
              </a:solidFill>
            </a:endParaRPr>
          </a:p>
          <a:p>
            <a:pPr algn="just">
              <a:defRPr/>
            </a:pPr>
            <a:r>
              <a:rPr lang="en-GB" sz="1600" b="0" dirty="0">
                <a:solidFill>
                  <a:schemeClr val="accent2">
                    <a:lumMod val="75000"/>
                  </a:schemeClr>
                </a:solidFill>
              </a:rPr>
              <a:t>2. Legen Sie die Strecke 3 Meter in normalem Tempo zurück</a:t>
            </a:r>
          </a:p>
          <a:p>
            <a:pPr algn="just">
              <a:defRPr/>
            </a:pPr>
            <a:endParaRPr lang="en-GB" sz="1600" b="0" dirty="0">
              <a:solidFill>
                <a:schemeClr val="accent2">
                  <a:lumMod val="75000"/>
                </a:schemeClr>
              </a:solidFill>
            </a:endParaRPr>
          </a:p>
          <a:p>
            <a:pPr algn="just">
              <a:defRPr/>
            </a:pPr>
            <a:r>
              <a:rPr lang="en-GB" sz="1600" b="0" dirty="0">
                <a:solidFill>
                  <a:schemeClr val="accent2">
                    <a:lumMod val="75000"/>
                  </a:schemeClr>
                </a:solidFill>
              </a:rPr>
              <a:t>3. Überqueren Sie die Linie und beenden Sie den vorgesehenen Abstand</a:t>
            </a:r>
          </a:p>
          <a:p>
            <a:pPr algn="just">
              <a:defRPr/>
            </a:pPr>
            <a:endParaRPr lang="en-GB" sz="1600" b="0" dirty="0">
              <a:solidFill>
                <a:schemeClr val="accent2">
                  <a:lumMod val="75000"/>
                </a:schemeClr>
              </a:solidFill>
            </a:endParaRPr>
          </a:p>
          <a:p>
            <a:pPr algn="just">
              <a:defRPr/>
            </a:pPr>
            <a:r>
              <a:rPr lang="en-GB" sz="1600" b="0" dirty="0">
                <a:solidFill>
                  <a:schemeClr val="accent2">
                    <a:lumMod val="75000"/>
                  </a:schemeClr>
                </a:solidFill>
              </a:rPr>
              <a:t>4. Machen Sie eine Drehung um 180 Grad</a:t>
            </a:r>
          </a:p>
          <a:p>
            <a:pPr algn="just">
              <a:defRPr/>
            </a:pPr>
            <a:endParaRPr lang="en-GB" sz="1600" b="0" dirty="0">
              <a:solidFill>
                <a:schemeClr val="accent2">
                  <a:lumMod val="75000"/>
                </a:schemeClr>
              </a:solidFill>
            </a:endParaRPr>
          </a:p>
          <a:p>
            <a:pPr algn="just">
              <a:defRPr/>
            </a:pPr>
            <a:r>
              <a:rPr lang="en-GB" sz="1600" b="0" dirty="0">
                <a:solidFill>
                  <a:schemeClr val="accent2">
                    <a:lumMod val="75000"/>
                  </a:schemeClr>
                </a:solidFill>
              </a:rPr>
              <a:t>5. Zurück zum Lehrstuhl und erneute Prüfung</a:t>
            </a:r>
          </a:p>
        </p:txBody>
      </p:sp>
      <p:sp>
        <p:nvSpPr>
          <p:cNvPr id="12" name="Prostokąt 11">
            <a:extLst>
              <a:ext uri="{FF2B5EF4-FFF2-40B4-BE49-F238E27FC236}">
                <a16:creationId xmlns:a16="http://schemas.microsoft.com/office/drawing/2014/main" id="{F8DA981E-16EF-43E7-A2DF-D028D47B3FEC}"/>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1324425624"/>
      </p:ext>
    </p:extLst>
  </p:cSld>
  <p:clrMapOvr>
    <a:masterClrMapping/>
  </p:clrMapOvr>
  <p:transition advClick="0" advTm="3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1" name="CuadroTexto 2">
            <a:extLst>
              <a:ext uri="{FF2B5EF4-FFF2-40B4-BE49-F238E27FC236}">
                <a16:creationId xmlns:a16="http://schemas.microsoft.com/office/drawing/2014/main" id="{5AE2199B-3A8C-40F6-91B8-4B33C4674B35}"/>
              </a:ext>
            </a:extLst>
          </p:cNvPr>
          <p:cNvSpPr txBox="1"/>
          <p:nvPr/>
        </p:nvSpPr>
        <p:spPr>
          <a:xfrm>
            <a:off x="5460756" y="5738197"/>
            <a:ext cx="3672408" cy="400110"/>
          </a:xfrm>
          <a:prstGeom prst="rect">
            <a:avLst/>
          </a:prstGeom>
          <a:noFill/>
        </p:spPr>
        <p:txBody>
          <a:bodyPr wrap="square" rtlCol="0">
            <a:spAutoFit/>
          </a:bodyPr>
          <a:lstStyle/>
          <a:p>
            <a:pPr algn="r"/>
            <a:r>
              <a:rPr lang="en-GB" i="1" dirty="0">
                <a:solidFill>
                  <a:schemeClr val="accent2"/>
                </a:solidFill>
              </a:rPr>
              <a:t>Quelle </a:t>
            </a:r>
            <a:r>
              <a:rPr lang="pl-PL" i="1" dirty="0">
                <a:solidFill>
                  <a:schemeClr val="accent2"/>
                </a:solidFill>
              </a:rPr>
              <a:t>http://dpssopot.pl/wp-content/uploads/2014/06/ 15.01.2020</a:t>
            </a:r>
            <a:endParaRPr lang="en-GB" i="1" dirty="0">
              <a:solidFill>
                <a:schemeClr val="accent2"/>
              </a:solidFill>
            </a:endParaRPr>
          </a:p>
        </p:txBody>
      </p:sp>
      <p:sp>
        <p:nvSpPr>
          <p:cNvPr id="14" name="Prostokąt 3">
            <a:extLst>
              <a:ext uri="{FF2B5EF4-FFF2-40B4-BE49-F238E27FC236}">
                <a16:creationId xmlns:a16="http://schemas.microsoft.com/office/drawing/2014/main" id="{7780CE23-5D34-4C26-BB78-773E61DB97B7}"/>
              </a:ext>
            </a:extLst>
          </p:cNvPr>
          <p:cNvSpPr/>
          <p:nvPr/>
        </p:nvSpPr>
        <p:spPr>
          <a:xfrm>
            <a:off x="251520" y="1844824"/>
            <a:ext cx="8250305" cy="3785652"/>
          </a:xfrm>
          <a:prstGeom prst="rect">
            <a:avLst/>
          </a:prstGeom>
        </p:spPr>
        <p:txBody>
          <a:bodyPr wrap="square">
            <a:spAutoFit/>
          </a:bodyPr>
          <a:lstStyle/>
          <a:p>
            <a:pPr algn="just">
              <a:defRPr/>
            </a:pPr>
            <a:r>
              <a:rPr lang="en-GB" sz="2000" b="0" dirty="0">
                <a:solidFill>
                  <a:schemeClr val="accent2">
                    <a:lumMod val="75000"/>
                  </a:schemeClr>
                </a:solidFill>
              </a:rPr>
              <a:t>ERGEBNISSE :</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&lt;10 Sekunden - Norm, einwandfreie Funktionstüchtigkeit (geringe Sturzgefahr)</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10-19 Sekunden - die untersuchte Person kann selbständig nach draußen gehen, benötigt keine Gehhilfen, ist bei den meisten Alltagsaktivitäten unabhängig, eine eingehende Beurteilung des Sturzrisikos wird empfohlen (durchschnittliches Sturzrisiko)</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&gt; / = 19Sekunden - deutlich reduzierte Funktionstüchtigkeit, kann nicht alleine nach draußen gehen, Gehhilfen empfohlen (hohe Sturzgefahr)</a:t>
            </a:r>
          </a:p>
        </p:txBody>
      </p:sp>
      <p:sp>
        <p:nvSpPr>
          <p:cNvPr id="10" name="Prostokąt 9">
            <a:extLst>
              <a:ext uri="{FF2B5EF4-FFF2-40B4-BE49-F238E27FC236}">
                <a16:creationId xmlns:a16="http://schemas.microsoft.com/office/drawing/2014/main" id="{93FC4B6A-EFCE-4448-853B-DA2949045EFB}"/>
              </a:ext>
            </a:extLst>
          </p:cNvPr>
          <p:cNvSpPr/>
          <p:nvPr/>
        </p:nvSpPr>
        <p:spPr>
          <a:xfrm>
            <a:off x="504031" y="836712"/>
            <a:ext cx="8135938" cy="1107996"/>
          </a:xfrm>
          <a:prstGeom prst="rect">
            <a:avLst/>
          </a:prstGeom>
        </p:spPr>
        <p:txBody>
          <a:bodyPr>
            <a:spAutoFit/>
          </a:bodyPr>
          <a:lstStyle/>
          <a:p>
            <a:pPr algn="ctr">
              <a:defRPr/>
            </a:pPr>
            <a:r>
              <a:rPr lang="en-GB" sz="2200" dirty="0">
                <a:solidFill>
                  <a:schemeClr val="accent2">
                    <a:lumMod val="75000"/>
                  </a:schemeClr>
                </a:solidFill>
              </a:rPr>
              <a:t>Test Up and Go als Beispiel für einen Test zur Beurteilung der funktionellen Fähigkeiten des Patienten</a:t>
            </a:r>
          </a:p>
          <a:p>
            <a:pPr algn="ctr">
              <a:defRPr/>
            </a:pPr>
            <a:r>
              <a:rPr lang="en-GB" sz="2200" dirty="0">
                <a:solidFill>
                  <a:schemeClr val="accent2">
                    <a:lumMod val="75000"/>
                  </a:schemeClr>
                </a:solidFill>
              </a:rPr>
              <a:t>- Test für die klinische </a:t>
            </a:r>
            <a:r>
              <a:rPr lang="en-GB" sz="2200" dirty="0" err="1">
                <a:solidFill>
                  <a:schemeClr val="accent2">
                    <a:lumMod val="75000"/>
                  </a:schemeClr>
                </a:solidFill>
              </a:rPr>
              <a:t>Beurteilung</a:t>
            </a:r>
            <a:endParaRPr lang="en-US" sz="2200" b="0" dirty="0">
              <a:solidFill>
                <a:schemeClr val="accent2">
                  <a:lumMod val="75000"/>
                </a:schemeClr>
              </a:solidFill>
            </a:endParaRPr>
          </a:p>
        </p:txBody>
      </p:sp>
      <p:sp>
        <p:nvSpPr>
          <p:cNvPr id="12" name="Prostokąt 11">
            <a:extLst>
              <a:ext uri="{FF2B5EF4-FFF2-40B4-BE49-F238E27FC236}">
                <a16:creationId xmlns:a16="http://schemas.microsoft.com/office/drawing/2014/main" id="{EC51B464-326E-4F42-93D1-6A511ED77BB8}"/>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837645933"/>
      </p:ext>
    </p:extLst>
  </p:cSld>
  <p:clrMapOvr>
    <a:masterClrMapping/>
  </p:clrMapOvr>
  <p:transition advClick="0" advTm="3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830997"/>
          </a:xfrm>
          <a:prstGeom prst="rect">
            <a:avLst/>
          </a:prstGeom>
        </p:spPr>
        <p:txBody>
          <a:bodyPr>
            <a:spAutoFit/>
          </a:bodyPr>
          <a:lstStyle/>
          <a:p>
            <a:pPr algn="ctr">
              <a:defRPr/>
            </a:pPr>
            <a:r>
              <a:rPr lang="en-GB" sz="2400" dirty="0">
                <a:solidFill>
                  <a:schemeClr val="accent2">
                    <a:lumMod val="75000"/>
                  </a:schemeClr>
                </a:solidFill>
              </a:rPr>
              <a:t>Vor- und Nachteile der Bewertung von funktionalen Fähigkeiten in der klassischen klinischen Bewertung</a:t>
            </a:r>
            <a:endParaRPr lang="en-US" sz="2400" b="0" dirty="0">
              <a:solidFill>
                <a:schemeClr val="accent2">
                  <a:lumMod val="75000"/>
                </a:schemeClr>
              </a:solidFill>
            </a:endParaRPr>
          </a:p>
        </p:txBody>
      </p:sp>
      <p:sp>
        <p:nvSpPr>
          <p:cNvPr id="10" name="Prostokąt 3">
            <a:extLst>
              <a:ext uri="{FF2B5EF4-FFF2-40B4-BE49-F238E27FC236}">
                <a16:creationId xmlns:a16="http://schemas.microsoft.com/office/drawing/2014/main" id="{05574EE3-788B-43CD-9441-43C59CB47931}"/>
              </a:ext>
            </a:extLst>
          </p:cNvPr>
          <p:cNvSpPr/>
          <p:nvPr/>
        </p:nvSpPr>
        <p:spPr>
          <a:xfrm>
            <a:off x="251521" y="1835190"/>
            <a:ext cx="4320479" cy="2585323"/>
          </a:xfrm>
          <a:prstGeom prst="rect">
            <a:avLst/>
          </a:prstGeom>
        </p:spPr>
        <p:txBody>
          <a:bodyPr wrap="square">
            <a:spAutoFit/>
          </a:bodyPr>
          <a:lstStyle/>
          <a:p>
            <a:pPr algn="ctr">
              <a:defRPr/>
            </a:pPr>
            <a:r>
              <a:rPr lang="en-GB" sz="1800" dirty="0">
                <a:solidFill>
                  <a:srgbClr val="00B050"/>
                </a:solidFill>
              </a:rPr>
              <a:t>Vorteile</a:t>
            </a:r>
          </a:p>
          <a:p>
            <a:pPr marL="457200" indent="-457200">
              <a:buFont typeface="+mj-lt"/>
              <a:buAutoNum type="arabicPeriod"/>
              <a:defRPr/>
            </a:pPr>
            <a:r>
              <a:rPr lang="en-GB" sz="1800" b="0" dirty="0">
                <a:solidFill>
                  <a:schemeClr val="accent2">
                    <a:lumMod val="75000"/>
                  </a:schemeClr>
                </a:solidFill>
              </a:rPr>
              <a:t>Sie benötigen nicht viel Zeit</a:t>
            </a:r>
          </a:p>
          <a:p>
            <a:pPr marL="457200" indent="-457200">
              <a:buFont typeface="+mj-lt"/>
              <a:buAutoNum type="arabicPeriod"/>
              <a:defRPr/>
            </a:pPr>
            <a:r>
              <a:rPr lang="en-GB" sz="1800" b="0" dirty="0">
                <a:solidFill>
                  <a:schemeClr val="accent2">
                    <a:lumMod val="75000"/>
                  </a:schemeClr>
                </a:solidFill>
              </a:rPr>
              <a:t>Sie benötigen keine spezielle Ausrüstung</a:t>
            </a:r>
          </a:p>
          <a:p>
            <a:pPr marL="457200" indent="-457200">
              <a:buFont typeface="+mj-lt"/>
              <a:buAutoNum type="arabicPeriod"/>
              <a:defRPr/>
            </a:pPr>
            <a:r>
              <a:rPr lang="en-GB" sz="1800" b="0" dirty="0">
                <a:solidFill>
                  <a:schemeClr val="accent2">
                    <a:lumMod val="75000"/>
                  </a:schemeClr>
                </a:solidFill>
              </a:rPr>
              <a:t>Sie können in klinischen Umgebungen durchgeführt werden</a:t>
            </a:r>
          </a:p>
          <a:p>
            <a:pPr marL="457200" indent="-457200">
              <a:buFont typeface="+mj-lt"/>
              <a:buAutoNum type="arabicPeriod"/>
              <a:defRPr/>
            </a:pPr>
            <a:r>
              <a:rPr lang="en-GB" sz="1800" b="0" dirty="0">
                <a:solidFill>
                  <a:schemeClr val="accent2">
                    <a:lumMod val="75000"/>
                  </a:schemeClr>
                </a:solidFill>
              </a:rPr>
              <a:t>Sie können von einer Person nach einer kurzen Schulung durchgeführt werden</a:t>
            </a:r>
          </a:p>
        </p:txBody>
      </p:sp>
      <p:sp>
        <p:nvSpPr>
          <p:cNvPr id="12" name="Prostokąt 3">
            <a:extLst>
              <a:ext uri="{FF2B5EF4-FFF2-40B4-BE49-F238E27FC236}">
                <a16:creationId xmlns:a16="http://schemas.microsoft.com/office/drawing/2014/main" id="{90605DB6-FEAE-4586-8462-544FFE24263D}"/>
              </a:ext>
            </a:extLst>
          </p:cNvPr>
          <p:cNvSpPr/>
          <p:nvPr/>
        </p:nvSpPr>
        <p:spPr>
          <a:xfrm>
            <a:off x="4788024" y="1835190"/>
            <a:ext cx="3672408" cy="1200329"/>
          </a:xfrm>
          <a:prstGeom prst="rect">
            <a:avLst/>
          </a:prstGeom>
        </p:spPr>
        <p:txBody>
          <a:bodyPr wrap="square">
            <a:spAutoFit/>
          </a:bodyPr>
          <a:lstStyle/>
          <a:p>
            <a:pPr algn="ctr">
              <a:defRPr/>
            </a:pPr>
            <a:r>
              <a:rPr lang="en-GB" sz="1800" dirty="0">
                <a:solidFill>
                  <a:srgbClr val="C00000"/>
                </a:solidFill>
              </a:rPr>
              <a:t>Benachteiligungen</a:t>
            </a:r>
          </a:p>
          <a:p>
            <a:pPr marL="457200" indent="-457200">
              <a:buFont typeface="+mj-lt"/>
              <a:buAutoNum type="arabicPeriod"/>
              <a:defRPr/>
            </a:pPr>
            <a:r>
              <a:rPr lang="en-GB" sz="1800" b="0" dirty="0" err="1">
                <a:solidFill>
                  <a:srgbClr val="262673"/>
                </a:solidFill>
              </a:rPr>
              <a:t>Subjektiv</a:t>
            </a:r>
            <a:endParaRPr lang="en-GB" sz="1800" b="0" dirty="0">
              <a:solidFill>
                <a:srgbClr val="262673"/>
              </a:solidFill>
            </a:endParaRPr>
          </a:p>
          <a:p>
            <a:pPr marL="457200" indent="-457200">
              <a:buFont typeface="+mj-lt"/>
              <a:buAutoNum type="arabicPeriod"/>
              <a:defRPr/>
            </a:pPr>
            <a:r>
              <a:rPr lang="en-GB" sz="1800" b="0" dirty="0">
                <a:solidFill>
                  <a:srgbClr val="262673"/>
                </a:solidFill>
              </a:rPr>
              <a:t>Ungenaue</a:t>
            </a:r>
          </a:p>
          <a:p>
            <a:pPr marL="457200" indent="-457200">
              <a:buFont typeface="+mj-lt"/>
              <a:buAutoNum type="arabicPeriod"/>
              <a:defRPr/>
            </a:pPr>
            <a:r>
              <a:rPr lang="en-GB" sz="1800" b="0" dirty="0">
                <a:solidFill>
                  <a:srgbClr val="262673"/>
                </a:solidFill>
              </a:rPr>
              <a:t>Nicht eindeutige Ergebnisse</a:t>
            </a:r>
            <a:endParaRPr lang="pl-PL" sz="1800" dirty="0">
              <a:solidFill>
                <a:srgbClr val="C00000"/>
              </a:solidFill>
            </a:endParaRPr>
          </a:p>
        </p:txBody>
      </p:sp>
      <p:sp>
        <p:nvSpPr>
          <p:cNvPr id="13" name="Prostokąt 3">
            <a:extLst>
              <a:ext uri="{FF2B5EF4-FFF2-40B4-BE49-F238E27FC236}">
                <a16:creationId xmlns:a16="http://schemas.microsoft.com/office/drawing/2014/main" id="{2AA7D005-B297-47E2-8DFA-A6B20533BA23}"/>
              </a:ext>
            </a:extLst>
          </p:cNvPr>
          <p:cNvSpPr/>
          <p:nvPr/>
        </p:nvSpPr>
        <p:spPr>
          <a:xfrm>
            <a:off x="179512" y="4400088"/>
            <a:ext cx="8856984" cy="1200329"/>
          </a:xfrm>
          <a:prstGeom prst="rect">
            <a:avLst/>
          </a:prstGeom>
        </p:spPr>
        <p:txBody>
          <a:bodyPr wrap="square">
            <a:spAutoFit/>
          </a:bodyPr>
          <a:lstStyle/>
          <a:p>
            <a:pPr algn="ctr">
              <a:defRPr/>
            </a:pPr>
            <a:r>
              <a:rPr lang="en-GB" sz="1800" dirty="0">
                <a:solidFill>
                  <a:srgbClr val="FF6600"/>
                </a:solidFill>
              </a:rPr>
              <a:t>EINSCHRÄNKUNGEN</a:t>
            </a:r>
          </a:p>
          <a:p>
            <a:pPr marL="457200" indent="-457200">
              <a:buFont typeface="+mj-lt"/>
              <a:buAutoNum type="arabicPeriod"/>
              <a:defRPr/>
            </a:pPr>
            <a:r>
              <a:rPr lang="en-GB" sz="1800" b="0" dirty="0">
                <a:solidFill>
                  <a:srgbClr val="262673"/>
                </a:solidFill>
              </a:rPr>
              <a:t>Sie erlauben keine genauen Messungen des Bewegungssystems des Patienten</a:t>
            </a:r>
          </a:p>
          <a:p>
            <a:pPr marL="457200" indent="-457200">
              <a:buFont typeface="+mj-lt"/>
              <a:buAutoNum type="arabicPeriod"/>
              <a:defRPr/>
            </a:pPr>
            <a:r>
              <a:rPr lang="en-GB" sz="1800" b="0" dirty="0">
                <a:solidFill>
                  <a:srgbClr val="262673"/>
                </a:solidFill>
              </a:rPr>
              <a:t>Sie beruhen ausschließlich auf externen Beobachtungen </a:t>
            </a:r>
          </a:p>
          <a:p>
            <a:pPr>
              <a:defRPr/>
            </a:pPr>
            <a:r>
              <a:rPr lang="en-GB" sz="1800" b="0" dirty="0">
                <a:solidFill>
                  <a:srgbClr val="262673"/>
                </a:solidFill>
              </a:rPr>
              <a:t>       (sie erlauben keine Beurteilung des inneren Gewebes des Patienten)</a:t>
            </a:r>
            <a:endParaRPr lang="pl-PL" sz="1800" b="0" dirty="0">
              <a:solidFill>
                <a:srgbClr val="262673"/>
              </a:solidFill>
            </a:endParaRPr>
          </a:p>
        </p:txBody>
      </p:sp>
      <p:sp>
        <p:nvSpPr>
          <p:cNvPr id="11" name="Prostokąt 10">
            <a:extLst>
              <a:ext uri="{FF2B5EF4-FFF2-40B4-BE49-F238E27FC236}">
                <a16:creationId xmlns:a16="http://schemas.microsoft.com/office/drawing/2014/main" id="{6083C657-482D-4D82-A455-7B6F93FC094E}"/>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Zusammenfassung</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199724472"/>
      </p:ext>
    </p:extLst>
  </p:cSld>
  <p:clrMapOvr>
    <a:masterClrMapping/>
  </p:clrMapOvr>
  <p:transition advClick="0" advTm="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830997"/>
          </a:xfrm>
          <a:prstGeom prst="rect">
            <a:avLst/>
          </a:prstGeom>
        </p:spPr>
        <p:txBody>
          <a:bodyPr>
            <a:spAutoFit/>
          </a:bodyPr>
          <a:lstStyle/>
          <a:p>
            <a:pPr algn="ctr">
              <a:defRPr/>
            </a:pPr>
            <a:r>
              <a:rPr lang="pl-PL" sz="2400" dirty="0" err="1">
                <a:solidFill>
                  <a:schemeClr val="accent2">
                    <a:lumMod val="75000"/>
                  </a:schemeClr>
                </a:solidFill>
              </a:rPr>
              <a:t>Instrumentierte </a:t>
            </a:r>
            <a:r>
              <a:rPr lang="pl-PL" sz="2400" dirty="0">
                <a:solidFill>
                  <a:schemeClr val="accent2">
                    <a:lumMod val="75000"/>
                  </a:schemeClr>
                </a:solidFill>
              </a:rPr>
              <a:t>Analyse</a:t>
            </a: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510758" y="1617384"/>
            <a:ext cx="7992888" cy="1323439"/>
          </a:xfrm>
          <a:prstGeom prst="rect">
            <a:avLst/>
          </a:prstGeom>
        </p:spPr>
        <p:txBody>
          <a:bodyPr wrap="square">
            <a:spAutoFit/>
          </a:bodyPr>
          <a:lstStyle/>
          <a:p>
            <a:pPr marL="342900" indent="-342900" algn="just">
              <a:buFontTx/>
              <a:buChar char="-"/>
              <a:defRPr/>
            </a:pPr>
            <a:r>
              <a:rPr lang="en-US" sz="2000" b="0" dirty="0">
                <a:solidFill>
                  <a:schemeClr val="accent2">
                    <a:lumMod val="75000"/>
                  </a:schemeClr>
                </a:solidFill>
              </a:rPr>
              <a:t>Methoden zur Analyse von physikalischen Phänomenen und / oder Bewegungsmöglichkeiten mit Hilfe von spezialisierten Messgeräten. Diese Analyse wird meist in spezialisierten Labors durchgeführt, oft in Kombination mit wissenschaftlichen Einheiten (Universitäten)</a:t>
            </a:r>
            <a:endParaRPr lang="pl-PL" sz="2000" b="0" dirty="0">
              <a:solidFill>
                <a:schemeClr val="accent2">
                  <a:lumMod val="75000"/>
                </a:schemeClr>
              </a:solidFill>
            </a:endParaRPr>
          </a:p>
        </p:txBody>
      </p:sp>
      <p:sp>
        <p:nvSpPr>
          <p:cNvPr id="10" name="CuadroTexto 2">
            <a:extLst>
              <a:ext uri="{FF2B5EF4-FFF2-40B4-BE49-F238E27FC236}">
                <a16:creationId xmlns:a16="http://schemas.microsoft.com/office/drawing/2014/main" id="{76ECD4A2-E459-4E49-9EFA-C62482487147}"/>
              </a:ext>
            </a:extLst>
          </p:cNvPr>
          <p:cNvSpPr txBox="1"/>
          <p:nvPr/>
        </p:nvSpPr>
        <p:spPr>
          <a:xfrm>
            <a:off x="5292080" y="2965935"/>
            <a:ext cx="3672408" cy="246221"/>
          </a:xfrm>
          <a:prstGeom prst="rect">
            <a:avLst/>
          </a:prstGeom>
          <a:noFill/>
        </p:spPr>
        <p:txBody>
          <a:bodyPr wrap="square" rtlCol="0">
            <a:spAutoFit/>
          </a:bodyPr>
          <a:lstStyle/>
          <a:p>
            <a:pPr algn="just"/>
            <a:r>
              <a:rPr lang="pl-PL" i="1" dirty="0">
                <a:solidFill>
                  <a:schemeClr val="accent2"/>
                </a:solidFill>
              </a:rPr>
              <a:t>Quelle: https://www.lifemark.ca/services/fae 15.01.2020</a:t>
            </a:r>
            <a:endParaRPr lang="en-GB" i="1" dirty="0">
              <a:solidFill>
                <a:schemeClr val="accent2"/>
              </a:solidFill>
            </a:endParaRPr>
          </a:p>
        </p:txBody>
      </p:sp>
      <p:pic>
        <p:nvPicPr>
          <p:cNvPr id="11" name="Obraz 10" descr="Obraz zawierający wewnątrz, pomieszczenie, monitor, siedzi&#10;&#10;Opis wygenerowany automatycznie">
            <a:extLst>
              <a:ext uri="{FF2B5EF4-FFF2-40B4-BE49-F238E27FC236}">
                <a16:creationId xmlns:a16="http://schemas.microsoft.com/office/drawing/2014/main" id="{E51A7DEB-72D6-4B44-9E38-0CB14E63F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6539" y="3556376"/>
            <a:ext cx="3384376" cy="2259071"/>
          </a:xfrm>
          <a:prstGeom prst="rect">
            <a:avLst/>
          </a:prstGeom>
        </p:spPr>
      </p:pic>
      <p:sp>
        <p:nvSpPr>
          <p:cNvPr id="12" name="CuadroTexto 2">
            <a:extLst>
              <a:ext uri="{FF2B5EF4-FFF2-40B4-BE49-F238E27FC236}">
                <a16:creationId xmlns:a16="http://schemas.microsoft.com/office/drawing/2014/main" id="{29A38E1D-B321-4939-8E51-A2E756227F96}"/>
              </a:ext>
            </a:extLst>
          </p:cNvPr>
          <p:cNvSpPr txBox="1"/>
          <p:nvPr/>
        </p:nvSpPr>
        <p:spPr>
          <a:xfrm>
            <a:off x="2987824" y="5819712"/>
            <a:ext cx="5953934" cy="246221"/>
          </a:xfrm>
          <a:prstGeom prst="rect">
            <a:avLst/>
          </a:prstGeom>
          <a:noFill/>
        </p:spPr>
        <p:txBody>
          <a:bodyPr wrap="square" rtlCol="0">
            <a:spAutoFit/>
          </a:bodyPr>
          <a:lstStyle/>
          <a:p>
            <a:r>
              <a:rPr lang="pl-PL" i="1" dirty="0">
                <a:solidFill>
                  <a:schemeClr val="accent2"/>
                </a:solidFill>
              </a:rPr>
              <a:t>Quelle : https://www.ncn.gov.pl/finansowanie-nauki/przyklady-projektow/switonski 15.01.2020</a:t>
            </a:r>
            <a:endParaRPr lang="en-GB" i="1" dirty="0">
              <a:solidFill>
                <a:schemeClr val="accent2"/>
              </a:solidFill>
            </a:endParaRPr>
          </a:p>
        </p:txBody>
      </p:sp>
      <p:sp>
        <p:nvSpPr>
          <p:cNvPr id="13" name="Prostokąt 12">
            <a:extLst>
              <a:ext uri="{FF2B5EF4-FFF2-40B4-BE49-F238E27FC236}">
                <a16:creationId xmlns:a16="http://schemas.microsoft.com/office/drawing/2014/main" id="{CBA0D775-A845-42E7-8E98-5D9C9325A619}"/>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065150767"/>
      </p:ext>
    </p:extLst>
  </p:cSld>
  <p:clrMapOvr>
    <a:masterClrMapping/>
  </p:clrMapOvr>
  <p:transition advClick="0" advTm="3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3">
            <a:extLst>
              <a:ext uri="{FF2B5EF4-FFF2-40B4-BE49-F238E27FC236}">
                <a16:creationId xmlns:a16="http://schemas.microsoft.com/office/drawing/2014/main" id="{4E81B037-89E7-420D-AB1F-8D32EE150983}"/>
              </a:ext>
            </a:extLst>
          </p:cNvPr>
          <p:cNvSpPr/>
          <p:nvPr/>
        </p:nvSpPr>
        <p:spPr>
          <a:xfrm>
            <a:off x="510758" y="1617384"/>
            <a:ext cx="7992888" cy="4093428"/>
          </a:xfrm>
          <a:prstGeom prst="rect">
            <a:avLst/>
          </a:prstGeom>
        </p:spPr>
        <p:txBody>
          <a:bodyPr wrap="square">
            <a:spAutoFit/>
          </a:bodyPr>
          <a:lstStyle/>
          <a:p>
            <a:pPr algn="just">
              <a:defRPr/>
            </a:pPr>
            <a:r>
              <a:rPr lang="en-US" sz="2000" b="0" dirty="0">
                <a:solidFill>
                  <a:schemeClr val="accent2">
                    <a:lumMod val="75000"/>
                  </a:schemeClr>
                </a:solidFill>
              </a:rPr>
              <a:t>Die Ergebnisse der instrumentellen Analyse sind meist biomechanische Größen, die z. B. beschreiben</a:t>
            </a:r>
            <a:r>
              <a:rPr lang="pl-PL" sz="2000" b="0" dirty="0">
                <a:solidFill>
                  <a:schemeClr val="accent2">
                    <a:lumMod val="75000"/>
                  </a:schemeClr>
                </a:solidFill>
              </a:rPr>
              <a:t>:</a:t>
            </a:r>
          </a:p>
          <a:p>
            <a:pPr algn="just">
              <a:defRPr/>
            </a:pPr>
            <a:endParaRPr lang="pl-PL" sz="2000" b="0" dirty="0">
              <a:solidFill>
                <a:schemeClr val="accent2">
                  <a:lumMod val="75000"/>
                </a:schemeClr>
              </a:solidFill>
            </a:endParaRPr>
          </a:p>
          <a:p>
            <a:pPr marL="457200" indent="-457200" algn="just">
              <a:buFont typeface="+mj-lt"/>
              <a:buAutoNum type="arabicPeriod"/>
              <a:defRPr/>
            </a:pPr>
            <a:r>
              <a:rPr lang="en-US" sz="1800" b="0" dirty="0">
                <a:solidFill>
                  <a:schemeClr val="accent2">
                    <a:lumMod val="75000"/>
                  </a:schemeClr>
                </a:solidFill>
              </a:rPr>
              <a:t> Gangart-Parameter</a:t>
            </a:r>
          </a:p>
          <a:p>
            <a:pPr marL="914400" lvl="1" indent="-457200" algn="just">
              <a:buFont typeface="+mj-lt"/>
              <a:buAutoNum type="arabicPeriod"/>
              <a:defRPr/>
            </a:pPr>
            <a:r>
              <a:rPr lang="en-US" sz="1800" b="0" dirty="0">
                <a:solidFill>
                  <a:schemeClr val="accent2">
                    <a:lumMod val="75000"/>
                  </a:schemeClr>
                </a:solidFill>
              </a:rPr>
              <a:t>Geschwindigkeit</a:t>
            </a:r>
          </a:p>
          <a:p>
            <a:pPr marL="914400" lvl="1" indent="-457200" algn="just">
              <a:buFont typeface="+mj-lt"/>
              <a:buAutoNum type="arabicPeriod"/>
              <a:defRPr/>
            </a:pPr>
            <a:r>
              <a:rPr lang="en-US" sz="1800" b="0" dirty="0">
                <a:solidFill>
                  <a:schemeClr val="accent2">
                    <a:lumMod val="75000"/>
                  </a:schemeClr>
                </a:solidFill>
              </a:rPr>
              <a:t>Schrittlänge</a:t>
            </a:r>
          </a:p>
          <a:p>
            <a:pPr marL="914400" lvl="1" indent="-457200" algn="just">
              <a:buFont typeface="+mj-lt"/>
              <a:buAutoNum type="arabicPeriod"/>
              <a:defRPr/>
            </a:pPr>
            <a:r>
              <a:rPr lang="en-US" sz="1800" b="0" dirty="0">
                <a:solidFill>
                  <a:schemeClr val="accent2">
                    <a:lumMod val="75000"/>
                  </a:schemeClr>
                </a:solidFill>
              </a:rPr>
              <a:t>Prozentwert der Fußbelastung in einzelnen Gehzyklen</a:t>
            </a:r>
          </a:p>
          <a:p>
            <a:pPr marL="914400" lvl="1" indent="-457200" algn="just">
              <a:buFont typeface="+mj-lt"/>
              <a:buAutoNum type="arabicPeriod"/>
              <a:defRPr/>
            </a:pPr>
            <a:r>
              <a:rPr lang="en-US" sz="1800" b="0" dirty="0">
                <a:solidFill>
                  <a:schemeClr val="accent2">
                    <a:lumMod val="75000"/>
                  </a:schemeClr>
                </a:solidFill>
              </a:rPr>
              <a:t>Winkelbereiche in einzelnen Gelenken</a:t>
            </a:r>
          </a:p>
          <a:p>
            <a:pPr marL="457200" indent="-457200" algn="just">
              <a:buFont typeface="+mj-lt"/>
              <a:buAutoNum type="arabicPeriod"/>
              <a:defRPr/>
            </a:pPr>
            <a:endParaRPr lang="pl-PL" sz="1800" b="0" dirty="0">
              <a:solidFill>
                <a:schemeClr val="accent2">
                  <a:lumMod val="75000"/>
                </a:schemeClr>
              </a:solidFill>
            </a:endParaRPr>
          </a:p>
          <a:p>
            <a:pPr marL="457200" indent="-457200" algn="just">
              <a:buFont typeface="+mj-lt"/>
              <a:buAutoNum type="arabicPeriod"/>
              <a:defRPr/>
            </a:pPr>
            <a:r>
              <a:rPr lang="pl-PL" sz="1800" b="0" dirty="0" err="1">
                <a:solidFill>
                  <a:schemeClr val="accent2">
                    <a:lumMod val="75000"/>
                  </a:schemeClr>
                </a:solidFill>
              </a:rPr>
              <a:t>Fähigkeit</a:t>
            </a:r>
            <a:r>
              <a:rPr lang="pl-PL" sz="1800" b="0" dirty="0">
                <a:solidFill>
                  <a:schemeClr val="accent2">
                    <a:lumMod val="75000"/>
                  </a:schemeClr>
                </a:solidFill>
              </a:rPr>
              <a:t>, </a:t>
            </a:r>
            <a:r>
              <a:rPr lang="pl-PL" sz="1800" b="0" dirty="0" err="1">
                <a:solidFill>
                  <a:schemeClr val="accent2">
                    <a:lumMod val="75000"/>
                  </a:schemeClr>
                </a:solidFill>
              </a:rPr>
              <a:t>das Gleichgewicht zu halten</a:t>
            </a:r>
            <a:endParaRPr lang="pl-PL" sz="1800" b="0" dirty="0">
              <a:solidFill>
                <a:schemeClr val="accent2">
                  <a:lumMod val="75000"/>
                </a:schemeClr>
              </a:solidFill>
            </a:endParaRPr>
          </a:p>
          <a:p>
            <a:pPr marL="914400" lvl="1" indent="-457200" algn="just">
              <a:buFont typeface="+mj-lt"/>
              <a:buAutoNum type="arabicPeriod"/>
              <a:defRPr/>
            </a:pPr>
            <a:r>
              <a:rPr lang="en-US" sz="1800" b="0" dirty="0">
                <a:solidFill>
                  <a:schemeClr val="accent2">
                    <a:lumMod val="75000"/>
                  </a:schemeClr>
                </a:solidFill>
              </a:rPr>
              <a:t>Druckmittelpunkt Weglänge</a:t>
            </a:r>
          </a:p>
          <a:p>
            <a:pPr marL="914400" lvl="1" indent="-457200" algn="just">
              <a:buFont typeface="+mj-lt"/>
              <a:buAutoNum type="arabicPeriod"/>
              <a:defRPr/>
            </a:pPr>
            <a:r>
              <a:rPr lang="en-US" sz="1800" b="0" dirty="0">
                <a:solidFill>
                  <a:schemeClr val="accent2">
                    <a:lumMod val="75000"/>
                  </a:schemeClr>
                </a:solidFill>
              </a:rPr>
              <a:t>mittleres Feld der Ellipse, ermittelt aus den </a:t>
            </a:r>
            <a:r>
              <a:rPr lang="en-US" sz="1800" b="0" dirty="0" err="1">
                <a:solidFill>
                  <a:schemeClr val="accent2">
                    <a:lumMod val="75000"/>
                  </a:schemeClr>
                </a:solidFill>
              </a:rPr>
              <a:t>Druckmittelpunktsverschiebungen</a:t>
            </a:r>
            <a:r>
              <a:rPr lang="de-DE" sz="1800" b="0" dirty="0">
                <a:solidFill>
                  <a:schemeClr val="accent2">
                    <a:lumMod val="75000"/>
                  </a:schemeClr>
                </a:solidFill>
              </a:rPr>
              <a:t> </a:t>
            </a:r>
            <a:r>
              <a:rPr lang="en-US" sz="2000" b="0" dirty="0">
                <a:solidFill>
                  <a:schemeClr val="accent2">
                    <a:lumMod val="75000"/>
                  </a:schemeClr>
                </a:solidFill>
              </a:rPr>
              <a:t>und andere messbare physikalische Größen.</a:t>
            </a:r>
            <a:endParaRPr lang="pl-PL" sz="2000" b="0" dirty="0">
              <a:solidFill>
                <a:schemeClr val="accent2">
                  <a:lumMod val="75000"/>
                </a:schemeClr>
              </a:solidFill>
            </a:endParaRPr>
          </a:p>
        </p:txBody>
      </p:sp>
      <p:sp>
        <p:nvSpPr>
          <p:cNvPr id="10" name="Prostokąt 9">
            <a:extLst>
              <a:ext uri="{FF2B5EF4-FFF2-40B4-BE49-F238E27FC236}">
                <a16:creationId xmlns:a16="http://schemas.microsoft.com/office/drawing/2014/main" id="{E5D89348-7879-4D56-A8CC-CA0B1B895405}"/>
              </a:ext>
            </a:extLst>
          </p:cNvPr>
          <p:cNvSpPr/>
          <p:nvPr/>
        </p:nvSpPr>
        <p:spPr>
          <a:xfrm>
            <a:off x="510758" y="908720"/>
            <a:ext cx="8135938" cy="830997"/>
          </a:xfrm>
          <a:prstGeom prst="rect">
            <a:avLst/>
          </a:prstGeom>
        </p:spPr>
        <p:txBody>
          <a:bodyPr>
            <a:spAutoFit/>
          </a:bodyPr>
          <a:lstStyle/>
          <a:p>
            <a:pPr algn="ctr">
              <a:defRPr/>
            </a:pPr>
            <a:r>
              <a:rPr lang="pl-PL" sz="2400" dirty="0" err="1">
                <a:solidFill>
                  <a:schemeClr val="accent2">
                    <a:lumMod val="75000"/>
                  </a:schemeClr>
                </a:solidFill>
              </a:rPr>
              <a:t>Instrumentierte </a:t>
            </a:r>
            <a:r>
              <a:rPr lang="pl-PL" sz="2400" dirty="0">
                <a:solidFill>
                  <a:schemeClr val="accent2">
                    <a:lumMod val="75000"/>
                  </a:schemeClr>
                </a:solidFill>
              </a:rPr>
              <a:t>Analyse</a:t>
            </a: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11" name="Prostokąt 10">
            <a:extLst>
              <a:ext uri="{FF2B5EF4-FFF2-40B4-BE49-F238E27FC236}">
                <a16:creationId xmlns:a16="http://schemas.microsoft.com/office/drawing/2014/main" id="{85A77AAC-B98A-4767-A45A-89062A82731E}"/>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1739441027"/>
      </p:ext>
    </p:extLst>
  </p:cSld>
  <p:clrMapOvr>
    <a:masterClrMapping/>
  </p:clrMapOvr>
  <p:transition advClick="0" advTm="3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3">
            <a:extLst>
              <a:ext uri="{FF2B5EF4-FFF2-40B4-BE49-F238E27FC236}">
                <a16:creationId xmlns:a16="http://schemas.microsoft.com/office/drawing/2014/main" id="{4E81B037-89E7-420D-AB1F-8D32EE150983}"/>
              </a:ext>
            </a:extLst>
          </p:cNvPr>
          <p:cNvSpPr/>
          <p:nvPr/>
        </p:nvSpPr>
        <p:spPr>
          <a:xfrm>
            <a:off x="510758" y="1617384"/>
            <a:ext cx="7992888" cy="3170099"/>
          </a:xfrm>
          <a:prstGeom prst="rect">
            <a:avLst/>
          </a:prstGeom>
        </p:spPr>
        <p:txBody>
          <a:bodyPr wrap="square">
            <a:spAutoFit/>
          </a:bodyPr>
          <a:lstStyle/>
          <a:p>
            <a:pPr algn="just">
              <a:defRPr/>
            </a:pPr>
            <a:r>
              <a:rPr lang="en-US" sz="2000" b="0" dirty="0">
                <a:solidFill>
                  <a:schemeClr val="accent2">
                    <a:lumMod val="75000"/>
                  </a:schemeClr>
                </a:solidFill>
              </a:rPr>
              <a:t>Basierend auf den Messgrößen, die mit Daten zur Verfügung stehen, die detailliert in Bezug auf einige der Merkmale des untersuchten Patienten beschrieben sind.</a:t>
            </a:r>
          </a:p>
          <a:p>
            <a:pPr algn="just">
              <a:defRPr/>
            </a:pPr>
            <a:endParaRPr lang="en-US" sz="2000" b="0" dirty="0">
              <a:solidFill>
                <a:schemeClr val="accent2">
                  <a:lumMod val="75000"/>
                </a:schemeClr>
              </a:solidFill>
            </a:endParaRPr>
          </a:p>
          <a:p>
            <a:pPr algn="just">
              <a:defRPr/>
            </a:pPr>
            <a:r>
              <a:rPr lang="en-US" sz="2000" b="0" dirty="0">
                <a:solidFill>
                  <a:schemeClr val="accent2">
                    <a:lumMod val="75000"/>
                  </a:schemeClr>
                </a:solidFill>
              </a:rPr>
              <a:t>Die Indikatoren werden auf der Basis von Grundmessgrößen ermittelt.</a:t>
            </a:r>
          </a:p>
          <a:p>
            <a:pPr algn="just">
              <a:defRPr/>
            </a:pPr>
            <a:endParaRPr lang="en-US" sz="2000" b="0" dirty="0">
              <a:solidFill>
                <a:schemeClr val="accent2">
                  <a:lumMod val="75000"/>
                </a:schemeClr>
              </a:solidFill>
            </a:endParaRPr>
          </a:p>
          <a:p>
            <a:pPr algn="just">
              <a:defRPr/>
            </a:pPr>
            <a:r>
              <a:rPr lang="en-US" sz="2000" b="0" dirty="0">
                <a:solidFill>
                  <a:schemeClr val="accent2">
                    <a:lumMod val="75000"/>
                  </a:schemeClr>
                </a:solidFill>
              </a:rPr>
              <a:t>Für die Messung der verwendeten Größen werden fortschrittliche Laborgeräte verwendet, die am häufigsten </a:t>
            </a:r>
            <a:r>
              <a:rPr lang="en-US" sz="2000" b="0" dirty="0">
                <a:solidFill>
                  <a:srgbClr val="FF0000"/>
                </a:solidFill>
              </a:rPr>
              <a:t>von Ingenieuren von Werkzeugen zur Unterstützung des Prozesses der Diagnose des Muskel-Skelett-Systems </a:t>
            </a:r>
            <a:r>
              <a:rPr lang="en-US" sz="2000" b="0" dirty="0">
                <a:solidFill>
                  <a:schemeClr val="accent2">
                    <a:lumMod val="75000"/>
                  </a:schemeClr>
                </a:solidFill>
              </a:rPr>
              <a:t>verwendet werden</a:t>
            </a:r>
            <a:endParaRPr lang="pl-PL" sz="2000" b="0" dirty="0">
              <a:solidFill>
                <a:srgbClr val="FF0000"/>
              </a:solidFill>
            </a:endParaRPr>
          </a:p>
        </p:txBody>
      </p:sp>
      <p:sp>
        <p:nvSpPr>
          <p:cNvPr id="10" name="Prostokąt 9">
            <a:extLst>
              <a:ext uri="{FF2B5EF4-FFF2-40B4-BE49-F238E27FC236}">
                <a16:creationId xmlns:a16="http://schemas.microsoft.com/office/drawing/2014/main" id="{AF72DBE1-0E26-45E2-9599-AAEF8067455B}"/>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
        <p:nvSpPr>
          <p:cNvPr id="11" name="Prostokąt 10">
            <a:extLst>
              <a:ext uri="{FF2B5EF4-FFF2-40B4-BE49-F238E27FC236}">
                <a16:creationId xmlns:a16="http://schemas.microsoft.com/office/drawing/2014/main" id="{1DEADF22-D115-4166-ACE2-3422969E2BC0}"/>
              </a:ext>
            </a:extLst>
          </p:cNvPr>
          <p:cNvSpPr/>
          <p:nvPr/>
        </p:nvSpPr>
        <p:spPr>
          <a:xfrm>
            <a:off x="510758" y="908720"/>
            <a:ext cx="8135938" cy="830997"/>
          </a:xfrm>
          <a:prstGeom prst="rect">
            <a:avLst/>
          </a:prstGeom>
        </p:spPr>
        <p:txBody>
          <a:bodyPr>
            <a:spAutoFit/>
          </a:bodyPr>
          <a:lstStyle/>
          <a:p>
            <a:pPr algn="ctr">
              <a:defRPr/>
            </a:pPr>
            <a:r>
              <a:rPr lang="pl-PL" sz="2400" dirty="0" err="1">
                <a:solidFill>
                  <a:schemeClr val="accent2">
                    <a:lumMod val="75000"/>
                  </a:schemeClr>
                </a:solidFill>
              </a:rPr>
              <a:t>Instrumentierte </a:t>
            </a:r>
            <a:r>
              <a:rPr lang="pl-PL" sz="2400" dirty="0">
                <a:solidFill>
                  <a:schemeClr val="accent2">
                    <a:lumMod val="75000"/>
                  </a:schemeClr>
                </a:solidFill>
              </a:rPr>
              <a:t>Analyse</a:t>
            </a: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Tree>
    <p:extLst>
      <p:ext uri="{BB962C8B-B14F-4D97-AF65-F5344CB8AC3E}">
        <p14:creationId xmlns:p14="http://schemas.microsoft.com/office/powerpoint/2010/main" val="3290672844"/>
      </p:ext>
    </p:extLst>
  </p:cSld>
  <p:clrMapOvr>
    <a:masterClrMapping/>
  </p:clrMapOvr>
  <p:transition advClick="0" advTm="3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830997"/>
          </a:xfrm>
          <a:prstGeom prst="rect">
            <a:avLst/>
          </a:prstGeom>
        </p:spPr>
        <p:txBody>
          <a:bodyPr>
            <a:spAutoFit/>
          </a:bodyPr>
          <a:lstStyle/>
          <a:p>
            <a:pPr algn="ctr">
              <a:defRPr/>
            </a:pPr>
            <a:r>
              <a:rPr lang="en-US" sz="2400" dirty="0">
                <a:solidFill>
                  <a:schemeClr val="accent2">
                    <a:lumMod val="75000"/>
                  </a:schemeClr>
                </a:solidFill>
              </a:rPr>
              <a:t>Engineering-Tools zur Unterstützung des Prozesses </a:t>
            </a:r>
            <a:br>
              <a:rPr lang="pl-PL" sz="2400" dirty="0">
                <a:solidFill>
                  <a:schemeClr val="accent2">
                    <a:lumMod val="75000"/>
                  </a:schemeClr>
                </a:solidFill>
              </a:rPr>
            </a:br>
            <a:r>
              <a:rPr lang="en-US" sz="2400" dirty="0">
                <a:solidFill>
                  <a:schemeClr val="accent2">
                    <a:lumMod val="75000"/>
                  </a:schemeClr>
                </a:solidFill>
              </a:rPr>
              <a:t>der Diagnostik des menschlichen Bewegungsapparates</a:t>
            </a:r>
            <a:endParaRPr lang="en-US" sz="2400" b="0" dirty="0">
              <a:solidFill>
                <a:schemeClr val="accent2">
                  <a:lumMod val="75000"/>
                </a:schemeClr>
              </a:solidFill>
            </a:endParaRPr>
          </a:p>
        </p:txBody>
      </p:sp>
      <p:pic>
        <p:nvPicPr>
          <p:cNvPr id="4" name="Obraz 3" descr="Obraz zawierający kobieta, stojące, komputer, mężczyzna&#10;&#10;Opis wygenerowany automatycznie">
            <a:extLst>
              <a:ext uri="{FF2B5EF4-FFF2-40B4-BE49-F238E27FC236}">
                <a16:creationId xmlns:a16="http://schemas.microsoft.com/office/drawing/2014/main" id="{0D04122A-2E3B-431E-81B9-07FEAC13E5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34" y="2142554"/>
            <a:ext cx="3286125" cy="2828925"/>
          </a:xfrm>
          <a:prstGeom prst="rect">
            <a:avLst/>
          </a:prstGeom>
        </p:spPr>
      </p:pic>
      <p:sp>
        <p:nvSpPr>
          <p:cNvPr id="3" name="Prostokąt 2">
            <a:extLst>
              <a:ext uri="{FF2B5EF4-FFF2-40B4-BE49-F238E27FC236}">
                <a16:creationId xmlns:a16="http://schemas.microsoft.com/office/drawing/2014/main" id="{4697A1D5-A429-4CFB-9BD3-12026CEA0679}"/>
              </a:ext>
            </a:extLst>
          </p:cNvPr>
          <p:cNvSpPr/>
          <p:nvPr/>
        </p:nvSpPr>
        <p:spPr>
          <a:xfrm>
            <a:off x="970721" y="4941168"/>
            <a:ext cx="2300630" cy="307777"/>
          </a:xfrm>
          <a:prstGeom prst="rect">
            <a:avLst/>
          </a:prstGeom>
        </p:spPr>
        <p:txBody>
          <a:bodyPr wrap="none">
            <a:spAutoFit/>
          </a:bodyPr>
          <a:lstStyle/>
          <a:p>
            <a:pPr algn="ctr"/>
            <a:r>
              <a:rPr lang="pl-PL" sz="1400" dirty="0">
                <a:solidFill>
                  <a:srgbClr val="262673"/>
                </a:solidFill>
              </a:rPr>
              <a:t>BIODEX SYSTEM 4 PRO </a:t>
            </a:r>
          </a:p>
        </p:txBody>
      </p:sp>
      <p:sp>
        <p:nvSpPr>
          <p:cNvPr id="5" name="Prostokąt 4">
            <a:extLst>
              <a:ext uri="{FF2B5EF4-FFF2-40B4-BE49-F238E27FC236}">
                <a16:creationId xmlns:a16="http://schemas.microsoft.com/office/drawing/2014/main" id="{33FBC327-16C7-497A-8D87-0F17B890AA7F}"/>
              </a:ext>
            </a:extLst>
          </p:cNvPr>
          <p:cNvSpPr/>
          <p:nvPr/>
        </p:nvSpPr>
        <p:spPr>
          <a:xfrm>
            <a:off x="3491880" y="2045355"/>
            <a:ext cx="5492465" cy="1384995"/>
          </a:xfrm>
          <a:prstGeom prst="rect">
            <a:avLst/>
          </a:prstGeom>
        </p:spPr>
        <p:txBody>
          <a:bodyPr wrap="none">
            <a:spAutoFit/>
          </a:bodyPr>
          <a:lstStyle/>
          <a:p>
            <a:pPr algn="ctr"/>
            <a:r>
              <a:rPr lang="en-US" sz="1200" u="sng" dirty="0">
                <a:solidFill>
                  <a:srgbClr val="C00000"/>
                </a:solidFill>
              </a:rPr>
              <a:t>Ein Set zur Beurteilung und zum Training </a:t>
            </a:r>
            <a:br>
              <a:rPr lang="pl-PL" sz="1200" u="sng" dirty="0">
                <a:solidFill>
                  <a:srgbClr val="C00000"/>
                </a:solidFill>
              </a:rPr>
            </a:br>
            <a:r>
              <a:rPr lang="en-US" sz="1200" u="sng" dirty="0">
                <a:solidFill>
                  <a:srgbClr val="262673"/>
                </a:solidFill>
              </a:rPr>
              <a:t>unter isometrischen, isotonischen (konzentrischen) Bedingungen</a:t>
            </a:r>
          </a:p>
          <a:p>
            <a:pPr algn="ctr"/>
            <a:r>
              <a:rPr lang="en-US" sz="1200" u="sng" dirty="0">
                <a:solidFill>
                  <a:srgbClr val="262673"/>
                </a:solidFill>
              </a:rPr>
              <a:t>und exzentrisch), isokinetisch (exzentrisch</a:t>
            </a:r>
          </a:p>
          <a:p>
            <a:pPr algn="ctr"/>
            <a:r>
              <a:rPr lang="en-US" sz="1200" u="sng" dirty="0">
                <a:solidFill>
                  <a:srgbClr val="262673"/>
                </a:solidFill>
              </a:rPr>
              <a:t>und konzentrisch), reaktiv exzentrisch</a:t>
            </a:r>
          </a:p>
          <a:p>
            <a:pPr algn="ctr"/>
            <a:r>
              <a:rPr lang="en-US" sz="1200" u="sng" dirty="0">
                <a:solidFill>
                  <a:srgbClr val="262673"/>
                </a:solidFill>
              </a:rPr>
              <a:t>und passiver Verkehr mit der Möglichkeit der vollständigen Archivierung</a:t>
            </a:r>
          </a:p>
          <a:p>
            <a:pPr algn="ctr"/>
            <a:r>
              <a:rPr lang="en-US" sz="1200" u="sng" dirty="0">
                <a:solidFill>
                  <a:srgbClr val="262673"/>
                </a:solidFill>
              </a:rPr>
              <a:t>und Datenexport für die statistische Analyse.</a:t>
            </a:r>
            <a:endParaRPr lang="pl-PL" sz="1200" dirty="0">
              <a:solidFill>
                <a:srgbClr val="262673"/>
              </a:solidFill>
            </a:endParaRPr>
          </a:p>
          <a:p>
            <a:pPr algn="ctr"/>
            <a:endParaRPr lang="pl-PL" sz="1200" dirty="0">
              <a:solidFill>
                <a:srgbClr val="262673"/>
              </a:solidFill>
            </a:endParaRPr>
          </a:p>
        </p:txBody>
      </p:sp>
      <p:sp>
        <p:nvSpPr>
          <p:cNvPr id="11" name="Prostokąt 10">
            <a:extLst>
              <a:ext uri="{FF2B5EF4-FFF2-40B4-BE49-F238E27FC236}">
                <a16:creationId xmlns:a16="http://schemas.microsoft.com/office/drawing/2014/main" id="{C184D85D-E5BC-43CF-97FC-AC11C952161A}"/>
              </a:ext>
            </a:extLst>
          </p:cNvPr>
          <p:cNvSpPr/>
          <p:nvPr/>
        </p:nvSpPr>
        <p:spPr>
          <a:xfrm>
            <a:off x="3589802" y="3835123"/>
            <a:ext cx="4616969" cy="1754326"/>
          </a:xfrm>
          <a:prstGeom prst="rect">
            <a:avLst/>
          </a:prstGeom>
        </p:spPr>
        <p:txBody>
          <a:bodyPr wrap="none">
            <a:spAutoFit/>
          </a:bodyPr>
          <a:lstStyle/>
          <a:p>
            <a:pPr algn="ctr"/>
            <a:r>
              <a:rPr lang="pl-PL" sz="1200" u="sng" dirty="0" err="1">
                <a:solidFill>
                  <a:srgbClr val="C00000"/>
                </a:solidFill>
              </a:rPr>
              <a:t>Ermittelte Mengen</a:t>
            </a:r>
            <a:r>
              <a:rPr lang="pl-PL" sz="1200" u="sng" dirty="0">
                <a:solidFill>
                  <a:srgbClr val="C00000"/>
                </a:solidFill>
              </a:rPr>
              <a:t>:</a:t>
            </a:r>
          </a:p>
          <a:p>
            <a:pPr marL="285750" indent="-285750" algn="ctr">
              <a:buFont typeface="Arial" panose="020B0604020202020204" pitchFamily="34" charset="0"/>
              <a:buChar char="•"/>
            </a:pPr>
            <a:r>
              <a:rPr lang="en-US" sz="1200" dirty="0">
                <a:solidFill>
                  <a:srgbClr val="262673"/>
                </a:solidFill>
              </a:rPr>
              <a:t>Kraftwerte der einzelnen Muskeln </a:t>
            </a:r>
            <a:endParaRPr lang="pl-PL" sz="1200" dirty="0">
              <a:solidFill>
                <a:srgbClr val="262673"/>
              </a:solidFill>
            </a:endParaRPr>
          </a:p>
          <a:p>
            <a:pPr algn="ctr"/>
            <a:r>
              <a:rPr lang="en-US" sz="1200" dirty="0">
                <a:solidFill>
                  <a:srgbClr val="262673"/>
                </a:solidFill>
              </a:rPr>
              <a:t>Teile der unteren Gliedmaßen</a:t>
            </a:r>
          </a:p>
          <a:p>
            <a:pPr marL="285750" indent="-285750" algn="ctr">
              <a:buFont typeface="Arial" panose="020B0604020202020204" pitchFamily="34" charset="0"/>
              <a:buChar char="•"/>
            </a:pPr>
            <a:r>
              <a:rPr lang="en-US" sz="1200" dirty="0">
                <a:solidFill>
                  <a:srgbClr val="262673"/>
                </a:solidFill>
              </a:rPr>
              <a:t>Gewichtsmessung der einzelnen Segmente</a:t>
            </a:r>
          </a:p>
          <a:p>
            <a:pPr marL="285750" indent="-285750" algn="ctr">
              <a:buFont typeface="Arial" panose="020B0604020202020204" pitchFamily="34" charset="0"/>
              <a:buChar char="•"/>
            </a:pPr>
            <a:r>
              <a:rPr lang="en-US" sz="1200" dirty="0">
                <a:solidFill>
                  <a:srgbClr val="262673"/>
                </a:solidFill>
              </a:rPr>
              <a:t>Messung der Symmetrie der Kräfte in den Gliedmaßen</a:t>
            </a:r>
          </a:p>
          <a:p>
            <a:pPr marL="285750" indent="-285750" algn="ctr">
              <a:buFont typeface="Arial" panose="020B0604020202020204" pitchFamily="34" charset="0"/>
              <a:buChar char="•"/>
            </a:pPr>
            <a:r>
              <a:rPr lang="en-US" sz="1200" dirty="0">
                <a:solidFill>
                  <a:srgbClr val="262673"/>
                </a:solidFill>
              </a:rPr>
              <a:t>Messung von Kraftmomenten</a:t>
            </a:r>
          </a:p>
          <a:p>
            <a:pPr marL="285750" indent="-285750" algn="ctr">
              <a:buFont typeface="Arial" panose="020B0604020202020204" pitchFamily="34" charset="0"/>
              <a:buChar char="•"/>
            </a:pPr>
            <a:r>
              <a:rPr lang="en-US" sz="1200" dirty="0">
                <a:solidFill>
                  <a:srgbClr val="262673"/>
                </a:solidFill>
              </a:rPr>
              <a:t>Messung von erreichten Winkeln in den Gelenken</a:t>
            </a:r>
          </a:p>
          <a:p>
            <a:pPr marL="285750" indent="-285750" algn="ctr">
              <a:buFont typeface="Arial" panose="020B0604020202020204" pitchFamily="34" charset="0"/>
              <a:buChar char="•"/>
            </a:pPr>
            <a:r>
              <a:rPr lang="en-US" sz="1200" dirty="0">
                <a:solidFill>
                  <a:srgbClr val="262673"/>
                </a:solidFill>
              </a:rPr>
              <a:t>Geschwindigkeitsmessung durch Gliedmaßenbewegung</a:t>
            </a:r>
            <a:endParaRPr lang="pl-PL" sz="1200" dirty="0">
              <a:solidFill>
                <a:srgbClr val="262673"/>
              </a:solidFill>
            </a:endParaRPr>
          </a:p>
          <a:p>
            <a:pPr algn="ctr"/>
            <a:endParaRPr lang="pl-PL" sz="1200" dirty="0">
              <a:solidFill>
                <a:srgbClr val="262673"/>
              </a:solidFill>
            </a:endParaRPr>
          </a:p>
        </p:txBody>
      </p:sp>
      <p:sp>
        <p:nvSpPr>
          <p:cNvPr id="13" name="Prostokąt 12">
            <a:extLst>
              <a:ext uri="{FF2B5EF4-FFF2-40B4-BE49-F238E27FC236}">
                <a16:creationId xmlns:a16="http://schemas.microsoft.com/office/drawing/2014/main" id="{38435EE9-1DF1-4D5E-A40A-344424DE2103}"/>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
        <p:nvSpPr>
          <p:cNvPr id="14" name="Prostokąt 13">
            <a:extLst>
              <a:ext uri="{FF2B5EF4-FFF2-40B4-BE49-F238E27FC236}">
                <a16:creationId xmlns:a16="http://schemas.microsoft.com/office/drawing/2014/main" id="{9936322D-4CFB-4AEE-A728-2837ECB80642}"/>
              </a:ext>
            </a:extLst>
          </p:cNvPr>
          <p:cNvSpPr/>
          <p:nvPr/>
        </p:nvSpPr>
        <p:spPr>
          <a:xfrm>
            <a:off x="103581" y="5850796"/>
            <a:ext cx="4572000" cy="246221"/>
          </a:xfrm>
          <a:prstGeom prst="rect">
            <a:avLst/>
          </a:prstGeom>
        </p:spPr>
        <p:txBody>
          <a:bodyPr>
            <a:spAutoFit/>
          </a:bodyPr>
          <a:lstStyle/>
          <a:p>
            <a:r>
              <a:rPr lang="pl-PL" dirty="0">
                <a:solidFill>
                  <a:srgbClr val="262673"/>
                </a:solidFill>
              </a:rPr>
              <a:t>Quelle: https://technomex.pl/ 15.01.2020</a:t>
            </a:r>
          </a:p>
        </p:txBody>
      </p:sp>
    </p:spTree>
    <p:extLst>
      <p:ext uri="{BB962C8B-B14F-4D97-AF65-F5344CB8AC3E}">
        <p14:creationId xmlns:p14="http://schemas.microsoft.com/office/powerpoint/2010/main" val="2924672124"/>
      </p:ext>
    </p:extLst>
  </p:cSld>
  <p:clrMapOvr>
    <a:masterClrMapping/>
  </p:clrMapOvr>
  <p:transition advClick="0" advTm="3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640354" y="908720"/>
            <a:ext cx="8135938" cy="1846659"/>
          </a:xfrm>
          <a:prstGeom prst="rect">
            <a:avLst/>
          </a:prstGeom>
        </p:spPr>
        <p:txBody>
          <a:bodyPr>
            <a:spAutoFit/>
          </a:bodyPr>
          <a:lstStyle/>
          <a:p>
            <a:pPr algn="ctr">
              <a:defRPr/>
            </a:pPr>
            <a:r>
              <a:rPr lang="pl-PL" sz="2400" dirty="0" err="1">
                <a:solidFill>
                  <a:schemeClr val="accent2">
                    <a:lumMod val="75000"/>
                  </a:schemeClr>
                </a:solidFill>
              </a:rPr>
              <a:t>Beurteilung der Funktionsfähigkeit</a:t>
            </a:r>
            <a:endParaRPr lang="pl-PL" sz="2400" dirty="0">
              <a:solidFill>
                <a:schemeClr val="accent2">
                  <a:lumMod val="75000"/>
                </a:schemeClr>
              </a:solidFill>
            </a:endParaRPr>
          </a:p>
          <a:p>
            <a:pPr algn="ctr">
              <a:defRPr/>
            </a:pPr>
            <a:r>
              <a:rPr lang="pl-PL" sz="1800" dirty="0">
                <a:solidFill>
                  <a:schemeClr val="accent2">
                    <a:lumMod val="75000"/>
                  </a:schemeClr>
                </a:solidFill>
              </a:rPr>
              <a:t>(</a:t>
            </a:r>
            <a:r>
              <a:rPr lang="pl-PL" sz="1800" dirty="0" err="1">
                <a:solidFill>
                  <a:schemeClr val="accent2">
                    <a:lumMod val="75000"/>
                  </a:schemeClr>
                </a:solidFill>
              </a:rPr>
              <a:t>Definitionen</a:t>
            </a:r>
            <a:r>
              <a:rPr lang="pl-PL" sz="1800" dirty="0">
                <a:solidFill>
                  <a:schemeClr val="accent2">
                    <a:lumMod val="75000"/>
                  </a:schemeClr>
                </a:solidFill>
              </a:rPr>
              <a:t>)</a:t>
            </a:r>
          </a:p>
          <a:p>
            <a:pPr algn="ctr">
              <a:defRPr/>
            </a:pPr>
            <a:endParaRPr lang="pl-PL" sz="2400" b="0" dirty="0">
              <a:solidFill>
                <a:schemeClr val="accent2">
                  <a:lumMod val="75000"/>
                </a:schemeClr>
              </a:solidFill>
            </a:endParaRPr>
          </a:p>
          <a:p>
            <a:pPr algn="ctr">
              <a:defRPr/>
            </a:pP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539552" y="1964521"/>
            <a:ext cx="7992888" cy="2862322"/>
          </a:xfrm>
          <a:prstGeom prst="rect">
            <a:avLst/>
          </a:prstGeom>
        </p:spPr>
        <p:txBody>
          <a:bodyPr wrap="square">
            <a:spAutoFit/>
          </a:bodyPr>
          <a:lstStyle/>
          <a:p>
            <a:pPr algn="just">
              <a:defRPr/>
            </a:pPr>
            <a:r>
              <a:rPr lang="en-US" sz="2000" b="0" dirty="0">
                <a:solidFill>
                  <a:srgbClr val="FF0000"/>
                </a:solidFill>
              </a:rPr>
              <a:t>Eine Bewertung der funktionellen Fähigkeiten (FAE) oder Bewertung der funktionellen Kapazität (FCE) oder Bewertung der funktionellen Fähigkeiten (FEA) ist eine umfassende Bewertung Ihrer körperlichen und funktionellen Fähigkeiten unter Verwendung objektiver und messbarer Tests.</a:t>
            </a:r>
            <a:endParaRPr lang="pl-PL" sz="2000" b="0" dirty="0">
              <a:solidFill>
                <a:srgbClr val="FF0000"/>
              </a:solidFill>
            </a:endParaRPr>
          </a:p>
          <a:p>
            <a:pPr algn="just">
              <a:defRPr/>
            </a:pPr>
            <a:endParaRPr lang="pl-PL" sz="2000" b="0" dirty="0">
              <a:solidFill>
                <a:schemeClr val="accent2">
                  <a:lumMod val="75000"/>
                </a:schemeClr>
              </a:solidFill>
            </a:endParaRPr>
          </a:p>
          <a:p>
            <a:pPr algn="just">
              <a:defRPr/>
            </a:pPr>
            <a:endParaRPr lang="en-US" sz="2000" b="0" dirty="0">
              <a:solidFill>
                <a:schemeClr val="accent2">
                  <a:lumMod val="75000"/>
                </a:schemeClr>
              </a:solidFill>
            </a:endParaRPr>
          </a:p>
          <a:p>
            <a:pPr algn="just">
              <a:defRPr/>
            </a:pPr>
            <a:r>
              <a:rPr lang="en-US" sz="2000" b="0" dirty="0">
                <a:solidFill>
                  <a:schemeClr val="accent2">
                    <a:lumMod val="75000"/>
                  </a:schemeClr>
                </a:solidFill>
              </a:rPr>
              <a:t>Die Bewertung der funktionellen Fähigkeiten ermöglicht die Bestimmung der physischen Möglichkeiten auf der Grundlage der Überprüfung von medizinischen Unterlagen, Interviewprozessen und objektiven Tests mit Messgeräten.</a:t>
            </a:r>
          </a:p>
        </p:txBody>
      </p:sp>
      <p:sp>
        <p:nvSpPr>
          <p:cNvPr id="10" name="CuadroTexto 2">
            <a:extLst>
              <a:ext uri="{FF2B5EF4-FFF2-40B4-BE49-F238E27FC236}">
                <a16:creationId xmlns:a16="http://schemas.microsoft.com/office/drawing/2014/main" id="{E95117BA-8494-453E-8CF6-AF6635668B05}"/>
              </a:ext>
            </a:extLst>
          </p:cNvPr>
          <p:cNvSpPr txBox="1"/>
          <p:nvPr/>
        </p:nvSpPr>
        <p:spPr>
          <a:xfrm>
            <a:off x="5436096" y="5826169"/>
            <a:ext cx="3672408" cy="246221"/>
          </a:xfrm>
          <a:prstGeom prst="rect">
            <a:avLst/>
          </a:prstGeom>
          <a:noFill/>
        </p:spPr>
        <p:txBody>
          <a:bodyPr wrap="square" rtlCol="0">
            <a:spAutoFit/>
          </a:bodyPr>
          <a:lstStyle/>
          <a:p>
            <a:pPr algn="just"/>
            <a:r>
              <a:rPr lang="pl-PL" i="1" dirty="0">
                <a:solidFill>
                  <a:schemeClr val="accent2"/>
                </a:solidFill>
              </a:rPr>
              <a:t>Quelle: https://www.lifemark.ca/services/fae 15.01.2020</a:t>
            </a:r>
            <a:endParaRPr lang="en-GB" i="1" dirty="0">
              <a:solidFill>
                <a:schemeClr val="accent2"/>
              </a:solidFill>
            </a:endParaRPr>
          </a:p>
        </p:txBody>
      </p:sp>
    </p:spTree>
  </p:cSld>
  <p:clrMapOvr>
    <a:masterClrMapping/>
  </p:clrMapOvr>
  <p:transition advClick="0" advTm="3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9" name="Prostokąt 3">
            <a:extLst>
              <a:ext uri="{FF2B5EF4-FFF2-40B4-BE49-F238E27FC236}">
                <a16:creationId xmlns:a16="http://schemas.microsoft.com/office/drawing/2014/main" id="{4E81B037-89E7-420D-AB1F-8D32EE150983}"/>
              </a:ext>
            </a:extLst>
          </p:cNvPr>
          <p:cNvSpPr/>
          <p:nvPr/>
        </p:nvSpPr>
        <p:spPr>
          <a:xfrm>
            <a:off x="510758" y="1844824"/>
            <a:ext cx="7992888" cy="1938992"/>
          </a:xfrm>
          <a:prstGeom prst="rect">
            <a:avLst/>
          </a:prstGeom>
        </p:spPr>
        <p:txBody>
          <a:bodyPr wrap="square">
            <a:spAutoFit/>
          </a:bodyPr>
          <a:lstStyle/>
          <a:p>
            <a:pPr>
              <a:buFont typeface="Wingdings"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Motion-Capture-Analyse</a:t>
            </a:r>
          </a:p>
          <a:p>
            <a:pPr>
              <a:buFont typeface="Wingdings" pitchFamily="2" charset="2"/>
              <a:buChar char="Ø"/>
            </a:pPr>
            <a:r>
              <a:rPr lang="en-US" sz="2000" dirty="0" err="1">
                <a:solidFill>
                  <a:schemeClr val="tx1"/>
                </a:solidFill>
                <a:latin typeface="Times New Roman" panose="02020603050405020304" pitchFamily="18" charset="0"/>
                <a:cs typeface="Times New Roman" panose="02020603050405020304" pitchFamily="18" charset="0"/>
              </a:rPr>
              <a:t>Stabilomethrie</a:t>
            </a:r>
            <a:endParaRPr lang="en-US" sz="2000" dirty="0">
              <a:solidFill>
                <a:schemeClr val="tx1"/>
              </a:solidFill>
              <a:latin typeface="Times New Roman" panose="02020603050405020304" pitchFamily="18" charset="0"/>
              <a:cs typeface="Times New Roman" panose="02020603050405020304" pitchFamily="18" charset="0"/>
            </a:endParaRPr>
          </a:p>
          <a:p>
            <a:pPr>
              <a:buFont typeface="Wingdings"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Methoden zur Messung der </a:t>
            </a:r>
            <a:br>
              <a:rPr lang="pl-PL"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Bodenreaktion</a:t>
            </a:r>
          </a:p>
          <a:p>
            <a:pPr>
              <a:buFont typeface="Wingdings" pitchFamily="2" charset="2"/>
              <a:buChar char="Ø"/>
            </a:pPr>
            <a:r>
              <a:rPr lang="en-US" sz="2000" dirty="0">
                <a:solidFill>
                  <a:schemeClr val="tx1"/>
                </a:solidFill>
                <a:latin typeface="Times New Roman" panose="02020603050405020304" pitchFamily="18" charset="0"/>
                <a:cs typeface="Times New Roman" panose="02020603050405020304" pitchFamily="18" charset="0"/>
              </a:rPr>
              <a:t>Methoden zur Identifikation von </a:t>
            </a:r>
            <a:br>
              <a:rPr lang="pl-PL"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Belastungen im Muskel-Skelett-System</a:t>
            </a:r>
            <a:endParaRPr lang="pl-PL" sz="2000" b="0" dirty="0">
              <a:solidFill>
                <a:schemeClr val="accent2">
                  <a:lumMod val="75000"/>
                </a:schemeClr>
              </a:solidFill>
            </a:endParaRPr>
          </a:p>
        </p:txBody>
      </p:sp>
      <p:sp>
        <p:nvSpPr>
          <p:cNvPr id="12" name="Prostokąt 11">
            <a:extLst>
              <a:ext uri="{FF2B5EF4-FFF2-40B4-BE49-F238E27FC236}">
                <a16:creationId xmlns:a16="http://schemas.microsoft.com/office/drawing/2014/main" id="{A7569B76-F3E1-4BAF-934C-1DAF5C1048C7}"/>
              </a:ext>
            </a:extLst>
          </p:cNvPr>
          <p:cNvSpPr/>
          <p:nvPr/>
        </p:nvSpPr>
        <p:spPr>
          <a:xfrm>
            <a:off x="4596944" y="2765132"/>
            <a:ext cx="4496813" cy="523220"/>
          </a:xfrm>
          <a:prstGeom prst="rect">
            <a:avLst/>
          </a:prstGeom>
          <a:ln w="12700">
            <a:noFill/>
          </a:ln>
        </p:spPr>
        <p:txBody>
          <a:bodyPr wrap="square">
            <a:spAutoFit/>
          </a:bodyPr>
          <a:lstStyle/>
          <a:p>
            <a:pPr algn="ctr"/>
            <a:r>
              <a:rPr lang="en-US" sz="1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Therapeutische Systeme zur Unterstützung der Rehabilitation der oberen Gliedmaßen durch Computerspiele</a:t>
            </a:r>
            <a:endParaRPr lang="pl-PL" sz="1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Obraz 13">
            <a:extLst>
              <a:ext uri="{FF2B5EF4-FFF2-40B4-BE49-F238E27FC236}">
                <a16:creationId xmlns:a16="http://schemas.microsoft.com/office/drawing/2014/main" id="{45E20FA9-E437-409C-870B-91EFADA4CF1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845" y="1738001"/>
            <a:ext cx="1277203" cy="925429"/>
          </a:xfrm>
          <a:prstGeom prst="rect">
            <a:avLst/>
          </a:prstGeom>
          <a:noFill/>
          <a:ln w="12700">
            <a:solidFill>
              <a:schemeClr val="accent2">
                <a:lumMod val="75000"/>
              </a:schemeClr>
            </a:solidFill>
          </a:ln>
        </p:spPr>
      </p:pic>
      <p:pic>
        <p:nvPicPr>
          <p:cNvPr id="15" name="Obraz 14">
            <a:extLst>
              <a:ext uri="{FF2B5EF4-FFF2-40B4-BE49-F238E27FC236}">
                <a16:creationId xmlns:a16="http://schemas.microsoft.com/office/drawing/2014/main" id="{64F7ABEA-64AE-469A-B748-C218D684197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8850" y="1723379"/>
            <a:ext cx="2260795" cy="918779"/>
          </a:xfrm>
          <a:prstGeom prst="rect">
            <a:avLst/>
          </a:prstGeom>
          <a:noFill/>
          <a:ln w="12700">
            <a:solidFill>
              <a:schemeClr val="accent2">
                <a:lumMod val="75000"/>
              </a:schemeClr>
            </a:solidFill>
          </a:ln>
        </p:spPr>
      </p:pic>
      <p:graphicFrame>
        <p:nvGraphicFramePr>
          <p:cNvPr id="16" name="Obiekt 15">
            <a:extLst>
              <a:ext uri="{FF2B5EF4-FFF2-40B4-BE49-F238E27FC236}">
                <a16:creationId xmlns:a16="http://schemas.microsoft.com/office/drawing/2014/main" id="{B3A83C2E-F102-4CFF-BC35-FF1680E29F8D}"/>
              </a:ext>
            </a:extLst>
          </p:cNvPr>
          <p:cNvGraphicFramePr>
            <a:graphicFrameLocks noChangeAspect="1"/>
          </p:cNvGraphicFramePr>
          <p:nvPr/>
        </p:nvGraphicFramePr>
        <p:xfrm>
          <a:off x="352065" y="3949599"/>
          <a:ext cx="3105150" cy="1371600"/>
        </p:xfrm>
        <a:graphic>
          <a:graphicData uri="http://schemas.openxmlformats.org/presentationml/2006/ole">
            <mc:AlternateContent xmlns:mc="http://schemas.openxmlformats.org/markup-compatibility/2006">
              <mc:Choice xmlns:v="urn:schemas-microsoft-com:vml" Requires="v">
                <p:oleObj name="PHOTO-PAINT" r:id="rId5" imgW="5663492" imgH="2577778" progId="CorelPHOTOPAINT.Image.16">
                  <p:embed/>
                </p:oleObj>
              </mc:Choice>
              <mc:Fallback>
                <p:oleObj name="PHOTO-PAINT" r:id="rId5" imgW="5663492" imgH="2577778" progId="CorelPHOTOPAINT.Image.16">
                  <p:embed/>
                  <p:pic>
                    <p:nvPicPr>
                      <p:cNvPr id="16" name="Obiekt 15">
                        <a:extLst>
                          <a:ext uri="{FF2B5EF4-FFF2-40B4-BE49-F238E27FC236}">
                            <a16:creationId xmlns:a16="http://schemas.microsoft.com/office/drawing/2014/main" id="{B3A83C2E-F102-4CFF-BC35-FF1680E29F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065" y="3949599"/>
                        <a:ext cx="3105150" cy="1371600"/>
                      </a:xfrm>
                      <a:prstGeom prst="rect">
                        <a:avLst/>
                      </a:prstGeom>
                      <a:noFill/>
                      <a:ln w="12700">
                        <a:solidFill>
                          <a:schemeClr val="accent2">
                            <a:lumMod val="75000"/>
                          </a:schemeClr>
                        </a:solidFill>
                      </a:ln>
                    </p:spPr>
                  </p:pic>
                </p:oleObj>
              </mc:Fallback>
            </mc:AlternateContent>
          </a:graphicData>
        </a:graphic>
      </p:graphicFrame>
      <p:sp>
        <p:nvSpPr>
          <p:cNvPr id="17" name="Prostokąt 16">
            <a:extLst>
              <a:ext uri="{FF2B5EF4-FFF2-40B4-BE49-F238E27FC236}">
                <a16:creationId xmlns:a16="http://schemas.microsoft.com/office/drawing/2014/main" id="{B1A7E397-98DD-4A41-A594-F5B8486C1783}"/>
              </a:ext>
            </a:extLst>
          </p:cNvPr>
          <p:cNvSpPr/>
          <p:nvPr/>
        </p:nvSpPr>
        <p:spPr>
          <a:xfrm>
            <a:off x="134662" y="5480833"/>
            <a:ext cx="3697357" cy="523220"/>
          </a:xfrm>
          <a:prstGeom prst="rect">
            <a:avLst/>
          </a:prstGeom>
        </p:spPr>
        <p:txBody>
          <a:bodyPr wrap="square">
            <a:spAutoFit/>
          </a:bodyPr>
          <a:lstStyle/>
          <a:p>
            <a:pPr algn="ctr"/>
            <a:r>
              <a:rPr lang="en-US" sz="1400" i="1" dirty="0">
                <a:solidFill>
                  <a:srgbClr val="000000"/>
                </a:solidFill>
                <a:latin typeface="Times New Roman" panose="02020603050405020304" pitchFamily="18" charset="0"/>
                <a:ea typeface="Times New Roman" panose="02020603050405020304" pitchFamily="18" charset="0"/>
              </a:rPr>
              <a:t>Rehabilitations-System basierend auf 2D-Projektionen unter Verwendung eines Computermonitors </a:t>
            </a:r>
            <a:endParaRPr lang="pl-PL" sz="1400" b="1" dirty="0"/>
          </a:p>
        </p:txBody>
      </p:sp>
      <p:graphicFrame>
        <p:nvGraphicFramePr>
          <p:cNvPr id="18" name="Obiekt 17">
            <a:extLst>
              <a:ext uri="{FF2B5EF4-FFF2-40B4-BE49-F238E27FC236}">
                <a16:creationId xmlns:a16="http://schemas.microsoft.com/office/drawing/2014/main" id="{A2769301-A83F-470E-83EF-7164C5FB29B0}"/>
              </a:ext>
            </a:extLst>
          </p:cNvPr>
          <p:cNvGraphicFramePr>
            <a:graphicFrameLocks noChangeAspect="1"/>
          </p:cNvGraphicFramePr>
          <p:nvPr/>
        </p:nvGraphicFramePr>
        <p:xfrm>
          <a:off x="3730309" y="4029236"/>
          <a:ext cx="1658938" cy="1354138"/>
        </p:xfrm>
        <a:graphic>
          <a:graphicData uri="http://schemas.openxmlformats.org/presentationml/2006/ole">
            <mc:AlternateContent xmlns:mc="http://schemas.openxmlformats.org/markup-compatibility/2006">
              <mc:Choice xmlns:v="urn:schemas-microsoft-com:vml" Requires="v">
                <p:oleObj name="PHOTO-PAINT" r:id="rId7" imgW="5600000" imgH="4580952" progId="CorelPHOTOPAINT.Image.16">
                  <p:embed/>
                </p:oleObj>
              </mc:Choice>
              <mc:Fallback>
                <p:oleObj name="PHOTO-PAINT" r:id="rId7" imgW="5600000" imgH="4580952" progId="CorelPHOTOPAINT.Image.16">
                  <p:embed/>
                  <p:pic>
                    <p:nvPicPr>
                      <p:cNvPr id="18" name="Obiekt 17">
                        <a:extLst>
                          <a:ext uri="{FF2B5EF4-FFF2-40B4-BE49-F238E27FC236}">
                            <a16:creationId xmlns:a16="http://schemas.microsoft.com/office/drawing/2014/main" id="{A2769301-A83F-470E-83EF-7164C5FB29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0309" y="4029236"/>
                        <a:ext cx="1658938" cy="1354138"/>
                      </a:xfrm>
                      <a:prstGeom prst="rect">
                        <a:avLst/>
                      </a:prstGeom>
                      <a:noFill/>
                      <a:ln w="12700">
                        <a:solidFill>
                          <a:schemeClr val="accent2">
                            <a:lumMod val="75000"/>
                          </a:schemeClr>
                        </a:solidFill>
                      </a:ln>
                    </p:spPr>
                  </p:pic>
                </p:oleObj>
              </mc:Fallback>
            </mc:AlternateContent>
          </a:graphicData>
        </a:graphic>
      </p:graphicFrame>
      <p:sp>
        <p:nvSpPr>
          <p:cNvPr id="19" name="Prostokąt 18">
            <a:extLst>
              <a:ext uri="{FF2B5EF4-FFF2-40B4-BE49-F238E27FC236}">
                <a16:creationId xmlns:a16="http://schemas.microsoft.com/office/drawing/2014/main" id="{3A87A0DC-D82C-4968-81B3-0E5B476EF656}"/>
              </a:ext>
            </a:extLst>
          </p:cNvPr>
          <p:cNvSpPr/>
          <p:nvPr/>
        </p:nvSpPr>
        <p:spPr>
          <a:xfrm>
            <a:off x="4189895" y="5445224"/>
            <a:ext cx="4456801" cy="307777"/>
          </a:xfrm>
          <a:prstGeom prst="rect">
            <a:avLst/>
          </a:prstGeom>
        </p:spPr>
        <p:txBody>
          <a:bodyPr wrap="square">
            <a:spAutoFit/>
          </a:bodyPr>
          <a:lstStyle/>
          <a:p>
            <a:r>
              <a:rPr lang="en-US" sz="1400" i="1" dirty="0">
                <a:solidFill>
                  <a:srgbClr val="000000"/>
                </a:solidFill>
                <a:latin typeface="Times New Roman" panose="02020603050405020304" pitchFamily="18" charset="0"/>
                <a:ea typeface="Times New Roman" panose="02020603050405020304" pitchFamily="18" charset="0"/>
              </a:rPr>
              <a:t>Forschungs- und Diagnosesysteme mit einem 2D-Projektor </a:t>
            </a:r>
            <a:endParaRPr lang="pl-PL" sz="1400" b="1" dirty="0"/>
          </a:p>
        </p:txBody>
      </p:sp>
      <p:pic>
        <p:nvPicPr>
          <p:cNvPr id="20" name="Obraz 19" descr="C:\Users\PW\Desktop\Beznazwy-1.jpg">
            <a:extLst>
              <a:ext uri="{FF2B5EF4-FFF2-40B4-BE49-F238E27FC236}">
                <a16:creationId xmlns:a16="http://schemas.microsoft.com/office/drawing/2014/main" id="{0A0B6D76-17B2-4C5E-8B51-FAF88426F42E}"/>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6317" y="4066265"/>
            <a:ext cx="3426219" cy="1238070"/>
          </a:xfrm>
          <a:prstGeom prst="rect">
            <a:avLst/>
          </a:prstGeom>
          <a:noFill/>
          <a:ln w="12700">
            <a:solidFill>
              <a:schemeClr val="accent2">
                <a:lumMod val="75000"/>
              </a:schemeClr>
            </a:solidFill>
          </a:ln>
        </p:spPr>
      </p:pic>
      <p:sp>
        <p:nvSpPr>
          <p:cNvPr id="21" name="Prostokąt 20">
            <a:extLst>
              <a:ext uri="{FF2B5EF4-FFF2-40B4-BE49-F238E27FC236}">
                <a16:creationId xmlns:a16="http://schemas.microsoft.com/office/drawing/2014/main" id="{D8D21BA9-4137-46E4-AD32-124FB8BF92E7}"/>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
        <p:nvSpPr>
          <p:cNvPr id="22" name="Prostokąt 21">
            <a:extLst>
              <a:ext uri="{FF2B5EF4-FFF2-40B4-BE49-F238E27FC236}">
                <a16:creationId xmlns:a16="http://schemas.microsoft.com/office/drawing/2014/main" id="{F7193BC9-6634-49ED-84AC-C99C612DFFEF}"/>
              </a:ext>
            </a:extLst>
          </p:cNvPr>
          <p:cNvSpPr/>
          <p:nvPr/>
        </p:nvSpPr>
        <p:spPr>
          <a:xfrm>
            <a:off x="510758" y="908720"/>
            <a:ext cx="8135938" cy="707886"/>
          </a:xfrm>
          <a:prstGeom prst="rect">
            <a:avLst/>
          </a:prstGeom>
        </p:spPr>
        <p:txBody>
          <a:bodyPr>
            <a:spAutoFit/>
          </a:bodyPr>
          <a:lstStyle/>
          <a:p>
            <a:pPr algn="ctr">
              <a:defRPr/>
            </a:pPr>
            <a:r>
              <a:rPr lang="en-US" sz="2000" dirty="0">
                <a:solidFill>
                  <a:schemeClr val="accent2">
                    <a:lumMod val="75000"/>
                  </a:schemeClr>
                </a:solidFill>
              </a:rPr>
              <a:t>Engineering-Tools zur Unterstützung des Prozesses </a:t>
            </a:r>
            <a:br>
              <a:rPr lang="pl-PL" sz="2000" dirty="0">
                <a:solidFill>
                  <a:schemeClr val="accent2">
                    <a:lumMod val="75000"/>
                  </a:schemeClr>
                </a:solidFill>
              </a:rPr>
            </a:br>
            <a:r>
              <a:rPr lang="en-US" sz="2000" dirty="0">
                <a:solidFill>
                  <a:schemeClr val="accent2">
                    <a:lumMod val="75000"/>
                  </a:schemeClr>
                </a:solidFill>
              </a:rPr>
              <a:t>der Diagnostik des menschlichen Bewegungsapparates</a:t>
            </a:r>
            <a:endParaRPr lang="en-US" sz="2000" b="0" dirty="0">
              <a:solidFill>
                <a:schemeClr val="accent2">
                  <a:lumMod val="75000"/>
                </a:schemeClr>
              </a:solidFill>
            </a:endParaRPr>
          </a:p>
        </p:txBody>
      </p:sp>
    </p:spTree>
    <p:extLst>
      <p:ext uri="{BB962C8B-B14F-4D97-AF65-F5344CB8AC3E}">
        <p14:creationId xmlns:p14="http://schemas.microsoft.com/office/powerpoint/2010/main" val="3729802276"/>
      </p:ext>
    </p:extLst>
  </p:cSld>
  <p:clrMapOvr>
    <a:masterClrMapping/>
  </p:clrMapOvr>
  <p:transition advClick="0" advTm="3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az 12">
            <a:extLst>
              <a:ext uri="{FF2B5EF4-FFF2-40B4-BE49-F238E27FC236}">
                <a16:creationId xmlns:a16="http://schemas.microsoft.com/office/drawing/2014/main" id="{09EBD834-FCA1-45C0-B5E8-AD199343086A}"/>
              </a:ext>
            </a:extLst>
          </p:cNvPr>
          <p:cNvPicPr/>
          <p:nvPr/>
        </p:nvPicPr>
        <p:blipFill>
          <a:blip r:embed="rId3" cstate="print">
            <a:extLst>
              <a:ext uri="{28A0092B-C50C-407E-A947-70E740481C1C}">
                <a14:useLocalDpi xmlns:a14="http://schemas.microsoft.com/office/drawing/2010/main" val="0"/>
              </a:ext>
            </a:extLst>
          </a:blip>
          <a:stretch>
            <a:fillRect/>
          </a:stretch>
        </p:blipFill>
        <p:spPr>
          <a:xfrm rot="908422">
            <a:off x="7176324" y="4032651"/>
            <a:ext cx="1485072" cy="1392318"/>
          </a:xfrm>
          <a:prstGeom prst="rect">
            <a:avLst/>
          </a:prstGeom>
        </p:spPr>
      </p:pic>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1" name="Prostokąt 3">
            <a:extLst>
              <a:ext uri="{FF2B5EF4-FFF2-40B4-BE49-F238E27FC236}">
                <a16:creationId xmlns:a16="http://schemas.microsoft.com/office/drawing/2014/main" id="{4B2B3CAB-E79A-4505-A374-394DE9A113D1}"/>
              </a:ext>
            </a:extLst>
          </p:cNvPr>
          <p:cNvSpPr/>
          <p:nvPr/>
        </p:nvSpPr>
        <p:spPr>
          <a:xfrm>
            <a:off x="490967" y="1916832"/>
            <a:ext cx="7992888" cy="3139321"/>
          </a:xfrm>
          <a:prstGeom prst="rect">
            <a:avLst/>
          </a:prstGeom>
        </p:spPr>
        <p:txBody>
          <a:bodyPr wrap="square">
            <a:spAutoFit/>
          </a:bodyPr>
          <a:lstStyle/>
          <a:p>
            <a:r>
              <a:rPr lang="en-US" sz="1800" dirty="0">
                <a:solidFill>
                  <a:schemeClr val="tx1"/>
                </a:solidFill>
                <a:latin typeface="Times New Roman" panose="02020603050405020304" pitchFamily="18" charset="0"/>
                <a:cs typeface="Times New Roman" panose="02020603050405020304" pitchFamily="18" charset="0"/>
              </a:rPr>
              <a:t>Methoden zur Identifikation von Belastungen im Bewegungsapparat:</a:t>
            </a:r>
          </a:p>
          <a:p>
            <a:endParaRPr lang="en-US" sz="1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Direkte Messung der Wechselwirkung in Gelenken mittels Messimplantaten,</a:t>
            </a:r>
            <a:endParaRPr lang="pl-PL" sz="1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Bestimmung der Muskelkraft anhand der EMG-Messung,</a:t>
            </a:r>
            <a:br>
              <a:rPr lang="pl-PL" sz="1800" dirty="0">
                <a:solidFill>
                  <a:schemeClr val="tx1"/>
                </a:solidFill>
                <a:latin typeface="Times New Roman" panose="02020603050405020304" pitchFamily="18" charset="0"/>
                <a:cs typeface="Times New Roman" panose="02020603050405020304" pitchFamily="18" charset="0"/>
              </a:rPr>
            </a:br>
            <a:endParaRPr lang="en-US" sz="1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solidFill>
                  <a:schemeClr val="tx1"/>
                </a:solidFill>
                <a:latin typeface="Times New Roman" panose="02020603050405020304" pitchFamily="18" charset="0"/>
                <a:cs typeface="Times New Roman" panose="02020603050405020304" pitchFamily="18" charset="0"/>
              </a:rPr>
              <a:t>Identifikation von Muskelkraft und Gelenkeffekten</a:t>
            </a:r>
            <a:endParaRPr lang="pl-PL" sz="18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mit Modellierungs- und Optimierungsmethoden</a:t>
            </a:r>
            <a:endParaRPr lang="pl-PL" sz="1800" dirty="0">
              <a:solidFill>
                <a:schemeClr val="tx1"/>
              </a:solidFill>
              <a:latin typeface="Times New Roman" panose="02020603050405020304" pitchFamily="18" charset="0"/>
              <a:cs typeface="Times New Roman" panose="02020603050405020304" pitchFamily="18" charset="0"/>
            </a:endParaRPr>
          </a:p>
          <a:p>
            <a:endParaRPr lang="pl-PL" sz="1800" b="0" dirty="0">
              <a:solidFill>
                <a:schemeClr val="tx1"/>
              </a:solidFill>
              <a:latin typeface="Times New Roman" panose="02020603050405020304" pitchFamily="18" charset="0"/>
              <a:cs typeface="Times New Roman" panose="02020603050405020304" pitchFamily="18" charset="0"/>
            </a:endParaRPr>
          </a:p>
          <a:p>
            <a:endParaRPr lang="pl-PL" sz="1800" b="0" dirty="0">
              <a:solidFill>
                <a:schemeClr val="accent2">
                  <a:lumMod val="75000"/>
                </a:schemeClr>
              </a:solidFill>
            </a:endParaRPr>
          </a:p>
        </p:txBody>
      </p:sp>
      <p:pic>
        <p:nvPicPr>
          <p:cNvPr id="22" name="Obraz 21">
            <a:extLst>
              <a:ext uri="{FF2B5EF4-FFF2-40B4-BE49-F238E27FC236}">
                <a16:creationId xmlns:a16="http://schemas.microsoft.com/office/drawing/2014/main" id="{9D5CA37C-F87E-4EEA-B118-67AFD3AA98BC}"/>
              </a:ext>
            </a:extLst>
          </p:cNvPr>
          <p:cNvPicPr/>
          <p:nvPr/>
        </p:nvPicPr>
        <p:blipFill rotWithShape="1">
          <a:blip r:embed="rId4" cstate="print">
            <a:extLst>
              <a:ext uri="{28A0092B-C50C-407E-A947-70E740481C1C}">
                <a14:useLocalDpi xmlns:a14="http://schemas.microsoft.com/office/drawing/2010/main" val="0"/>
              </a:ext>
            </a:extLst>
          </a:blip>
          <a:srcRect b="50647"/>
          <a:stretch/>
        </p:blipFill>
        <p:spPr bwMode="auto">
          <a:xfrm>
            <a:off x="683568" y="4730715"/>
            <a:ext cx="1815465" cy="1216660"/>
          </a:xfrm>
          <a:prstGeom prst="rect">
            <a:avLst/>
          </a:prstGeom>
          <a:noFill/>
          <a:ln>
            <a:noFill/>
          </a:ln>
          <a:extLst>
            <a:ext uri="{53640926-AAD7-44D8-BBD7-CCE9431645EC}">
              <a14:shadowObscured xmlns:a14="http://schemas.microsoft.com/office/drawing/2010/main"/>
            </a:ext>
          </a:extLst>
        </p:spPr>
      </p:pic>
      <p:pic>
        <p:nvPicPr>
          <p:cNvPr id="23" name="Obraz 22">
            <a:extLst>
              <a:ext uri="{FF2B5EF4-FFF2-40B4-BE49-F238E27FC236}">
                <a16:creationId xmlns:a16="http://schemas.microsoft.com/office/drawing/2014/main" id="{C96F175F-5C85-4C25-B4B9-582D24BA956B}"/>
              </a:ext>
            </a:extLst>
          </p:cNvPr>
          <p:cNvPicPr/>
          <p:nvPr/>
        </p:nvPicPr>
        <p:blipFill rotWithShape="1">
          <a:blip r:embed="rId4" cstate="print">
            <a:extLst>
              <a:ext uri="{28A0092B-C50C-407E-A947-70E740481C1C}">
                <a14:useLocalDpi xmlns:a14="http://schemas.microsoft.com/office/drawing/2010/main" val="0"/>
              </a:ext>
            </a:extLst>
          </a:blip>
          <a:srcRect t="50558"/>
          <a:stretch/>
        </p:blipFill>
        <p:spPr bwMode="auto">
          <a:xfrm>
            <a:off x="2555776" y="4728810"/>
            <a:ext cx="1814830" cy="1218565"/>
          </a:xfrm>
          <a:prstGeom prst="rect">
            <a:avLst/>
          </a:prstGeom>
          <a:noFill/>
          <a:ln>
            <a:noFill/>
          </a:ln>
          <a:extLst>
            <a:ext uri="{53640926-AAD7-44D8-BBD7-CCE9431645EC}">
              <a14:shadowObscured xmlns:a14="http://schemas.microsoft.com/office/drawing/2010/main"/>
            </a:ext>
          </a:extLst>
        </p:spPr>
      </p:pic>
      <p:sp>
        <p:nvSpPr>
          <p:cNvPr id="24" name="Prostokąt 23">
            <a:extLst>
              <a:ext uri="{FF2B5EF4-FFF2-40B4-BE49-F238E27FC236}">
                <a16:creationId xmlns:a16="http://schemas.microsoft.com/office/drawing/2014/main" id="{0B9D39B3-8ED4-4335-A13C-E9A2B2C3793B}"/>
              </a:ext>
            </a:extLst>
          </p:cNvPr>
          <p:cNvSpPr/>
          <p:nvPr/>
        </p:nvSpPr>
        <p:spPr>
          <a:xfrm>
            <a:off x="4370606" y="5413976"/>
            <a:ext cx="3733676" cy="523220"/>
          </a:xfrm>
          <a:prstGeom prst="rect">
            <a:avLst/>
          </a:prstGeom>
        </p:spPr>
        <p:txBody>
          <a:bodyPr wrap="square">
            <a:spAutoFit/>
          </a:bodyPr>
          <a:lstStyle/>
          <a:p>
            <a:r>
              <a:rPr lang="en-US" sz="1400" i="1" dirty="0">
                <a:solidFill>
                  <a:srgbClr val="000000"/>
                </a:solidFill>
                <a:latin typeface="Times New Roman" panose="02020603050405020304" pitchFamily="18" charset="0"/>
                <a:ea typeface="Times New Roman" panose="02020603050405020304" pitchFamily="18" charset="0"/>
              </a:rPr>
              <a:t>Modell der oberen Gliedmaßen basierend auf Forschung</a:t>
            </a:r>
            <a:endParaRPr lang="pl-PL" sz="1400" i="1" dirty="0">
              <a:solidFill>
                <a:srgbClr val="000000"/>
              </a:solidFill>
              <a:latin typeface="Times New Roman" panose="02020603050405020304" pitchFamily="18" charset="0"/>
              <a:ea typeface="Times New Roman" panose="02020603050405020304" pitchFamily="18" charset="0"/>
            </a:endParaRPr>
          </a:p>
          <a:p>
            <a:r>
              <a:rPr lang="pl-PL" sz="1400" b="1" i="1" dirty="0" err="1">
                <a:solidFill>
                  <a:srgbClr val="000000"/>
                </a:solidFill>
                <a:latin typeface="Times New Roman" panose="02020603050405020304" pitchFamily="18" charset="0"/>
                <a:ea typeface="Times New Roman" panose="02020603050405020304" pitchFamily="18" charset="0"/>
              </a:rPr>
              <a:t>Kyung </a:t>
            </a:r>
            <a:r>
              <a:rPr lang="pl-PL" sz="1400" b="1" i="1" dirty="0">
                <a:solidFill>
                  <a:srgbClr val="000000"/>
                </a:solidFill>
                <a:latin typeface="Times New Roman" panose="02020603050405020304" pitchFamily="18" charset="0"/>
                <a:ea typeface="Times New Roman" panose="02020603050405020304" pitchFamily="18" charset="0"/>
              </a:rPr>
              <a:t>Kim </a:t>
            </a:r>
            <a:endParaRPr lang="pl-PL" sz="1400" b="1" dirty="0"/>
          </a:p>
        </p:txBody>
      </p:sp>
      <p:sp>
        <p:nvSpPr>
          <p:cNvPr id="14" name="Prostokąt 13">
            <a:extLst>
              <a:ext uri="{FF2B5EF4-FFF2-40B4-BE49-F238E27FC236}">
                <a16:creationId xmlns:a16="http://schemas.microsoft.com/office/drawing/2014/main" id="{850B5358-5A40-4351-91C8-6FC3D4303281}"/>
              </a:ext>
            </a:extLst>
          </p:cNvPr>
          <p:cNvSpPr/>
          <p:nvPr/>
        </p:nvSpPr>
        <p:spPr>
          <a:xfrm>
            <a:off x="510758" y="908720"/>
            <a:ext cx="8135938" cy="769441"/>
          </a:xfrm>
          <a:prstGeom prst="rect">
            <a:avLst/>
          </a:prstGeom>
        </p:spPr>
        <p:txBody>
          <a:bodyPr>
            <a:spAutoFit/>
          </a:bodyPr>
          <a:lstStyle/>
          <a:p>
            <a:pPr algn="ctr">
              <a:defRPr/>
            </a:pPr>
            <a:r>
              <a:rPr lang="en-US" sz="2200" dirty="0">
                <a:solidFill>
                  <a:schemeClr val="accent2">
                    <a:lumMod val="75000"/>
                  </a:schemeClr>
                </a:solidFill>
              </a:rPr>
              <a:t>Engineering-Tools zur Unterstützung des Prozesses </a:t>
            </a:r>
            <a:br>
              <a:rPr lang="pl-PL" sz="2200" dirty="0">
                <a:solidFill>
                  <a:schemeClr val="accent2">
                    <a:lumMod val="75000"/>
                  </a:schemeClr>
                </a:solidFill>
              </a:rPr>
            </a:br>
            <a:r>
              <a:rPr lang="en-US" sz="2200" dirty="0">
                <a:solidFill>
                  <a:schemeClr val="accent2">
                    <a:lumMod val="75000"/>
                  </a:schemeClr>
                </a:solidFill>
              </a:rPr>
              <a:t>der Diagnostik des menschlichen Bewegungsapparates</a:t>
            </a:r>
            <a:endParaRPr lang="en-US" sz="2200" b="0" dirty="0">
              <a:solidFill>
                <a:schemeClr val="accent2">
                  <a:lumMod val="75000"/>
                </a:schemeClr>
              </a:solidFill>
            </a:endParaRPr>
          </a:p>
        </p:txBody>
      </p:sp>
      <p:sp>
        <p:nvSpPr>
          <p:cNvPr id="15" name="Prostokąt 14">
            <a:extLst>
              <a:ext uri="{FF2B5EF4-FFF2-40B4-BE49-F238E27FC236}">
                <a16:creationId xmlns:a16="http://schemas.microsoft.com/office/drawing/2014/main" id="{FD0396E2-136A-4B18-A7A8-E98C913683D8}"/>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75869093"/>
      </p:ext>
    </p:extLst>
  </p:cSld>
  <p:clrMapOvr>
    <a:masterClrMapping/>
  </p:clrMapOvr>
  <p:transition advClick="0" advTm="3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pic>
        <p:nvPicPr>
          <p:cNvPr id="17" name="Obraz 16" descr="C:\Users\PW\Desktop\STUDIA DR 27_09_2014\Badania Doktorat\KOMBINEZON MVNX\fwdwybrane\8.PNG">
            <a:extLst>
              <a:ext uri="{FF2B5EF4-FFF2-40B4-BE49-F238E27FC236}">
                <a16:creationId xmlns:a16="http://schemas.microsoft.com/office/drawing/2014/main" id="{5436DFEF-5B95-4DEF-BF33-B2B483C1399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5917">
            <a:off x="236181" y="2434180"/>
            <a:ext cx="1672318" cy="2549655"/>
          </a:xfrm>
          <a:prstGeom prst="roundRect">
            <a:avLst>
              <a:gd name="adj" fmla="val 20447"/>
            </a:avLst>
          </a:prstGeom>
          <a:solidFill>
            <a:srgbClr val="FFFFFF">
              <a:shade val="85000"/>
            </a:srgbClr>
          </a:solidFill>
          <a:ln>
            <a:noFill/>
          </a:ln>
          <a:effectLst>
            <a:reflection blurRad="12700" stA="38000" endPos="28000" dist="5000" dir="5400000" sy="-100000" algn="bl" rotWithShape="0"/>
          </a:effectLst>
        </p:spPr>
      </p:pic>
      <p:pic>
        <p:nvPicPr>
          <p:cNvPr id="18" name="Picture 4" descr="http://1.bp.blogspot.com/-vLg-_xFcWzA/UP1eKkDivTI/AAAAAAAAArM/0k9_VqtZ-08/s1600/motion_capture_fighting_by_tigermyuou-d32ma53.jpg">
            <a:extLst>
              <a:ext uri="{FF2B5EF4-FFF2-40B4-BE49-F238E27FC236}">
                <a16:creationId xmlns:a16="http://schemas.microsoft.com/office/drawing/2014/main" id="{4258E745-2497-462F-BDEB-D93264C84626}"/>
              </a:ext>
            </a:extLst>
          </p:cNvPr>
          <p:cNvPicPr>
            <a:picLocks noChangeAspect="1" noChangeArrowheads="1"/>
          </p:cNvPicPr>
          <p:nvPr/>
        </p:nvPicPr>
        <p:blipFill>
          <a:blip r:embed="rId4" cstate="print"/>
          <a:srcRect/>
          <a:stretch>
            <a:fillRect/>
          </a:stretch>
        </p:blipFill>
        <p:spPr bwMode="auto">
          <a:xfrm>
            <a:off x="6226836" y="3998425"/>
            <a:ext cx="2598854" cy="1950855"/>
          </a:xfrm>
          <a:prstGeom prst="rect">
            <a:avLst/>
          </a:prstGeom>
          <a:noFill/>
        </p:spPr>
      </p:pic>
      <p:pic>
        <p:nvPicPr>
          <p:cNvPr id="19" name="Picture 8" descr="http://www.metamotion.com/mocap/Gypsy-motion-capture-system.jpg">
            <a:extLst>
              <a:ext uri="{FF2B5EF4-FFF2-40B4-BE49-F238E27FC236}">
                <a16:creationId xmlns:a16="http://schemas.microsoft.com/office/drawing/2014/main" id="{89DBECA5-EE27-48D7-ABBE-416AF41094E9}"/>
              </a:ext>
            </a:extLst>
          </p:cNvPr>
          <p:cNvPicPr>
            <a:picLocks noChangeAspect="1" noChangeArrowheads="1"/>
          </p:cNvPicPr>
          <p:nvPr/>
        </p:nvPicPr>
        <p:blipFill>
          <a:blip r:embed="rId5"/>
          <a:srcRect/>
          <a:stretch>
            <a:fillRect/>
          </a:stretch>
        </p:blipFill>
        <p:spPr bwMode="auto">
          <a:xfrm>
            <a:off x="1757105" y="4118500"/>
            <a:ext cx="1857388" cy="1900384"/>
          </a:xfrm>
          <a:prstGeom prst="rect">
            <a:avLst/>
          </a:prstGeom>
          <a:noFill/>
        </p:spPr>
      </p:pic>
      <p:pic>
        <p:nvPicPr>
          <p:cNvPr id="20" name="Picture 2" descr="http://www.ar-tracking.com/typo3temp/GB/app_mocap_01_94ac28f768__c__ART__c__ART_cab024503f_24274bbf2c.jpg">
            <a:extLst>
              <a:ext uri="{FF2B5EF4-FFF2-40B4-BE49-F238E27FC236}">
                <a16:creationId xmlns:a16="http://schemas.microsoft.com/office/drawing/2014/main" id="{EB5C9D89-4262-4FBF-B81A-24C97A7F4943}"/>
              </a:ext>
            </a:extLst>
          </p:cNvPr>
          <p:cNvPicPr>
            <a:picLocks noChangeAspect="1" noChangeArrowheads="1"/>
          </p:cNvPicPr>
          <p:nvPr/>
        </p:nvPicPr>
        <p:blipFill rotWithShape="1">
          <a:blip r:embed="rId6"/>
          <a:srcRect l="34008" r="13601"/>
          <a:stretch/>
        </p:blipFill>
        <p:spPr bwMode="auto">
          <a:xfrm>
            <a:off x="3614493" y="3717032"/>
            <a:ext cx="2813190" cy="1534178"/>
          </a:xfrm>
          <a:prstGeom prst="rect">
            <a:avLst/>
          </a:prstGeom>
          <a:noFill/>
        </p:spPr>
      </p:pic>
      <p:sp>
        <p:nvSpPr>
          <p:cNvPr id="13" name="Prostokąt 12">
            <a:extLst>
              <a:ext uri="{FF2B5EF4-FFF2-40B4-BE49-F238E27FC236}">
                <a16:creationId xmlns:a16="http://schemas.microsoft.com/office/drawing/2014/main" id="{FC88ECE2-4403-4857-BAA5-A07F849BA72F}"/>
              </a:ext>
            </a:extLst>
          </p:cNvPr>
          <p:cNvSpPr/>
          <p:nvPr/>
        </p:nvSpPr>
        <p:spPr>
          <a:xfrm>
            <a:off x="1727389" y="2296808"/>
            <a:ext cx="4071966" cy="830997"/>
          </a:xfrm>
          <a:prstGeom prst="rect">
            <a:avLst/>
          </a:prstGeom>
        </p:spPr>
        <p:txBody>
          <a:bodyPr wrap="square">
            <a:spAutoFit/>
          </a:bodyPr>
          <a:lstStyle/>
          <a:p>
            <a:pPr algn="r"/>
            <a:r>
              <a:rPr lang="pl-PL" sz="2400" b="1" dirty="0" err="1">
                <a:solidFill>
                  <a:schemeClr val="tx1"/>
                </a:solidFill>
              </a:rPr>
              <a:t>Xsens </a:t>
            </a:r>
            <a:r>
              <a:rPr lang="pl-PL" sz="2400" b="1" dirty="0">
                <a:solidFill>
                  <a:schemeClr val="tx1"/>
                </a:solidFill>
              </a:rPr>
              <a:t>MVN - Bewegungserfassungssysteme</a:t>
            </a:r>
          </a:p>
        </p:txBody>
      </p:sp>
      <p:pic>
        <p:nvPicPr>
          <p:cNvPr id="14" name="Picture 5">
            <a:extLst>
              <a:ext uri="{FF2B5EF4-FFF2-40B4-BE49-F238E27FC236}">
                <a16:creationId xmlns:a16="http://schemas.microsoft.com/office/drawing/2014/main" id="{B1758508-0548-47B3-8D46-F2CB5E13261D}"/>
              </a:ext>
            </a:extLst>
          </p:cNvPr>
          <p:cNvPicPr>
            <a:picLocks noChangeAspect="1" noChangeArrowheads="1"/>
          </p:cNvPicPr>
          <p:nvPr/>
        </p:nvPicPr>
        <p:blipFill>
          <a:blip r:embed="rId7"/>
          <a:srcRect/>
          <a:stretch>
            <a:fillRect/>
          </a:stretch>
        </p:blipFill>
        <p:spPr bwMode="auto">
          <a:xfrm>
            <a:off x="6963064" y="2428672"/>
            <a:ext cx="1862626" cy="1462969"/>
          </a:xfrm>
          <a:prstGeom prst="rect">
            <a:avLst/>
          </a:prstGeom>
          <a:noFill/>
          <a:ln w="9525">
            <a:noFill/>
            <a:miter lim="800000"/>
            <a:headEnd/>
            <a:tailEnd/>
          </a:ln>
          <a:effectLst/>
        </p:spPr>
      </p:pic>
      <p:sp>
        <p:nvSpPr>
          <p:cNvPr id="15" name="Prostokąt 14">
            <a:extLst>
              <a:ext uri="{FF2B5EF4-FFF2-40B4-BE49-F238E27FC236}">
                <a16:creationId xmlns:a16="http://schemas.microsoft.com/office/drawing/2014/main" id="{0D52ED30-DCE9-45DD-AA59-0D07C2C9B37C}"/>
              </a:ext>
            </a:extLst>
          </p:cNvPr>
          <p:cNvSpPr/>
          <p:nvPr/>
        </p:nvSpPr>
        <p:spPr>
          <a:xfrm>
            <a:off x="510758" y="908720"/>
            <a:ext cx="8135938" cy="830997"/>
          </a:xfrm>
          <a:prstGeom prst="rect">
            <a:avLst/>
          </a:prstGeom>
        </p:spPr>
        <p:txBody>
          <a:bodyPr>
            <a:spAutoFit/>
          </a:bodyPr>
          <a:lstStyle/>
          <a:p>
            <a:pPr algn="ctr">
              <a:defRPr/>
            </a:pPr>
            <a:r>
              <a:rPr lang="en-US" sz="2400" dirty="0">
                <a:solidFill>
                  <a:schemeClr val="accent2">
                    <a:lumMod val="75000"/>
                  </a:schemeClr>
                </a:solidFill>
              </a:rPr>
              <a:t>Engineering-Tools zur Unterstützung des Prozesses </a:t>
            </a:r>
            <a:br>
              <a:rPr lang="pl-PL" sz="2400" dirty="0">
                <a:solidFill>
                  <a:schemeClr val="accent2">
                    <a:lumMod val="75000"/>
                  </a:schemeClr>
                </a:solidFill>
              </a:rPr>
            </a:br>
            <a:r>
              <a:rPr lang="en-US" sz="2400" dirty="0">
                <a:solidFill>
                  <a:schemeClr val="accent2">
                    <a:lumMod val="75000"/>
                  </a:schemeClr>
                </a:solidFill>
              </a:rPr>
              <a:t>der Diagnostik des menschlichen Bewegungsapparates</a:t>
            </a:r>
            <a:endParaRPr lang="en-US" sz="2400" b="0" dirty="0">
              <a:solidFill>
                <a:schemeClr val="accent2">
                  <a:lumMod val="75000"/>
                </a:schemeClr>
              </a:solidFill>
            </a:endParaRPr>
          </a:p>
        </p:txBody>
      </p:sp>
      <p:sp>
        <p:nvSpPr>
          <p:cNvPr id="16" name="Prostokąt 15">
            <a:extLst>
              <a:ext uri="{FF2B5EF4-FFF2-40B4-BE49-F238E27FC236}">
                <a16:creationId xmlns:a16="http://schemas.microsoft.com/office/drawing/2014/main" id="{C1B0C36B-7CE1-4D09-99CE-510562F079E5}"/>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
        <p:nvSpPr>
          <p:cNvPr id="2" name="Prostokąt 1">
            <a:extLst>
              <a:ext uri="{FF2B5EF4-FFF2-40B4-BE49-F238E27FC236}">
                <a16:creationId xmlns:a16="http://schemas.microsoft.com/office/drawing/2014/main" id="{FB61DFF7-C2D7-486C-9FC3-A4A763ADBC51}"/>
              </a:ext>
            </a:extLst>
          </p:cNvPr>
          <p:cNvSpPr/>
          <p:nvPr/>
        </p:nvSpPr>
        <p:spPr>
          <a:xfrm>
            <a:off x="136663" y="5826169"/>
            <a:ext cx="2821606" cy="246221"/>
          </a:xfrm>
          <a:prstGeom prst="rect">
            <a:avLst/>
          </a:prstGeom>
        </p:spPr>
        <p:txBody>
          <a:bodyPr wrap="none">
            <a:spAutoFit/>
          </a:bodyPr>
          <a:lstStyle/>
          <a:p>
            <a:r>
              <a:rPr lang="pl-PL" dirty="0">
                <a:solidFill>
                  <a:srgbClr val="262673"/>
                </a:solidFill>
              </a:rPr>
              <a:t>Quelle: https://www.xsens.com/ 15.01.2020</a:t>
            </a:r>
          </a:p>
        </p:txBody>
      </p:sp>
    </p:spTree>
    <p:extLst>
      <p:ext uri="{BB962C8B-B14F-4D97-AF65-F5344CB8AC3E}">
        <p14:creationId xmlns:p14="http://schemas.microsoft.com/office/powerpoint/2010/main" val="665326211"/>
      </p:ext>
    </p:extLst>
  </p:cSld>
  <p:clrMapOvr>
    <a:masterClrMapping/>
  </p:clrMapOvr>
  <p:transition advClick="0" advTm="3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1200329"/>
          </a:xfrm>
          <a:prstGeom prst="rect">
            <a:avLst/>
          </a:prstGeom>
        </p:spPr>
        <p:txBody>
          <a:bodyPr>
            <a:spAutoFit/>
          </a:bodyPr>
          <a:lstStyle/>
          <a:p>
            <a:pPr algn="ctr">
              <a:defRPr/>
            </a:pPr>
            <a:r>
              <a:rPr lang="en-GB" sz="2400" dirty="0">
                <a:solidFill>
                  <a:schemeClr val="accent2">
                    <a:lumMod val="75000"/>
                  </a:schemeClr>
                </a:solidFill>
              </a:rPr>
              <a:t>Vor- und Nachteile der Bewertung von funktionellen Fähigkeiten bei der </a:t>
            </a:r>
            <a:r>
              <a:rPr lang="en-GB" sz="2400" dirty="0" err="1">
                <a:solidFill>
                  <a:schemeClr val="accent2">
                    <a:lumMod val="75000"/>
                  </a:schemeClr>
                </a:solidFill>
              </a:rPr>
              <a:t>instrumentellen Analyse</a:t>
            </a:r>
            <a:endParaRPr lang="en-GB" sz="240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10" name="Prostokąt 3">
            <a:extLst>
              <a:ext uri="{FF2B5EF4-FFF2-40B4-BE49-F238E27FC236}">
                <a16:creationId xmlns:a16="http://schemas.microsoft.com/office/drawing/2014/main" id="{05574EE3-788B-43CD-9441-43C59CB47931}"/>
              </a:ext>
            </a:extLst>
          </p:cNvPr>
          <p:cNvSpPr/>
          <p:nvPr/>
        </p:nvSpPr>
        <p:spPr>
          <a:xfrm>
            <a:off x="251521" y="1835190"/>
            <a:ext cx="4320479" cy="2246769"/>
          </a:xfrm>
          <a:prstGeom prst="rect">
            <a:avLst/>
          </a:prstGeom>
        </p:spPr>
        <p:txBody>
          <a:bodyPr wrap="square">
            <a:spAutoFit/>
          </a:bodyPr>
          <a:lstStyle/>
          <a:p>
            <a:pPr algn="ctr">
              <a:defRPr/>
            </a:pPr>
            <a:r>
              <a:rPr lang="en-GB" sz="2000" dirty="0">
                <a:solidFill>
                  <a:srgbClr val="00B050"/>
                </a:solidFill>
              </a:rPr>
              <a:t>Vorteile</a:t>
            </a:r>
          </a:p>
          <a:p>
            <a:pPr marL="457200" indent="-457200">
              <a:buFont typeface="+mj-lt"/>
              <a:buAutoNum type="arabicPeriod"/>
              <a:defRPr/>
            </a:pPr>
            <a:r>
              <a:rPr lang="en-US" sz="2000" b="0" dirty="0">
                <a:solidFill>
                  <a:schemeClr val="accent2">
                    <a:lumMod val="75000"/>
                  </a:schemeClr>
                </a:solidFill>
              </a:rPr>
              <a:t>Reproduzierbare und genaue Analyseergebnisse</a:t>
            </a:r>
          </a:p>
          <a:p>
            <a:pPr marL="457200" indent="-457200">
              <a:buFont typeface="+mj-lt"/>
              <a:buAutoNum type="arabicPeriod"/>
              <a:defRPr/>
            </a:pPr>
            <a:r>
              <a:rPr lang="en-US" sz="2000" b="0" dirty="0">
                <a:solidFill>
                  <a:schemeClr val="accent2">
                    <a:lumMod val="75000"/>
                  </a:schemeClr>
                </a:solidFill>
              </a:rPr>
              <a:t>Messungen von </a:t>
            </a:r>
            <a:r>
              <a:rPr lang="pl-PL" sz="2000" b="0" dirty="0" err="1">
                <a:solidFill>
                  <a:schemeClr val="accent2">
                    <a:lumMod val="75000"/>
                  </a:schemeClr>
                </a:solidFill>
              </a:rPr>
              <a:t>vielen </a:t>
            </a:r>
            <a:r>
              <a:rPr lang="en-US" sz="2000" b="0" dirty="0">
                <a:solidFill>
                  <a:schemeClr val="accent2">
                    <a:lumMod val="75000"/>
                  </a:schemeClr>
                </a:solidFill>
              </a:rPr>
              <a:t>Größen</a:t>
            </a:r>
          </a:p>
          <a:p>
            <a:pPr marL="457200" indent="-457200">
              <a:buFont typeface="+mj-lt"/>
              <a:buAutoNum type="arabicPeriod"/>
              <a:defRPr/>
            </a:pPr>
            <a:r>
              <a:rPr lang="en-US" sz="2000" b="0" dirty="0">
                <a:solidFill>
                  <a:schemeClr val="accent2">
                    <a:lumMod val="75000"/>
                  </a:schemeClr>
                </a:solidFill>
              </a:rPr>
              <a:t>Gründliche Funktionsanalyse</a:t>
            </a:r>
          </a:p>
          <a:p>
            <a:pPr marL="457200" indent="-457200">
              <a:buFont typeface="+mj-lt"/>
              <a:buAutoNum type="arabicPeriod"/>
              <a:defRPr/>
            </a:pPr>
            <a:r>
              <a:rPr lang="en-US" sz="2000" b="0" dirty="0">
                <a:solidFill>
                  <a:schemeClr val="accent2">
                    <a:lumMod val="75000"/>
                  </a:schemeClr>
                </a:solidFill>
              </a:rPr>
              <a:t>Objektive Analyse</a:t>
            </a:r>
            <a:endParaRPr lang="en-GB" sz="2000" b="0" dirty="0">
              <a:solidFill>
                <a:schemeClr val="accent2">
                  <a:lumMod val="75000"/>
                </a:schemeClr>
              </a:solidFill>
            </a:endParaRPr>
          </a:p>
        </p:txBody>
      </p:sp>
      <p:sp>
        <p:nvSpPr>
          <p:cNvPr id="12" name="Prostokąt 3">
            <a:extLst>
              <a:ext uri="{FF2B5EF4-FFF2-40B4-BE49-F238E27FC236}">
                <a16:creationId xmlns:a16="http://schemas.microsoft.com/office/drawing/2014/main" id="{90605DB6-FEAE-4586-8462-544FFE24263D}"/>
              </a:ext>
            </a:extLst>
          </p:cNvPr>
          <p:cNvSpPr/>
          <p:nvPr/>
        </p:nvSpPr>
        <p:spPr>
          <a:xfrm>
            <a:off x="4788024" y="1835190"/>
            <a:ext cx="3672408" cy="2246769"/>
          </a:xfrm>
          <a:prstGeom prst="rect">
            <a:avLst/>
          </a:prstGeom>
        </p:spPr>
        <p:txBody>
          <a:bodyPr wrap="square">
            <a:spAutoFit/>
          </a:bodyPr>
          <a:lstStyle/>
          <a:p>
            <a:pPr algn="ctr">
              <a:defRPr/>
            </a:pPr>
            <a:r>
              <a:rPr lang="en-GB" sz="2000" dirty="0">
                <a:solidFill>
                  <a:srgbClr val="C00000"/>
                </a:solidFill>
              </a:rPr>
              <a:t>Benachteiligungen</a:t>
            </a:r>
          </a:p>
          <a:p>
            <a:pPr marL="457200" indent="-457200">
              <a:buFont typeface="+mj-lt"/>
              <a:buAutoNum type="arabicPeriod"/>
              <a:defRPr/>
            </a:pPr>
            <a:r>
              <a:rPr lang="en-US" sz="2000" b="0" dirty="0">
                <a:solidFill>
                  <a:srgbClr val="262673"/>
                </a:solidFill>
              </a:rPr>
              <a:t>Zeitaufwendige Analysen</a:t>
            </a:r>
          </a:p>
          <a:p>
            <a:pPr marL="457200" indent="-457200">
              <a:buFont typeface="+mj-lt"/>
              <a:buAutoNum type="arabicPeriod"/>
              <a:defRPr/>
            </a:pPr>
            <a:r>
              <a:rPr lang="en-US" sz="2000" b="0" dirty="0">
                <a:solidFill>
                  <a:srgbClr val="262673"/>
                </a:solidFill>
              </a:rPr>
              <a:t>Sie erfordern eine spezielle Ausrüstung</a:t>
            </a:r>
          </a:p>
          <a:p>
            <a:pPr marL="457200" indent="-457200">
              <a:buFont typeface="+mj-lt"/>
              <a:buAutoNum type="arabicPeriod"/>
              <a:defRPr/>
            </a:pPr>
            <a:r>
              <a:rPr lang="en-US" sz="2000" b="0" dirty="0">
                <a:solidFill>
                  <a:srgbClr val="262673"/>
                </a:solidFill>
              </a:rPr>
              <a:t>Sie erfordern umfangreiche Kenntnisse und Fähigkeiten im Umgang mit den Geräten</a:t>
            </a:r>
          </a:p>
        </p:txBody>
      </p:sp>
      <p:sp>
        <p:nvSpPr>
          <p:cNvPr id="13" name="Prostokąt 3">
            <a:extLst>
              <a:ext uri="{FF2B5EF4-FFF2-40B4-BE49-F238E27FC236}">
                <a16:creationId xmlns:a16="http://schemas.microsoft.com/office/drawing/2014/main" id="{2AA7D005-B297-47E2-8DFA-A6B20533BA23}"/>
              </a:ext>
            </a:extLst>
          </p:cNvPr>
          <p:cNvSpPr/>
          <p:nvPr/>
        </p:nvSpPr>
        <p:spPr>
          <a:xfrm>
            <a:off x="179512" y="4400088"/>
            <a:ext cx="8856984" cy="707886"/>
          </a:xfrm>
          <a:prstGeom prst="rect">
            <a:avLst/>
          </a:prstGeom>
        </p:spPr>
        <p:txBody>
          <a:bodyPr wrap="square">
            <a:spAutoFit/>
          </a:bodyPr>
          <a:lstStyle/>
          <a:p>
            <a:pPr algn="ctr">
              <a:defRPr/>
            </a:pPr>
            <a:r>
              <a:rPr lang="en-GB" sz="2000" dirty="0">
                <a:solidFill>
                  <a:srgbClr val="FF6600"/>
                </a:solidFill>
              </a:rPr>
              <a:t>EINSCHRÄNKUNGEN</a:t>
            </a:r>
          </a:p>
          <a:p>
            <a:pPr marL="457200" indent="-457200">
              <a:buFont typeface="+mj-lt"/>
              <a:buAutoNum type="arabicPeriod"/>
              <a:defRPr/>
            </a:pPr>
            <a:r>
              <a:rPr lang="en-US" sz="2000" b="0" dirty="0">
                <a:solidFill>
                  <a:srgbClr val="262673"/>
                </a:solidFill>
              </a:rPr>
              <a:t>Sie dürfen nur in spezialisierten Laboratorien durchgeführt werden</a:t>
            </a:r>
            <a:endParaRPr lang="pl-PL" sz="2000" b="0" dirty="0">
              <a:solidFill>
                <a:srgbClr val="262673"/>
              </a:solidFill>
            </a:endParaRPr>
          </a:p>
        </p:txBody>
      </p:sp>
      <p:sp>
        <p:nvSpPr>
          <p:cNvPr id="11" name="Prostokąt 10">
            <a:extLst>
              <a:ext uri="{FF2B5EF4-FFF2-40B4-BE49-F238E27FC236}">
                <a16:creationId xmlns:a16="http://schemas.microsoft.com/office/drawing/2014/main" id="{6083C657-482D-4D82-A455-7B6F93FC094E}"/>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Zusammenfassung</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377758024"/>
      </p:ext>
    </p:extLst>
  </p:cSld>
  <p:clrMapOvr>
    <a:masterClrMapping/>
  </p:clrMapOvr>
  <p:transition advClick="0" advTm="3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4" name="Prostokąt 13">
            <a:extLst>
              <a:ext uri="{FF2B5EF4-FFF2-40B4-BE49-F238E27FC236}">
                <a16:creationId xmlns:a16="http://schemas.microsoft.com/office/drawing/2014/main" id="{2F9BDF2D-BF01-41A3-A79F-55DDDBD598F4}"/>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Konzeptuelle </a:t>
            </a:r>
            <a:r>
              <a:rPr lang="pl-PL" sz="1800" dirty="0">
                <a:solidFill>
                  <a:schemeClr val="accent2">
                    <a:lumMod val="75000"/>
                  </a:schemeClr>
                </a:solidFill>
              </a:rPr>
              <a:t>Karte</a:t>
            </a: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
        <p:nvSpPr>
          <p:cNvPr id="2" name="Prostokąt 1">
            <a:extLst>
              <a:ext uri="{FF2B5EF4-FFF2-40B4-BE49-F238E27FC236}">
                <a16:creationId xmlns:a16="http://schemas.microsoft.com/office/drawing/2014/main" id="{972E258F-484A-4258-A8D2-B5D6D8DE8AD1}"/>
              </a:ext>
            </a:extLst>
          </p:cNvPr>
          <p:cNvSpPr/>
          <p:nvPr/>
        </p:nvSpPr>
        <p:spPr>
          <a:xfrm>
            <a:off x="1038009" y="2783978"/>
            <a:ext cx="2868221" cy="400110"/>
          </a:xfrm>
          <a:prstGeom prst="rect">
            <a:avLst/>
          </a:prstGeom>
        </p:spPr>
        <p:txBody>
          <a:bodyPr wrap="none">
            <a:spAutoFit/>
          </a:bodyPr>
          <a:lstStyle/>
          <a:p>
            <a:pPr algn="ctr">
              <a:defRPr/>
            </a:pPr>
            <a:r>
              <a:rPr lang="pl-PL" sz="2000" dirty="0" err="1">
                <a:solidFill>
                  <a:schemeClr val="accent2">
                    <a:lumMod val="75000"/>
                  </a:schemeClr>
                </a:solidFill>
              </a:rPr>
              <a:t>Klassisches Assessment</a:t>
            </a:r>
            <a:endParaRPr lang="pl-PL" sz="2000" dirty="0">
              <a:solidFill>
                <a:schemeClr val="accent2">
                  <a:lumMod val="75000"/>
                </a:schemeClr>
              </a:solidFill>
            </a:endParaRPr>
          </a:p>
        </p:txBody>
      </p:sp>
      <p:sp>
        <p:nvSpPr>
          <p:cNvPr id="15" name="Prostokąt 14">
            <a:extLst>
              <a:ext uri="{FF2B5EF4-FFF2-40B4-BE49-F238E27FC236}">
                <a16:creationId xmlns:a16="http://schemas.microsoft.com/office/drawing/2014/main" id="{3AF80AC0-6410-47F0-8D74-BCA9B29FE212}"/>
              </a:ext>
            </a:extLst>
          </p:cNvPr>
          <p:cNvSpPr/>
          <p:nvPr/>
        </p:nvSpPr>
        <p:spPr>
          <a:xfrm>
            <a:off x="2339752" y="2803738"/>
            <a:ext cx="8135938" cy="1015663"/>
          </a:xfrm>
          <a:prstGeom prst="rect">
            <a:avLst/>
          </a:prstGeom>
        </p:spPr>
        <p:txBody>
          <a:bodyPr>
            <a:spAutoFit/>
          </a:bodyPr>
          <a:lstStyle/>
          <a:p>
            <a:pPr algn="ctr">
              <a:defRPr/>
            </a:pPr>
            <a:r>
              <a:rPr lang="pl-PL" sz="2000" dirty="0" err="1">
                <a:solidFill>
                  <a:schemeClr val="accent2">
                    <a:lumMod val="75000"/>
                  </a:schemeClr>
                </a:solidFill>
              </a:rPr>
              <a:t>Instrumentierte </a:t>
            </a:r>
            <a:r>
              <a:rPr lang="pl-PL" sz="2000" dirty="0">
                <a:solidFill>
                  <a:schemeClr val="accent2">
                    <a:lumMod val="75000"/>
                  </a:schemeClr>
                </a:solidFill>
              </a:rPr>
              <a:t>Analyse</a:t>
            </a:r>
          </a:p>
          <a:p>
            <a:pPr algn="ctr">
              <a:defRPr/>
            </a:pPr>
            <a:endParaRPr lang="pl-PL" sz="2000" b="0" dirty="0">
              <a:solidFill>
                <a:schemeClr val="accent2">
                  <a:lumMod val="75000"/>
                </a:schemeClr>
              </a:solidFill>
            </a:endParaRPr>
          </a:p>
          <a:p>
            <a:pPr algn="ctr">
              <a:defRPr/>
            </a:pPr>
            <a:endParaRPr lang="en-US" sz="2000" b="0" dirty="0">
              <a:solidFill>
                <a:schemeClr val="accent2">
                  <a:lumMod val="75000"/>
                </a:schemeClr>
              </a:solidFill>
            </a:endParaRPr>
          </a:p>
        </p:txBody>
      </p:sp>
      <p:sp>
        <p:nvSpPr>
          <p:cNvPr id="16" name="Prostokąt 15">
            <a:extLst>
              <a:ext uri="{FF2B5EF4-FFF2-40B4-BE49-F238E27FC236}">
                <a16:creationId xmlns:a16="http://schemas.microsoft.com/office/drawing/2014/main" id="{8A870613-6CFD-4434-AB5E-5E646212CC36}"/>
              </a:ext>
            </a:extLst>
          </p:cNvPr>
          <p:cNvSpPr/>
          <p:nvPr/>
        </p:nvSpPr>
        <p:spPr>
          <a:xfrm>
            <a:off x="475406" y="1812370"/>
            <a:ext cx="8135938" cy="1569660"/>
          </a:xfrm>
          <a:prstGeom prst="rect">
            <a:avLst/>
          </a:prstGeom>
        </p:spPr>
        <p:txBody>
          <a:bodyPr>
            <a:spAutoFit/>
          </a:bodyPr>
          <a:lstStyle/>
          <a:p>
            <a:pPr algn="ctr">
              <a:defRPr/>
            </a:pPr>
            <a:r>
              <a:rPr lang="pl-PL" sz="2400" dirty="0" err="1">
                <a:solidFill>
                  <a:schemeClr val="accent2">
                    <a:lumMod val="75000"/>
                  </a:schemeClr>
                </a:solidFill>
              </a:rPr>
              <a:t>Beurteilung der Funktionsfähigkeit</a:t>
            </a:r>
            <a:endParaRPr lang="pl-PL" sz="2400" dirty="0">
              <a:solidFill>
                <a:schemeClr val="accent2">
                  <a:lumMod val="75000"/>
                </a:schemeClr>
              </a:solidFill>
            </a:endParaRPr>
          </a:p>
          <a:p>
            <a:pPr algn="ctr">
              <a:defRPr/>
            </a:pPr>
            <a:endParaRPr lang="pl-PL" sz="2400" b="0" dirty="0">
              <a:solidFill>
                <a:schemeClr val="accent2">
                  <a:lumMod val="75000"/>
                </a:schemeClr>
              </a:solidFill>
            </a:endParaRPr>
          </a:p>
          <a:p>
            <a:pPr algn="ctr">
              <a:defRPr/>
            </a:pP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17" name="Prostokąt 16">
            <a:extLst>
              <a:ext uri="{FF2B5EF4-FFF2-40B4-BE49-F238E27FC236}">
                <a16:creationId xmlns:a16="http://schemas.microsoft.com/office/drawing/2014/main" id="{5B546A63-0716-46B5-801F-F4E682687C9A}"/>
              </a:ext>
            </a:extLst>
          </p:cNvPr>
          <p:cNvSpPr/>
          <p:nvPr/>
        </p:nvSpPr>
        <p:spPr>
          <a:xfrm>
            <a:off x="62953" y="3763560"/>
            <a:ext cx="2316660" cy="338554"/>
          </a:xfrm>
          <a:prstGeom prst="rect">
            <a:avLst/>
          </a:prstGeom>
        </p:spPr>
        <p:txBody>
          <a:bodyPr wrap="none">
            <a:spAutoFit/>
          </a:bodyPr>
          <a:lstStyle/>
          <a:p>
            <a:pPr algn="ctr">
              <a:defRPr/>
            </a:pPr>
            <a:r>
              <a:rPr lang="pl-PL" sz="1600" dirty="0" err="1">
                <a:solidFill>
                  <a:schemeClr val="accent2">
                    <a:lumMod val="75000"/>
                  </a:schemeClr>
                </a:solidFill>
              </a:rPr>
              <a:t>Beobachtungsmethoden</a:t>
            </a:r>
            <a:endParaRPr lang="pl-PL" sz="1600" b="0" dirty="0">
              <a:solidFill>
                <a:schemeClr val="accent2">
                  <a:lumMod val="75000"/>
                </a:schemeClr>
              </a:solidFill>
            </a:endParaRPr>
          </a:p>
        </p:txBody>
      </p:sp>
      <p:sp>
        <p:nvSpPr>
          <p:cNvPr id="18" name="Prostokąt 17">
            <a:extLst>
              <a:ext uri="{FF2B5EF4-FFF2-40B4-BE49-F238E27FC236}">
                <a16:creationId xmlns:a16="http://schemas.microsoft.com/office/drawing/2014/main" id="{47BBE52F-E639-4312-8028-6BF4FC17D3CA}"/>
              </a:ext>
            </a:extLst>
          </p:cNvPr>
          <p:cNvSpPr/>
          <p:nvPr/>
        </p:nvSpPr>
        <p:spPr>
          <a:xfrm>
            <a:off x="2863721" y="3756922"/>
            <a:ext cx="1645002" cy="338554"/>
          </a:xfrm>
          <a:prstGeom prst="rect">
            <a:avLst/>
          </a:prstGeom>
        </p:spPr>
        <p:txBody>
          <a:bodyPr wrap="none">
            <a:spAutoFit/>
          </a:bodyPr>
          <a:lstStyle/>
          <a:p>
            <a:pPr algn="ctr">
              <a:defRPr/>
            </a:pPr>
            <a:r>
              <a:rPr lang="pl-PL" sz="1600" dirty="0" err="1">
                <a:solidFill>
                  <a:schemeClr val="accent2">
                    <a:lumMod val="75000"/>
                  </a:schemeClr>
                </a:solidFill>
              </a:rPr>
              <a:t>Klinische Skalen</a:t>
            </a:r>
            <a:endParaRPr lang="pl-PL" sz="1600" b="0" dirty="0">
              <a:solidFill>
                <a:schemeClr val="accent2">
                  <a:lumMod val="75000"/>
                </a:schemeClr>
              </a:solidFill>
            </a:endParaRPr>
          </a:p>
        </p:txBody>
      </p:sp>
      <p:sp>
        <p:nvSpPr>
          <p:cNvPr id="19" name="Prostokąt 18">
            <a:extLst>
              <a:ext uri="{FF2B5EF4-FFF2-40B4-BE49-F238E27FC236}">
                <a16:creationId xmlns:a16="http://schemas.microsoft.com/office/drawing/2014/main" id="{7D979C5A-D6C5-44CC-BA20-B38AF2CE4574}"/>
              </a:ext>
            </a:extLst>
          </p:cNvPr>
          <p:cNvSpPr/>
          <p:nvPr/>
        </p:nvSpPr>
        <p:spPr>
          <a:xfrm>
            <a:off x="5352785" y="3715562"/>
            <a:ext cx="2109873" cy="1077218"/>
          </a:xfrm>
          <a:prstGeom prst="rect">
            <a:avLst/>
          </a:prstGeom>
        </p:spPr>
        <p:txBody>
          <a:bodyPr wrap="none">
            <a:spAutoFit/>
          </a:bodyPr>
          <a:lstStyle/>
          <a:p>
            <a:pPr algn="ctr">
              <a:defRPr/>
            </a:pPr>
            <a:r>
              <a:rPr lang="pl-PL" sz="1600" dirty="0" err="1">
                <a:solidFill>
                  <a:schemeClr val="accent2">
                    <a:lumMod val="75000"/>
                  </a:schemeClr>
                </a:solidFill>
              </a:rPr>
              <a:t>Tests </a:t>
            </a:r>
            <a:r>
              <a:rPr lang="pl-PL" sz="1600" dirty="0">
                <a:solidFill>
                  <a:schemeClr val="accent2">
                    <a:lumMod val="75000"/>
                  </a:schemeClr>
                </a:solidFill>
              </a:rPr>
              <a:t>im </a:t>
            </a:r>
            <a:r>
              <a:rPr lang="pl-PL" sz="1600" dirty="0" err="1">
                <a:solidFill>
                  <a:schemeClr val="accent2">
                    <a:lumMod val="75000"/>
                  </a:schemeClr>
                </a:solidFill>
              </a:rPr>
              <a:t>Labor</a:t>
            </a:r>
            <a:endParaRPr lang="pl-PL" sz="1600" dirty="0">
              <a:solidFill>
                <a:schemeClr val="accent2">
                  <a:lumMod val="75000"/>
                </a:schemeClr>
              </a:solidFill>
            </a:endParaRPr>
          </a:p>
          <a:p>
            <a:pPr algn="ctr">
              <a:defRPr/>
            </a:pPr>
            <a:r>
              <a:rPr lang="pl-PL" sz="1600" b="0" dirty="0" err="1">
                <a:solidFill>
                  <a:schemeClr val="accent2">
                    <a:lumMod val="75000"/>
                  </a:schemeClr>
                </a:solidFill>
              </a:rPr>
              <a:t>- Kinematik-Analyse</a:t>
            </a:r>
            <a:endParaRPr lang="pl-PL" sz="1600" b="0" dirty="0">
              <a:solidFill>
                <a:schemeClr val="accent2">
                  <a:lumMod val="75000"/>
                </a:schemeClr>
              </a:solidFill>
            </a:endParaRPr>
          </a:p>
          <a:p>
            <a:pPr algn="ctr">
              <a:defRPr/>
            </a:pPr>
            <a:r>
              <a:rPr lang="pl-PL" sz="1600" b="0" dirty="0" err="1">
                <a:solidFill>
                  <a:schemeClr val="accent2">
                    <a:lumMod val="75000"/>
                  </a:schemeClr>
                </a:solidFill>
              </a:rPr>
              <a:t>- Dynamik-Analyse</a:t>
            </a:r>
            <a:endParaRPr lang="pl-PL" sz="1600" b="0" dirty="0">
              <a:solidFill>
                <a:schemeClr val="accent2">
                  <a:lumMod val="75000"/>
                </a:schemeClr>
              </a:solidFill>
            </a:endParaRPr>
          </a:p>
          <a:p>
            <a:pPr marL="285750" indent="-285750" algn="ctr">
              <a:buFontTx/>
              <a:buChar char="-"/>
              <a:defRPr/>
            </a:pPr>
            <a:endParaRPr lang="pl-PL" sz="1600" b="0" dirty="0">
              <a:solidFill>
                <a:schemeClr val="accent2">
                  <a:lumMod val="75000"/>
                </a:schemeClr>
              </a:solidFill>
            </a:endParaRPr>
          </a:p>
        </p:txBody>
      </p:sp>
      <p:sp>
        <p:nvSpPr>
          <p:cNvPr id="20" name="Prostokąt 3">
            <a:extLst>
              <a:ext uri="{FF2B5EF4-FFF2-40B4-BE49-F238E27FC236}">
                <a16:creationId xmlns:a16="http://schemas.microsoft.com/office/drawing/2014/main" id="{525F74C2-2E43-466C-8093-20B5B003780B}"/>
              </a:ext>
            </a:extLst>
          </p:cNvPr>
          <p:cNvSpPr/>
          <p:nvPr/>
        </p:nvSpPr>
        <p:spPr>
          <a:xfrm>
            <a:off x="5004049" y="4798083"/>
            <a:ext cx="3384376" cy="1015663"/>
          </a:xfrm>
          <a:prstGeom prst="rect">
            <a:avLst/>
          </a:prstGeom>
        </p:spPr>
        <p:txBody>
          <a:bodyPr wrap="square">
            <a:spAutoFit/>
          </a:bodyPr>
          <a:lstStyle/>
          <a:p>
            <a:pPr marL="457200" indent="-457200">
              <a:buFont typeface="+mj-lt"/>
              <a:buAutoNum type="arabicPeriod"/>
              <a:defRPr/>
            </a:pPr>
            <a:r>
              <a:rPr lang="en-US" sz="1200" b="0" i="1" dirty="0">
                <a:solidFill>
                  <a:schemeClr val="accent2">
                    <a:lumMod val="75000"/>
                  </a:schemeClr>
                </a:solidFill>
              </a:rPr>
              <a:t>Reproduzierbare und genaue Analyseergebnisse</a:t>
            </a:r>
          </a:p>
          <a:p>
            <a:pPr marL="457200" indent="-457200">
              <a:buFont typeface="+mj-lt"/>
              <a:buAutoNum type="arabicPeriod"/>
              <a:defRPr/>
            </a:pPr>
            <a:r>
              <a:rPr lang="en-US" sz="1200" b="0" i="1" dirty="0">
                <a:solidFill>
                  <a:schemeClr val="accent2">
                    <a:lumMod val="75000"/>
                  </a:schemeClr>
                </a:solidFill>
              </a:rPr>
              <a:t>Messungen von vielen Größen</a:t>
            </a:r>
          </a:p>
          <a:p>
            <a:pPr marL="457200" indent="-457200">
              <a:buFont typeface="+mj-lt"/>
              <a:buAutoNum type="arabicPeriod"/>
              <a:defRPr/>
            </a:pPr>
            <a:r>
              <a:rPr lang="en-US" sz="1200" b="0" i="1" dirty="0">
                <a:solidFill>
                  <a:schemeClr val="accent2">
                    <a:lumMod val="75000"/>
                  </a:schemeClr>
                </a:solidFill>
              </a:rPr>
              <a:t>Gründliche Funktionsanalyse</a:t>
            </a:r>
          </a:p>
          <a:p>
            <a:pPr marL="457200" indent="-457200">
              <a:buFont typeface="+mj-lt"/>
              <a:buAutoNum type="arabicPeriod"/>
              <a:defRPr/>
            </a:pPr>
            <a:r>
              <a:rPr lang="en-US" sz="1200" b="0" i="1" dirty="0">
                <a:solidFill>
                  <a:schemeClr val="accent2">
                    <a:lumMod val="75000"/>
                  </a:schemeClr>
                </a:solidFill>
              </a:rPr>
              <a:t>Objektive Analyse</a:t>
            </a:r>
          </a:p>
        </p:txBody>
      </p:sp>
      <p:sp>
        <p:nvSpPr>
          <p:cNvPr id="21" name="Prostokąt 3">
            <a:extLst>
              <a:ext uri="{FF2B5EF4-FFF2-40B4-BE49-F238E27FC236}">
                <a16:creationId xmlns:a16="http://schemas.microsoft.com/office/drawing/2014/main" id="{CC8683C0-DD75-4F75-9E82-73B7C257F838}"/>
              </a:ext>
            </a:extLst>
          </p:cNvPr>
          <p:cNvSpPr/>
          <p:nvPr/>
        </p:nvSpPr>
        <p:spPr>
          <a:xfrm>
            <a:off x="372242" y="4760927"/>
            <a:ext cx="4320479" cy="1015663"/>
          </a:xfrm>
          <a:prstGeom prst="rect">
            <a:avLst/>
          </a:prstGeom>
        </p:spPr>
        <p:txBody>
          <a:bodyPr wrap="square">
            <a:spAutoFit/>
          </a:bodyPr>
          <a:lstStyle/>
          <a:p>
            <a:pPr marL="457200" indent="-457200">
              <a:buFont typeface="+mj-lt"/>
              <a:buAutoNum type="arabicPeriod"/>
              <a:defRPr/>
            </a:pPr>
            <a:r>
              <a:rPr lang="en-US" sz="1200" b="0" i="1" dirty="0">
                <a:solidFill>
                  <a:schemeClr val="accent2">
                    <a:lumMod val="75000"/>
                  </a:schemeClr>
                </a:solidFill>
              </a:rPr>
              <a:t>Sie benötigen nicht viel Zeit</a:t>
            </a:r>
          </a:p>
          <a:p>
            <a:pPr marL="457200" indent="-457200">
              <a:buFont typeface="+mj-lt"/>
              <a:buAutoNum type="arabicPeriod"/>
              <a:defRPr/>
            </a:pPr>
            <a:r>
              <a:rPr lang="en-US" sz="1200" b="0" i="1" dirty="0">
                <a:solidFill>
                  <a:schemeClr val="accent2">
                    <a:lumMod val="75000"/>
                  </a:schemeClr>
                </a:solidFill>
              </a:rPr>
              <a:t>Sie benötigen keine spezielle Ausrüstung</a:t>
            </a:r>
          </a:p>
          <a:p>
            <a:pPr marL="457200" indent="-457200">
              <a:buFont typeface="+mj-lt"/>
              <a:buAutoNum type="arabicPeriod"/>
              <a:defRPr/>
            </a:pPr>
            <a:r>
              <a:rPr lang="en-US" sz="1200" b="0" i="1" dirty="0">
                <a:solidFill>
                  <a:schemeClr val="accent2">
                    <a:lumMod val="75000"/>
                  </a:schemeClr>
                </a:solidFill>
              </a:rPr>
              <a:t>Sie können in klinischen Umgebungen durchgeführt werden</a:t>
            </a:r>
          </a:p>
          <a:p>
            <a:pPr marL="457200" indent="-457200">
              <a:buFont typeface="+mj-lt"/>
              <a:buAutoNum type="arabicPeriod"/>
              <a:defRPr/>
            </a:pPr>
            <a:r>
              <a:rPr lang="en-US" sz="1200" b="0" i="1" dirty="0">
                <a:solidFill>
                  <a:schemeClr val="accent2">
                    <a:lumMod val="75000"/>
                  </a:schemeClr>
                </a:solidFill>
              </a:rPr>
              <a:t>Sie können von einer Person nach einer kurzen Schulung durchgeführt werden</a:t>
            </a:r>
          </a:p>
        </p:txBody>
      </p:sp>
      <p:cxnSp>
        <p:nvCxnSpPr>
          <p:cNvPr id="4" name="Łącznik prosty ze strzałką 3">
            <a:extLst>
              <a:ext uri="{FF2B5EF4-FFF2-40B4-BE49-F238E27FC236}">
                <a16:creationId xmlns:a16="http://schemas.microsoft.com/office/drawing/2014/main" id="{635E4001-D56B-43B9-B7B3-FEB3CA95EB21}"/>
              </a:ext>
            </a:extLst>
          </p:cNvPr>
          <p:cNvCxnSpPr>
            <a:cxnSpLocks/>
          </p:cNvCxnSpPr>
          <p:nvPr/>
        </p:nvCxnSpPr>
        <p:spPr bwMode="auto">
          <a:xfrm flipH="1">
            <a:off x="2863721" y="2204864"/>
            <a:ext cx="556152" cy="598874"/>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Łącznik prosty ze strzałką 22">
            <a:extLst>
              <a:ext uri="{FF2B5EF4-FFF2-40B4-BE49-F238E27FC236}">
                <a16:creationId xmlns:a16="http://schemas.microsoft.com/office/drawing/2014/main" id="{359CB886-3CB3-4F47-836D-34250687547A}"/>
              </a:ext>
            </a:extLst>
          </p:cNvPr>
          <p:cNvCxnSpPr>
            <a:cxnSpLocks/>
          </p:cNvCxnSpPr>
          <p:nvPr/>
        </p:nvCxnSpPr>
        <p:spPr bwMode="auto">
          <a:xfrm>
            <a:off x="5537728" y="2228226"/>
            <a:ext cx="540919" cy="575512"/>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Łącznik prosty ze strzałką 24">
            <a:extLst>
              <a:ext uri="{FF2B5EF4-FFF2-40B4-BE49-F238E27FC236}">
                <a16:creationId xmlns:a16="http://schemas.microsoft.com/office/drawing/2014/main" id="{B0A9C3A1-FB15-4B95-A42A-2A5DA35FC406}"/>
              </a:ext>
            </a:extLst>
          </p:cNvPr>
          <p:cNvCxnSpPr>
            <a:cxnSpLocks/>
          </p:cNvCxnSpPr>
          <p:nvPr/>
        </p:nvCxnSpPr>
        <p:spPr bwMode="auto">
          <a:xfrm>
            <a:off x="6516216" y="3159124"/>
            <a:ext cx="0" cy="604436"/>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Łącznik prosty ze strzałką 26">
            <a:extLst>
              <a:ext uri="{FF2B5EF4-FFF2-40B4-BE49-F238E27FC236}">
                <a16:creationId xmlns:a16="http://schemas.microsoft.com/office/drawing/2014/main" id="{D4CD6CDE-73F9-4339-AD46-4615DB94B3BC}"/>
              </a:ext>
            </a:extLst>
          </p:cNvPr>
          <p:cNvCxnSpPr>
            <a:cxnSpLocks/>
          </p:cNvCxnSpPr>
          <p:nvPr/>
        </p:nvCxnSpPr>
        <p:spPr bwMode="auto">
          <a:xfrm>
            <a:off x="3141797" y="3182491"/>
            <a:ext cx="288717" cy="581069"/>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Łącznik prosty ze strzałką 28">
            <a:extLst>
              <a:ext uri="{FF2B5EF4-FFF2-40B4-BE49-F238E27FC236}">
                <a16:creationId xmlns:a16="http://schemas.microsoft.com/office/drawing/2014/main" id="{CD2A5371-6555-4167-8E43-C9BD8694D6BB}"/>
              </a:ext>
            </a:extLst>
          </p:cNvPr>
          <p:cNvCxnSpPr>
            <a:cxnSpLocks/>
          </p:cNvCxnSpPr>
          <p:nvPr/>
        </p:nvCxnSpPr>
        <p:spPr bwMode="auto">
          <a:xfrm flipH="1">
            <a:off x="1355243" y="3237433"/>
            <a:ext cx="360861" cy="548928"/>
          </a:xfrm>
          <a:prstGeom prst="straightConnector1">
            <a:avLst/>
          </a:prstGeom>
          <a:ln w="76200"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Prostokąt: zaokrąglone rogi 21">
            <a:extLst>
              <a:ext uri="{FF2B5EF4-FFF2-40B4-BE49-F238E27FC236}">
                <a16:creationId xmlns:a16="http://schemas.microsoft.com/office/drawing/2014/main" id="{4F1A4C93-3A8B-4EBF-917E-B72C0EBF3CE6}"/>
              </a:ext>
            </a:extLst>
          </p:cNvPr>
          <p:cNvSpPr/>
          <p:nvPr/>
        </p:nvSpPr>
        <p:spPr bwMode="auto">
          <a:xfrm>
            <a:off x="251520" y="4632230"/>
            <a:ext cx="4441201" cy="1553537"/>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32" name="Prostokąt: zaokrąglone rogi 31">
            <a:extLst>
              <a:ext uri="{FF2B5EF4-FFF2-40B4-BE49-F238E27FC236}">
                <a16:creationId xmlns:a16="http://schemas.microsoft.com/office/drawing/2014/main" id="{9B921A84-4385-489F-A324-157E83368DE5}"/>
              </a:ext>
            </a:extLst>
          </p:cNvPr>
          <p:cNvSpPr/>
          <p:nvPr/>
        </p:nvSpPr>
        <p:spPr bwMode="auto">
          <a:xfrm>
            <a:off x="4725670" y="4624410"/>
            <a:ext cx="3914299" cy="1468885"/>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50751" tIns="50751" rIns="50751" bIns="50751" numCol="1" rtlCol="0" anchor="ctr" anchorCtr="0" compatLnSpc="1">
            <a:prstTxWarp prst="textNoShape">
              <a:avLst/>
            </a:prstTxWarp>
          </a:bodyPr>
          <a:lstStyle/>
          <a:p>
            <a:pPr marL="588963" marR="0" indent="-401638" algn="r" defTabSz="642938" rtl="0" eaLnBrk="1" fontAlgn="base" latinLnBrk="0" hangingPunct="1">
              <a:lnSpc>
                <a:spcPct val="90000"/>
              </a:lnSpc>
              <a:spcBef>
                <a:spcPts val="1675"/>
              </a:spcBef>
              <a:spcAft>
                <a:spcPct val="0"/>
              </a:spcAft>
              <a:buClrTx/>
              <a:buSzPct val="171000"/>
              <a:buFont typeface="Arial" charset="0"/>
              <a:buNone/>
              <a:tabLst/>
            </a:pPr>
            <a:endParaRPr kumimoji="0" lang="pl-PL" sz="1000" b="1" i="0" u="none" strike="noStrike" cap="none" normalizeH="0" baseline="0">
              <a:ln>
                <a:noFill/>
              </a:ln>
              <a:solidFill>
                <a:schemeClr val="bg1"/>
              </a:solidFill>
              <a:effectLst/>
              <a:latin typeface="Arial" charset="0"/>
              <a:sym typeface="Arial" charset="0"/>
            </a:endParaRPr>
          </a:p>
        </p:txBody>
      </p:sp>
      <p:sp>
        <p:nvSpPr>
          <p:cNvPr id="24" name="Prostokąt 23">
            <a:extLst>
              <a:ext uri="{FF2B5EF4-FFF2-40B4-BE49-F238E27FC236}">
                <a16:creationId xmlns:a16="http://schemas.microsoft.com/office/drawing/2014/main" id="{F8546629-6863-431F-ACCB-2F9B1E200D42}"/>
              </a:ext>
            </a:extLst>
          </p:cNvPr>
          <p:cNvSpPr/>
          <p:nvPr/>
        </p:nvSpPr>
        <p:spPr>
          <a:xfrm>
            <a:off x="504031" y="836712"/>
            <a:ext cx="8135938" cy="461665"/>
          </a:xfrm>
          <a:prstGeom prst="rect">
            <a:avLst/>
          </a:prstGeom>
        </p:spPr>
        <p:txBody>
          <a:bodyPr>
            <a:spAutoFit/>
          </a:bodyPr>
          <a:lstStyle/>
          <a:p>
            <a:pPr algn="ctr">
              <a:defRPr/>
            </a:pPr>
            <a:r>
              <a:rPr lang="pl-PL" sz="2400" dirty="0" err="1">
                <a:solidFill>
                  <a:schemeClr val="accent2">
                    <a:lumMod val="75000"/>
                  </a:schemeClr>
                </a:solidFill>
              </a:rPr>
              <a:t>Konzeptuelle </a:t>
            </a:r>
            <a:r>
              <a:rPr lang="pl-PL" sz="2400" dirty="0">
                <a:solidFill>
                  <a:schemeClr val="accent2">
                    <a:lumMod val="75000"/>
                  </a:schemeClr>
                </a:solidFill>
              </a:rPr>
              <a:t>Karte</a:t>
            </a:r>
            <a:endParaRPr lang="en-US" sz="2400" b="0" dirty="0">
              <a:solidFill>
                <a:schemeClr val="accent2">
                  <a:lumMod val="75000"/>
                </a:schemeClr>
              </a:solidFill>
            </a:endParaRPr>
          </a:p>
        </p:txBody>
      </p:sp>
    </p:spTree>
    <p:extLst>
      <p:ext uri="{BB962C8B-B14F-4D97-AF65-F5344CB8AC3E}">
        <p14:creationId xmlns:p14="http://schemas.microsoft.com/office/powerpoint/2010/main" val="518107825"/>
      </p:ext>
    </p:extLst>
  </p:cSld>
  <p:clrMapOvr>
    <a:masterClrMapping/>
  </p:clrMapOvr>
  <p:transition advClick="0" advTm="3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461665"/>
          </a:xfrm>
          <a:prstGeom prst="rect">
            <a:avLst/>
          </a:prstGeom>
        </p:spPr>
        <p:txBody>
          <a:bodyPr>
            <a:spAutoFit/>
          </a:bodyPr>
          <a:lstStyle/>
          <a:p>
            <a:pPr algn="ctr">
              <a:defRPr/>
            </a:pPr>
            <a:r>
              <a:rPr lang="en-GB" sz="2400" dirty="0">
                <a:solidFill>
                  <a:schemeClr val="accent2">
                    <a:lumMod val="75000"/>
                  </a:schemeClr>
                </a:solidFill>
              </a:rPr>
              <a:t>Kerngedanken des Kurses</a:t>
            </a:r>
            <a:endParaRPr lang="en-US" sz="2400" b="0" dirty="0">
              <a:solidFill>
                <a:schemeClr val="accent2">
                  <a:lumMod val="75000"/>
                </a:schemeClr>
              </a:solidFill>
            </a:endParaRPr>
          </a:p>
        </p:txBody>
      </p:sp>
      <p:sp>
        <p:nvSpPr>
          <p:cNvPr id="14" name="Prostokąt 13">
            <a:extLst>
              <a:ext uri="{FF2B5EF4-FFF2-40B4-BE49-F238E27FC236}">
                <a16:creationId xmlns:a16="http://schemas.microsoft.com/office/drawing/2014/main" id="{2F9BDF2D-BF01-41A3-A79F-55DDDBD598F4}"/>
              </a:ext>
            </a:extLst>
          </p:cNvPr>
          <p:cNvSpPr/>
          <p:nvPr/>
        </p:nvSpPr>
        <p:spPr>
          <a:xfrm>
            <a:off x="3574784" y="6257835"/>
            <a:ext cx="2267078" cy="369332"/>
          </a:xfrm>
          <a:prstGeom prst="rect">
            <a:avLst/>
          </a:prstGeom>
        </p:spPr>
        <p:txBody>
          <a:bodyPr wrap="square">
            <a:spAutoFit/>
          </a:bodyPr>
          <a:lstStyle/>
          <a:p>
            <a:pPr algn="ctr">
              <a:defRPr/>
            </a:pPr>
            <a:r>
              <a:rPr lang="pl-PL" sz="1800" dirty="0" err="1">
                <a:solidFill>
                  <a:schemeClr val="accent2">
                    <a:lumMod val="75000"/>
                  </a:schemeClr>
                </a:solidFill>
              </a:rPr>
              <a:t>Zusammenfassung</a:t>
            </a:r>
            <a:endParaRPr lang="en-US" sz="1800" b="0" dirty="0">
              <a:solidFill>
                <a:schemeClr val="accent2">
                  <a:lumMod val="75000"/>
                </a:schemeClr>
              </a:solidFill>
            </a:endParaRPr>
          </a:p>
        </p:txBody>
      </p:sp>
      <p:sp>
        <p:nvSpPr>
          <p:cNvPr id="15" name="Prostokąt 14">
            <a:extLst>
              <a:ext uri="{FF2B5EF4-FFF2-40B4-BE49-F238E27FC236}">
                <a16:creationId xmlns:a16="http://schemas.microsoft.com/office/drawing/2014/main" id="{3AF80AC0-6410-47F0-8D74-BCA9B29FE212}"/>
              </a:ext>
            </a:extLst>
          </p:cNvPr>
          <p:cNvSpPr/>
          <p:nvPr/>
        </p:nvSpPr>
        <p:spPr>
          <a:xfrm>
            <a:off x="179512" y="1263037"/>
            <a:ext cx="8326727" cy="4105739"/>
          </a:xfrm>
          <a:prstGeom prst="rect">
            <a:avLst/>
          </a:prstGeom>
        </p:spPr>
        <p:txBody>
          <a:bodyPr wrap="square">
            <a:spAutoFit/>
          </a:bodyPr>
          <a:lstStyle/>
          <a:p>
            <a:pPr marL="457200" indent="-468000" algn="ctr">
              <a:lnSpc>
                <a:spcPct val="130000"/>
              </a:lnSpc>
              <a:buFont typeface="+mj-lt"/>
              <a:buAutoNum type="arabicPeriod"/>
              <a:defRPr/>
            </a:pPr>
            <a:r>
              <a:rPr lang="en-GB" sz="1600" dirty="0">
                <a:solidFill>
                  <a:srgbClr val="FF6600"/>
                </a:solidFill>
              </a:rPr>
              <a:t>Die Funktionsbeurteilung ist eine umfassende Beurteilung der körperlichen und funktionellen Fähigkeiten, die mit messbaren Tests durchgeführt wird</a:t>
            </a:r>
          </a:p>
          <a:p>
            <a:pPr marL="457200" indent="-468000" algn="ctr">
              <a:lnSpc>
                <a:spcPct val="130000"/>
              </a:lnSpc>
              <a:buFont typeface="+mj-lt"/>
              <a:buAutoNum type="arabicPeriod"/>
              <a:defRPr/>
            </a:pPr>
            <a:endParaRPr lang="en-GB" sz="1600" dirty="0">
              <a:solidFill>
                <a:srgbClr val="FF6600"/>
              </a:solidFill>
            </a:endParaRPr>
          </a:p>
          <a:p>
            <a:pPr marL="457200" indent="-468000" algn="ctr">
              <a:lnSpc>
                <a:spcPct val="130000"/>
              </a:lnSpc>
              <a:buFont typeface="+mj-lt"/>
              <a:buAutoNum type="arabicPeriod"/>
              <a:defRPr/>
            </a:pPr>
            <a:r>
              <a:rPr lang="en-GB" sz="1600" dirty="0">
                <a:solidFill>
                  <a:srgbClr val="262673"/>
                </a:solidFill>
              </a:rPr>
              <a:t>Bei der Funktionsbeurteilung können sowohl klassische klinische Werkzeuge als auch moderne Messgeräte eingesetzt werden</a:t>
            </a:r>
          </a:p>
          <a:p>
            <a:pPr marL="457200" indent="-468000" algn="ctr">
              <a:lnSpc>
                <a:spcPct val="130000"/>
              </a:lnSpc>
              <a:buFont typeface="+mj-lt"/>
              <a:buAutoNum type="arabicPeriod"/>
              <a:defRPr/>
            </a:pPr>
            <a:endParaRPr lang="en-GB" sz="1600" dirty="0">
              <a:solidFill>
                <a:srgbClr val="262673"/>
              </a:solidFill>
            </a:endParaRPr>
          </a:p>
          <a:p>
            <a:pPr marL="457200" indent="-468000" algn="ctr">
              <a:lnSpc>
                <a:spcPct val="130000"/>
              </a:lnSpc>
              <a:buFont typeface="+mj-lt"/>
              <a:buAutoNum type="arabicPeriod"/>
              <a:defRPr/>
            </a:pPr>
            <a:r>
              <a:rPr lang="en-GB" sz="1600" dirty="0">
                <a:solidFill>
                  <a:srgbClr val="FF6600"/>
                </a:solidFill>
              </a:rPr>
              <a:t>Der klinische Ansatz umfasst meist Funktionstests, die eine schnelle, aber wenig genaue Beurteilung des Funktionsniveaus der Patienten ermöglichen</a:t>
            </a:r>
          </a:p>
          <a:p>
            <a:pPr marL="457200" indent="-468000" algn="ctr">
              <a:lnSpc>
                <a:spcPct val="130000"/>
              </a:lnSpc>
              <a:buFont typeface="+mj-lt"/>
              <a:buAutoNum type="arabicPeriod"/>
              <a:defRPr/>
            </a:pPr>
            <a:endParaRPr lang="en-GB" sz="1600" dirty="0">
              <a:solidFill>
                <a:srgbClr val="FF6600"/>
              </a:solidFill>
            </a:endParaRPr>
          </a:p>
          <a:p>
            <a:pPr marL="457200" indent="-468000" algn="ctr">
              <a:lnSpc>
                <a:spcPct val="130000"/>
              </a:lnSpc>
              <a:buFont typeface="+mj-lt"/>
              <a:buAutoNum type="arabicPeriod"/>
              <a:defRPr/>
            </a:pPr>
            <a:r>
              <a:rPr lang="en-GB" sz="1600" dirty="0">
                <a:solidFill>
                  <a:srgbClr val="262673"/>
                </a:solidFill>
              </a:rPr>
              <a:t>Die instrumentelle Analyse liefert genaue Informationen über die Mobilität der Patienten, erfordert jedoch professionelle Messgeräte und geschultes Personal</a:t>
            </a:r>
            <a:endParaRPr lang="pl-PL" sz="1600" dirty="0">
              <a:solidFill>
                <a:srgbClr val="262673"/>
              </a:solidFill>
            </a:endParaRPr>
          </a:p>
          <a:p>
            <a:pPr algn="just">
              <a:defRPr/>
            </a:pPr>
            <a:endParaRPr lang="pl-PL" sz="1600" b="0" dirty="0">
              <a:solidFill>
                <a:schemeClr val="accent2">
                  <a:lumMod val="75000"/>
                </a:schemeClr>
              </a:solidFill>
            </a:endParaRPr>
          </a:p>
          <a:p>
            <a:pPr algn="just">
              <a:defRPr/>
            </a:pPr>
            <a:endParaRPr lang="en-US" sz="1600" b="0" dirty="0">
              <a:solidFill>
                <a:schemeClr val="accent2">
                  <a:lumMod val="75000"/>
                </a:schemeClr>
              </a:solidFill>
            </a:endParaRPr>
          </a:p>
        </p:txBody>
      </p:sp>
    </p:spTree>
    <p:extLst>
      <p:ext uri="{BB962C8B-B14F-4D97-AF65-F5344CB8AC3E}">
        <p14:creationId xmlns:p14="http://schemas.microsoft.com/office/powerpoint/2010/main" val="1128677722"/>
      </p:ext>
    </p:extLst>
  </p:cSld>
  <p:clrMapOvr>
    <a:masterClrMapping/>
  </p:clrMapOvr>
  <p:transition advClick="0" advTm="3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8" name="Prostokąt 7">
            <a:extLst>
              <a:ext uri="{FF2B5EF4-FFF2-40B4-BE49-F238E27FC236}">
                <a16:creationId xmlns:a16="http://schemas.microsoft.com/office/drawing/2014/main" id="{675546EB-A907-4FEB-965C-CB81EB7A9493}"/>
              </a:ext>
            </a:extLst>
          </p:cNvPr>
          <p:cNvSpPr/>
          <p:nvPr/>
        </p:nvSpPr>
        <p:spPr>
          <a:xfrm>
            <a:off x="504031" y="836712"/>
            <a:ext cx="8135938" cy="461665"/>
          </a:xfrm>
          <a:prstGeom prst="rect">
            <a:avLst/>
          </a:prstGeom>
        </p:spPr>
        <p:txBody>
          <a:bodyPr>
            <a:spAutoFit/>
          </a:bodyPr>
          <a:lstStyle/>
          <a:p>
            <a:pPr algn="ctr">
              <a:defRPr/>
            </a:pPr>
            <a:r>
              <a:rPr lang="pl-PL" sz="2400" dirty="0" err="1">
                <a:solidFill>
                  <a:schemeClr val="accent2">
                    <a:lumMod val="75000"/>
                  </a:schemeClr>
                </a:solidFill>
              </a:rPr>
              <a:t>Bibliographie </a:t>
            </a:r>
            <a:endParaRPr lang="en-US" sz="2400" b="0" dirty="0">
              <a:solidFill>
                <a:schemeClr val="accent2">
                  <a:lumMod val="75000"/>
                </a:schemeClr>
              </a:solidFill>
            </a:endParaRPr>
          </a:p>
        </p:txBody>
      </p:sp>
      <p:sp>
        <p:nvSpPr>
          <p:cNvPr id="14" name="Prostokąt 13">
            <a:extLst>
              <a:ext uri="{FF2B5EF4-FFF2-40B4-BE49-F238E27FC236}">
                <a16:creationId xmlns:a16="http://schemas.microsoft.com/office/drawing/2014/main" id="{2F9BDF2D-BF01-41A3-A79F-55DDDBD598F4}"/>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Bibliographie</a:t>
            </a:r>
            <a:endParaRPr lang="en-US"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
        <p:nvSpPr>
          <p:cNvPr id="3" name="Prostokąt 2">
            <a:extLst>
              <a:ext uri="{FF2B5EF4-FFF2-40B4-BE49-F238E27FC236}">
                <a16:creationId xmlns:a16="http://schemas.microsoft.com/office/drawing/2014/main" id="{5F962B71-7EDE-4A14-9CE9-1FC77C0D165C}"/>
              </a:ext>
            </a:extLst>
          </p:cNvPr>
          <p:cNvSpPr/>
          <p:nvPr/>
        </p:nvSpPr>
        <p:spPr>
          <a:xfrm>
            <a:off x="683568" y="2135088"/>
            <a:ext cx="7956401" cy="3416320"/>
          </a:xfrm>
          <a:prstGeom prst="rect">
            <a:avLst/>
          </a:prstGeom>
        </p:spPr>
        <p:txBody>
          <a:bodyPr wrap="square">
            <a:spAutoFit/>
          </a:bodyPr>
          <a:lstStyle/>
          <a:p>
            <a:pPr marL="228600" indent="-228600">
              <a:buFont typeface="+mj-lt"/>
              <a:buAutoNum type="arabicPeriod"/>
            </a:pPr>
            <a:r>
              <a:rPr lang="pl-PL" sz="1800" dirty="0">
                <a:solidFill>
                  <a:srgbClr val="262673"/>
                </a:solidFill>
              </a:rPr>
              <a:t>https://www.lifemark.ca/services/fae 15.01.2020</a:t>
            </a:r>
          </a:p>
          <a:p>
            <a:pPr marL="228600" indent="-228600">
              <a:buFont typeface="+mj-lt"/>
              <a:buAutoNum type="arabicPeriod"/>
            </a:pPr>
            <a:r>
              <a:rPr lang="pl-PL" sz="1800" dirty="0">
                <a:solidFill>
                  <a:srgbClr val="262673"/>
                </a:solidFill>
              </a:rPr>
              <a:t>http://triclinium.pl/badania-kliniczne/ 15.01.2020</a:t>
            </a:r>
          </a:p>
          <a:p>
            <a:pPr marL="228600" indent="-228600">
              <a:buFont typeface="+mj-lt"/>
              <a:buAutoNum type="arabicPeriod"/>
            </a:pPr>
            <a:r>
              <a:rPr lang="pl-PL" sz="1800" dirty="0">
                <a:solidFill>
                  <a:srgbClr val="262673"/>
                </a:solidFill>
              </a:rPr>
              <a:t>https://cerebralpalsy.org.au/our-research/about-cerebral-palsy/what-is-cerebral-palsy/severity-of-cerebral-palsy/gross-motor-function-classification-system/ 15.01.2020</a:t>
            </a:r>
          </a:p>
          <a:p>
            <a:pPr marL="228600" indent="-228600">
              <a:buFont typeface="+mj-lt"/>
              <a:buAutoNum type="arabicPeriod"/>
            </a:pPr>
            <a:r>
              <a:rPr lang="pl-PL" sz="1800" dirty="0">
                <a:solidFill>
                  <a:srgbClr val="262673"/>
                </a:solidFill>
              </a:rPr>
              <a:t>https://x10therapy.com/wp-content/uploads/2019/08/TUG-TEST.jpg 15.01.2020</a:t>
            </a:r>
          </a:p>
          <a:p>
            <a:pPr marL="228600" indent="-228600">
              <a:buFont typeface="+mj-lt"/>
              <a:buAutoNum type="arabicPeriod"/>
            </a:pPr>
            <a:r>
              <a:rPr lang="pl-PL" sz="1800" dirty="0">
                <a:solidFill>
                  <a:srgbClr val="262673"/>
                </a:solidFill>
              </a:rPr>
              <a:t>http://dpssopot.pl/wp-content/uploads/2014/06/ 15.01.2020</a:t>
            </a:r>
          </a:p>
          <a:p>
            <a:pPr marL="228600" indent="-228600">
              <a:buFont typeface="+mj-lt"/>
              <a:buAutoNum type="arabicPeriod"/>
            </a:pPr>
            <a:r>
              <a:rPr lang="pl-PL" sz="1800" dirty="0">
                <a:solidFill>
                  <a:srgbClr val="262673"/>
                </a:solidFill>
              </a:rPr>
              <a:t>https://www.ncn.gov.pl/finansowanie-nauki/przyklady-projektow/switonski 15.01.2020</a:t>
            </a:r>
          </a:p>
          <a:p>
            <a:pPr marL="228600" indent="-228600">
              <a:buFont typeface="+mj-lt"/>
              <a:buAutoNum type="arabicPeriod"/>
            </a:pPr>
            <a:r>
              <a:rPr lang="pl-PL" sz="1800" dirty="0">
                <a:solidFill>
                  <a:srgbClr val="262673"/>
                </a:solidFill>
              </a:rPr>
              <a:t>https://www.xsens.com/ 15.01.2020</a:t>
            </a:r>
          </a:p>
          <a:p>
            <a:pPr marL="228600" indent="-228600">
              <a:buFont typeface="+mj-lt"/>
              <a:buAutoNum type="arabicPeriod"/>
            </a:pPr>
            <a:r>
              <a:rPr lang="pl-PL" sz="1800" dirty="0">
                <a:solidFill>
                  <a:srgbClr val="262673"/>
                </a:solidFill>
              </a:rPr>
              <a:t>https://technomex.pl/ 15.01.2020</a:t>
            </a:r>
          </a:p>
        </p:txBody>
      </p:sp>
    </p:spTree>
    <p:extLst>
      <p:ext uri="{BB962C8B-B14F-4D97-AF65-F5344CB8AC3E}">
        <p14:creationId xmlns:p14="http://schemas.microsoft.com/office/powerpoint/2010/main" val="2755679328"/>
      </p:ext>
    </p:extLst>
  </p:cSld>
  <p:clrMapOvr>
    <a:masterClrMapping/>
  </p:clrMapOvr>
  <p:transition advClick="0" advTm="3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D258154-EB70-4521-A0CE-B982AB958B49}"/>
              </a:ext>
            </a:extLst>
          </p:cNvPr>
          <p:cNvSpPr txBox="1"/>
          <p:nvPr/>
        </p:nvSpPr>
        <p:spPr>
          <a:xfrm>
            <a:off x="2267744" y="4437112"/>
            <a:ext cx="4572000" cy="861774"/>
          </a:xfrm>
          <a:prstGeom prst="rect">
            <a:avLst/>
          </a:prstGeom>
          <a:noFill/>
        </p:spPr>
        <p:txBody>
          <a:bodyPr wrap="square">
            <a:spAutoFit/>
          </a:bodyPr>
          <a:lstStyle/>
          <a:p>
            <a:r>
              <a:rPr lang="en-GB" sz="1000" b="0" dirty="0">
                <a:solidFill>
                  <a:schemeClr val="tx1"/>
                </a:solidFill>
                <a:effectLst/>
                <a:latin typeface="Arial" panose="020B0604020202020204" pitchFamily="34" charset="0"/>
                <a:ea typeface="Calibri" panose="020F0502020204030204" pitchFamily="34" charset="0"/>
              </a:rPr>
              <a:t>Die </a:t>
            </a:r>
            <a:r>
              <a:rPr lang="en-GB" sz="1000" b="0" dirty="0" err="1">
                <a:solidFill>
                  <a:schemeClr val="tx1"/>
                </a:solidFill>
                <a:effectLst/>
                <a:latin typeface="Arial" panose="020B0604020202020204" pitchFamily="34" charset="0"/>
                <a:ea typeface="Calibri" panose="020F0502020204030204" pitchFamily="34" charset="0"/>
              </a:rPr>
              <a:t>Unterstützung</a:t>
            </a:r>
            <a:r>
              <a:rPr lang="en-GB" sz="1000" b="0" dirty="0">
                <a:solidFill>
                  <a:schemeClr val="tx1"/>
                </a:solidFill>
                <a:effectLst/>
                <a:latin typeface="Arial" panose="020B0604020202020204" pitchFamily="34" charset="0"/>
                <a:ea typeface="Calibri" panose="020F0502020204030204" pitchFamily="34" charset="0"/>
              </a:rPr>
              <a:t> der </a:t>
            </a:r>
            <a:r>
              <a:rPr lang="en-GB" sz="1000" b="0" dirty="0" err="1">
                <a:solidFill>
                  <a:schemeClr val="tx1"/>
                </a:solidFill>
                <a:effectLst/>
                <a:latin typeface="Arial" panose="020B0604020202020204" pitchFamily="34" charset="0"/>
                <a:ea typeface="Calibri" panose="020F0502020204030204" pitchFamily="34" charset="0"/>
              </a:rPr>
              <a:t>Europäischen</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Kommission</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für</a:t>
            </a:r>
            <a:r>
              <a:rPr lang="en-GB" sz="1000" b="0" dirty="0">
                <a:solidFill>
                  <a:schemeClr val="tx1"/>
                </a:solidFill>
                <a:effectLst/>
                <a:latin typeface="Arial" panose="020B0604020202020204" pitchFamily="34" charset="0"/>
                <a:ea typeface="Calibri" panose="020F0502020204030204" pitchFamily="34" charset="0"/>
              </a:rPr>
              <a:t> die </a:t>
            </a:r>
            <a:r>
              <a:rPr lang="en-GB" sz="1000" b="0" dirty="0" err="1">
                <a:solidFill>
                  <a:schemeClr val="tx1"/>
                </a:solidFill>
                <a:effectLst/>
                <a:latin typeface="Arial" panose="020B0604020202020204" pitchFamily="34" charset="0"/>
                <a:ea typeface="Calibri" panose="020F0502020204030204" pitchFamily="34" charset="0"/>
              </a:rPr>
              <a:t>Erstellung</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dieser</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Veröffentlichung</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stellt</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keine</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Billigung</a:t>
            </a:r>
            <a:r>
              <a:rPr lang="en-GB" sz="1000" b="0" dirty="0">
                <a:solidFill>
                  <a:schemeClr val="tx1"/>
                </a:solidFill>
                <a:effectLst/>
                <a:latin typeface="Arial" panose="020B0604020202020204" pitchFamily="34" charset="0"/>
                <a:ea typeface="Calibri" panose="020F0502020204030204" pitchFamily="34" charset="0"/>
              </a:rPr>
              <a:t> des </a:t>
            </a:r>
            <a:r>
              <a:rPr lang="en-GB" sz="1000" b="0" dirty="0" err="1">
                <a:solidFill>
                  <a:schemeClr val="tx1"/>
                </a:solidFill>
                <a:effectLst/>
                <a:latin typeface="Arial" panose="020B0604020202020204" pitchFamily="34" charset="0"/>
                <a:ea typeface="Calibri" panose="020F0502020204030204" pitchFamily="34" charset="0"/>
              </a:rPr>
              <a:t>Inhalts</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dar</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welcher</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nur</a:t>
            </a:r>
            <a:r>
              <a:rPr lang="en-GB" sz="1000" b="0" dirty="0">
                <a:solidFill>
                  <a:schemeClr val="tx1"/>
                </a:solidFill>
                <a:effectLst/>
                <a:latin typeface="Arial" panose="020B0604020202020204" pitchFamily="34" charset="0"/>
                <a:ea typeface="Calibri" panose="020F0502020204030204" pitchFamily="34" charset="0"/>
              </a:rPr>
              <a:t> die </a:t>
            </a:r>
            <a:r>
              <a:rPr lang="en-GB" sz="1000" b="0" dirty="0" err="1">
                <a:solidFill>
                  <a:schemeClr val="tx1"/>
                </a:solidFill>
                <a:effectLst/>
                <a:latin typeface="Arial" panose="020B0604020202020204" pitchFamily="34" charset="0"/>
                <a:ea typeface="Calibri" panose="020F0502020204030204" pitchFamily="34" charset="0"/>
              </a:rPr>
              <a:t>Ansichten</a:t>
            </a:r>
            <a:r>
              <a:rPr lang="en-GB" sz="1000" b="0" dirty="0">
                <a:solidFill>
                  <a:schemeClr val="tx1"/>
                </a:solidFill>
                <a:effectLst/>
                <a:latin typeface="Arial" panose="020B0604020202020204" pitchFamily="34" charset="0"/>
                <a:ea typeface="Calibri" panose="020F0502020204030204" pitchFamily="34" charset="0"/>
              </a:rPr>
              <a:t> der </a:t>
            </a:r>
            <a:r>
              <a:rPr lang="en-GB" sz="1000" b="0" dirty="0" err="1">
                <a:solidFill>
                  <a:schemeClr val="tx1"/>
                </a:solidFill>
                <a:effectLst/>
                <a:latin typeface="Arial" panose="020B0604020202020204" pitchFamily="34" charset="0"/>
                <a:ea typeface="Calibri" panose="020F0502020204030204" pitchFamily="34" charset="0"/>
              </a:rPr>
              <a:t>Verfasser</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wiedergibt</a:t>
            </a:r>
            <a:r>
              <a:rPr lang="en-GB" sz="1000" b="0" dirty="0">
                <a:solidFill>
                  <a:schemeClr val="tx1"/>
                </a:solidFill>
                <a:effectLst/>
                <a:latin typeface="Arial" panose="020B0604020202020204" pitchFamily="34" charset="0"/>
                <a:ea typeface="Calibri" panose="020F0502020204030204" pitchFamily="34" charset="0"/>
              </a:rPr>
              <a:t>, und die </a:t>
            </a:r>
            <a:r>
              <a:rPr lang="en-GB" sz="1000" b="0" dirty="0" err="1">
                <a:solidFill>
                  <a:schemeClr val="tx1"/>
                </a:solidFill>
                <a:effectLst/>
                <a:latin typeface="Arial" panose="020B0604020202020204" pitchFamily="34" charset="0"/>
                <a:ea typeface="Calibri" panose="020F0502020204030204" pitchFamily="34" charset="0"/>
              </a:rPr>
              <a:t>Kommission</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kann</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nichtfür</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eine</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etwaige</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Verwendung</a:t>
            </a:r>
            <a:r>
              <a:rPr lang="en-GB" sz="1000" b="0" dirty="0">
                <a:solidFill>
                  <a:schemeClr val="tx1"/>
                </a:solidFill>
                <a:effectLst/>
                <a:latin typeface="Arial" panose="020B0604020202020204" pitchFamily="34" charset="0"/>
                <a:ea typeface="Calibri" panose="020F0502020204030204" pitchFamily="34" charset="0"/>
              </a:rPr>
              <a:t> der </a:t>
            </a:r>
            <a:r>
              <a:rPr lang="en-GB" sz="1000" b="0" dirty="0" err="1">
                <a:solidFill>
                  <a:schemeClr val="tx1"/>
                </a:solidFill>
                <a:effectLst/>
                <a:latin typeface="Arial" panose="020B0604020202020204" pitchFamily="34" charset="0"/>
                <a:ea typeface="Calibri" panose="020F0502020204030204" pitchFamily="34" charset="0"/>
              </a:rPr>
              <a:t>darin</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enthaltenen</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Informationen</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haftbar</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gemacht</a:t>
            </a:r>
            <a:r>
              <a:rPr lang="en-GB" sz="1000" b="0" dirty="0">
                <a:solidFill>
                  <a:schemeClr val="tx1"/>
                </a:solidFill>
                <a:effectLst/>
                <a:latin typeface="Arial" panose="020B0604020202020204" pitchFamily="34" charset="0"/>
                <a:ea typeface="Calibri" panose="020F0502020204030204" pitchFamily="34" charset="0"/>
              </a:rPr>
              <a:t> </a:t>
            </a:r>
            <a:r>
              <a:rPr lang="en-GB" sz="1000" b="0" dirty="0" err="1">
                <a:solidFill>
                  <a:schemeClr val="tx1"/>
                </a:solidFill>
                <a:effectLst/>
                <a:latin typeface="Arial" panose="020B0604020202020204" pitchFamily="34" charset="0"/>
                <a:ea typeface="Calibri" panose="020F0502020204030204" pitchFamily="34" charset="0"/>
              </a:rPr>
              <a:t>werden</a:t>
            </a:r>
            <a:r>
              <a:rPr lang="en-GB" sz="1000" b="0" dirty="0">
                <a:solidFill>
                  <a:schemeClr val="tx1"/>
                </a:solidFill>
                <a:effectLst/>
                <a:latin typeface="Arial" panose="020B0604020202020204" pitchFamily="34" charset="0"/>
                <a:ea typeface="Calibri" panose="020F0502020204030204" pitchFamily="34" charset="0"/>
              </a:rPr>
              <a:t>.</a:t>
            </a:r>
            <a:endParaRPr lang="pl-PL" dirty="0">
              <a:solidFill>
                <a:schemeClr val="tx1"/>
              </a:solidFill>
            </a:endParaRPr>
          </a:p>
        </p:txBody>
      </p:sp>
    </p:spTree>
    <p:extLst>
      <p:ext uri="{BB962C8B-B14F-4D97-AF65-F5344CB8AC3E}">
        <p14:creationId xmlns:p14="http://schemas.microsoft.com/office/powerpoint/2010/main" val="346731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1569660"/>
          </a:xfrm>
          <a:prstGeom prst="rect">
            <a:avLst/>
          </a:prstGeom>
        </p:spPr>
        <p:txBody>
          <a:bodyPr>
            <a:spAutoFit/>
          </a:bodyPr>
          <a:lstStyle/>
          <a:p>
            <a:pPr algn="ctr">
              <a:defRPr/>
            </a:pPr>
            <a:r>
              <a:rPr lang="en-US" sz="2400" dirty="0">
                <a:solidFill>
                  <a:schemeClr val="accent2">
                    <a:lumMod val="75000"/>
                  </a:schemeClr>
                </a:solidFill>
              </a:rPr>
              <a:t>Warum und wann führen wir eine </a:t>
            </a:r>
            <a:r>
              <a:rPr lang="pl-PL" sz="2400" dirty="0" err="1">
                <a:solidFill>
                  <a:schemeClr val="accent2">
                    <a:lumMod val="75000"/>
                  </a:schemeClr>
                </a:solidFill>
              </a:rPr>
              <a:t>Bewertung der </a:t>
            </a:r>
            <a:r>
              <a:rPr lang="en-US" sz="2400" dirty="0">
                <a:solidFill>
                  <a:schemeClr val="accent2">
                    <a:lumMod val="75000"/>
                  </a:schemeClr>
                </a:solidFill>
              </a:rPr>
              <a:t>funktionalen </a:t>
            </a:r>
            <a:r>
              <a:rPr lang="pl-PL" sz="2400" dirty="0" err="1">
                <a:solidFill>
                  <a:schemeClr val="accent2">
                    <a:lumMod val="75000"/>
                  </a:schemeClr>
                </a:solidFill>
              </a:rPr>
              <a:t>Fähigkeiten </a:t>
            </a:r>
            <a:r>
              <a:rPr lang="en-US" sz="2400" dirty="0">
                <a:solidFill>
                  <a:schemeClr val="accent2">
                    <a:lumMod val="75000"/>
                  </a:schemeClr>
                </a:solidFill>
              </a:rPr>
              <a:t>durch?</a:t>
            </a:r>
            <a:endParaRPr lang="pl-PL" sz="2400" b="0" dirty="0">
              <a:solidFill>
                <a:schemeClr val="accent2">
                  <a:lumMod val="75000"/>
                </a:schemeClr>
              </a:solidFill>
            </a:endParaRPr>
          </a:p>
          <a:p>
            <a:pPr algn="ctr">
              <a:defRPr/>
            </a:pPr>
            <a:endParaRPr lang="pl-PL" sz="2400" b="0" dirty="0">
              <a:solidFill>
                <a:schemeClr val="accent2">
                  <a:lumMod val="75000"/>
                </a:schemeClr>
              </a:solidFill>
            </a:endParaRPr>
          </a:p>
          <a:p>
            <a:pPr algn="ctr">
              <a:defRPr/>
            </a:pP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510758" y="1772816"/>
            <a:ext cx="7992888" cy="4247317"/>
          </a:xfrm>
          <a:prstGeom prst="rect">
            <a:avLst/>
          </a:prstGeom>
        </p:spPr>
        <p:txBody>
          <a:bodyPr wrap="square">
            <a:spAutoFit/>
          </a:bodyPr>
          <a:lstStyle/>
          <a:p>
            <a:pPr algn="just">
              <a:defRPr/>
            </a:pPr>
            <a:r>
              <a:rPr lang="en-US" sz="1800" b="0" dirty="0">
                <a:solidFill>
                  <a:schemeClr val="accent2">
                    <a:lumMod val="75000"/>
                  </a:schemeClr>
                </a:solidFill>
              </a:rPr>
              <a:t>Abhängig von der Art Ihrer Verletzung und der Art der Arbeit, die Sie verrichten, kann vor der Rückkehr zur Arbeit nach einer Verletzung oder einem Unfall eine Bewertung der funktionellen Fähigkeiten verwendet werden, um Ihre Fähigkeiten zu bestimmen und alle unmittelbaren oder langfristigen Risiken bei der Wiederaufnahme der normalen Funktionen am Arbeitsplatz zu umreißen. </a:t>
            </a:r>
            <a:endParaRPr lang="pl-PL" sz="1800" b="0" dirty="0">
              <a:solidFill>
                <a:schemeClr val="accent2">
                  <a:lumMod val="75000"/>
                </a:schemeClr>
              </a:solidFill>
            </a:endParaRPr>
          </a:p>
          <a:p>
            <a:pPr algn="just">
              <a:defRPr/>
            </a:pPr>
            <a:endParaRPr lang="pl-PL" sz="1800" b="0" dirty="0">
              <a:solidFill>
                <a:schemeClr val="accent2">
                  <a:lumMod val="75000"/>
                </a:schemeClr>
              </a:solidFill>
            </a:endParaRPr>
          </a:p>
          <a:p>
            <a:pPr algn="just">
              <a:defRPr/>
            </a:pPr>
            <a:r>
              <a:rPr lang="en-US" sz="1800" b="0" dirty="0">
                <a:solidFill>
                  <a:srgbClr val="FF0000"/>
                </a:solidFill>
              </a:rPr>
              <a:t>Der Zweck der FAE ist es, Beeinträchtigungen oder Behinderungen objektiv zu identifizieren und festzustellen, wie sich diese auf Ihre Fähigkeit auswirken können, zu bestimmten Teilen oder allen Ihrer normalen Arbeitspflichten zurückzukehren.  </a:t>
            </a:r>
            <a:endParaRPr lang="pl-PL" sz="1800" b="0" dirty="0">
              <a:solidFill>
                <a:srgbClr val="FF0000"/>
              </a:solidFill>
            </a:endParaRPr>
          </a:p>
          <a:p>
            <a:pPr algn="just">
              <a:defRPr/>
            </a:pPr>
            <a:endParaRPr lang="pl-PL" sz="1800" b="0" dirty="0">
              <a:solidFill>
                <a:schemeClr val="accent2">
                  <a:lumMod val="75000"/>
                </a:schemeClr>
              </a:solidFill>
            </a:endParaRPr>
          </a:p>
          <a:p>
            <a:pPr algn="just">
              <a:defRPr/>
            </a:pPr>
            <a:r>
              <a:rPr lang="en-US" sz="1800" b="0" dirty="0">
                <a:solidFill>
                  <a:schemeClr val="accent2">
                    <a:lumMod val="75000"/>
                  </a:schemeClr>
                </a:solidFill>
              </a:rPr>
              <a:t>Die FAE kann auch feststellen, welche Änderungen oder Einschränkungen am Arbeitsplatz erforderlich sind, um Ihre aktuellen Fähigkeiten zu schützen und zukünftige Verletzungen zu vermeiden. </a:t>
            </a:r>
          </a:p>
        </p:txBody>
      </p:sp>
      <p:sp>
        <p:nvSpPr>
          <p:cNvPr id="10" name="CuadroTexto 2">
            <a:extLst>
              <a:ext uri="{FF2B5EF4-FFF2-40B4-BE49-F238E27FC236}">
                <a16:creationId xmlns:a16="http://schemas.microsoft.com/office/drawing/2014/main" id="{8CF7B412-DB35-474B-8D53-5ECD5ECFDB23}"/>
              </a:ext>
            </a:extLst>
          </p:cNvPr>
          <p:cNvSpPr txBox="1"/>
          <p:nvPr/>
        </p:nvSpPr>
        <p:spPr>
          <a:xfrm>
            <a:off x="5436096" y="5826169"/>
            <a:ext cx="3672408" cy="246221"/>
          </a:xfrm>
          <a:prstGeom prst="rect">
            <a:avLst/>
          </a:prstGeom>
          <a:noFill/>
        </p:spPr>
        <p:txBody>
          <a:bodyPr wrap="square" rtlCol="0">
            <a:spAutoFit/>
          </a:bodyPr>
          <a:lstStyle/>
          <a:p>
            <a:pPr algn="just"/>
            <a:r>
              <a:rPr lang="pl-PL" i="1" dirty="0">
                <a:solidFill>
                  <a:schemeClr val="accent2"/>
                </a:solidFill>
              </a:rPr>
              <a:t>Quelle: https://www.lifemark.ca/services/fae 15.01.2020</a:t>
            </a:r>
            <a:endParaRPr lang="en-GB" i="1" dirty="0">
              <a:solidFill>
                <a:schemeClr val="accent2"/>
              </a:solidFill>
            </a:endParaRPr>
          </a:p>
        </p:txBody>
      </p:sp>
      <p:sp>
        <p:nvSpPr>
          <p:cNvPr id="11" name="Prostokąt 10">
            <a:extLst>
              <a:ext uri="{FF2B5EF4-FFF2-40B4-BE49-F238E27FC236}">
                <a16:creationId xmlns:a16="http://schemas.microsoft.com/office/drawing/2014/main" id="{7B808AA3-42A0-4AFD-B99D-52ABFE55E1FD}"/>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Einführung</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082835779"/>
      </p:ext>
    </p:extLst>
  </p:cSld>
  <p:clrMapOvr>
    <a:masterClrMapping/>
  </p:clrMapOvr>
  <p:transition advClick="0" advTm="3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461665"/>
          </a:xfrm>
          <a:prstGeom prst="rect">
            <a:avLst/>
          </a:prstGeom>
        </p:spPr>
        <p:txBody>
          <a:bodyPr>
            <a:spAutoFit/>
          </a:bodyPr>
          <a:lstStyle/>
          <a:p>
            <a:pPr algn="ctr">
              <a:defRPr/>
            </a:pPr>
            <a:r>
              <a:rPr lang="pl-PL" sz="2400" dirty="0" err="1">
                <a:solidFill>
                  <a:schemeClr val="accent2">
                    <a:lumMod val="75000"/>
                  </a:schemeClr>
                </a:solidFill>
              </a:rPr>
              <a:t>Klassisches Assessment</a:t>
            </a:r>
            <a:endParaRPr lang="en-US" sz="2400" b="0" dirty="0">
              <a:solidFill>
                <a:schemeClr val="accent2">
                  <a:lumMod val="75000"/>
                </a:schemeClr>
              </a:solidFill>
            </a:endParaRPr>
          </a:p>
        </p:txBody>
      </p:sp>
      <p:sp>
        <p:nvSpPr>
          <p:cNvPr id="9" name="Prostokąt 3">
            <a:extLst>
              <a:ext uri="{FF2B5EF4-FFF2-40B4-BE49-F238E27FC236}">
                <a16:creationId xmlns:a16="http://schemas.microsoft.com/office/drawing/2014/main" id="{4E81B037-89E7-420D-AB1F-8D32EE150983}"/>
              </a:ext>
            </a:extLst>
          </p:cNvPr>
          <p:cNvSpPr/>
          <p:nvPr/>
        </p:nvSpPr>
        <p:spPr>
          <a:xfrm>
            <a:off x="510758" y="1617384"/>
            <a:ext cx="7992888" cy="1323439"/>
          </a:xfrm>
          <a:prstGeom prst="rect">
            <a:avLst/>
          </a:prstGeom>
        </p:spPr>
        <p:txBody>
          <a:bodyPr wrap="square">
            <a:spAutoFit/>
          </a:bodyPr>
          <a:lstStyle/>
          <a:p>
            <a:pPr marL="342900" indent="-342900" algn="just">
              <a:buFontTx/>
              <a:buChar char="-"/>
              <a:defRPr/>
            </a:pPr>
            <a:r>
              <a:rPr lang="pl-PL" sz="2000" b="0" dirty="0">
                <a:solidFill>
                  <a:schemeClr val="accent2">
                    <a:lumMod val="75000"/>
                  </a:schemeClr>
                </a:solidFill>
              </a:rPr>
              <a:t>Eine </a:t>
            </a:r>
            <a:r>
              <a:rPr lang="en-US" sz="2000" b="0" dirty="0">
                <a:solidFill>
                  <a:schemeClr val="accent2">
                    <a:lumMod val="75000"/>
                  </a:schemeClr>
                </a:solidFill>
              </a:rPr>
              <a:t>Reihe von Tests zur Beurteilung von Bewegungsprädispositionen, die meist in medizinischen Einrichtungen durchgeführt werden. Der klassische Ansatz basiert hauptsächlich auf den Methoden der Beobachtung des Probanden und der Klassifizierung seiner Beweglichkeit anhand bestimmter Skalen</a:t>
            </a:r>
            <a:r>
              <a:rPr lang="pl-PL" sz="2000" b="0" dirty="0">
                <a:solidFill>
                  <a:schemeClr val="accent2">
                    <a:lumMod val="75000"/>
                  </a:schemeClr>
                </a:solidFill>
              </a:rPr>
              <a:t>.</a:t>
            </a:r>
          </a:p>
        </p:txBody>
      </p:sp>
      <p:sp>
        <p:nvSpPr>
          <p:cNvPr id="10" name="CuadroTexto 2">
            <a:extLst>
              <a:ext uri="{FF2B5EF4-FFF2-40B4-BE49-F238E27FC236}">
                <a16:creationId xmlns:a16="http://schemas.microsoft.com/office/drawing/2014/main" id="{76ECD4A2-E459-4E49-9EFA-C62482487147}"/>
              </a:ext>
            </a:extLst>
          </p:cNvPr>
          <p:cNvSpPr txBox="1"/>
          <p:nvPr/>
        </p:nvSpPr>
        <p:spPr>
          <a:xfrm>
            <a:off x="5276780" y="3190148"/>
            <a:ext cx="3672408" cy="246221"/>
          </a:xfrm>
          <a:prstGeom prst="rect">
            <a:avLst/>
          </a:prstGeom>
          <a:noFill/>
        </p:spPr>
        <p:txBody>
          <a:bodyPr wrap="square" rtlCol="0">
            <a:spAutoFit/>
          </a:bodyPr>
          <a:lstStyle/>
          <a:p>
            <a:pPr algn="just"/>
            <a:r>
              <a:rPr lang="pl-PL" i="1" dirty="0">
                <a:solidFill>
                  <a:schemeClr val="accent2"/>
                </a:solidFill>
              </a:rPr>
              <a:t>Quelle: https://www.lifemark.ca/services/fae 15.01.2020</a:t>
            </a:r>
            <a:endParaRPr lang="en-GB" i="1" dirty="0">
              <a:solidFill>
                <a:schemeClr val="accent2"/>
              </a:solidFill>
            </a:endParaRPr>
          </a:p>
        </p:txBody>
      </p:sp>
      <p:sp>
        <p:nvSpPr>
          <p:cNvPr id="11" name="CuadroTexto 2">
            <a:extLst>
              <a:ext uri="{FF2B5EF4-FFF2-40B4-BE49-F238E27FC236}">
                <a16:creationId xmlns:a16="http://schemas.microsoft.com/office/drawing/2014/main" id="{6A7E1826-8D73-421C-B590-30A471F69F42}"/>
              </a:ext>
            </a:extLst>
          </p:cNvPr>
          <p:cNvSpPr txBox="1"/>
          <p:nvPr/>
        </p:nvSpPr>
        <p:spPr>
          <a:xfrm>
            <a:off x="5292080" y="5769310"/>
            <a:ext cx="3672408" cy="246221"/>
          </a:xfrm>
          <a:prstGeom prst="rect">
            <a:avLst/>
          </a:prstGeom>
          <a:noFill/>
        </p:spPr>
        <p:txBody>
          <a:bodyPr wrap="square" rtlCol="0">
            <a:spAutoFit/>
          </a:bodyPr>
          <a:lstStyle/>
          <a:p>
            <a:pPr algn="just"/>
            <a:r>
              <a:rPr lang="pl-PL" i="1" dirty="0">
                <a:solidFill>
                  <a:schemeClr val="accent2"/>
                </a:solidFill>
              </a:rPr>
              <a:t>Quelle : http://triclinium.pl/badania-kliniczne/ 15.01.2020</a:t>
            </a:r>
            <a:endParaRPr lang="en-GB" i="1" dirty="0">
              <a:solidFill>
                <a:schemeClr val="accent2"/>
              </a:solidFill>
            </a:endParaRPr>
          </a:p>
        </p:txBody>
      </p:sp>
      <p:pic>
        <p:nvPicPr>
          <p:cNvPr id="12" name="Obraz 11" descr="Obraz zawierający żywność&#10;&#10;Opis wygenerowany automatycznie">
            <a:extLst>
              <a:ext uri="{FF2B5EF4-FFF2-40B4-BE49-F238E27FC236}">
                <a16:creationId xmlns:a16="http://schemas.microsoft.com/office/drawing/2014/main" id="{A4F1819F-3120-4376-A3FB-A4F23F48E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3652539"/>
            <a:ext cx="4608512" cy="1958617"/>
          </a:xfrm>
          <a:prstGeom prst="rect">
            <a:avLst/>
          </a:prstGeom>
        </p:spPr>
      </p:pic>
      <p:sp>
        <p:nvSpPr>
          <p:cNvPr id="13" name="Prostokąt 12">
            <a:extLst>
              <a:ext uri="{FF2B5EF4-FFF2-40B4-BE49-F238E27FC236}">
                <a16:creationId xmlns:a16="http://schemas.microsoft.com/office/drawing/2014/main" id="{C6A5EF53-DEF2-4AA4-B95D-14E257D5EDBC}"/>
              </a:ext>
            </a:extLst>
          </p:cNvPr>
          <p:cNvSpPr/>
          <p:nvPr/>
        </p:nvSpPr>
        <p:spPr>
          <a:xfrm>
            <a:off x="3299182" y="3861049"/>
            <a:ext cx="2401619" cy="246221"/>
          </a:xfrm>
          <a:prstGeom prst="rect">
            <a:avLst/>
          </a:prstGeom>
        </p:spPr>
        <p:txBody>
          <a:bodyPr wrap="none">
            <a:spAutoFit/>
          </a:bodyPr>
          <a:lstStyle/>
          <a:p>
            <a:r>
              <a:rPr lang="pl-PL" dirty="0"/>
              <a:t>http://triclinium.pl/badania-kliniczne/</a:t>
            </a:r>
          </a:p>
        </p:txBody>
      </p:sp>
      <p:sp>
        <p:nvSpPr>
          <p:cNvPr id="14" name="Prostokąt 13">
            <a:extLst>
              <a:ext uri="{FF2B5EF4-FFF2-40B4-BE49-F238E27FC236}">
                <a16:creationId xmlns:a16="http://schemas.microsoft.com/office/drawing/2014/main" id="{4011FF4C-3895-460E-AE9F-05E7292F4504}"/>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1541058326"/>
      </p:ext>
    </p:extLst>
  </p:cSld>
  <p:clrMapOvr>
    <a:masterClrMapping/>
  </p:clrMapOvr>
  <p:transition advClick="0" advTm="3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461665"/>
          </a:xfrm>
          <a:prstGeom prst="rect">
            <a:avLst/>
          </a:prstGeom>
        </p:spPr>
        <p:txBody>
          <a:bodyPr>
            <a:spAutoFit/>
          </a:bodyPr>
          <a:lstStyle/>
          <a:p>
            <a:pPr algn="ctr">
              <a:defRPr/>
            </a:pPr>
            <a:r>
              <a:rPr lang="pl-PL" sz="2400" dirty="0" err="1">
                <a:solidFill>
                  <a:schemeClr val="accent2">
                    <a:lumMod val="75000"/>
                  </a:schemeClr>
                </a:solidFill>
              </a:rPr>
              <a:t>Klassisches Assessment </a:t>
            </a:r>
            <a:r>
              <a:rPr lang="en-GB" sz="2400" dirty="0">
                <a:solidFill>
                  <a:schemeClr val="accent2">
                    <a:lumMod val="75000"/>
                  </a:schemeClr>
                </a:solidFill>
              </a:rPr>
              <a:t>in der klinischen Praxis</a:t>
            </a:r>
            <a:endParaRPr lang="pl-PL" sz="2400" dirty="0">
              <a:solidFill>
                <a:schemeClr val="accent2">
                  <a:lumMod val="75000"/>
                </a:schemeClr>
              </a:solidFill>
            </a:endParaRPr>
          </a:p>
        </p:txBody>
      </p:sp>
      <p:sp>
        <p:nvSpPr>
          <p:cNvPr id="10" name="CuadroTexto 2">
            <a:extLst>
              <a:ext uri="{FF2B5EF4-FFF2-40B4-BE49-F238E27FC236}">
                <a16:creationId xmlns:a16="http://schemas.microsoft.com/office/drawing/2014/main" id="{76ECD4A2-E459-4E49-9EFA-C62482487147}"/>
              </a:ext>
            </a:extLst>
          </p:cNvPr>
          <p:cNvSpPr txBox="1"/>
          <p:nvPr/>
        </p:nvSpPr>
        <p:spPr>
          <a:xfrm>
            <a:off x="5436096" y="5826169"/>
            <a:ext cx="3672408" cy="246221"/>
          </a:xfrm>
          <a:prstGeom prst="rect">
            <a:avLst/>
          </a:prstGeom>
          <a:noFill/>
        </p:spPr>
        <p:txBody>
          <a:bodyPr wrap="square" rtlCol="0">
            <a:spAutoFit/>
          </a:bodyPr>
          <a:lstStyle/>
          <a:p>
            <a:pPr algn="just"/>
            <a:r>
              <a:rPr lang="en-GB" i="1" dirty="0">
                <a:solidFill>
                  <a:schemeClr val="accent2"/>
                </a:solidFill>
              </a:rPr>
              <a:t>Quelle: </a:t>
            </a:r>
            <a:r>
              <a:rPr lang="pl-PL" i="1" dirty="0">
                <a:solidFill>
                  <a:schemeClr val="accent2"/>
                </a:solidFill>
              </a:rPr>
              <a:t>http://triclinium.pl/badania-kliniczne/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502659" y="2028617"/>
            <a:ext cx="7992888" cy="2554545"/>
          </a:xfrm>
          <a:prstGeom prst="rect">
            <a:avLst/>
          </a:prstGeom>
        </p:spPr>
        <p:txBody>
          <a:bodyPr wrap="square">
            <a:spAutoFit/>
          </a:bodyPr>
          <a:lstStyle/>
          <a:p>
            <a:pPr algn="just">
              <a:defRPr/>
            </a:pPr>
            <a:r>
              <a:rPr lang="en-GB" sz="2000" b="0" dirty="0">
                <a:solidFill>
                  <a:schemeClr val="accent2">
                    <a:lumMod val="75000"/>
                  </a:schemeClr>
                </a:solidFill>
              </a:rPr>
              <a:t>Praktische klinische Methoden bestehen darin, den Grad der Behinderung des Patienten anhand der Beobachtung seiner psychomotorischen Leistung und Koordination sowie der Beurteilung des Kontakts mit der Umwelt zu beurteilen. </a:t>
            </a:r>
          </a:p>
          <a:p>
            <a:pPr algn="just">
              <a:defRPr/>
            </a:pPr>
            <a:endParaRPr lang="pl-PL" sz="2000" b="0" dirty="0">
              <a:solidFill>
                <a:schemeClr val="accent2">
                  <a:lumMod val="75000"/>
                </a:schemeClr>
              </a:solidFill>
            </a:endParaRPr>
          </a:p>
          <a:p>
            <a:pPr algn="just">
              <a:defRPr/>
            </a:pPr>
            <a:r>
              <a:rPr lang="en-GB" sz="2000" b="0" dirty="0">
                <a:solidFill>
                  <a:schemeClr val="accent2">
                    <a:lumMod val="75000"/>
                  </a:schemeClr>
                </a:solidFill>
              </a:rPr>
              <a:t>Quantitative Methoden ermöglichen es, den Grad der Behinderung anhand definierter Skalen und Grade mit Hilfe von </a:t>
            </a:r>
            <a:r>
              <a:rPr lang="en-GB" sz="2000" b="0" dirty="0" err="1">
                <a:solidFill>
                  <a:schemeClr val="accent2">
                    <a:lumMod val="75000"/>
                  </a:schemeClr>
                </a:solidFill>
              </a:rPr>
              <a:t>klinimetrischen </a:t>
            </a:r>
            <a:r>
              <a:rPr lang="en-GB" sz="2000" b="0" dirty="0">
                <a:solidFill>
                  <a:schemeClr val="accent2">
                    <a:lumMod val="75000"/>
                  </a:schemeClr>
                </a:solidFill>
              </a:rPr>
              <a:t>Tests, Apparaten und Labormethoden zu bestimmen.</a:t>
            </a:r>
            <a:endParaRPr lang="pl-PL" sz="2000" b="0" dirty="0">
              <a:solidFill>
                <a:schemeClr val="accent2">
                  <a:lumMod val="75000"/>
                </a:schemeClr>
              </a:solidFill>
            </a:endParaRPr>
          </a:p>
        </p:txBody>
      </p:sp>
      <p:sp>
        <p:nvSpPr>
          <p:cNvPr id="11" name="Prostokąt 10">
            <a:extLst>
              <a:ext uri="{FF2B5EF4-FFF2-40B4-BE49-F238E27FC236}">
                <a16:creationId xmlns:a16="http://schemas.microsoft.com/office/drawing/2014/main" id="{701D1AB6-6DAF-4A51-BF0C-E1880744F00C}"/>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941456271"/>
      </p:ext>
    </p:extLst>
  </p:cSld>
  <p:clrMapOvr>
    <a:masterClrMapping/>
  </p:clrMapOvr>
  <p:transition advClick="0" advTm="3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CuadroTexto 2">
            <a:extLst>
              <a:ext uri="{FF2B5EF4-FFF2-40B4-BE49-F238E27FC236}">
                <a16:creationId xmlns:a16="http://schemas.microsoft.com/office/drawing/2014/main" id="{76ECD4A2-E459-4E49-9EFA-C62482487147}"/>
              </a:ext>
            </a:extLst>
          </p:cNvPr>
          <p:cNvSpPr txBox="1"/>
          <p:nvPr/>
        </p:nvSpPr>
        <p:spPr>
          <a:xfrm>
            <a:off x="5436096" y="5826169"/>
            <a:ext cx="3672408" cy="246221"/>
          </a:xfrm>
          <a:prstGeom prst="rect">
            <a:avLst/>
          </a:prstGeom>
          <a:noFill/>
        </p:spPr>
        <p:txBody>
          <a:bodyPr wrap="square" rtlCol="0">
            <a:spAutoFit/>
          </a:bodyPr>
          <a:lstStyle/>
          <a:p>
            <a:pPr algn="just"/>
            <a:r>
              <a:rPr lang="pl-PL" i="1" dirty="0">
                <a:solidFill>
                  <a:schemeClr val="accent2"/>
                </a:solidFill>
              </a:rPr>
              <a:t>Źródło: http://triclinium.pl/badania-kliniczne/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498159" y="1716663"/>
            <a:ext cx="7992888" cy="1323439"/>
          </a:xfrm>
          <a:prstGeom prst="rect">
            <a:avLst/>
          </a:prstGeom>
        </p:spPr>
        <p:txBody>
          <a:bodyPr wrap="square">
            <a:spAutoFit/>
          </a:bodyPr>
          <a:lstStyle/>
          <a:p>
            <a:pPr algn="just">
              <a:defRPr/>
            </a:pPr>
            <a:r>
              <a:rPr lang="en-GB" sz="2000" b="0" dirty="0">
                <a:solidFill>
                  <a:schemeClr val="accent2">
                    <a:lumMod val="75000"/>
                  </a:schemeClr>
                </a:solidFill>
              </a:rPr>
              <a:t>Die verwendeten Skalen können zur Beurteilung des Grades der Behinderung oder zur Bewertung des Therapiefortschritts verwendet werden.</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Es gibt die folgenden Skalen:</a:t>
            </a:r>
            <a:endParaRPr lang="pl-PL" sz="2000" b="0" dirty="0">
              <a:solidFill>
                <a:schemeClr val="accent2">
                  <a:lumMod val="75000"/>
                </a:schemeClr>
              </a:solidFill>
            </a:endParaRPr>
          </a:p>
        </p:txBody>
      </p:sp>
      <p:sp>
        <p:nvSpPr>
          <p:cNvPr id="12" name="Prostokąt 3">
            <a:extLst>
              <a:ext uri="{FF2B5EF4-FFF2-40B4-BE49-F238E27FC236}">
                <a16:creationId xmlns:a16="http://schemas.microsoft.com/office/drawing/2014/main" id="{DCC8F690-9795-4844-8936-FF6B9473FBBF}"/>
              </a:ext>
            </a:extLst>
          </p:cNvPr>
          <p:cNvSpPr/>
          <p:nvPr/>
        </p:nvSpPr>
        <p:spPr>
          <a:xfrm>
            <a:off x="827584" y="3342906"/>
            <a:ext cx="7992888" cy="1631216"/>
          </a:xfrm>
          <a:prstGeom prst="rect">
            <a:avLst/>
          </a:prstGeom>
        </p:spPr>
        <p:txBody>
          <a:bodyPr wrap="square">
            <a:spAutoFit/>
          </a:bodyPr>
          <a:lstStyle/>
          <a:p>
            <a:pPr algn="just">
              <a:defRPr/>
            </a:pPr>
            <a:r>
              <a:rPr lang="en-GB" sz="2000" b="0" dirty="0">
                <a:solidFill>
                  <a:schemeClr val="accent2">
                    <a:lumMod val="75000"/>
                  </a:schemeClr>
                </a:solidFill>
              </a:rPr>
              <a:t>- differentiell - wird zur Klassifizierung in bestimmte Gruppen verwendet</a:t>
            </a:r>
            <a:r>
              <a:rPr lang="pl-PL" sz="2000" b="0" dirty="0">
                <a:solidFill>
                  <a:schemeClr val="accent2">
                    <a:lumMod val="75000"/>
                  </a:schemeClr>
                </a:solidFill>
              </a:rPr>
              <a:t>,</a:t>
            </a:r>
          </a:p>
          <a:p>
            <a:pPr algn="just">
              <a:defRPr/>
            </a:pPr>
            <a:endParaRPr lang="pl-PL" sz="2000" b="0" dirty="0">
              <a:solidFill>
                <a:schemeClr val="accent2">
                  <a:lumMod val="75000"/>
                </a:schemeClr>
              </a:solidFill>
            </a:endParaRPr>
          </a:p>
          <a:p>
            <a:pPr algn="just">
              <a:defRPr/>
            </a:pPr>
            <a:r>
              <a:rPr lang="pl-PL" sz="2000" b="0" dirty="0" err="1">
                <a:solidFill>
                  <a:schemeClr val="accent2">
                    <a:lumMod val="75000"/>
                  </a:schemeClr>
                </a:solidFill>
              </a:rPr>
              <a:t>- geschätzt </a:t>
            </a:r>
            <a:r>
              <a:rPr lang="pl-PL" sz="2000" b="0" dirty="0">
                <a:solidFill>
                  <a:schemeClr val="accent2">
                    <a:lumMod val="75000"/>
                  </a:schemeClr>
                </a:solidFill>
              </a:rPr>
              <a:t>- </a:t>
            </a:r>
            <a:r>
              <a:rPr lang="pl-PL" sz="2000" b="0" dirty="0" err="1">
                <a:solidFill>
                  <a:schemeClr val="accent2">
                    <a:lumMod val="75000"/>
                  </a:schemeClr>
                </a:solidFill>
              </a:rPr>
              <a:t>mit Angabe der therapeutischen Ergebnisse</a:t>
            </a:r>
            <a:r>
              <a:rPr lang="pl-PL" sz="2000" b="0" dirty="0">
                <a:solidFill>
                  <a:schemeClr val="accent2">
                    <a:lumMod val="75000"/>
                  </a:schemeClr>
                </a:solidFill>
              </a:rPr>
              <a:t>,</a:t>
            </a:r>
            <a:endParaRPr lang="en-GB" sz="2000" b="0" dirty="0">
              <a:solidFill>
                <a:schemeClr val="accent2">
                  <a:lumMod val="75000"/>
                </a:schemeClr>
              </a:solidFill>
            </a:endParaRPr>
          </a:p>
          <a:p>
            <a:pPr algn="just">
              <a:defRPr/>
            </a:pPr>
            <a:endParaRPr lang="pl-PL" sz="2000" b="0" dirty="0">
              <a:solidFill>
                <a:schemeClr val="accent2">
                  <a:lumMod val="75000"/>
                </a:schemeClr>
              </a:solidFill>
            </a:endParaRPr>
          </a:p>
          <a:p>
            <a:pPr algn="just">
              <a:defRPr/>
            </a:pPr>
            <a:r>
              <a:rPr lang="en-GB" sz="2000" b="0" dirty="0">
                <a:solidFill>
                  <a:schemeClr val="accent2">
                    <a:lumMod val="75000"/>
                  </a:schemeClr>
                </a:solidFill>
              </a:rPr>
              <a:t>- prognostisch - mit weiteren Entwicklungsmöglichkeiten.</a:t>
            </a:r>
            <a:endParaRPr lang="pl-PL" sz="2000" b="0" dirty="0">
              <a:solidFill>
                <a:schemeClr val="accent2">
                  <a:lumMod val="75000"/>
                </a:schemeClr>
              </a:solidFill>
            </a:endParaRPr>
          </a:p>
        </p:txBody>
      </p:sp>
      <p:sp>
        <p:nvSpPr>
          <p:cNvPr id="13" name="Prostokąt 12">
            <a:extLst>
              <a:ext uri="{FF2B5EF4-FFF2-40B4-BE49-F238E27FC236}">
                <a16:creationId xmlns:a16="http://schemas.microsoft.com/office/drawing/2014/main" id="{F4917501-798A-4452-A7E6-368FAB0BBBEB}"/>
              </a:ext>
            </a:extLst>
          </p:cNvPr>
          <p:cNvSpPr/>
          <p:nvPr/>
        </p:nvSpPr>
        <p:spPr>
          <a:xfrm>
            <a:off x="510758" y="908720"/>
            <a:ext cx="8135938" cy="461665"/>
          </a:xfrm>
          <a:prstGeom prst="rect">
            <a:avLst/>
          </a:prstGeom>
        </p:spPr>
        <p:txBody>
          <a:bodyPr>
            <a:spAutoFit/>
          </a:bodyPr>
          <a:lstStyle/>
          <a:p>
            <a:pPr algn="ctr">
              <a:defRPr/>
            </a:pPr>
            <a:r>
              <a:rPr lang="pl-PL" sz="2400" dirty="0" err="1">
                <a:solidFill>
                  <a:schemeClr val="accent2">
                    <a:lumMod val="75000"/>
                  </a:schemeClr>
                </a:solidFill>
              </a:rPr>
              <a:t>Klassisches Assessment </a:t>
            </a:r>
            <a:r>
              <a:rPr lang="en-GB" sz="2400" dirty="0">
                <a:solidFill>
                  <a:schemeClr val="accent2">
                    <a:lumMod val="75000"/>
                  </a:schemeClr>
                </a:solidFill>
              </a:rPr>
              <a:t>in der klinischen Praxis</a:t>
            </a:r>
            <a:endParaRPr lang="pl-PL" sz="2400" dirty="0">
              <a:solidFill>
                <a:schemeClr val="accent2">
                  <a:lumMod val="75000"/>
                </a:schemeClr>
              </a:solidFill>
            </a:endParaRPr>
          </a:p>
        </p:txBody>
      </p:sp>
      <p:sp>
        <p:nvSpPr>
          <p:cNvPr id="14" name="Prostokąt 13">
            <a:extLst>
              <a:ext uri="{FF2B5EF4-FFF2-40B4-BE49-F238E27FC236}">
                <a16:creationId xmlns:a16="http://schemas.microsoft.com/office/drawing/2014/main" id="{75732D57-859A-4908-A173-EE57921C3CBF}"/>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2665804498"/>
      </p:ext>
    </p:extLst>
  </p:cSld>
  <p:clrMapOvr>
    <a:masterClrMapping/>
  </p:clrMapOvr>
  <p:transition advClick="0" advTm="3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2" name="Prostokąt 1">
            <a:extLst>
              <a:ext uri="{FF2B5EF4-FFF2-40B4-BE49-F238E27FC236}">
                <a16:creationId xmlns:a16="http://schemas.microsoft.com/office/drawing/2014/main" id="{28B9937F-6FB0-4170-A270-96E0A5C60740}"/>
              </a:ext>
            </a:extLst>
          </p:cNvPr>
          <p:cNvSpPr/>
          <p:nvPr/>
        </p:nvSpPr>
        <p:spPr>
          <a:xfrm>
            <a:off x="510758" y="908720"/>
            <a:ext cx="8135938" cy="461665"/>
          </a:xfrm>
          <a:prstGeom prst="rect">
            <a:avLst/>
          </a:prstGeom>
        </p:spPr>
        <p:txBody>
          <a:bodyPr>
            <a:spAutoFit/>
          </a:bodyPr>
          <a:lstStyle/>
          <a:p>
            <a:pPr algn="ctr">
              <a:defRPr/>
            </a:pPr>
            <a:r>
              <a:rPr lang="en-GB" sz="2400" dirty="0">
                <a:solidFill>
                  <a:schemeClr val="accent2">
                    <a:lumMod val="75000"/>
                  </a:schemeClr>
                </a:solidFill>
              </a:rPr>
              <a:t>Beispiele für in der klinischen Praxis verwendete Indikatoren</a:t>
            </a:r>
            <a:endParaRPr lang="en-US" sz="2400" b="0" dirty="0">
              <a:solidFill>
                <a:schemeClr val="accent2">
                  <a:lumMod val="75000"/>
                </a:schemeClr>
              </a:solidFill>
            </a:endParaRPr>
          </a:p>
        </p:txBody>
      </p:sp>
      <p:sp>
        <p:nvSpPr>
          <p:cNvPr id="10" name="CuadroTexto 2">
            <a:extLst>
              <a:ext uri="{FF2B5EF4-FFF2-40B4-BE49-F238E27FC236}">
                <a16:creationId xmlns:a16="http://schemas.microsoft.com/office/drawing/2014/main" id="{76ECD4A2-E459-4E49-9EFA-C62482487147}"/>
              </a:ext>
            </a:extLst>
          </p:cNvPr>
          <p:cNvSpPr txBox="1"/>
          <p:nvPr/>
        </p:nvSpPr>
        <p:spPr>
          <a:xfrm>
            <a:off x="5436096" y="5826169"/>
            <a:ext cx="3672408" cy="246221"/>
          </a:xfrm>
          <a:prstGeom prst="rect">
            <a:avLst/>
          </a:prstGeom>
          <a:noFill/>
        </p:spPr>
        <p:txBody>
          <a:bodyPr wrap="square" rtlCol="0">
            <a:spAutoFit/>
          </a:bodyPr>
          <a:lstStyle/>
          <a:p>
            <a:pPr algn="just"/>
            <a:r>
              <a:rPr lang="en-GB" i="1" dirty="0">
                <a:solidFill>
                  <a:schemeClr val="accent2"/>
                </a:solidFill>
              </a:rPr>
              <a:t>Quelle: </a:t>
            </a:r>
            <a:r>
              <a:rPr lang="pl-PL" i="1" dirty="0">
                <a:solidFill>
                  <a:schemeClr val="accent2"/>
                </a:solidFill>
              </a:rPr>
              <a:t>http://triclinium.pl/badania-kliniczne/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6" name="Prostokąt 3">
            <a:extLst>
              <a:ext uri="{FF2B5EF4-FFF2-40B4-BE49-F238E27FC236}">
                <a16:creationId xmlns:a16="http://schemas.microsoft.com/office/drawing/2014/main" id="{C7C5C0F9-9ABB-4309-BE11-16A68476E360}"/>
              </a:ext>
            </a:extLst>
          </p:cNvPr>
          <p:cNvSpPr/>
          <p:nvPr/>
        </p:nvSpPr>
        <p:spPr>
          <a:xfrm>
            <a:off x="498159" y="1716663"/>
            <a:ext cx="7992888" cy="3785652"/>
          </a:xfrm>
          <a:prstGeom prst="rect">
            <a:avLst/>
          </a:prstGeom>
        </p:spPr>
        <p:txBody>
          <a:bodyPr wrap="square">
            <a:spAutoFit/>
          </a:bodyPr>
          <a:lstStyle/>
          <a:p>
            <a:pPr algn="just">
              <a:defRPr/>
            </a:pPr>
            <a:r>
              <a:rPr lang="pl-PL" sz="2000" b="0" dirty="0">
                <a:solidFill>
                  <a:schemeClr val="accent2">
                    <a:lumMod val="75000"/>
                  </a:schemeClr>
                </a:solidFill>
              </a:rPr>
              <a:t>GMFCS (Gross Motor </a:t>
            </a:r>
            <a:r>
              <a:rPr lang="pl-PL" sz="2000" b="0" dirty="0" err="1">
                <a:solidFill>
                  <a:schemeClr val="accent2">
                    <a:lumMod val="75000"/>
                  </a:schemeClr>
                </a:solidFill>
              </a:rPr>
              <a:t>Function Classification Scale</a:t>
            </a:r>
            <a:r>
              <a:rPr lang="pl-PL" sz="2000" b="0" dirty="0">
                <a:solidFill>
                  <a:schemeClr val="accent2">
                    <a:lumMod val="75000"/>
                  </a:schemeClr>
                </a:solidFill>
              </a:rPr>
              <a:t>) </a:t>
            </a:r>
            <a:endParaRPr lang="en-GB" sz="2000" b="0" dirty="0">
              <a:solidFill>
                <a:schemeClr val="accent2">
                  <a:lumMod val="75000"/>
                </a:schemeClr>
              </a:solidFill>
            </a:endParaRPr>
          </a:p>
          <a:p>
            <a:pPr algn="just">
              <a:defRPr/>
            </a:pPr>
            <a:endParaRPr lang="pl-PL" sz="2000" b="0" dirty="0">
              <a:solidFill>
                <a:schemeClr val="accent2">
                  <a:lumMod val="75000"/>
                </a:schemeClr>
              </a:solidFill>
            </a:endParaRPr>
          </a:p>
          <a:p>
            <a:pPr algn="just">
              <a:defRPr/>
            </a:pPr>
            <a:r>
              <a:rPr lang="en-GB" sz="2000" b="0" dirty="0">
                <a:solidFill>
                  <a:schemeClr val="accent2">
                    <a:lumMod val="75000"/>
                  </a:schemeClr>
                </a:solidFill>
              </a:rPr>
              <a:t>Er bestimmt auf einer fünfstufigen Skala die Selbstständigkeit des Patienten bei normalen Aktivitäten wie z. B.:</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 bewegen,</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 Gangart,</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 Sitz.</a:t>
            </a:r>
          </a:p>
          <a:p>
            <a:pPr algn="just">
              <a:defRPr/>
            </a:pPr>
            <a:endParaRPr lang="en-GB" sz="2000" b="0" dirty="0">
              <a:solidFill>
                <a:schemeClr val="accent2">
                  <a:lumMod val="75000"/>
                </a:schemeClr>
              </a:solidFill>
            </a:endParaRPr>
          </a:p>
          <a:p>
            <a:pPr algn="just">
              <a:defRPr/>
            </a:pPr>
            <a:r>
              <a:rPr lang="en-GB" sz="2000" b="0" dirty="0">
                <a:solidFill>
                  <a:schemeClr val="accent2">
                    <a:lumMod val="75000"/>
                  </a:schemeClr>
                </a:solidFill>
              </a:rPr>
              <a:t>Sie wird häufig bei der Beurteilung von Kindern mit Zerebralparese eingesetzt.</a:t>
            </a:r>
            <a:endParaRPr lang="pl-PL" sz="2000" b="0" dirty="0">
              <a:solidFill>
                <a:schemeClr val="accent2">
                  <a:lumMod val="75000"/>
                </a:schemeClr>
              </a:solidFill>
            </a:endParaRPr>
          </a:p>
        </p:txBody>
      </p:sp>
      <p:sp>
        <p:nvSpPr>
          <p:cNvPr id="11" name="Prostokąt 10">
            <a:extLst>
              <a:ext uri="{FF2B5EF4-FFF2-40B4-BE49-F238E27FC236}">
                <a16:creationId xmlns:a16="http://schemas.microsoft.com/office/drawing/2014/main" id="{AA205BC8-A90D-49C0-AF33-CB0AF667F1D5}"/>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1473912242"/>
      </p:ext>
    </p:extLst>
  </p:cSld>
  <p:clrMapOvr>
    <a:masterClrMapping/>
  </p:clrMapOvr>
  <p:transition advClick="0" advTm="3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CuadroTexto 2">
            <a:extLst>
              <a:ext uri="{FF2B5EF4-FFF2-40B4-BE49-F238E27FC236}">
                <a16:creationId xmlns:a16="http://schemas.microsoft.com/office/drawing/2014/main" id="{76ECD4A2-E459-4E49-9EFA-C62482487147}"/>
              </a:ext>
            </a:extLst>
          </p:cNvPr>
          <p:cNvSpPr txBox="1"/>
          <p:nvPr/>
        </p:nvSpPr>
        <p:spPr>
          <a:xfrm>
            <a:off x="5497840" y="5445224"/>
            <a:ext cx="3672408" cy="707886"/>
          </a:xfrm>
          <a:prstGeom prst="rect">
            <a:avLst/>
          </a:prstGeom>
          <a:noFill/>
        </p:spPr>
        <p:txBody>
          <a:bodyPr wrap="square" rtlCol="0">
            <a:spAutoFit/>
          </a:bodyPr>
          <a:lstStyle/>
          <a:p>
            <a:pPr algn="r"/>
            <a:r>
              <a:rPr lang="pl-PL" i="1" dirty="0">
                <a:solidFill>
                  <a:schemeClr val="accent2"/>
                </a:solidFill>
              </a:rPr>
              <a:t>Quelle https://cerebralpalsy.org.au/our-research/about-cerebral-palsy/what-is-cerebral-palsy/severity-of-cerebral-palsy/gross-motor-function-classification-system/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3" name="Prostokąt 3">
            <a:extLst>
              <a:ext uri="{FF2B5EF4-FFF2-40B4-BE49-F238E27FC236}">
                <a16:creationId xmlns:a16="http://schemas.microsoft.com/office/drawing/2014/main" id="{199EB98F-A237-4660-AF48-BA6B1F117A96}"/>
              </a:ext>
            </a:extLst>
          </p:cNvPr>
          <p:cNvSpPr/>
          <p:nvPr/>
        </p:nvSpPr>
        <p:spPr>
          <a:xfrm>
            <a:off x="3544923" y="1599783"/>
            <a:ext cx="5125802" cy="1600438"/>
          </a:xfrm>
          <a:prstGeom prst="rect">
            <a:avLst/>
          </a:prstGeom>
        </p:spPr>
        <p:txBody>
          <a:bodyPr wrap="square">
            <a:spAutoFit/>
          </a:bodyPr>
          <a:lstStyle/>
          <a:p>
            <a:pPr algn="r">
              <a:defRPr/>
            </a:pPr>
            <a:endParaRPr lang="en-GB" sz="1400" b="0" dirty="0">
              <a:solidFill>
                <a:schemeClr val="accent2">
                  <a:lumMod val="75000"/>
                </a:schemeClr>
              </a:solidFill>
            </a:endParaRPr>
          </a:p>
          <a:p>
            <a:pPr algn="r">
              <a:defRPr/>
            </a:pPr>
            <a:r>
              <a:rPr lang="en-GB" sz="1400" b="0" dirty="0">
                <a:solidFill>
                  <a:schemeClr val="accent2">
                    <a:lumMod val="75000"/>
                  </a:schemeClr>
                </a:solidFill>
              </a:rPr>
              <a:t>GMFCS Stufe I</a:t>
            </a:r>
          </a:p>
          <a:p>
            <a:pPr algn="r">
              <a:defRPr/>
            </a:pPr>
            <a:r>
              <a:rPr lang="en-GB" sz="1400" b="0" dirty="0">
                <a:solidFill>
                  <a:schemeClr val="accent2">
                    <a:lumMod val="75000"/>
                  </a:schemeClr>
                </a:solidFill>
              </a:rPr>
              <a:t>Kinder laufen zu Hause, in der Schule, im Freien und in der Gemeinde. Sie können Treppen ohne die Verwendung eines Geländers steigen. Kinder führen grobmotorische Fähigkeiten wie Laufen und Springen aus, aber Geschwindigkeit, Gleichgewicht und Koordination sind eingeschränkt.</a:t>
            </a:r>
          </a:p>
        </p:txBody>
      </p:sp>
      <p:pic>
        <p:nvPicPr>
          <p:cNvPr id="5" name="Obraz 4" descr="Obraz zawierający rysunek&#10;&#10;Opis wygenerowany automatycznie">
            <a:extLst>
              <a:ext uri="{FF2B5EF4-FFF2-40B4-BE49-F238E27FC236}">
                <a16:creationId xmlns:a16="http://schemas.microsoft.com/office/drawing/2014/main" id="{BC038FEF-CE97-4D5B-9EDB-4F424164F3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10" y="1861913"/>
            <a:ext cx="2469619" cy="1328138"/>
          </a:xfrm>
          <a:prstGeom prst="rect">
            <a:avLst/>
          </a:prstGeom>
        </p:spPr>
      </p:pic>
      <p:sp>
        <p:nvSpPr>
          <p:cNvPr id="17" name="Prostokąt 3">
            <a:extLst>
              <a:ext uri="{FF2B5EF4-FFF2-40B4-BE49-F238E27FC236}">
                <a16:creationId xmlns:a16="http://schemas.microsoft.com/office/drawing/2014/main" id="{3A8F5A55-E5DE-46C8-9B48-FE690495D99E}"/>
              </a:ext>
            </a:extLst>
          </p:cNvPr>
          <p:cNvSpPr/>
          <p:nvPr/>
        </p:nvSpPr>
        <p:spPr>
          <a:xfrm>
            <a:off x="216995" y="3471679"/>
            <a:ext cx="5125802" cy="2554545"/>
          </a:xfrm>
          <a:prstGeom prst="rect">
            <a:avLst/>
          </a:prstGeom>
        </p:spPr>
        <p:txBody>
          <a:bodyPr wrap="square">
            <a:spAutoFit/>
          </a:bodyPr>
          <a:lstStyle/>
          <a:p>
            <a:pPr>
              <a:defRPr/>
            </a:pPr>
            <a:r>
              <a:rPr lang="en-GB" sz="1400" b="0" dirty="0">
                <a:solidFill>
                  <a:schemeClr val="accent2">
                    <a:lumMod val="75000"/>
                  </a:schemeClr>
                </a:solidFill>
              </a:rPr>
              <a:t>GMFCS Stufe II</a:t>
            </a:r>
          </a:p>
          <a:p>
            <a:pPr>
              <a:defRPr/>
            </a:pPr>
            <a:r>
              <a:rPr lang="en-GB" sz="1400" b="0" dirty="0">
                <a:solidFill>
                  <a:schemeClr val="accent2">
                    <a:lumMod val="75000"/>
                  </a:schemeClr>
                </a:solidFill>
              </a:rPr>
              <a:t>Kinder gehen in den meisten Umgebungen und steigen Treppen, indem sie sich an einem Geländer festhalten. Sie können Schwierigkeiten haben, lange Strecken zu gehen und auf unebenem Gelände, an Steigungen, in überfüllten Bereichen oder auf engem Raum zu balancieren.</a:t>
            </a:r>
          </a:p>
          <a:p>
            <a:pPr>
              <a:defRPr/>
            </a:pPr>
            <a:r>
              <a:rPr lang="en-GB" sz="1400" b="0" dirty="0">
                <a:solidFill>
                  <a:schemeClr val="accent2">
                    <a:lumMod val="75000"/>
                  </a:schemeClr>
                </a:solidFill>
              </a:rPr>
              <a:t>Kinder können mit körperlicher Unterstützung, einem Handgerät oder mit Hilfe von Rädern über längere Strecken gehen. Kinder haben nur eine minimale Fähigkeit, grobmotorische Fähigkeiten wie Laufen und Springen auszuführen.</a:t>
            </a:r>
          </a:p>
        </p:txBody>
      </p:sp>
      <p:pic>
        <p:nvPicPr>
          <p:cNvPr id="8" name="Obraz 7" descr="Obraz zawierający rysunek&#10;&#10;Opis wygenerowany automatycznie">
            <a:extLst>
              <a:ext uri="{FF2B5EF4-FFF2-40B4-BE49-F238E27FC236}">
                <a16:creationId xmlns:a16="http://schemas.microsoft.com/office/drawing/2014/main" id="{348C958D-DF4E-4A8D-8306-1063DB7D6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7888" y="3624724"/>
            <a:ext cx="3276600" cy="1762125"/>
          </a:xfrm>
          <a:prstGeom prst="rect">
            <a:avLst/>
          </a:prstGeom>
        </p:spPr>
      </p:pic>
      <p:sp>
        <p:nvSpPr>
          <p:cNvPr id="14" name="Prostokąt 13">
            <a:extLst>
              <a:ext uri="{FF2B5EF4-FFF2-40B4-BE49-F238E27FC236}">
                <a16:creationId xmlns:a16="http://schemas.microsoft.com/office/drawing/2014/main" id="{8EE3DEC6-9EFD-48A6-AEA4-4937AFA11DC8}"/>
              </a:ext>
            </a:extLst>
          </p:cNvPr>
          <p:cNvSpPr/>
          <p:nvPr/>
        </p:nvSpPr>
        <p:spPr>
          <a:xfrm>
            <a:off x="510758" y="908720"/>
            <a:ext cx="8135938" cy="461665"/>
          </a:xfrm>
          <a:prstGeom prst="rect">
            <a:avLst/>
          </a:prstGeom>
        </p:spPr>
        <p:txBody>
          <a:bodyPr>
            <a:spAutoFit/>
          </a:bodyPr>
          <a:lstStyle/>
          <a:p>
            <a:pPr algn="ctr">
              <a:defRPr/>
            </a:pPr>
            <a:r>
              <a:rPr lang="en-GB" sz="2400" dirty="0">
                <a:solidFill>
                  <a:schemeClr val="accent2">
                    <a:lumMod val="75000"/>
                  </a:schemeClr>
                </a:solidFill>
              </a:rPr>
              <a:t>Beispiele für in der klinischen Praxis verwendete Indikatoren</a:t>
            </a:r>
            <a:endParaRPr lang="en-US" sz="2400" b="0" dirty="0">
              <a:solidFill>
                <a:schemeClr val="accent2">
                  <a:lumMod val="75000"/>
                </a:schemeClr>
              </a:solidFill>
            </a:endParaRPr>
          </a:p>
        </p:txBody>
      </p:sp>
      <p:sp>
        <p:nvSpPr>
          <p:cNvPr id="15" name="Prostokąt 14">
            <a:extLst>
              <a:ext uri="{FF2B5EF4-FFF2-40B4-BE49-F238E27FC236}">
                <a16:creationId xmlns:a16="http://schemas.microsoft.com/office/drawing/2014/main" id="{605B1D08-8F7E-4C5A-86DE-3719EC7F96D2}"/>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3649922597"/>
      </p:ext>
    </p:extLst>
  </p:cSld>
  <p:clrMapOvr>
    <a:masterClrMapping/>
  </p:clrMapOvr>
  <p:transition advClick="0" advTm="3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CD7F052-12D2-4476-BCD0-6B14FF2CBE5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1" name="Rectangle 2">
            <a:extLst>
              <a:ext uri="{FF2B5EF4-FFF2-40B4-BE49-F238E27FC236}">
                <a16:creationId xmlns:a16="http://schemas.microsoft.com/office/drawing/2014/main" id="{A19D27B6-3918-41BD-86A4-18A6BA0562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2" name="Rectangle 2">
            <a:extLst>
              <a:ext uri="{FF2B5EF4-FFF2-40B4-BE49-F238E27FC236}">
                <a16:creationId xmlns:a16="http://schemas.microsoft.com/office/drawing/2014/main" id="{36772BD0-516D-4BF7-92E6-E108C8852AF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3" name="Rectangle 2">
            <a:extLst>
              <a:ext uri="{FF2B5EF4-FFF2-40B4-BE49-F238E27FC236}">
                <a16:creationId xmlns:a16="http://schemas.microsoft.com/office/drawing/2014/main" id="{7D5C157F-9564-4480-B509-11234DAD563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7174" name="Rectangle 4">
            <a:extLst>
              <a:ext uri="{FF2B5EF4-FFF2-40B4-BE49-F238E27FC236}">
                <a16:creationId xmlns:a16="http://schemas.microsoft.com/office/drawing/2014/main" id="{F2CF61EE-0026-4A42-B800-DD26CAF4CE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000" b="1">
                <a:solidFill>
                  <a:schemeClr val="bg1"/>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000" b="1">
                <a:solidFill>
                  <a:schemeClr val="bg1"/>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000" b="1">
                <a:solidFill>
                  <a:schemeClr val="bg1"/>
                </a:solidFill>
                <a:latin typeface="Arial" panose="020B0604020202020204" pitchFamily="34" charset="0"/>
                <a:cs typeface="Arial" panose="020B0604020202020204" pitchFamily="34" charset="0"/>
                <a:sym typeface="Arial" panose="020B0604020202020204" pitchFamily="34" charset="0"/>
              </a:defRPr>
            </a:lvl9pPr>
          </a:lstStyle>
          <a:p>
            <a:endParaRPr lang="pl-PL" altLang="pl-PL"/>
          </a:p>
        </p:txBody>
      </p:sp>
      <p:sp>
        <p:nvSpPr>
          <p:cNvPr id="10" name="CuadroTexto 2">
            <a:extLst>
              <a:ext uri="{FF2B5EF4-FFF2-40B4-BE49-F238E27FC236}">
                <a16:creationId xmlns:a16="http://schemas.microsoft.com/office/drawing/2014/main" id="{76ECD4A2-E459-4E49-9EFA-C62482487147}"/>
              </a:ext>
            </a:extLst>
          </p:cNvPr>
          <p:cNvSpPr txBox="1"/>
          <p:nvPr/>
        </p:nvSpPr>
        <p:spPr>
          <a:xfrm>
            <a:off x="5497840" y="5445224"/>
            <a:ext cx="3672408" cy="707886"/>
          </a:xfrm>
          <a:prstGeom prst="rect">
            <a:avLst/>
          </a:prstGeom>
          <a:noFill/>
        </p:spPr>
        <p:txBody>
          <a:bodyPr wrap="square" rtlCol="0">
            <a:spAutoFit/>
          </a:bodyPr>
          <a:lstStyle/>
          <a:p>
            <a:pPr algn="r"/>
            <a:r>
              <a:rPr lang="pl-PL" i="1" dirty="0">
                <a:solidFill>
                  <a:schemeClr val="accent2"/>
                </a:solidFill>
              </a:rPr>
              <a:t>Quelle https://cerebralpalsy.org.au/our-research/about-cerebral-palsy/what-is-cerebral-palsy/severity-of-cerebral-palsy/gross-motor-function-classification-system/ 15.01.2020</a:t>
            </a:r>
            <a:endParaRPr lang="en-GB" i="1" dirty="0">
              <a:solidFill>
                <a:schemeClr val="accent2"/>
              </a:solidFill>
            </a:endParaRPr>
          </a:p>
        </p:txBody>
      </p:sp>
      <p:sp>
        <p:nvSpPr>
          <p:cNvPr id="6" name="Prostokąt 5">
            <a:extLst>
              <a:ext uri="{FF2B5EF4-FFF2-40B4-BE49-F238E27FC236}">
                <a16:creationId xmlns:a16="http://schemas.microsoft.com/office/drawing/2014/main" id="{0835687A-AB43-4D11-B33C-252E46BF0DF6}"/>
              </a:ext>
            </a:extLst>
          </p:cNvPr>
          <p:cNvSpPr/>
          <p:nvPr/>
        </p:nvSpPr>
        <p:spPr>
          <a:xfrm>
            <a:off x="3371190" y="3305890"/>
            <a:ext cx="2401619" cy="246221"/>
          </a:xfrm>
          <a:prstGeom prst="rect">
            <a:avLst/>
          </a:prstGeom>
        </p:spPr>
        <p:txBody>
          <a:bodyPr wrap="none">
            <a:spAutoFit/>
          </a:bodyPr>
          <a:lstStyle/>
          <a:p>
            <a:r>
              <a:rPr lang="pl-PL" dirty="0"/>
              <a:t>http://triclinium.pl/badania-kliniczne/</a:t>
            </a:r>
          </a:p>
        </p:txBody>
      </p:sp>
      <p:sp>
        <p:nvSpPr>
          <p:cNvPr id="13" name="Prostokąt 3">
            <a:extLst>
              <a:ext uri="{FF2B5EF4-FFF2-40B4-BE49-F238E27FC236}">
                <a16:creationId xmlns:a16="http://schemas.microsoft.com/office/drawing/2014/main" id="{199EB98F-A237-4660-AF48-BA6B1F117A96}"/>
              </a:ext>
            </a:extLst>
          </p:cNvPr>
          <p:cNvSpPr/>
          <p:nvPr/>
        </p:nvSpPr>
        <p:spPr>
          <a:xfrm>
            <a:off x="3536744" y="1681345"/>
            <a:ext cx="5125802" cy="1569660"/>
          </a:xfrm>
          <a:prstGeom prst="rect">
            <a:avLst/>
          </a:prstGeom>
        </p:spPr>
        <p:txBody>
          <a:bodyPr wrap="square">
            <a:spAutoFit/>
          </a:bodyPr>
          <a:lstStyle/>
          <a:p>
            <a:pPr algn="r">
              <a:defRPr/>
            </a:pPr>
            <a:r>
              <a:rPr lang="en-GB" sz="1600" b="0" dirty="0">
                <a:solidFill>
                  <a:schemeClr val="accent2">
                    <a:lumMod val="75000"/>
                  </a:schemeClr>
                </a:solidFill>
              </a:rPr>
              <a:t>GMFCS Stufe III</a:t>
            </a:r>
          </a:p>
          <a:p>
            <a:pPr algn="r">
              <a:defRPr/>
            </a:pPr>
            <a:r>
              <a:rPr lang="en-GB" sz="1600" b="0" dirty="0">
                <a:solidFill>
                  <a:schemeClr val="accent2">
                    <a:lumMod val="75000"/>
                  </a:schemeClr>
                </a:solidFill>
              </a:rPr>
              <a:t>Kinder gehen in den meisten Innenräumen mit einer handgehaltenen Mobilitätshilfe. Sie können Treppen steigen, indem sie sich an einem Geländer festhalten und dabei beaufsichtigt oder unterstützt werden. Kinder benutzen ein Mobilitätsgerät auf Rädern, wenn sie längere Strecken zurücklegen, und können sich für kürzere Strecken selbst fortbewegen.</a:t>
            </a:r>
          </a:p>
        </p:txBody>
      </p:sp>
      <p:sp>
        <p:nvSpPr>
          <p:cNvPr id="17" name="Prostokąt 3">
            <a:extLst>
              <a:ext uri="{FF2B5EF4-FFF2-40B4-BE49-F238E27FC236}">
                <a16:creationId xmlns:a16="http://schemas.microsoft.com/office/drawing/2014/main" id="{3A8F5A55-E5DE-46C8-9B48-FE690495D99E}"/>
              </a:ext>
            </a:extLst>
          </p:cNvPr>
          <p:cNvSpPr/>
          <p:nvPr/>
        </p:nvSpPr>
        <p:spPr>
          <a:xfrm>
            <a:off x="179512" y="3471679"/>
            <a:ext cx="5125802" cy="2062103"/>
          </a:xfrm>
          <a:prstGeom prst="rect">
            <a:avLst/>
          </a:prstGeom>
        </p:spPr>
        <p:txBody>
          <a:bodyPr wrap="square">
            <a:spAutoFit/>
          </a:bodyPr>
          <a:lstStyle/>
          <a:p>
            <a:pPr>
              <a:defRPr/>
            </a:pPr>
            <a:r>
              <a:rPr lang="en-GB" sz="1600" b="0" dirty="0">
                <a:solidFill>
                  <a:schemeClr val="accent2">
                    <a:lumMod val="75000"/>
                  </a:schemeClr>
                </a:solidFill>
              </a:rPr>
              <a:t>GMFCS Stufe IV</a:t>
            </a:r>
          </a:p>
          <a:p>
            <a:pPr>
              <a:defRPr/>
            </a:pPr>
            <a:r>
              <a:rPr lang="en-GB" sz="1600" b="0" dirty="0">
                <a:solidFill>
                  <a:schemeClr val="accent2">
                    <a:lumMod val="75000"/>
                  </a:schemeClr>
                </a:solidFill>
              </a:rPr>
              <a:t>Kinder verwenden Methoden der Mobilität, die in den meisten Situationen körperliche Hilfe oder motorisierte Mobilität erfordern. Sie können kurze Strecken zu Hause mit körperlicher Unterstützung gehen oder eine motorisierte Mobilität oder eine körperunterstützende Gehhilfe verwenden, wenn sie positioniert sind. In der Schule, im Freien und in der Gemeinde werden die Kinder in einem manuellen Rollstuhl transportiert oder benutzen eine motorisierte Mobilität.</a:t>
            </a:r>
          </a:p>
        </p:txBody>
      </p:sp>
      <p:pic>
        <p:nvPicPr>
          <p:cNvPr id="4" name="Obraz 3" descr="Obraz zawierający transport, rower, rysunek&#10;&#10;Opis wygenerowany automatycznie">
            <a:extLst>
              <a:ext uri="{FF2B5EF4-FFF2-40B4-BE49-F238E27FC236}">
                <a16:creationId xmlns:a16="http://schemas.microsoft.com/office/drawing/2014/main" id="{76E0474F-9140-496A-BEFB-10FE8217F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75" y="1599783"/>
            <a:ext cx="3276600" cy="1762125"/>
          </a:xfrm>
          <a:prstGeom prst="rect">
            <a:avLst/>
          </a:prstGeom>
        </p:spPr>
      </p:pic>
      <p:pic>
        <p:nvPicPr>
          <p:cNvPr id="9" name="Obraz 8" descr="Obraz zawierający rysunek&#10;&#10;Opis wygenerowany automatycznie">
            <a:extLst>
              <a:ext uri="{FF2B5EF4-FFF2-40B4-BE49-F238E27FC236}">
                <a16:creationId xmlns:a16="http://schemas.microsoft.com/office/drawing/2014/main" id="{FB6E689C-96C6-492D-99EC-29491DDBB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9658" y="3545841"/>
            <a:ext cx="3276600" cy="1762125"/>
          </a:xfrm>
          <a:prstGeom prst="rect">
            <a:avLst/>
          </a:prstGeom>
        </p:spPr>
      </p:pic>
      <p:sp>
        <p:nvSpPr>
          <p:cNvPr id="14" name="Prostokąt 13">
            <a:extLst>
              <a:ext uri="{FF2B5EF4-FFF2-40B4-BE49-F238E27FC236}">
                <a16:creationId xmlns:a16="http://schemas.microsoft.com/office/drawing/2014/main" id="{5CBBCDED-DC80-49BF-A821-25A7BA3A464E}"/>
              </a:ext>
            </a:extLst>
          </p:cNvPr>
          <p:cNvSpPr/>
          <p:nvPr/>
        </p:nvSpPr>
        <p:spPr>
          <a:xfrm>
            <a:off x="510758" y="908720"/>
            <a:ext cx="8135938" cy="461665"/>
          </a:xfrm>
          <a:prstGeom prst="rect">
            <a:avLst/>
          </a:prstGeom>
        </p:spPr>
        <p:txBody>
          <a:bodyPr>
            <a:spAutoFit/>
          </a:bodyPr>
          <a:lstStyle/>
          <a:p>
            <a:pPr algn="ctr">
              <a:defRPr/>
            </a:pPr>
            <a:r>
              <a:rPr lang="en-GB" sz="2400" dirty="0">
                <a:solidFill>
                  <a:schemeClr val="accent2">
                    <a:lumMod val="75000"/>
                  </a:schemeClr>
                </a:solidFill>
              </a:rPr>
              <a:t>Beispiele für in der klinischen Praxis verwendete Indikatoren</a:t>
            </a:r>
            <a:endParaRPr lang="en-US" sz="2400" b="0" dirty="0">
              <a:solidFill>
                <a:schemeClr val="accent2">
                  <a:lumMod val="75000"/>
                </a:schemeClr>
              </a:solidFill>
            </a:endParaRPr>
          </a:p>
        </p:txBody>
      </p:sp>
      <p:sp>
        <p:nvSpPr>
          <p:cNvPr id="15" name="Prostokąt 14">
            <a:extLst>
              <a:ext uri="{FF2B5EF4-FFF2-40B4-BE49-F238E27FC236}">
                <a16:creationId xmlns:a16="http://schemas.microsoft.com/office/drawing/2014/main" id="{7A37FC2D-3E65-4EE7-B6DF-1C4AB518B9AA}"/>
              </a:ext>
            </a:extLst>
          </p:cNvPr>
          <p:cNvSpPr/>
          <p:nvPr/>
        </p:nvSpPr>
        <p:spPr>
          <a:xfrm>
            <a:off x="3574784" y="6257835"/>
            <a:ext cx="2267078" cy="1200329"/>
          </a:xfrm>
          <a:prstGeom prst="rect">
            <a:avLst/>
          </a:prstGeom>
        </p:spPr>
        <p:txBody>
          <a:bodyPr wrap="square">
            <a:spAutoFit/>
          </a:bodyPr>
          <a:lstStyle/>
          <a:p>
            <a:pPr algn="ctr">
              <a:defRPr/>
            </a:pPr>
            <a:r>
              <a:rPr lang="pl-PL" sz="1800" dirty="0" err="1">
                <a:solidFill>
                  <a:schemeClr val="accent2">
                    <a:lumMod val="75000"/>
                  </a:schemeClr>
                </a:solidFill>
              </a:rPr>
              <a:t>Schulungsinhalte</a:t>
            </a:r>
            <a:endParaRPr lang="pl-PL" sz="140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pl-PL" sz="1800" b="0" dirty="0">
              <a:solidFill>
                <a:schemeClr val="accent2">
                  <a:lumMod val="75000"/>
                </a:schemeClr>
              </a:solidFill>
            </a:endParaRPr>
          </a:p>
          <a:p>
            <a:pPr algn="ctr">
              <a:defRPr/>
            </a:pPr>
            <a:endParaRPr lang="en-US" sz="1800" b="0" dirty="0">
              <a:solidFill>
                <a:schemeClr val="accent2">
                  <a:lumMod val="75000"/>
                </a:schemeClr>
              </a:solidFill>
            </a:endParaRPr>
          </a:p>
        </p:txBody>
      </p:sp>
    </p:spTree>
    <p:extLst>
      <p:ext uri="{BB962C8B-B14F-4D97-AF65-F5344CB8AC3E}">
        <p14:creationId xmlns:p14="http://schemas.microsoft.com/office/powerpoint/2010/main" val="4008363681"/>
      </p:ext>
    </p:extLst>
  </p:cSld>
  <p:clrMapOvr>
    <a:masterClrMapping/>
  </p:clrMapOvr>
  <p:transition advClick="0" advTm="3000"/>
</p:sld>
</file>

<file path=ppt/theme/theme1.xml><?xml version="1.0" encoding="utf-8"?>
<a:theme xmlns:a="http://schemas.openxmlformats.org/drawingml/2006/main" name="Pantallazo inicio">
  <a:themeElements>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ojekt niestandardow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1_Projekt niestandardow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ojekt niestandardow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ojekt niestandardow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ojekt niestandardow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ojekt niestandardow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ojekt niestandardow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ojekt niestandardow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ojekt niestandardow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ojekt niestandardow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ojekt niestandardow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ojekt niestandardow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ojekt niestandardow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ntallazo cier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OIZ - prezentacja &quot;wykładowa&quot;">
  <a:themeElements>
    <a:clrScheme name="">
      <a:dk1>
        <a:srgbClr val="000000"/>
      </a:dk1>
      <a:lt1>
        <a:srgbClr val="FFFFFF"/>
      </a:lt1>
      <a:dk2>
        <a:srgbClr val="000000"/>
      </a:dk2>
      <a:lt2>
        <a:srgbClr val="808080"/>
      </a:lt2>
      <a:accent1>
        <a:srgbClr val="140041"/>
      </a:accent1>
      <a:accent2>
        <a:srgbClr val="333399"/>
      </a:accent2>
      <a:accent3>
        <a:srgbClr val="FFFFFF"/>
      </a:accent3>
      <a:accent4>
        <a:srgbClr val="000000"/>
      </a:accent4>
      <a:accent5>
        <a:srgbClr val="AAAAB0"/>
      </a:accent5>
      <a:accent6>
        <a:srgbClr val="2D2D8A"/>
      </a:accent6>
      <a:hlink>
        <a:srgbClr val="009999"/>
      </a:hlink>
      <a:folHlink>
        <a:srgbClr val="99CC00"/>
      </a:folHlink>
    </a:clrScheme>
    <a:fontScheme name="WOIZ - prezentacja &quot;wykładowa&quot;">
      <a:majorFont>
        <a:latin typeface="Arial Bold"/>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50751" tIns="50751" rIns="50751" bIns="50751" numCol="1" anchor="ctr" anchorCtr="0" compatLnSpc="1">
        <a:prstTxWarp prst="textNoShape">
          <a:avLst/>
        </a:prstTxWarp>
      </a:bodyPr>
      <a:lstStyle>
        <a:defPPr marL="588963" marR="0" indent="-401638" algn="r" defTabSz="642938" rtl="0" eaLnBrk="1" fontAlgn="base" latinLnBrk="0" hangingPunct="1">
          <a:lnSpc>
            <a:spcPct val="90000"/>
          </a:lnSpc>
          <a:spcBef>
            <a:spcPts val="1675"/>
          </a:spcBef>
          <a:spcAft>
            <a:spcPct val="0"/>
          </a:spcAft>
          <a:buClrTx/>
          <a:buSzPct val="171000"/>
          <a:buFont typeface="Arial" charset="0"/>
          <a:buNone/>
          <a:tabLst/>
          <a:defRPr kumimoji="0" lang="en-US" sz="1000" b="1" i="0" u="none" strike="noStrike" cap="none" normalizeH="0" baseline="0" smtClean="0">
            <a:ln>
              <a:noFill/>
            </a:ln>
            <a:solidFill>
              <a:schemeClr val="bg1"/>
            </a:solidFill>
            <a:effectLst/>
            <a:latin typeface="Arial" charset="0"/>
            <a:sym typeface="Arial" charset="0"/>
          </a:defRPr>
        </a:defPPr>
      </a:lstStyle>
    </a:lnDef>
  </a:objectDefaults>
  <a:extraClrSchemeLst>
    <a:extraClrScheme>
      <a:clrScheme name="WOIZ - prezentacja &quot;wykładowa&qu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Szablon_prezentacji_wer_2A_(z_1_logo)_v2</Template>
  <TotalTime>0</TotalTime>
  <Pages>0</Pages>
  <Words>2247</Words>
  <Characters>0</Characters>
  <Application>Microsoft Office PowerPoint</Application>
  <PresentationFormat>Pokaz na ekranie (4:3)</PresentationFormat>
  <Lines>0</Lines>
  <Paragraphs>310</Paragraphs>
  <Slides>27</Slides>
  <Notes>25</Notes>
  <HiddenSlides>0</HiddenSlides>
  <MMClips>0</MMClips>
  <ScaleCrop>false</ScaleCrop>
  <HeadingPairs>
    <vt:vector size="8" baseType="variant">
      <vt:variant>
        <vt:lpstr>Używane czcionki</vt:lpstr>
      </vt:variant>
      <vt:variant>
        <vt:i4>6</vt:i4>
      </vt:variant>
      <vt:variant>
        <vt:lpstr>Motyw</vt:lpstr>
      </vt:variant>
      <vt:variant>
        <vt:i4>3</vt:i4>
      </vt:variant>
      <vt:variant>
        <vt:lpstr>Osadzone serwery OLE</vt:lpstr>
      </vt:variant>
      <vt:variant>
        <vt:i4>1</vt:i4>
      </vt:variant>
      <vt:variant>
        <vt:lpstr>Tytuły slajdów</vt:lpstr>
      </vt:variant>
      <vt:variant>
        <vt:i4>27</vt:i4>
      </vt:variant>
    </vt:vector>
  </HeadingPairs>
  <TitlesOfParts>
    <vt:vector size="37" baseType="lpstr">
      <vt:lpstr>Arial</vt:lpstr>
      <vt:lpstr>Arial Bold</vt:lpstr>
      <vt:lpstr>Bradley Hand ITC</vt:lpstr>
      <vt:lpstr>Gill Sans</vt:lpstr>
      <vt:lpstr>Times New Roman</vt:lpstr>
      <vt:lpstr>Wingdings</vt:lpstr>
      <vt:lpstr>Pantallazo inicio</vt:lpstr>
      <vt:lpstr>Pantallazo cierre</vt:lpstr>
      <vt:lpstr>1_WOIZ - prezentacja "wykładowa"</vt:lpstr>
      <vt:lpstr>PHOTO-PAINT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PKO BP 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PKO BP SA</dc:creator>
  <cp:lastModifiedBy>Patrycja Kabiesz</cp:lastModifiedBy>
  <cp:revision>1074</cp:revision>
  <cp:lastPrinted>2011-07-18T19:05:36Z</cp:lastPrinted>
  <dcterms:created xsi:type="dcterms:W3CDTF">2010-06-23T19:02:16Z</dcterms:created>
  <dcterms:modified xsi:type="dcterms:W3CDTF">2021-07-03T08:44:31Z</dcterms:modified>
</cp:coreProperties>
</file>