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31"/>
  </p:notesMasterIdLst>
  <p:handoutMasterIdLst>
    <p:handoutMasterId r:id="rId32"/>
  </p:handoutMasterIdLst>
  <p:sldIdLst>
    <p:sldId id="627" r:id="rId4"/>
    <p:sldId id="574" r:id="rId5"/>
    <p:sldId id="648" r:id="rId6"/>
    <p:sldId id="651" r:id="rId7"/>
    <p:sldId id="667" r:id="rId8"/>
    <p:sldId id="668" r:id="rId9"/>
    <p:sldId id="669" r:id="rId10"/>
    <p:sldId id="670" r:id="rId11"/>
    <p:sldId id="671" r:id="rId12"/>
    <p:sldId id="672" r:id="rId13"/>
    <p:sldId id="673" r:id="rId14"/>
    <p:sldId id="674" r:id="rId15"/>
    <p:sldId id="678" r:id="rId16"/>
    <p:sldId id="679" r:id="rId17"/>
    <p:sldId id="680" r:id="rId18"/>
    <p:sldId id="652" r:id="rId19"/>
    <p:sldId id="690" r:id="rId20"/>
    <p:sldId id="691" r:id="rId21"/>
    <p:sldId id="692" r:id="rId22"/>
    <p:sldId id="693" r:id="rId23"/>
    <p:sldId id="694" r:id="rId24"/>
    <p:sldId id="695" r:id="rId25"/>
    <p:sldId id="697" r:id="rId26"/>
    <p:sldId id="700" r:id="rId27"/>
    <p:sldId id="704" r:id="rId28"/>
    <p:sldId id="702" r:id="rId29"/>
    <p:sldId id="703" r:id="rId30"/>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FF6600"/>
    <a:srgbClr val="F26200"/>
    <a:srgbClr val="0404E6"/>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02" autoAdjust="0"/>
    <p:restoredTop sz="77961" autoAdjust="0"/>
  </p:normalViewPr>
  <p:slideViewPr>
    <p:cSldViewPr>
      <p:cViewPr varScale="1">
        <p:scale>
          <a:sx n="63" d="100"/>
          <a:sy n="63" d="100"/>
        </p:scale>
        <p:origin x="1718" y="67"/>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54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635484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extLst>
      <p:ext uri="{BB962C8B-B14F-4D97-AF65-F5344CB8AC3E}">
        <p14:creationId xmlns:p14="http://schemas.microsoft.com/office/powerpoint/2010/main" val="14792054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7052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1586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32581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25980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0623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760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6232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18481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002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45079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92413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27625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92505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14445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01833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37253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767360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9371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0736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0070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5684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1986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79213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74365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527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emf"/><Relationship Id="rId7"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oleObject" Target="../embeddings/oleObject1.bin"/><Relationship Id="rId4" Type="http://schemas.openxmlformats.org/officeDocument/2006/relationships/image" Target="../media/image26.emf"/><Relationship Id="rId9"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768752"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MODULE FUNCTIONAL EVALUATION: CONCEPT AND METHODOLOGY  </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Didactic Unit </a:t>
            </a:r>
            <a:r>
              <a:rPr lang="pl-PL" sz="2000" dirty="0">
                <a:solidFill>
                  <a:schemeClr val="accent2">
                    <a:lumMod val="75000"/>
                  </a:schemeClr>
                </a:solidFill>
                <a:latin typeface="Bradley Hand ITC" panose="03070402050302030203" pitchFamily="66" charset="0"/>
                <a:cs typeface="+mn-cs"/>
                <a:sym typeface="Arial" charset="0"/>
              </a:rPr>
              <a:t>F</a:t>
            </a:r>
            <a:r>
              <a:rPr lang="en-US" sz="2000" dirty="0">
                <a:solidFill>
                  <a:schemeClr val="accent2">
                    <a:lumMod val="75000"/>
                  </a:schemeClr>
                </a:solidFill>
                <a:latin typeface="Bradley Hand ITC" panose="03070402050302030203" pitchFamily="66" charset="0"/>
                <a:cs typeface="+mn-cs"/>
                <a:sym typeface="Arial" charset="0"/>
              </a:rPr>
              <a:t>: </a:t>
            </a:r>
            <a:r>
              <a:rPr lang="en-US" sz="2000" dirty="0">
                <a:solidFill>
                  <a:schemeClr val="accent2">
                    <a:lumMod val="75000"/>
                  </a:schemeClr>
                </a:solidFill>
                <a:latin typeface="Bradley Hand ITC" panose="03070402050302030203" pitchFamily="66" charset="0"/>
                <a:sym typeface="Arial" charset="0"/>
              </a:rPr>
              <a:t>Functional  evaluation assessment:  classical</a:t>
            </a:r>
            <a:r>
              <a:rPr lang="pl-PL" sz="2000" dirty="0">
                <a:solidFill>
                  <a:schemeClr val="accent2">
                    <a:lumMod val="75000"/>
                  </a:schemeClr>
                </a:solidFill>
                <a:latin typeface="Bradley Hand ITC" panose="03070402050302030203" pitchFamily="66" charset="0"/>
                <a:sym typeface="Arial" charset="0"/>
              </a:rPr>
              <a:t> </a:t>
            </a:r>
            <a:r>
              <a:rPr lang="en-US" sz="2000" dirty="0">
                <a:solidFill>
                  <a:schemeClr val="accent2">
                    <a:lumMod val="75000"/>
                  </a:schemeClr>
                </a:solidFill>
                <a:latin typeface="Bradley Hand ITC" panose="03070402050302030203" pitchFamily="66" charset="0"/>
                <a:sym typeface="Arial" charset="0"/>
              </a:rPr>
              <a:t>assessments  </a:t>
            </a:r>
            <a:br>
              <a:rPr lang="pl-PL" sz="2000" dirty="0">
                <a:solidFill>
                  <a:schemeClr val="accent2">
                    <a:lumMod val="75000"/>
                  </a:schemeClr>
                </a:solidFill>
                <a:latin typeface="Bradley Hand ITC" panose="03070402050302030203" pitchFamily="66" charset="0"/>
                <a:sym typeface="Arial" charset="0"/>
              </a:rPr>
            </a:br>
            <a:r>
              <a:rPr lang="en-US" sz="2000" dirty="0">
                <a:solidFill>
                  <a:schemeClr val="accent2">
                    <a:lumMod val="75000"/>
                  </a:schemeClr>
                </a:solidFill>
                <a:latin typeface="Bradley Hand ITC" panose="03070402050302030203" pitchFamily="66" charset="0"/>
                <a:sym typeface="Arial" charset="0"/>
              </a:rPr>
              <a:t>vs  instrumented</a:t>
            </a:r>
            <a:r>
              <a:rPr lang="pl-PL" sz="2000" dirty="0">
                <a:solidFill>
                  <a:schemeClr val="accent2">
                    <a:lumMod val="75000"/>
                  </a:schemeClr>
                </a:solidFill>
                <a:latin typeface="Bradley Hand ITC" panose="03070402050302030203" pitchFamily="66" charset="0"/>
                <a:sym typeface="Arial" charset="0"/>
              </a:rPr>
              <a:t> </a:t>
            </a:r>
            <a:r>
              <a:rPr lang="pl-PL" sz="2000" dirty="0" err="1">
                <a:solidFill>
                  <a:schemeClr val="accent2">
                    <a:lumMod val="75000"/>
                  </a:schemeClr>
                </a:solidFill>
                <a:latin typeface="Bradley Hand ITC" panose="03070402050302030203" pitchFamily="66" charset="0"/>
                <a:sym typeface="Arial" charset="0"/>
              </a:rPr>
              <a:t>analysis</a:t>
            </a:r>
            <a:endParaRPr lang="en-US"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CuadroTexto 2">
            <a:extLst>
              <a:ext uri="{FF2B5EF4-FFF2-40B4-BE49-F238E27FC236}">
                <a16:creationId xmlns:a16="http://schemas.microsoft.com/office/drawing/2014/main" id="{76ECD4A2-E459-4E49-9EFA-C62482487147}"/>
              </a:ext>
            </a:extLst>
          </p:cNvPr>
          <p:cNvSpPr txBox="1"/>
          <p:nvPr/>
        </p:nvSpPr>
        <p:spPr>
          <a:xfrm>
            <a:off x="5497840" y="5445224"/>
            <a:ext cx="3672408" cy="707886"/>
          </a:xfrm>
          <a:prstGeom prst="rect">
            <a:avLst/>
          </a:prstGeom>
          <a:noFill/>
        </p:spPr>
        <p:txBody>
          <a:bodyPr wrap="square" rtlCol="0">
            <a:spAutoFit/>
          </a:bodyPr>
          <a:lstStyle/>
          <a:p>
            <a:pPr algn="r"/>
            <a:r>
              <a:rPr lang="en-GB" i="1" dirty="0">
                <a:solidFill>
                  <a:schemeClr val="accent2"/>
                </a:solidFill>
              </a:rPr>
              <a:t>Source </a:t>
            </a:r>
            <a:r>
              <a:rPr lang="pl-PL" i="1" dirty="0">
                <a:solidFill>
                  <a:schemeClr val="accent2"/>
                </a:solidFill>
              </a:rPr>
              <a:t>https://cerebralpalsy.org.au/our-research/about-cerebral-palsy/what-is-cerebral-palsy/severity-of-cerebral-palsy/gross-motor-function-classification-system/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3" name="Prostokąt 3">
            <a:extLst>
              <a:ext uri="{FF2B5EF4-FFF2-40B4-BE49-F238E27FC236}">
                <a16:creationId xmlns:a16="http://schemas.microsoft.com/office/drawing/2014/main" id="{199EB98F-A237-4660-AF48-BA6B1F117A96}"/>
              </a:ext>
            </a:extLst>
          </p:cNvPr>
          <p:cNvSpPr/>
          <p:nvPr/>
        </p:nvSpPr>
        <p:spPr>
          <a:xfrm>
            <a:off x="1259632" y="3552111"/>
            <a:ext cx="6552728" cy="1077218"/>
          </a:xfrm>
          <a:prstGeom prst="rect">
            <a:avLst/>
          </a:prstGeom>
        </p:spPr>
        <p:txBody>
          <a:bodyPr wrap="square">
            <a:spAutoFit/>
          </a:bodyPr>
          <a:lstStyle/>
          <a:p>
            <a:pPr algn="r">
              <a:defRPr/>
            </a:pPr>
            <a:r>
              <a:rPr lang="en-GB" sz="1600" b="0" dirty="0">
                <a:solidFill>
                  <a:schemeClr val="accent2">
                    <a:lumMod val="75000"/>
                  </a:schemeClr>
                </a:solidFill>
              </a:rPr>
              <a:t>GMFCS Level V</a:t>
            </a:r>
          </a:p>
          <a:p>
            <a:pPr algn="r">
              <a:defRPr/>
            </a:pPr>
            <a:r>
              <a:rPr lang="en-GB" sz="1600" b="0" dirty="0">
                <a:solidFill>
                  <a:schemeClr val="accent2">
                    <a:lumMod val="75000"/>
                  </a:schemeClr>
                </a:solidFill>
              </a:rPr>
              <a:t>Children are transported in a manual wheelchair in all settings. Children are limited in their ability to maintain antigravity head and trunk postures and control leg and arm movements.</a:t>
            </a:r>
          </a:p>
        </p:txBody>
      </p:sp>
      <p:pic>
        <p:nvPicPr>
          <p:cNvPr id="5" name="Obraz 4" descr="Obraz zawierający rower&#10;&#10;Opis wygenerowany automatycznie">
            <a:extLst>
              <a:ext uri="{FF2B5EF4-FFF2-40B4-BE49-F238E27FC236}">
                <a16:creationId xmlns:a16="http://schemas.microsoft.com/office/drawing/2014/main" id="{1BDE87AD-C03B-4970-8150-8FE909B4E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890" y="2093313"/>
            <a:ext cx="3276600" cy="1762125"/>
          </a:xfrm>
          <a:prstGeom prst="rect">
            <a:avLst/>
          </a:prstGeom>
        </p:spPr>
      </p:pic>
      <p:sp>
        <p:nvSpPr>
          <p:cNvPr id="12" name="Prostokąt 11">
            <a:extLst>
              <a:ext uri="{FF2B5EF4-FFF2-40B4-BE49-F238E27FC236}">
                <a16:creationId xmlns:a16="http://schemas.microsoft.com/office/drawing/2014/main" id="{8DC10A76-7789-4644-89F6-5E7B12E5BBE7}"/>
              </a:ext>
            </a:extLst>
          </p:cNvPr>
          <p:cNvSpPr/>
          <p:nvPr/>
        </p:nvSpPr>
        <p:spPr>
          <a:xfrm>
            <a:off x="510758" y="908720"/>
            <a:ext cx="8135938" cy="461665"/>
          </a:xfrm>
          <a:prstGeom prst="rect">
            <a:avLst/>
          </a:prstGeom>
        </p:spPr>
        <p:txBody>
          <a:bodyPr>
            <a:spAutoFit/>
          </a:bodyPr>
          <a:lstStyle/>
          <a:p>
            <a:pPr algn="ctr">
              <a:defRPr/>
            </a:pPr>
            <a:r>
              <a:rPr lang="en-GB" sz="2400" dirty="0">
                <a:solidFill>
                  <a:schemeClr val="accent2">
                    <a:lumMod val="75000"/>
                  </a:schemeClr>
                </a:solidFill>
              </a:rPr>
              <a:t>Examples of indicators used in clinical practice</a:t>
            </a:r>
            <a:endParaRPr lang="en-US" sz="2400" b="0" dirty="0">
              <a:solidFill>
                <a:schemeClr val="accent2">
                  <a:lumMod val="75000"/>
                </a:schemeClr>
              </a:solidFill>
            </a:endParaRPr>
          </a:p>
        </p:txBody>
      </p:sp>
      <p:sp>
        <p:nvSpPr>
          <p:cNvPr id="14" name="Prostokąt 13">
            <a:extLst>
              <a:ext uri="{FF2B5EF4-FFF2-40B4-BE49-F238E27FC236}">
                <a16:creationId xmlns:a16="http://schemas.microsoft.com/office/drawing/2014/main" id="{DD561F54-8117-4F98-AF78-6CB81C0877F3}"/>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1097187245"/>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453574" y="1700808"/>
            <a:ext cx="8250305" cy="4093428"/>
          </a:xfrm>
          <a:prstGeom prst="rect">
            <a:avLst/>
          </a:prstGeom>
        </p:spPr>
        <p:txBody>
          <a:bodyPr wrap="square">
            <a:spAutoFit/>
          </a:bodyPr>
          <a:lstStyle/>
          <a:p>
            <a:pPr algn="just">
              <a:defRPr/>
            </a:pPr>
            <a:r>
              <a:rPr lang="pl-PL" sz="2000" b="0" dirty="0">
                <a:solidFill>
                  <a:schemeClr val="accent2">
                    <a:lumMod val="75000"/>
                  </a:schemeClr>
                </a:solidFill>
              </a:rPr>
              <a:t>GMFM (Gross Motor </a:t>
            </a:r>
            <a:r>
              <a:rPr lang="pl-PL" sz="2000" b="0" dirty="0" err="1">
                <a:solidFill>
                  <a:schemeClr val="accent2">
                    <a:lumMod val="75000"/>
                  </a:schemeClr>
                </a:solidFill>
              </a:rPr>
              <a:t>Function</a:t>
            </a:r>
            <a:r>
              <a:rPr lang="pl-PL" sz="2000" b="0" dirty="0">
                <a:solidFill>
                  <a:schemeClr val="accent2">
                    <a:lumMod val="75000"/>
                  </a:schemeClr>
                </a:solidFill>
              </a:rPr>
              <a:t> </a:t>
            </a:r>
            <a:r>
              <a:rPr lang="pl-PL" sz="2000" b="0" dirty="0" err="1">
                <a:solidFill>
                  <a:schemeClr val="accent2">
                    <a:lumMod val="75000"/>
                  </a:schemeClr>
                </a:solidFill>
              </a:rPr>
              <a:t>Measure</a:t>
            </a:r>
            <a:r>
              <a:rPr lang="pl-PL" sz="2000" b="0" dirty="0">
                <a:solidFill>
                  <a:schemeClr val="accent2">
                    <a:lumMod val="75000"/>
                  </a:schemeClr>
                </a:solidFill>
              </a:rPr>
              <a:t>) – </a:t>
            </a:r>
            <a:r>
              <a:rPr lang="en-GB" sz="2000" b="0" dirty="0">
                <a:solidFill>
                  <a:schemeClr val="accent2">
                    <a:lumMod val="75000"/>
                  </a:schemeClr>
                </a:solidFill>
              </a:rPr>
              <a:t>the patient has specific movement sequences, and each task is available in sizes. The value of the set is the sum of various grades obtained by the respondents.</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There are two versions of the GMFM. The GMFM-88 is the original 88-item measure. Items span the spectrum of gross motor activities in five dimensions.</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A:  Lying and Rolling,</a:t>
            </a:r>
          </a:p>
          <a:p>
            <a:pPr algn="just">
              <a:defRPr/>
            </a:pPr>
            <a:r>
              <a:rPr lang="en-GB" sz="2000" b="0" dirty="0">
                <a:solidFill>
                  <a:schemeClr val="accent2">
                    <a:lumMod val="75000"/>
                  </a:schemeClr>
                </a:solidFill>
              </a:rPr>
              <a:t>B:  Sitting,</a:t>
            </a:r>
          </a:p>
          <a:p>
            <a:pPr algn="just">
              <a:defRPr/>
            </a:pPr>
            <a:r>
              <a:rPr lang="en-GB" sz="2000" b="0" dirty="0">
                <a:solidFill>
                  <a:schemeClr val="accent2">
                    <a:lumMod val="75000"/>
                  </a:schemeClr>
                </a:solidFill>
              </a:rPr>
              <a:t>C:  Crawling and Kneeling,</a:t>
            </a:r>
          </a:p>
          <a:p>
            <a:pPr algn="just">
              <a:defRPr/>
            </a:pPr>
            <a:r>
              <a:rPr lang="en-GB" sz="2000" b="0" dirty="0">
                <a:solidFill>
                  <a:schemeClr val="accent2">
                    <a:lumMod val="75000"/>
                  </a:schemeClr>
                </a:solidFill>
              </a:rPr>
              <a:t>D:  Standing, </a:t>
            </a:r>
          </a:p>
          <a:p>
            <a:pPr algn="just">
              <a:defRPr/>
            </a:pPr>
            <a:r>
              <a:rPr lang="en-GB" sz="2000" b="0" dirty="0">
                <a:solidFill>
                  <a:schemeClr val="accent2">
                    <a:lumMod val="75000"/>
                  </a:schemeClr>
                </a:solidFill>
              </a:rPr>
              <a:t>E:  Walking, Running and Jumping.</a:t>
            </a:r>
          </a:p>
        </p:txBody>
      </p:sp>
      <p:sp>
        <p:nvSpPr>
          <p:cNvPr id="10" name="Prostokąt 9">
            <a:extLst>
              <a:ext uri="{FF2B5EF4-FFF2-40B4-BE49-F238E27FC236}">
                <a16:creationId xmlns:a16="http://schemas.microsoft.com/office/drawing/2014/main" id="{3945F15B-2FDB-48B1-8038-D0DE0841099C}"/>
              </a:ext>
            </a:extLst>
          </p:cNvPr>
          <p:cNvSpPr/>
          <p:nvPr/>
        </p:nvSpPr>
        <p:spPr>
          <a:xfrm>
            <a:off x="510758" y="908720"/>
            <a:ext cx="8135938" cy="461665"/>
          </a:xfrm>
          <a:prstGeom prst="rect">
            <a:avLst/>
          </a:prstGeom>
        </p:spPr>
        <p:txBody>
          <a:bodyPr>
            <a:spAutoFit/>
          </a:bodyPr>
          <a:lstStyle/>
          <a:p>
            <a:pPr algn="ctr">
              <a:defRPr/>
            </a:pPr>
            <a:r>
              <a:rPr lang="en-GB" sz="2400" dirty="0">
                <a:solidFill>
                  <a:schemeClr val="accent2">
                    <a:lumMod val="75000"/>
                  </a:schemeClr>
                </a:solidFill>
              </a:rPr>
              <a:t>Examples of indicators used in clinical practice</a:t>
            </a:r>
            <a:endParaRPr lang="en-US" sz="2400" b="0" dirty="0">
              <a:solidFill>
                <a:schemeClr val="accent2">
                  <a:lumMod val="75000"/>
                </a:schemeClr>
              </a:solidFill>
            </a:endParaRPr>
          </a:p>
        </p:txBody>
      </p:sp>
      <p:sp>
        <p:nvSpPr>
          <p:cNvPr id="11" name="Prostokąt 10">
            <a:extLst>
              <a:ext uri="{FF2B5EF4-FFF2-40B4-BE49-F238E27FC236}">
                <a16:creationId xmlns:a16="http://schemas.microsoft.com/office/drawing/2014/main" id="{600E84C4-8EC1-4090-A27C-6EBF28407A1F}"/>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323065159"/>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453574" y="1843077"/>
            <a:ext cx="8250305" cy="3785652"/>
          </a:xfrm>
          <a:prstGeom prst="rect">
            <a:avLst/>
          </a:prstGeom>
        </p:spPr>
        <p:txBody>
          <a:bodyPr wrap="square">
            <a:spAutoFit/>
          </a:bodyPr>
          <a:lstStyle/>
          <a:p>
            <a:pPr algn="just">
              <a:defRPr/>
            </a:pPr>
            <a:r>
              <a:rPr lang="pl-PL" sz="2000" b="0" dirty="0">
                <a:solidFill>
                  <a:schemeClr val="accent2">
                    <a:lumMod val="75000"/>
                  </a:schemeClr>
                </a:solidFill>
              </a:rPr>
              <a:t>MACS (Manual </a:t>
            </a:r>
            <a:r>
              <a:rPr lang="pl-PL" sz="2000" b="0" dirty="0" err="1">
                <a:solidFill>
                  <a:schemeClr val="accent2">
                    <a:lumMod val="75000"/>
                  </a:schemeClr>
                </a:solidFill>
              </a:rPr>
              <a:t>Ability</a:t>
            </a:r>
            <a:r>
              <a:rPr lang="pl-PL" sz="2000" b="0" dirty="0">
                <a:solidFill>
                  <a:schemeClr val="accent2">
                    <a:lumMod val="75000"/>
                  </a:schemeClr>
                </a:solidFill>
              </a:rPr>
              <a:t> </a:t>
            </a:r>
            <a:r>
              <a:rPr lang="pl-PL" sz="2000" b="0" dirty="0" err="1">
                <a:solidFill>
                  <a:schemeClr val="accent2">
                    <a:lumMod val="75000"/>
                  </a:schemeClr>
                </a:solidFill>
              </a:rPr>
              <a:t>Classification</a:t>
            </a:r>
            <a:r>
              <a:rPr lang="pl-PL" sz="2000" b="0" dirty="0">
                <a:solidFill>
                  <a:schemeClr val="accent2">
                    <a:lumMod val="75000"/>
                  </a:schemeClr>
                </a:solidFill>
              </a:rPr>
              <a:t> System) - </a:t>
            </a:r>
            <a:r>
              <a:rPr lang="en-GB" sz="2000" b="0" dirty="0">
                <a:solidFill>
                  <a:schemeClr val="accent2">
                    <a:lumMod val="75000"/>
                  </a:schemeClr>
                </a:solidFill>
              </a:rPr>
              <a:t>manual skills classification system. The patient's ability to make specific movements is assessed when handling everyday objects. Traffic flow is also taken into account.</a:t>
            </a:r>
          </a:p>
          <a:p>
            <a:pPr algn="just">
              <a:defRPr/>
            </a:pPr>
            <a:endParaRPr lang="pl-PL" sz="2000" b="0" dirty="0">
              <a:solidFill>
                <a:schemeClr val="accent2">
                  <a:lumMod val="75000"/>
                </a:schemeClr>
              </a:solidFill>
            </a:endParaRPr>
          </a:p>
          <a:p>
            <a:pPr algn="just">
              <a:defRPr/>
            </a:pPr>
            <a:r>
              <a:rPr lang="pl-PL" sz="2000" b="0" dirty="0">
                <a:solidFill>
                  <a:schemeClr val="accent2">
                    <a:lumMod val="75000"/>
                  </a:schemeClr>
                </a:solidFill>
              </a:rPr>
              <a:t>BMFM (</a:t>
            </a:r>
            <a:r>
              <a:rPr lang="pl-PL" sz="2000" b="0" dirty="0" err="1">
                <a:solidFill>
                  <a:schemeClr val="accent2">
                    <a:lumMod val="75000"/>
                  </a:schemeClr>
                </a:solidFill>
              </a:rPr>
              <a:t>Bimanual</a:t>
            </a:r>
            <a:r>
              <a:rPr lang="pl-PL" sz="2000" b="0" dirty="0">
                <a:solidFill>
                  <a:schemeClr val="accent2">
                    <a:lumMod val="75000"/>
                  </a:schemeClr>
                </a:solidFill>
              </a:rPr>
              <a:t> Fine Motor </a:t>
            </a:r>
            <a:r>
              <a:rPr lang="pl-PL" sz="2000" b="0" dirty="0" err="1">
                <a:solidFill>
                  <a:schemeClr val="accent2">
                    <a:lumMod val="75000"/>
                  </a:schemeClr>
                </a:solidFill>
              </a:rPr>
              <a:t>Function</a:t>
            </a:r>
            <a:r>
              <a:rPr lang="pl-PL" sz="2000" b="0" dirty="0">
                <a:solidFill>
                  <a:schemeClr val="accent2">
                    <a:lumMod val="75000"/>
                  </a:schemeClr>
                </a:solidFill>
              </a:rPr>
              <a:t>) – </a:t>
            </a:r>
            <a:r>
              <a:rPr lang="en-GB" sz="2000" b="0" dirty="0">
                <a:solidFill>
                  <a:schemeClr val="accent2">
                    <a:lumMod val="75000"/>
                  </a:schemeClr>
                </a:solidFill>
              </a:rPr>
              <a:t>similar to MASC but only for upper limbs</a:t>
            </a:r>
          </a:p>
          <a:p>
            <a:pPr algn="just">
              <a:defRPr/>
            </a:pPr>
            <a:endParaRPr lang="pl-PL" sz="2000" b="0" dirty="0">
              <a:solidFill>
                <a:schemeClr val="accent2">
                  <a:lumMod val="75000"/>
                </a:schemeClr>
              </a:solidFill>
            </a:endParaRPr>
          </a:p>
          <a:p>
            <a:pPr algn="just">
              <a:defRPr/>
            </a:pPr>
            <a:r>
              <a:rPr lang="pl-PL" sz="2000" b="0" dirty="0">
                <a:solidFill>
                  <a:schemeClr val="accent2">
                    <a:lumMod val="75000"/>
                  </a:schemeClr>
                </a:solidFill>
              </a:rPr>
              <a:t>FAQ (Gillette </a:t>
            </a:r>
            <a:r>
              <a:rPr lang="pl-PL" sz="2000" b="0" dirty="0" err="1">
                <a:solidFill>
                  <a:schemeClr val="accent2">
                    <a:lumMod val="75000"/>
                  </a:schemeClr>
                </a:solidFill>
              </a:rPr>
              <a:t>Functional</a:t>
            </a:r>
            <a:r>
              <a:rPr lang="pl-PL" sz="2000" b="0" dirty="0">
                <a:solidFill>
                  <a:schemeClr val="accent2">
                    <a:lumMod val="75000"/>
                  </a:schemeClr>
                </a:solidFill>
              </a:rPr>
              <a:t> </a:t>
            </a:r>
            <a:r>
              <a:rPr lang="pl-PL" sz="2000" b="0" dirty="0" err="1">
                <a:solidFill>
                  <a:schemeClr val="accent2">
                    <a:lumMod val="75000"/>
                  </a:schemeClr>
                </a:solidFill>
              </a:rPr>
              <a:t>Assessment</a:t>
            </a:r>
            <a:r>
              <a:rPr lang="pl-PL" sz="2000" b="0" dirty="0">
                <a:solidFill>
                  <a:schemeClr val="accent2">
                    <a:lumMod val="75000"/>
                  </a:schemeClr>
                </a:solidFill>
              </a:rPr>
              <a:t> </a:t>
            </a:r>
            <a:r>
              <a:rPr lang="pl-PL" sz="2000" b="0" dirty="0" err="1">
                <a:solidFill>
                  <a:schemeClr val="accent2">
                    <a:lumMod val="75000"/>
                  </a:schemeClr>
                </a:solidFill>
              </a:rPr>
              <a:t>Questionnaire</a:t>
            </a:r>
            <a:r>
              <a:rPr lang="pl-PL" sz="2000" b="0" dirty="0">
                <a:solidFill>
                  <a:schemeClr val="accent2">
                    <a:lumMod val="75000"/>
                  </a:schemeClr>
                </a:solidFill>
              </a:rPr>
              <a:t>) –</a:t>
            </a:r>
            <a:r>
              <a:rPr lang="en-GB" sz="2000" b="0" dirty="0">
                <a:solidFill>
                  <a:schemeClr val="accent2">
                    <a:lumMod val="75000"/>
                  </a:schemeClr>
                </a:solidFill>
              </a:rPr>
              <a:t> evaluation system, which consists of a ten-level walk classification during 22 activities performed, assessed on the Likert scale from 0 to 5</a:t>
            </a:r>
            <a:endParaRPr lang="pl-PL" sz="2000" b="0" dirty="0">
              <a:solidFill>
                <a:schemeClr val="accent2">
                  <a:lumMod val="75000"/>
                </a:schemeClr>
              </a:solidFill>
            </a:endParaRPr>
          </a:p>
          <a:p>
            <a:pPr algn="just">
              <a:defRPr/>
            </a:pPr>
            <a:endParaRPr lang="pl-PL" sz="2000" b="0" dirty="0">
              <a:solidFill>
                <a:schemeClr val="accent2">
                  <a:lumMod val="75000"/>
                </a:schemeClr>
              </a:solidFill>
            </a:endParaRPr>
          </a:p>
        </p:txBody>
      </p:sp>
      <p:sp>
        <p:nvSpPr>
          <p:cNvPr id="11" name="Prostokąt 10">
            <a:extLst>
              <a:ext uri="{FF2B5EF4-FFF2-40B4-BE49-F238E27FC236}">
                <a16:creationId xmlns:a16="http://schemas.microsoft.com/office/drawing/2014/main" id="{B38C5FFD-85DB-4A5E-9D51-77C036A61BC4}"/>
              </a:ext>
            </a:extLst>
          </p:cNvPr>
          <p:cNvSpPr/>
          <p:nvPr/>
        </p:nvSpPr>
        <p:spPr>
          <a:xfrm>
            <a:off x="510758" y="908720"/>
            <a:ext cx="8135938" cy="461665"/>
          </a:xfrm>
          <a:prstGeom prst="rect">
            <a:avLst/>
          </a:prstGeom>
        </p:spPr>
        <p:txBody>
          <a:bodyPr>
            <a:spAutoFit/>
          </a:bodyPr>
          <a:lstStyle/>
          <a:p>
            <a:pPr algn="ctr">
              <a:defRPr/>
            </a:pPr>
            <a:r>
              <a:rPr lang="en-GB" sz="2400" dirty="0">
                <a:solidFill>
                  <a:schemeClr val="accent2">
                    <a:lumMod val="75000"/>
                  </a:schemeClr>
                </a:solidFill>
              </a:rPr>
              <a:t>Examples of indicators used in clinical practice</a:t>
            </a:r>
            <a:endParaRPr lang="en-US" sz="2400" b="0" dirty="0">
              <a:solidFill>
                <a:schemeClr val="accent2">
                  <a:lumMod val="75000"/>
                </a:schemeClr>
              </a:solidFill>
            </a:endParaRPr>
          </a:p>
        </p:txBody>
      </p:sp>
      <p:sp>
        <p:nvSpPr>
          <p:cNvPr id="10" name="Prostokąt 9">
            <a:extLst>
              <a:ext uri="{FF2B5EF4-FFF2-40B4-BE49-F238E27FC236}">
                <a16:creationId xmlns:a16="http://schemas.microsoft.com/office/drawing/2014/main" id="{D1270430-77D5-4D3D-A500-E75C938C54E3}"/>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1418241178"/>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1200329"/>
          </a:xfrm>
          <a:prstGeom prst="rect">
            <a:avLst/>
          </a:prstGeom>
        </p:spPr>
        <p:txBody>
          <a:bodyPr>
            <a:spAutoFit/>
          </a:bodyPr>
          <a:lstStyle/>
          <a:p>
            <a:pPr algn="ctr">
              <a:defRPr/>
            </a:pPr>
            <a:r>
              <a:rPr lang="en-GB" sz="2400" dirty="0">
                <a:solidFill>
                  <a:schemeClr val="accent2">
                    <a:lumMod val="75000"/>
                  </a:schemeClr>
                </a:solidFill>
              </a:rPr>
              <a:t>Test Up and Go as an example of a test for assessing the patient's functional abilities</a:t>
            </a:r>
          </a:p>
          <a:p>
            <a:pPr algn="ctr">
              <a:defRPr/>
            </a:pPr>
            <a:r>
              <a:rPr lang="en-GB" sz="2400" dirty="0">
                <a:solidFill>
                  <a:schemeClr val="accent2">
                    <a:lumMod val="75000"/>
                  </a:schemeClr>
                </a:solidFill>
              </a:rPr>
              <a:t>- test used in clinical </a:t>
            </a:r>
            <a:r>
              <a:rPr lang="en-GB" sz="2400" dirty="0" err="1">
                <a:solidFill>
                  <a:schemeClr val="accent2">
                    <a:lumMod val="75000"/>
                  </a:schemeClr>
                </a:solidFill>
              </a:rPr>
              <a:t>sssessment</a:t>
            </a:r>
            <a:endParaRPr lang="en-US" sz="2400" b="0" dirty="0">
              <a:solidFill>
                <a:schemeClr val="accent2">
                  <a:lumMod val="75000"/>
                </a:schemeClr>
              </a:solidFill>
            </a:endParaRPr>
          </a:p>
        </p:txBody>
      </p:sp>
      <p:pic>
        <p:nvPicPr>
          <p:cNvPr id="3" name="Obraz 2" descr="Obraz zawierający rysunek&#10;&#10;Opis wygenerowany automatycznie">
            <a:extLst>
              <a:ext uri="{FF2B5EF4-FFF2-40B4-BE49-F238E27FC236}">
                <a16:creationId xmlns:a16="http://schemas.microsoft.com/office/drawing/2014/main" id="{E223C06B-032E-4D3B-904F-C708E8640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576" y="2276872"/>
            <a:ext cx="3816424" cy="2632532"/>
          </a:xfrm>
          <a:prstGeom prst="rect">
            <a:avLst/>
          </a:prstGeom>
        </p:spPr>
      </p:pic>
      <p:sp>
        <p:nvSpPr>
          <p:cNvPr id="11" name="CuadroTexto 2">
            <a:extLst>
              <a:ext uri="{FF2B5EF4-FFF2-40B4-BE49-F238E27FC236}">
                <a16:creationId xmlns:a16="http://schemas.microsoft.com/office/drawing/2014/main" id="{5AE2199B-3A8C-40F6-91B8-4B33C4674B35}"/>
              </a:ext>
            </a:extLst>
          </p:cNvPr>
          <p:cNvSpPr txBox="1"/>
          <p:nvPr/>
        </p:nvSpPr>
        <p:spPr>
          <a:xfrm>
            <a:off x="5497840" y="5445224"/>
            <a:ext cx="3672408" cy="400110"/>
          </a:xfrm>
          <a:prstGeom prst="rect">
            <a:avLst/>
          </a:prstGeom>
          <a:noFill/>
        </p:spPr>
        <p:txBody>
          <a:bodyPr wrap="square" rtlCol="0">
            <a:spAutoFit/>
          </a:bodyPr>
          <a:lstStyle/>
          <a:p>
            <a:pPr algn="r"/>
            <a:r>
              <a:rPr lang="en-GB" i="1" dirty="0">
                <a:solidFill>
                  <a:schemeClr val="accent2"/>
                </a:solidFill>
              </a:rPr>
              <a:t>Source </a:t>
            </a:r>
            <a:r>
              <a:rPr lang="pl-PL" i="1" dirty="0">
                <a:solidFill>
                  <a:schemeClr val="accent2"/>
                </a:solidFill>
              </a:rPr>
              <a:t>https://x10therapy.com/wp-content/uploads/2019/08/TUG-TEST.jpg</a:t>
            </a:r>
            <a:r>
              <a:rPr lang="en-GB" i="1" dirty="0">
                <a:solidFill>
                  <a:schemeClr val="accent2"/>
                </a:solidFill>
              </a:rPr>
              <a:t> </a:t>
            </a:r>
            <a:r>
              <a:rPr lang="pl-PL" i="1" dirty="0">
                <a:solidFill>
                  <a:schemeClr val="accent2"/>
                </a:solidFill>
              </a:rPr>
              <a:t>15.01.2020</a:t>
            </a:r>
            <a:endParaRPr lang="en-GB" i="1" dirty="0">
              <a:solidFill>
                <a:schemeClr val="accent2"/>
              </a:solidFill>
            </a:endParaRPr>
          </a:p>
        </p:txBody>
      </p:sp>
      <p:sp>
        <p:nvSpPr>
          <p:cNvPr id="14" name="Prostokąt 3">
            <a:extLst>
              <a:ext uri="{FF2B5EF4-FFF2-40B4-BE49-F238E27FC236}">
                <a16:creationId xmlns:a16="http://schemas.microsoft.com/office/drawing/2014/main" id="{7780CE23-5D34-4C26-BB78-773E61DB97B7}"/>
              </a:ext>
            </a:extLst>
          </p:cNvPr>
          <p:cNvSpPr/>
          <p:nvPr/>
        </p:nvSpPr>
        <p:spPr>
          <a:xfrm>
            <a:off x="251520" y="2060848"/>
            <a:ext cx="8250305" cy="3477875"/>
          </a:xfrm>
          <a:prstGeom prst="rect">
            <a:avLst/>
          </a:prstGeom>
        </p:spPr>
        <p:txBody>
          <a:bodyPr wrap="square">
            <a:spAutoFit/>
          </a:bodyPr>
          <a:lstStyle/>
          <a:p>
            <a:pPr algn="just">
              <a:defRPr/>
            </a:pPr>
            <a:r>
              <a:rPr lang="en-GB" sz="2000" b="0" dirty="0">
                <a:solidFill>
                  <a:schemeClr val="accent2">
                    <a:lumMod val="75000"/>
                  </a:schemeClr>
                </a:solidFill>
              </a:rPr>
              <a:t>At the "START" command, the subject has the task of:</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1. Stand up from the chair</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2. Cover the distance 3 meters at a normal pace</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3. Cross the line ending the designated distance</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4. Make a 180 degree rotation</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5. Return to the chair and re-sit</a:t>
            </a:r>
          </a:p>
        </p:txBody>
      </p:sp>
      <p:sp>
        <p:nvSpPr>
          <p:cNvPr id="12" name="Prostokąt 11">
            <a:extLst>
              <a:ext uri="{FF2B5EF4-FFF2-40B4-BE49-F238E27FC236}">
                <a16:creationId xmlns:a16="http://schemas.microsoft.com/office/drawing/2014/main" id="{F8DA981E-16EF-43E7-A2DF-D028D47B3FEC}"/>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1324425624"/>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CuadroTexto 2">
            <a:extLst>
              <a:ext uri="{FF2B5EF4-FFF2-40B4-BE49-F238E27FC236}">
                <a16:creationId xmlns:a16="http://schemas.microsoft.com/office/drawing/2014/main" id="{5AE2199B-3A8C-40F6-91B8-4B33C4674B35}"/>
              </a:ext>
            </a:extLst>
          </p:cNvPr>
          <p:cNvSpPr txBox="1"/>
          <p:nvPr/>
        </p:nvSpPr>
        <p:spPr>
          <a:xfrm>
            <a:off x="5460756" y="5738197"/>
            <a:ext cx="3672408" cy="400110"/>
          </a:xfrm>
          <a:prstGeom prst="rect">
            <a:avLst/>
          </a:prstGeom>
          <a:noFill/>
        </p:spPr>
        <p:txBody>
          <a:bodyPr wrap="square" rtlCol="0">
            <a:spAutoFit/>
          </a:bodyPr>
          <a:lstStyle/>
          <a:p>
            <a:pPr algn="r"/>
            <a:r>
              <a:rPr lang="en-GB" i="1" dirty="0">
                <a:solidFill>
                  <a:schemeClr val="accent2"/>
                </a:solidFill>
              </a:rPr>
              <a:t>Source </a:t>
            </a:r>
            <a:r>
              <a:rPr lang="pl-PL" i="1" dirty="0">
                <a:solidFill>
                  <a:schemeClr val="accent2"/>
                </a:solidFill>
              </a:rPr>
              <a:t>http://dpssopot.pl/wp-content/uploads/2014/06/</a:t>
            </a:r>
            <a:r>
              <a:rPr lang="en-GB" i="1" dirty="0">
                <a:solidFill>
                  <a:schemeClr val="accent2"/>
                </a:solidFill>
              </a:rPr>
              <a:t> </a:t>
            </a:r>
            <a:r>
              <a:rPr lang="pl-PL" i="1" dirty="0">
                <a:solidFill>
                  <a:schemeClr val="accent2"/>
                </a:solidFill>
              </a:rPr>
              <a:t>15.01.2020</a:t>
            </a:r>
            <a:endParaRPr lang="en-GB" i="1" dirty="0">
              <a:solidFill>
                <a:schemeClr val="accent2"/>
              </a:solidFill>
            </a:endParaRPr>
          </a:p>
        </p:txBody>
      </p:sp>
      <p:sp>
        <p:nvSpPr>
          <p:cNvPr id="14" name="Prostokąt 3">
            <a:extLst>
              <a:ext uri="{FF2B5EF4-FFF2-40B4-BE49-F238E27FC236}">
                <a16:creationId xmlns:a16="http://schemas.microsoft.com/office/drawing/2014/main" id="{7780CE23-5D34-4C26-BB78-773E61DB97B7}"/>
              </a:ext>
            </a:extLst>
          </p:cNvPr>
          <p:cNvSpPr/>
          <p:nvPr/>
        </p:nvSpPr>
        <p:spPr>
          <a:xfrm>
            <a:off x="251520" y="1844824"/>
            <a:ext cx="8250305" cy="3785652"/>
          </a:xfrm>
          <a:prstGeom prst="rect">
            <a:avLst/>
          </a:prstGeom>
        </p:spPr>
        <p:txBody>
          <a:bodyPr wrap="square">
            <a:spAutoFit/>
          </a:bodyPr>
          <a:lstStyle/>
          <a:p>
            <a:pPr algn="just">
              <a:defRPr/>
            </a:pPr>
            <a:r>
              <a:rPr lang="en-GB" sz="2000" b="0" dirty="0">
                <a:solidFill>
                  <a:schemeClr val="accent2">
                    <a:lumMod val="75000"/>
                  </a:schemeClr>
                </a:solidFill>
              </a:rPr>
              <a:t>RESULTS :</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&lt;10 seconds - norm, proper functional efficiency (low risk of falls)</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10-19 seconds - the examined person can go outside on their own, does not need walking equipment, independent in most everyday activities, in-depth assessment of falls risk is recommended (average risk of falls)</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&gt; / = 19seconds - significantly reduced functional efficiency, cannot go outside alone, auxiliary walking equipment recommended (high risk of falls)</a:t>
            </a:r>
          </a:p>
        </p:txBody>
      </p:sp>
      <p:sp>
        <p:nvSpPr>
          <p:cNvPr id="10" name="Prostokąt 9">
            <a:extLst>
              <a:ext uri="{FF2B5EF4-FFF2-40B4-BE49-F238E27FC236}">
                <a16:creationId xmlns:a16="http://schemas.microsoft.com/office/drawing/2014/main" id="{93FC4B6A-EFCE-4448-853B-DA2949045EFB}"/>
              </a:ext>
            </a:extLst>
          </p:cNvPr>
          <p:cNvSpPr/>
          <p:nvPr/>
        </p:nvSpPr>
        <p:spPr>
          <a:xfrm>
            <a:off x="504031" y="836712"/>
            <a:ext cx="8135938" cy="1200329"/>
          </a:xfrm>
          <a:prstGeom prst="rect">
            <a:avLst/>
          </a:prstGeom>
        </p:spPr>
        <p:txBody>
          <a:bodyPr>
            <a:spAutoFit/>
          </a:bodyPr>
          <a:lstStyle/>
          <a:p>
            <a:pPr algn="ctr">
              <a:defRPr/>
            </a:pPr>
            <a:r>
              <a:rPr lang="en-GB" sz="2400" dirty="0">
                <a:solidFill>
                  <a:schemeClr val="accent2">
                    <a:lumMod val="75000"/>
                  </a:schemeClr>
                </a:solidFill>
              </a:rPr>
              <a:t>Test Up and Go as an example of a test for assessing the patient's functional abilities</a:t>
            </a:r>
          </a:p>
          <a:p>
            <a:pPr algn="ctr">
              <a:defRPr/>
            </a:pPr>
            <a:r>
              <a:rPr lang="en-GB" sz="2400" dirty="0">
                <a:solidFill>
                  <a:schemeClr val="accent2">
                    <a:lumMod val="75000"/>
                  </a:schemeClr>
                </a:solidFill>
              </a:rPr>
              <a:t>- test used in clinical </a:t>
            </a:r>
            <a:r>
              <a:rPr lang="en-GB" sz="2400" dirty="0" err="1">
                <a:solidFill>
                  <a:schemeClr val="accent2">
                    <a:lumMod val="75000"/>
                  </a:schemeClr>
                </a:solidFill>
              </a:rPr>
              <a:t>sssessment</a:t>
            </a:r>
            <a:endParaRPr lang="en-US" sz="2400" b="0" dirty="0">
              <a:solidFill>
                <a:schemeClr val="accent2">
                  <a:lumMod val="75000"/>
                </a:schemeClr>
              </a:solidFill>
            </a:endParaRPr>
          </a:p>
        </p:txBody>
      </p:sp>
      <p:sp>
        <p:nvSpPr>
          <p:cNvPr id="12" name="Prostokąt 11">
            <a:extLst>
              <a:ext uri="{FF2B5EF4-FFF2-40B4-BE49-F238E27FC236}">
                <a16:creationId xmlns:a16="http://schemas.microsoft.com/office/drawing/2014/main" id="{EC51B464-326E-4F42-93D1-6A511ED77BB8}"/>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837645933"/>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830997"/>
          </a:xfrm>
          <a:prstGeom prst="rect">
            <a:avLst/>
          </a:prstGeom>
        </p:spPr>
        <p:txBody>
          <a:bodyPr>
            <a:spAutoFit/>
          </a:bodyPr>
          <a:lstStyle/>
          <a:p>
            <a:pPr algn="ctr">
              <a:defRPr/>
            </a:pPr>
            <a:r>
              <a:rPr lang="en-GB" sz="2400" dirty="0">
                <a:solidFill>
                  <a:schemeClr val="accent2">
                    <a:lumMod val="75000"/>
                  </a:schemeClr>
                </a:solidFill>
              </a:rPr>
              <a:t>Advantages and disadvantages of assessing functional abilities in classic clinical assessment</a:t>
            </a:r>
            <a:endParaRPr lang="en-US" sz="2400" b="0" dirty="0">
              <a:solidFill>
                <a:schemeClr val="accent2">
                  <a:lumMod val="75000"/>
                </a:schemeClr>
              </a:solidFill>
            </a:endParaRPr>
          </a:p>
        </p:txBody>
      </p:sp>
      <p:sp>
        <p:nvSpPr>
          <p:cNvPr id="10" name="Prostokąt 3">
            <a:extLst>
              <a:ext uri="{FF2B5EF4-FFF2-40B4-BE49-F238E27FC236}">
                <a16:creationId xmlns:a16="http://schemas.microsoft.com/office/drawing/2014/main" id="{05574EE3-788B-43CD-9441-43C59CB47931}"/>
              </a:ext>
            </a:extLst>
          </p:cNvPr>
          <p:cNvSpPr/>
          <p:nvPr/>
        </p:nvSpPr>
        <p:spPr>
          <a:xfrm>
            <a:off x="251521" y="1835190"/>
            <a:ext cx="4320479" cy="2554545"/>
          </a:xfrm>
          <a:prstGeom prst="rect">
            <a:avLst/>
          </a:prstGeom>
        </p:spPr>
        <p:txBody>
          <a:bodyPr wrap="square">
            <a:spAutoFit/>
          </a:bodyPr>
          <a:lstStyle/>
          <a:p>
            <a:pPr algn="ctr">
              <a:defRPr/>
            </a:pPr>
            <a:r>
              <a:rPr lang="en-GB" sz="2000" dirty="0">
                <a:solidFill>
                  <a:srgbClr val="00B050"/>
                </a:solidFill>
              </a:rPr>
              <a:t>Advantages</a:t>
            </a:r>
          </a:p>
          <a:p>
            <a:pPr marL="457200" indent="-457200">
              <a:buFont typeface="+mj-lt"/>
              <a:buAutoNum type="arabicPeriod"/>
              <a:defRPr/>
            </a:pPr>
            <a:r>
              <a:rPr lang="en-GB" sz="2000" b="0" dirty="0">
                <a:solidFill>
                  <a:schemeClr val="accent2">
                    <a:lumMod val="75000"/>
                  </a:schemeClr>
                </a:solidFill>
              </a:rPr>
              <a:t>They do not require a lot of time</a:t>
            </a:r>
          </a:p>
          <a:p>
            <a:pPr marL="457200" indent="-457200">
              <a:buFont typeface="+mj-lt"/>
              <a:buAutoNum type="arabicPeriod"/>
              <a:defRPr/>
            </a:pPr>
            <a:r>
              <a:rPr lang="en-GB" sz="2000" b="0" dirty="0">
                <a:solidFill>
                  <a:schemeClr val="accent2">
                    <a:lumMod val="75000"/>
                  </a:schemeClr>
                </a:solidFill>
              </a:rPr>
              <a:t>They do not require specialized equipment</a:t>
            </a:r>
          </a:p>
          <a:p>
            <a:pPr marL="457200" indent="-457200">
              <a:buFont typeface="+mj-lt"/>
              <a:buAutoNum type="arabicPeriod"/>
              <a:defRPr/>
            </a:pPr>
            <a:r>
              <a:rPr lang="en-GB" sz="2000" b="0" dirty="0">
                <a:solidFill>
                  <a:schemeClr val="accent2">
                    <a:lumMod val="75000"/>
                  </a:schemeClr>
                </a:solidFill>
              </a:rPr>
              <a:t>They can be carried out in clinical settings</a:t>
            </a:r>
          </a:p>
          <a:p>
            <a:pPr marL="457200" indent="-457200">
              <a:buFont typeface="+mj-lt"/>
              <a:buAutoNum type="arabicPeriod"/>
              <a:defRPr/>
            </a:pPr>
            <a:r>
              <a:rPr lang="en-GB" sz="2000" b="0" dirty="0">
                <a:solidFill>
                  <a:schemeClr val="accent2">
                    <a:lumMod val="75000"/>
                  </a:schemeClr>
                </a:solidFill>
              </a:rPr>
              <a:t>They can be performed by a person after a short training</a:t>
            </a:r>
          </a:p>
        </p:txBody>
      </p:sp>
      <p:sp>
        <p:nvSpPr>
          <p:cNvPr id="12" name="Prostokąt 3">
            <a:extLst>
              <a:ext uri="{FF2B5EF4-FFF2-40B4-BE49-F238E27FC236}">
                <a16:creationId xmlns:a16="http://schemas.microsoft.com/office/drawing/2014/main" id="{90605DB6-FEAE-4586-8462-544FFE24263D}"/>
              </a:ext>
            </a:extLst>
          </p:cNvPr>
          <p:cNvSpPr/>
          <p:nvPr/>
        </p:nvSpPr>
        <p:spPr>
          <a:xfrm>
            <a:off x="4788024" y="1835190"/>
            <a:ext cx="3672408" cy="1323439"/>
          </a:xfrm>
          <a:prstGeom prst="rect">
            <a:avLst/>
          </a:prstGeom>
        </p:spPr>
        <p:txBody>
          <a:bodyPr wrap="square">
            <a:spAutoFit/>
          </a:bodyPr>
          <a:lstStyle/>
          <a:p>
            <a:pPr algn="ctr">
              <a:defRPr/>
            </a:pPr>
            <a:r>
              <a:rPr lang="en-GB" sz="2000" dirty="0">
                <a:solidFill>
                  <a:srgbClr val="C00000"/>
                </a:solidFill>
              </a:rPr>
              <a:t>Disadvantages</a:t>
            </a:r>
          </a:p>
          <a:p>
            <a:pPr marL="457200" indent="-457200">
              <a:buFont typeface="+mj-lt"/>
              <a:buAutoNum type="arabicPeriod"/>
              <a:defRPr/>
            </a:pPr>
            <a:r>
              <a:rPr lang="pl-PL" sz="2000" b="0" dirty="0" err="1">
                <a:solidFill>
                  <a:srgbClr val="262673"/>
                </a:solidFill>
              </a:rPr>
              <a:t>Sub</a:t>
            </a:r>
            <a:r>
              <a:rPr lang="en-GB" sz="2000" b="0" dirty="0" err="1">
                <a:solidFill>
                  <a:srgbClr val="262673"/>
                </a:solidFill>
              </a:rPr>
              <a:t>jective</a:t>
            </a:r>
            <a:endParaRPr lang="en-GB" sz="2000" b="0" dirty="0">
              <a:solidFill>
                <a:srgbClr val="262673"/>
              </a:solidFill>
            </a:endParaRPr>
          </a:p>
          <a:p>
            <a:pPr marL="457200" indent="-457200">
              <a:buFont typeface="+mj-lt"/>
              <a:buAutoNum type="arabicPeriod"/>
              <a:defRPr/>
            </a:pPr>
            <a:r>
              <a:rPr lang="en-GB" sz="2000" b="0" dirty="0">
                <a:solidFill>
                  <a:srgbClr val="262673"/>
                </a:solidFill>
              </a:rPr>
              <a:t>Inaccurate</a:t>
            </a:r>
          </a:p>
          <a:p>
            <a:pPr marL="457200" indent="-457200">
              <a:buFont typeface="+mj-lt"/>
              <a:buAutoNum type="arabicPeriod"/>
              <a:defRPr/>
            </a:pPr>
            <a:r>
              <a:rPr lang="en-GB" sz="2000" b="0" dirty="0">
                <a:solidFill>
                  <a:srgbClr val="262673"/>
                </a:solidFill>
              </a:rPr>
              <a:t>Non unique results</a:t>
            </a:r>
            <a:endParaRPr lang="pl-PL" sz="2000" dirty="0">
              <a:solidFill>
                <a:srgbClr val="C00000"/>
              </a:solidFill>
            </a:endParaRPr>
          </a:p>
        </p:txBody>
      </p:sp>
      <p:sp>
        <p:nvSpPr>
          <p:cNvPr id="13" name="Prostokąt 3">
            <a:extLst>
              <a:ext uri="{FF2B5EF4-FFF2-40B4-BE49-F238E27FC236}">
                <a16:creationId xmlns:a16="http://schemas.microsoft.com/office/drawing/2014/main" id="{2AA7D005-B297-47E2-8DFA-A6B20533BA23}"/>
              </a:ext>
            </a:extLst>
          </p:cNvPr>
          <p:cNvSpPr/>
          <p:nvPr/>
        </p:nvSpPr>
        <p:spPr>
          <a:xfrm>
            <a:off x="179512" y="4400088"/>
            <a:ext cx="8856984" cy="1631216"/>
          </a:xfrm>
          <a:prstGeom prst="rect">
            <a:avLst/>
          </a:prstGeom>
        </p:spPr>
        <p:txBody>
          <a:bodyPr wrap="square">
            <a:spAutoFit/>
          </a:bodyPr>
          <a:lstStyle/>
          <a:p>
            <a:pPr algn="ctr">
              <a:defRPr/>
            </a:pPr>
            <a:r>
              <a:rPr lang="en-GB" sz="2000" dirty="0">
                <a:solidFill>
                  <a:srgbClr val="FF6600"/>
                </a:solidFill>
              </a:rPr>
              <a:t>LIMITATIONS</a:t>
            </a:r>
          </a:p>
          <a:p>
            <a:pPr marL="457200" indent="-457200">
              <a:buFont typeface="+mj-lt"/>
              <a:buAutoNum type="arabicPeriod"/>
              <a:defRPr/>
            </a:pPr>
            <a:r>
              <a:rPr lang="en-GB" sz="2000" b="0" dirty="0">
                <a:solidFill>
                  <a:srgbClr val="262673"/>
                </a:solidFill>
              </a:rPr>
              <a:t>They do not allow accurate measurements of the patient's movement system</a:t>
            </a:r>
          </a:p>
          <a:p>
            <a:pPr marL="457200" indent="-457200">
              <a:buFont typeface="+mj-lt"/>
              <a:buAutoNum type="arabicPeriod"/>
              <a:defRPr/>
            </a:pPr>
            <a:r>
              <a:rPr lang="en-GB" sz="2000" b="0" dirty="0">
                <a:solidFill>
                  <a:srgbClr val="262673"/>
                </a:solidFill>
              </a:rPr>
              <a:t>They are based solely on external observations </a:t>
            </a:r>
          </a:p>
          <a:p>
            <a:pPr>
              <a:defRPr/>
            </a:pPr>
            <a:r>
              <a:rPr lang="en-GB" sz="2000" b="0" dirty="0">
                <a:solidFill>
                  <a:srgbClr val="262673"/>
                </a:solidFill>
              </a:rPr>
              <a:t>       (they do not allow assessing the patient's internal tissues)</a:t>
            </a:r>
            <a:endParaRPr lang="pl-PL" sz="2000" b="0" dirty="0">
              <a:solidFill>
                <a:srgbClr val="262673"/>
              </a:solidFill>
            </a:endParaRPr>
          </a:p>
        </p:txBody>
      </p:sp>
      <p:sp>
        <p:nvSpPr>
          <p:cNvPr id="11" name="Prostokąt 10">
            <a:extLst>
              <a:ext uri="{FF2B5EF4-FFF2-40B4-BE49-F238E27FC236}">
                <a16:creationId xmlns:a16="http://schemas.microsoft.com/office/drawing/2014/main" id="{6083C657-482D-4D82-A455-7B6F93FC094E}"/>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Summary</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199724472"/>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830997"/>
          </a:xfrm>
          <a:prstGeom prst="rect">
            <a:avLst/>
          </a:prstGeom>
        </p:spPr>
        <p:txBody>
          <a:bodyPr>
            <a:spAutoFit/>
          </a:bodyPr>
          <a:lstStyle/>
          <a:p>
            <a:pPr algn="ctr">
              <a:defRPr/>
            </a:pPr>
            <a:r>
              <a:rPr lang="pl-PL" sz="2400" dirty="0" err="1">
                <a:solidFill>
                  <a:schemeClr val="accent2">
                    <a:lumMod val="75000"/>
                  </a:schemeClr>
                </a:solidFill>
              </a:rPr>
              <a:t>Instrumented</a:t>
            </a:r>
            <a:r>
              <a:rPr lang="pl-PL" sz="2400" dirty="0">
                <a:solidFill>
                  <a:schemeClr val="accent2">
                    <a:lumMod val="75000"/>
                  </a:schemeClr>
                </a:solidFill>
              </a:rPr>
              <a:t> Analysis</a:t>
            </a: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510758" y="1617384"/>
            <a:ext cx="7992888" cy="1323439"/>
          </a:xfrm>
          <a:prstGeom prst="rect">
            <a:avLst/>
          </a:prstGeom>
        </p:spPr>
        <p:txBody>
          <a:bodyPr wrap="square">
            <a:spAutoFit/>
          </a:bodyPr>
          <a:lstStyle/>
          <a:p>
            <a:pPr marL="342900" indent="-342900" algn="just">
              <a:buFontTx/>
              <a:buChar char="-"/>
              <a:defRPr/>
            </a:pPr>
            <a:r>
              <a:rPr lang="en-US" sz="2000" b="0" dirty="0">
                <a:solidFill>
                  <a:schemeClr val="accent2">
                    <a:lumMod val="75000"/>
                  </a:schemeClr>
                </a:solidFill>
              </a:rPr>
              <a:t>Methods for analyzing physical phenomena and / or movement possibilities using specialized measuring devices. This analysis is most often carried out in specialized laboratories, often in combination with scientific units (universities)</a:t>
            </a:r>
            <a:endParaRPr lang="pl-PL" sz="2000" b="0" dirty="0">
              <a:solidFill>
                <a:schemeClr val="accent2">
                  <a:lumMod val="75000"/>
                </a:schemeClr>
              </a:solidFill>
            </a:endParaRPr>
          </a:p>
        </p:txBody>
      </p:sp>
      <p:sp>
        <p:nvSpPr>
          <p:cNvPr id="10" name="CuadroTexto 2">
            <a:extLst>
              <a:ext uri="{FF2B5EF4-FFF2-40B4-BE49-F238E27FC236}">
                <a16:creationId xmlns:a16="http://schemas.microsoft.com/office/drawing/2014/main" id="{76ECD4A2-E459-4E49-9EFA-C62482487147}"/>
              </a:ext>
            </a:extLst>
          </p:cNvPr>
          <p:cNvSpPr txBox="1"/>
          <p:nvPr/>
        </p:nvSpPr>
        <p:spPr>
          <a:xfrm>
            <a:off x="5292080" y="2965935"/>
            <a:ext cx="3672408" cy="246221"/>
          </a:xfrm>
          <a:prstGeom prst="rect">
            <a:avLst/>
          </a:prstGeom>
          <a:noFill/>
        </p:spPr>
        <p:txBody>
          <a:bodyPr wrap="square" rtlCol="0">
            <a:spAutoFit/>
          </a:bodyPr>
          <a:lstStyle/>
          <a:p>
            <a:pPr algn="just"/>
            <a:r>
              <a:rPr lang="pl-PL" i="1" dirty="0">
                <a:solidFill>
                  <a:schemeClr val="accent2"/>
                </a:solidFill>
              </a:rPr>
              <a:t>Source: https://www.lifemark.ca/services/fae 15.01.2020</a:t>
            </a:r>
            <a:endParaRPr lang="en-GB" i="1" dirty="0">
              <a:solidFill>
                <a:schemeClr val="accent2"/>
              </a:solidFill>
            </a:endParaRPr>
          </a:p>
        </p:txBody>
      </p:sp>
      <p:pic>
        <p:nvPicPr>
          <p:cNvPr id="11" name="Obraz 10" descr="Obraz zawierający wewnątrz, pomieszczenie, monitor, siedzi&#10;&#10;Opis wygenerowany automatycznie">
            <a:extLst>
              <a:ext uri="{FF2B5EF4-FFF2-40B4-BE49-F238E27FC236}">
                <a16:creationId xmlns:a16="http://schemas.microsoft.com/office/drawing/2014/main" id="{E51A7DEB-72D6-4B44-9E38-0CB14E63F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539" y="3556376"/>
            <a:ext cx="3384376" cy="2259071"/>
          </a:xfrm>
          <a:prstGeom prst="rect">
            <a:avLst/>
          </a:prstGeom>
        </p:spPr>
      </p:pic>
      <p:sp>
        <p:nvSpPr>
          <p:cNvPr id="12" name="CuadroTexto 2">
            <a:extLst>
              <a:ext uri="{FF2B5EF4-FFF2-40B4-BE49-F238E27FC236}">
                <a16:creationId xmlns:a16="http://schemas.microsoft.com/office/drawing/2014/main" id="{29A38E1D-B321-4939-8E51-A2E756227F96}"/>
              </a:ext>
            </a:extLst>
          </p:cNvPr>
          <p:cNvSpPr txBox="1"/>
          <p:nvPr/>
        </p:nvSpPr>
        <p:spPr>
          <a:xfrm>
            <a:off x="2987824" y="5819712"/>
            <a:ext cx="5953934" cy="246221"/>
          </a:xfrm>
          <a:prstGeom prst="rect">
            <a:avLst/>
          </a:prstGeom>
          <a:noFill/>
        </p:spPr>
        <p:txBody>
          <a:bodyPr wrap="square" rtlCol="0">
            <a:spAutoFit/>
          </a:bodyPr>
          <a:lstStyle/>
          <a:p>
            <a:r>
              <a:rPr lang="pl-PL" i="1" dirty="0">
                <a:solidFill>
                  <a:schemeClr val="accent2"/>
                </a:solidFill>
              </a:rPr>
              <a:t>Source : https://www.ncn.gov.pl/finansowanie-nauki/przyklady-projektow/switonski 15.01.2020</a:t>
            </a:r>
            <a:endParaRPr lang="en-GB" i="1" dirty="0">
              <a:solidFill>
                <a:schemeClr val="accent2"/>
              </a:solidFill>
            </a:endParaRPr>
          </a:p>
        </p:txBody>
      </p:sp>
      <p:sp>
        <p:nvSpPr>
          <p:cNvPr id="13" name="Prostokąt 12">
            <a:extLst>
              <a:ext uri="{FF2B5EF4-FFF2-40B4-BE49-F238E27FC236}">
                <a16:creationId xmlns:a16="http://schemas.microsoft.com/office/drawing/2014/main" id="{CBA0D775-A845-42E7-8E98-5D9C9325A619}"/>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065150767"/>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3">
            <a:extLst>
              <a:ext uri="{FF2B5EF4-FFF2-40B4-BE49-F238E27FC236}">
                <a16:creationId xmlns:a16="http://schemas.microsoft.com/office/drawing/2014/main" id="{4E81B037-89E7-420D-AB1F-8D32EE150983}"/>
              </a:ext>
            </a:extLst>
          </p:cNvPr>
          <p:cNvSpPr/>
          <p:nvPr/>
        </p:nvSpPr>
        <p:spPr>
          <a:xfrm>
            <a:off x="510758" y="1617384"/>
            <a:ext cx="7992888" cy="4370427"/>
          </a:xfrm>
          <a:prstGeom prst="rect">
            <a:avLst/>
          </a:prstGeom>
        </p:spPr>
        <p:txBody>
          <a:bodyPr wrap="square">
            <a:spAutoFit/>
          </a:bodyPr>
          <a:lstStyle/>
          <a:p>
            <a:pPr algn="just">
              <a:defRPr/>
            </a:pPr>
            <a:r>
              <a:rPr lang="en-US" sz="2000" b="0" dirty="0">
                <a:solidFill>
                  <a:schemeClr val="accent2">
                    <a:lumMod val="75000"/>
                  </a:schemeClr>
                </a:solidFill>
              </a:rPr>
              <a:t>The results of instrumental analysis are most often biomechanical quantities describing e.g.</a:t>
            </a:r>
            <a:r>
              <a:rPr lang="pl-PL" sz="2000" b="0" dirty="0">
                <a:solidFill>
                  <a:schemeClr val="accent2">
                    <a:lumMod val="75000"/>
                  </a:schemeClr>
                </a:solidFill>
              </a:rPr>
              <a:t>:</a:t>
            </a:r>
          </a:p>
          <a:p>
            <a:pPr algn="just">
              <a:defRPr/>
            </a:pPr>
            <a:endParaRPr lang="pl-PL" sz="2000" b="0" dirty="0">
              <a:solidFill>
                <a:schemeClr val="accent2">
                  <a:lumMod val="75000"/>
                </a:schemeClr>
              </a:solidFill>
            </a:endParaRPr>
          </a:p>
          <a:p>
            <a:pPr marL="457200" indent="-457200" algn="just">
              <a:buFont typeface="+mj-lt"/>
              <a:buAutoNum type="arabicPeriod"/>
              <a:defRPr/>
            </a:pPr>
            <a:r>
              <a:rPr lang="pl-PL" sz="1800" b="0" dirty="0">
                <a:solidFill>
                  <a:schemeClr val="accent2">
                    <a:lumMod val="75000"/>
                  </a:schemeClr>
                </a:solidFill>
              </a:rPr>
              <a:t> </a:t>
            </a:r>
            <a:r>
              <a:rPr lang="pl-PL" sz="1800" b="0" dirty="0" err="1">
                <a:solidFill>
                  <a:schemeClr val="accent2">
                    <a:lumMod val="75000"/>
                  </a:schemeClr>
                </a:solidFill>
              </a:rPr>
              <a:t>Gait</a:t>
            </a:r>
            <a:r>
              <a:rPr lang="en-US" sz="1800" b="0" dirty="0">
                <a:solidFill>
                  <a:schemeClr val="accent2">
                    <a:lumMod val="75000"/>
                  </a:schemeClr>
                </a:solidFill>
              </a:rPr>
              <a:t> parameters</a:t>
            </a:r>
          </a:p>
          <a:p>
            <a:pPr marL="914400" lvl="1" indent="-457200" algn="just">
              <a:buFont typeface="+mj-lt"/>
              <a:buAutoNum type="arabicPeriod"/>
              <a:defRPr/>
            </a:pPr>
            <a:r>
              <a:rPr lang="en-US" sz="1800" b="0" dirty="0">
                <a:solidFill>
                  <a:schemeClr val="accent2">
                    <a:lumMod val="75000"/>
                  </a:schemeClr>
                </a:solidFill>
              </a:rPr>
              <a:t>speed</a:t>
            </a:r>
          </a:p>
          <a:p>
            <a:pPr marL="914400" lvl="1" indent="-457200" algn="just">
              <a:buFont typeface="+mj-lt"/>
              <a:buAutoNum type="arabicPeriod"/>
              <a:defRPr/>
            </a:pPr>
            <a:r>
              <a:rPr lang="en-US" sz="1800" b="0" dirty="0">
                <a:solidFill>
                  <a:schemeClr val="accent2">
                    <a:lumMod val="75000"/>
                  </a:schemeClr>
                </a:solidFill>
              </a:rPr>
              <a:t>stride length</a:t>
            </a:r>
          </a:p>
          <a:p>
            <a:pPr marL="914400" lvl="1" indent="-457200" algn="just">
              <a:buFont typeface="+mj-lt"/>
              <a:buAutoNum type="arabicPeriod"/>
              <a:defRPr/>
            </a:pPr>
            <a:r>
              <a:rPr lang="en-US" sz="1800" b="0" dirty="0">
                <a:solidFill>
                  <a:schemeClr val="accent2">
                    <a:lumMod val="75000"/>
                  </a:schemeClr>
                </a:solidFill>
              </a:rPr>
              <a:t>percentage value of foot load in individual walking cycles</a:t>
            </a:r>
          </a:p>
          <a:p>
            <a:pPr marL="914400" lvl="1" indent="-457200" algn="just">
              <a:buFont typeface="+mj-lt"/>
              <a:buAutoNum type="arabicPeriod"/>
              <a:defRPr/>
            </a:pPr>
            <a:r>
              <a:rPr lang="en-US" sz="1800" b="0" dirty="0">
                <a:solidFill>
                  <a:schemeClr val="accent2">
                    <a:lumMod val="75000"/>
                  </a:schemeClr>
                </a:solidFill>
              </a:rPr>
              <a:t>angular ranges in individual joints</a:t>
            </a:r>
          </a:p>
          <a:p>
            <a:pPr marL="457200" indent="-457200" algn="just">
              <a:buFont typeface="+mj-lt"/>
              <a:buAutoNum type="arabicPeriod"/>
              <a:defRPr/>
            </a:pPr>
            <a:endParaRPr lang="pl-PL" sz="1800" b="0" dirty="0">
              <a:solidFill>
                <a:schemeClr val="accent2">
                  <a:lumMod val="75000"/>
                </a:schemeClr>
              </a:solidFill>
            </a:endParaRPr>
          </a:p>
          <a:p>
            <a:pPr marL="457200" indent="-457200" algn="just">
              <a:buFont typeface="+mj-lt"/>
              <a:buAutoNum type="arabicPeriod"/>
              <a:defRPr/>
            </a:pPr>
            <a:r>
              <a:rPr lang="pl-PL" sz="1800" b="0" dirty="0" err="1">
                <a:solidFill>
                  <a:schemeClr val="accent2">
                    <a:lumMod val="75000"/>
                  </a:schemeClr>
                </a:solidFill>
              </a:rPr>
              <a:t>Ability</a:t>
            </a:r>
            <a:r>
              <a:rPr lang="pl-PL" sz="1800" b="0" dirty="0">
                <a:solidFill>
                  <a:schemeClr val="accent2">
                    <a:lumMod val="75000"/>
                  </a:schemeClr>
                </a:solidFill>
              </a:rPr>
              <a:t> to </a:t>
            </a:r>
            <a:r>
              <a:rPr lang="pl-PL" sz="1800" b="0" dirty="0" err="1">
                <a:solidFill>
                  <a:schemeClr val="accent2">
                    <a:lumMod val="75000"/>
                  </a:schemeClr>
                </a:solidFill>
              </a:rPr>
              <a:t>maintain</a:t>
            </a:r>
            <a:r>
              <a:rPr lang="pl-PL" sz="1800" b="0" dirty="0">
                <a:solidFill>
                  <a:schemeClr val="accent2">
                    <a:lumMod val="75000"/>
                  </a:schemeClr>
                </a:solidFill>
              </a:rPr>
              <a:t> </a:t>
            </a:r>
            <a:r>
              <a:rPr lang="pl-PL" sz="1800" b="0" dirty="0" err="1">
                <a:solidFill>
                  <a:schemeClr val="accent2">
                    <a:lumMod val="75000"/>
                  </a:schemeClr>
                </a:solidFill>
              </a:rPr>
              <a:t>balance</a:t>
            </a:r>
            <a:endParaRPr lang="pl-PL" sz="1800" b="0" dirty="0">
              <a:solidFill>
                <a:schemeClr val="accent2">
                  <a:lumMod val="75000"/>
                </a:schemeClr>
              </a:solidFill>
            </a:endParaRPr>
          </a:p>
          <a:p>
            <a:pPr marL="914400" lvl="1" indent="-457200" algn="just">
              <a:buFont typeface="+mj-lt"/>
              <a:buAutoNum type="arabicPeriod"/>
              <a:defRPr/>
            </a:pPr>
            <a:r>
              <a:rPr lang="pl-PL" sz="1800" b="0" dirty="0">
                <a:solidFill>
                  <a:schemeClr val="accent2">
                    <a:lumMod val="75000"/>
                  </a:schemeClr>
                </a:solidFill>
              </a:rPr>
              <a:t>c</a:t>
            </a:r>
            <a:r>
              <a:rPr lang="en-US" sz="1800" b="0" dirty="0">
                <a:solidFill>
                  <a:schemeClr val="accent2">
                    <a:lumMod val="75000"/>
                  </a:schemeClr>
                </a:solidFill>
              </a:rPr>
              <a:t>enter</a:t>
            </a:r>
            <a:r>
              <a:rPr lang="pl-PL" sz="1800" b="0" dirty="0">
                <a:solidFill>
                  <a:schemeClr val="accent2">
                    <a:lumMod val="75000"/>
                  </a:schemeClr>
                </a:solidFill>
              </a:rPr>
              <a:t> of </a:t>
            </a:r>
            <a:r>
              <a:rPr lang="en-US" sz="1800" b="0" dirty="0">
                <a:solidFill>
                  <a:schemeClr val="accent2">
                    <a:lumMod val="75000"/>
                  </a:schemeClr>
                </a:solidFill>
              </a:rPr>
              <a:t>pressure path length</a:t>
            </a:r>
          </a:p>
          <a:p>
            <a:pPr marL="914400" lvl="1" indent="-457200" algn="just">
              <a:buFont typeface="+mj-lt"/>
              <a:buAutoNum type="arabicPeriod"/>
              <a:defRPr/>
            </a:pPr>
            <a:r>
              <a:rPr lang="en-US" sz="1800" b="0" dirty="0">
                <a:solidFill>
                  <a:schemeClr val="accent2">
                    <a:lumMod val="75000"/>
                  </a:schemeClr>
                </a:solidFill>
              </a:rPr>
              <a:t>average field of the ellipse determined from the center of pressure displacements</a:t>
            </a:r>
            <a:endParaRPr lang="pl-PL" sz="1800" b="0" dirty="0">
              <a:solidFill>
                <a:schemeClr val="accent2">
                  <a:lumMod val="75000"/>
                </a:schemeClr>
              </a:solidFill>
            </a:endParaRPr>
          </a:p>
          <a:p>
            <a:pPr marL="914400" lvl="1" indent="-457200" algn="just">
              <a:buFont typeface="+mj-lt"/>
              <a:buAutoNum type="arabicPeriod"/>
              <a:defRPr/>
            </a:pPr>
            <a:endParaRPr lang="pl-PL" sz="1800" b="0" dirty="0">
              <a:solidFill>
                <a:schemeClr val="accent2">
                  <a:lumMod val="75000"/>
                </a:schemeClr>
              </a:solidFill>
            </a:endParaRPr>
          </a:p>
          <a:p>
            <a:pPr lvl="1" algn="just">
              <a:defRPr/>
            </a:pPr>
            <a:r>
              <a:rPr lang="en-US" sz="2000" b="0" dirty="0">
                <a:solidFill>
                  <a:schemeClr val="accent2">
                    <a:lumMod val="75000"/>
                  </a:schemeClr>
                </a:solidFill>
              </a:rPr>
              <a:t>and other measurable physical quantities.</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E5D89348-7879-4D56-A8CC-CA0B1B895405}"/>
              </a:ext>
            </a:extLst>
          </p:cNvPr>
          <p:cNvSpPr/>
          <p:nvPr/>
        </p:nvSpPr>
        <p:spPr>
          <a:xfrm>
            <a:off x="510758" y="908720"/>
            <a:ext cx="8135938" cy="830997"/>
          </a:xfrm>
          <a:prstGeom prst="rect">
            <a:avLst/>
          </a:prstGeom>
        </p:spPr>
        <p:txBody>
          <a:bodyPr>
            <a:spAutoFit/>
          </a:bodyPr>
          <a:lstStyle/>
          <a:p>
            <a:pPr algn="ctr">
              <a:defRPr/>
            </a:pPr>
            <a:r>
              <a:rPr lang="pl-PL" sz="2400" dirty="0" err="1">
                <a:solidFill>
                  <a:schemeClr val="accent2">
                    <a:lumMod val="75000"/>
                  </a:schemeClr>
                </a:solidFill>
              </a:rPr>
              <a:t>Instrumented</a:t>
            </a:r>
            <a:r>
              <a:rPr lang="pl-PL" sz="2400" dirty="0">
                <a:solidFill>
                  <a:schemeClr val="accent2">
                    <a:lumMod val="75000"/>
                  </a:schemeClr>
                </a:solidFill>
              </a:rPr>
              <a:t> Analysis</a:t>
            </a: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11" name="Prostokąt 10">
            <a:extLst>
              <a:ext uri="{FF2B5EF4-FFF2-40B4-BE49-F238E27FC236}">
                <a16:creationId xmlns:a16="http://schemas.microsoft.com/office/drawing/2014/main" id="{85A77AAC-B98A-4767-A45A-89062A82731E}"/>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1739441027"/>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3">
            <a:extLst>
              <a:ext uri="{FF2B5EF4-FFF2-40B4-BE49-F238E27FC236}">
                <a16:creationId xmlns:a16="http://schemas.microsoft.com/office/drawing/2014/main" id="{4E81B037-89E7-420D-AB1F-8D32EE150983}"/>
              </a:ext>
            </a:extLst>
          </p:cNvPr>
          <p:cNvSpPr/>
          <p:nvPr/>
        </p:nvSpPr>
        <p:spPr>
          <a:xfrm>
            <a:off x="510758" y="1617384"/>
            <a:ext cx="7992888" cy="3170099"/>
          </a:xfrm>
          <a:prstGeom prst="rect">
            <a:avLst/>
          </a:prstGeom>
        </p:spPr>
        <p:txBody>
          <a:bodyPr wrap="square">
            <a:spAutoFit/>
          </a:bodyPr>
          <a:lstStyle/>
          <a:p>
            <a:pPr algn="just">
              <a:defRPr/>
            </a:pPr>
            <a:r>
              <a:rPr lang="en-US" sz="2000" b="0" dirty="0">
                <a:solidFill>
                  <a:schemeClr val="accent2">
                    <a:lumMod val="75000"/>
                  </a:schemeClr>
                </a:solidFill>
              </a:rPr>
              <a:t>Based on the measured quantities that are available with data described in detail in terms of some of the characteristics of the patient being examined.</a:t>
            </a:r>
          </a:p>
          <a:p>
            <a:pPr algn="just">
              <a:defRPr/>
            </a:pPr>
            <a:endParaRPr lang="en-US" sz="2000" b="0" dirty="0">
              <a:solidFill>
                <a:schemeClr val="accent2">
                  <a:lumMod val="75000"/>
                </a:schemeClr>
              </a:solidFill>
            </a:endParaRPr>
          </a:p>
          <a:p>
            <a:pPr algn="just">
              <a:defRPr/>
            </a:pPr>
            <a:r>
              <a:rPr lang="en-US" sz="2000" b="0" dirty="0">
                <a:solidFill>
                  <a:schemeClr val="accent2">
                    <a:lumMod val="75000"/>
                  </a:schemeClr>
                </a:solidFill>
              </a:rPr>
              <a:t>The indicators are determined on the basis of basic measured unit sizes.</a:t>
            </a:r>
          </a:p>
          <a:p>
            <a:pPr algn="just">
              <a:defRPr/>
            </a:pPr>
            <a:endParaRPr lang="en-US" sz="2000" b="0" dirty="0">
              <a:solidFill>
                <a:schemeClr val="accent2">
                  <a:lumMod val="75000"/>
                </a:schemeClr>
              </a:solidFill>
            </a:endParaRPr>
          </a:p>
          <a:p>
            <a:pPr algn="just">
              <a:defRPr/>
            </a:pPr>
            <a:r>
              <a:rPr lang="en-US" sz="2000" b="0" dirty="0">
                <a:solidFill>
                  <a:schemeClr val="accent2">
                    <a:lumMod val="75000"/>
                  </a:schemeClr>
                </a:solidFill>
              </a:rPr>
              <a:t>For measuring the quantities used, advanced laboratory equipment is used, which are most often used </a:t>
            </a:r>
            <a:r>
              <a:rPr lang="en-US" sz="2000" b="0" dirty="0">
                <a:solidFill>
                  <a:srgbClr val="FF0000"/>
                </a:solidFill>
              </a:rPr>
              <a:t>by engineers of tools to support the process of diagnosis of the musculoskeletal system</a:t>
            </a:r>
            <a:endParaRPr lang="pl-PL" sz="2000" b="0" dirty="0">
              <a:solidFill>
                <a:srgbClr val="FF0000"/>
              </a:solidFill>
            </a:endParaRPr>
          </a:p>
        </p:txBody>
      </p:sp>
      <p:sp>
        <p:nvSpPr>
          <p:cNvPr id="10" name="Prostokąt 9">
            <a:extLst>
              <a:ext uri="{FF2B5EF4-FFF2-40B4-BE49-F238E27FC236}">
                <a16:creationId xmlns:a16="http://schemas.microsoft.com/office/drawing/2014/main" id="{AF72DBE1-0E26-45E2-9599-AAEF8067455B}"/>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
        <p:nvSpPr>
          <p:cNvPr id="11" name="Prostokąt 10">
            <a:extLst>
              <a:ext uri="{FF2B5EF4-FFF2-40B4-BE49-F238E27FC236}">
                <a16:creationId xmlns:a16="http://schemas.microsoft.com/office/drawing/2014/main" id="{1DEADF22-D115-4166-ACE2-3422969E2BC0}"/>
              </a:ext>
            </a:extLst>
          </p:cNvPr>
          <p:cNvSpPr/>
          <p:nvPr/>
        </p:nvSpPr>
        <p:spPr>
          <a:xfrm>
            <a:off x="510758" y="908720"/>
            <a:ext cx="8135938" cy="830997"/>
          </a:xfrm>
          <a:prstGeom prst="rect">
            <a:avLst/>
          </a:prstGeom>
        </p:spPr>
        <p:txBody>
          <a:bodyPr>
            <a:spAutoFit/>
          </a:bodyPr>
          <a:lstStyle/>
          <a:p>
            <a:pPr algn="ctr">
              <a:defRPr/>
            </a:pPr>
            <a:r>
              <a:rPr lang="pl-PL" sz="2400" dirty="0" err="1">
                <a:solidFill>
                  <a:schemeClr val="accent2">
                    <a:lumMod val="75000"/>
                  </a:schemeClr>
                </a:solidFill>
              </a:rPr>
              <a:t>Instrumented</a:t>
            </a:r>
            <a:r>
              <a:rPr lang="pl-PL" sz="2400" dirty="0">
                <a:solidFill>
                  <a:schemeClr val="accent2">
                    <a:lumMod val="75000"/>
                  </a:schemeClr>
                </a:solidFill>
              </a:rPr>
              <a:t> Analysis</a:t>
            </a: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Tree>
    <p:extLst>
      <p:ext uri="{BB962C8B-B14F-4D97-AF65-F5344CB8AC3E}">
        <p14:creationId xmlns:p14="http://schemas.microsoft.com/office/powerpoint/2010/main" val="3290672844"/>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830997"/>
          </a:xfrm>
          <a:prstGeom prst="rect">
            <a:avLst/>
          </a:prstGeom>
        </p:spPr>
        <p:txBody>
          <a:bodyPr>
            <a:spAutoFit/>
          </a:bodyPr>
          <a:lstStyle/>
          <a:p>
            <a:pPr algn="ctr">
              <a:defRPr/>
            </a:pPr>
            <a:r>
              <a:rPr lang="en-US" sz="2400" dirty="0">
                <a:solidFill>
                  <a:schemeClr val="accent2">
                    <a:lumMod val="75000"/>
                  </a:schemeClr>
                </a:solidFill>
              </a:rPr>
              <a:t>Engineering tools to support the process </a:t>
            </a:r>
            <a:br>
              <a:rPr lang="pl-PL" sz="2400" dirty="0">
                <a:solidFill>
                  <a:schemeClr val="accent2">
                    <a:lumMod val="75000"/>
                  </a:schemeClr>
                </a:solidFill>
              </a:rPr>
            </a:br>
            <a:r>
              <a:rPr lang="en-US" sz="2400" dirty="0">
                <a:solidFill>
                  <a:schemeClr val="accent2">
                    <a:lumMod val="75000"/>
                  </a:schemeClr>
                </a:solidFill>
              </a:rPr>
              <a:t>of diagnostics of the human locomotor system</a:t>
            </a:r>
            <a:endParaRPr lang="en-US" sz="2400" b="0" dirty="0">
              <a:solidFill>
                <a:schemeClr val="accent2">
                  <a:lumMod val="75000"/>
                </a:schemeClr>
              </a:solidFill>
            </a:endParaRPr>
          </a:p>
        </p:txBody>
      </p:sp>
      <p:pic>
        <p:nvPicPr>
          <p:cNvPr id="4" name="Obraz 3" descr="Obraz zawierający kobieta, stojące, komputer, mężczyzna&#10;&#10;Opis wygenerowany automatycznie">
            <a:extLst>
              <a:ext uri="{FF2B5EF4-FFF2-40B4-BE49-F238E27FC236}">
                <a16:creationId xmlns:a16="http://schemas.microsoft.com/office/drawing/2014/main" id="{0D04122A-2E3B-431E-81B9-07FEAC13E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34" y="2142554"/>
            <a:ext cx="3286125" cy="2828925"/>
          </a:xfrm>
          <a:prstGeom prst="rect">
            <a:avLst/>
          </a:prstGeom>
        </p:spPr>
      </p:pic>
      <p:sp>
        <p:nvSpPr>
          <p:cNvPr id="3" name="Prostokąt 2">
            <a:extLst>
              <a:ext uri="{FF2B5EF4-FFF2-40B4-BE49-F238E27FC236}">
                <a16:creationId xmlns:a16="http://schemas.microsoft.com/office/drawing/2014/main" id="{4697A1D5-A429-4CFB-9BD3-12026CEA0679}"/>
              </a:ext>
            </a:extLst>
          </p:cNvPr>
          <p:cNvSpPr/>
          <p:nvPr/>
        </p:nvSpPr>
        <p:spPr>
          <a:xfrm>
            <a:off x="970721" y="4941168"/>
            <a:ext cx="2300630" cy="307777"/>
          </a:xfrm>
          <a:prstGeom prst="rect">
            <a:avLst/>
          </a:prstGeom>
        </p:spPr>
        <p:txBody>
          <a:bodyPr wrap="none">
            <a:spAutoFit/>
          </a:bodyPr>
          <a:lstStyle/>
          <a:p>
            <a:pPr algn="ctr"/>
            <a:r>
              <a:rPr lang="pl-PL" sz="1400" dirty="0">
                <a:solidFill>
                  <a:srgbClr val="262673"/>
                </a:solidFill>
              </a:rPr>
              <a:t>BIODEX SYSTEM 4 PRO </a:t>
            </a:r>
          </a:p>
        </p:txBody>
      </p:sp>
      <p:sp>
        <p:nvSpPr>
          <p:cNvPr id="5" name="Prostokąt 4">
            <a:extLst>
              <a:ext uri="{FF2B5EF4-FFF2-40B4-BE49-F238E27FC236}">
                <a16:creationId xmlns:a16="http://schemas.microsoft.com/office/drawing/2014/main" id="{33FBC327-16C7-497A-8D87-0F17B890AA7F}"/>
              </a:ext>
            </a:extLst>
          </p:cNvPr>
          <p:cNvSpPr/>
          <p:nvPr/>
        </p:nvSpPr>
        <p:spPr>
          <a:xfrm>
            <a:off x="4015537" y="2045355"/>
            <a:ext cx="5096267" cy="1815882"/>
          </a:xfrm>
          <a:prstGeom prst="rect">
            <a:avLst/>
          </a:prstGeom>
        </p:spPr>
        <p:txBody>
          <a:bodyPr wrap="none">
            <a:spAutoFit/>
          </a:bodyPr>
          <a:lstStyle/>
          <a:p>
            <a:pPr algn="ctr"/>
            <a:r>
              <a:rPr lang="en-US" sz="1600" u="sng" dirty="0">
                <a:solidFill>
                  <a:srgbClr val="C00000"/>
                </a:solidFill>
              </a:rPr>
              <a:t>A set for assessment and training </a:t>
            </a:r>
            <a:br>
              <a:rPr lang="pl-PL" sz="1600" u="sng" dirty="0">
                <a:solidFill>
                  <a:srgbClr val="C00000"/>
                </a:solidFill>
              </a:rPr>
            </a:br>
            <a:r>
              <a:rPr lang="en-US" sz="1600" u="sng" dirty="0">
                <a:solidFill>
                  <a:srgbClr val="262673"/>
                </a:solidFill>
              </a:rPr>
              <a:t>in isometric, isotonic (concentric) conditions</a:t>
            </a:r>
          </a:p>
          <a:p>
            <a:pPr algn="ctr"/>
            <a:r>
              <a:rPr lang="en-US" sz="1600" u="sng" dirty="0">
                <a:solidFill>
                  <a:srgbClr val="262673"/>
                </a:solidFill>
              </a:rPr>
              <a:t>and eccentric), isokinetic (eccentric</a:t>
            </a:r>
          </a:p>
          <a:p>
            <a:pPr algn="ctr"/>
            <a:r>
              <a:rPr lang="en-US" sz="1600" u="sng" dirty="0">
                <a:solidFill>
                  <a:srgbClr val="262673"/>
                </a:solidFill>
              </a:rPr>
              <a:t>and concentric), reactive eccentric</a:t>
            </a:r>
          </a:p>
          <a:p>
            <a:pPr algn="ctr"/>
            <a:r>
              <a:rPr lang="en-US" sz="1600" u="sng" dirty="0">
                <a:solidFill>
                  <a:srgbClr val="262673"/>
                </a:solidFill>
              </a:rPr>
              <a:t>and passive traffic with the option of full archiving</a:t>
            </a:r>
          </a:p>
          <a:p>
            <a:pPr algn="ctr"/>
            <a:r>
              <a:rPr lang="en-US" sz="1600" u="sng" dirty="0">
                <a:solidFill>
                  <a:srgbClr val="262673"/>
                </a:solidFill>
              </a:rPr>
              <a:t>and data export for statistical analysis.</a:t>
            </a:r>
            <a:endParaRPr lang="pl-PL" sz="1600" dirty="0">
              <a:solidFill>
                <a:srgbClr val="262673"/>
              </a:solidFill>
            </a:endParaRPr>
          </a:p>
          <a:p>
            <a:pPr algn="ctr"/>
            <a:endParaRPr lang="pl-PL" sz="1600" dirty="0">
              <a:solidFill>
                <a:srgbClr val="262673"/>
              </a:solidFill>
            </a:endParaRPr>
          </a:p>
        </p:txBody>
      </p:sp>
      <p:sp>
        <p:nvSpPr>
          <p:cNvPr id="11" name="Prostokąt 10">
            <a:extLst>
              <a:ext uri="{FF2B5EF4-FFF2-40B4-BE49-F238E27FC236}">
                <a16:creationId xmlns:a16="http://schemas.microsoft.com/office/drawing/2014/main" id="{C184D85D-E5BC-43CF-97FC-AC11C952161A}"/>
              </a:ext>
            </a:extLst>
          </p:cNvPr>
          <p:cNvSpPr/>
          <p:nvPr/>
        </p:nvSpPr>
        <p:spPr>
          <a:xfrm>
            <a:off x="3623613" y="3835123"/>
            <a:ext cx="5200462" cy="2308324"/>
          </a:xfrm>
          <a:prstGeom prst="rect">
            <a:avLst/>
          </a:prstGeom>
        </p:spPr>
        <p:txBody>
          <a:bodyPr wrap="none">
            <a:spAutoFit/>
          </a:bodyPr>
          <a:lstStyle/>
          <a:p>
            <a:pPr algn="ctr"/>
            <a:r>
              <a:rPr lang="pl-PL" sz="1600" u="sng" dirty="0" err="1">
                <a:solidFill>
                  <a:srgbClr val="C00000"/>
                </a:solidFill>
              </a:rPr>
              <a:t>Determined</a:t>
            </a:r>
            <a:r>
              <a:rPr lang="pl-PL" sz="1600" u="sng" dirty="0">
                <a:solidFill>
                  <a:srgbClr val="C00000"/>
                </a:solidFill>
              </a:rPr>
              <a:t> </a:t>
            </a:r>
            <a:r>
              <a:rPr lang="pl-PL" sz="1600" u="sng" dirty="0" err="1">
                <a:solidFill>
                  <a:srgbClr val="C00000"/>
                </a:solidFill>
              </a:rPr>
              <a:t>quantities</a:t>
            </a:r>
            <a:r>
              <a:rPr lang="pl-PL" sz="1600" u="sng" dirty="0">
                <a:solidFill>
                  <a:srgbClr val="C00000"/>
                </a:solidFill>
              </a:rPr>
              <a:t>:</a:t>
            </a:r>
          </a:p>
          <a:p>
            <a:pPr marL="285750" indent="-285750" algn="ctr">
              <a:buFont typeface="Arial" panose="020B0604020202020204" pitchFamily="34" charset="0"/>
              <a:buChar char="•"/>
            </a:pPr>
            <a:r>
              <a:rPr lang="en-US" sz="1600" dirty="0">
                <a:solidFill>
                  <a:srgbClr val="262673"/>
                </a:solidFill>
              </a:rPr>
              <a:t>Strength values of individual muscle </a:t>
            </a:r>
            <a:endParaRPr lang="pl-PL" sz="1600" dirty="0">
              <a:solidFill>
                <a:srgbClr val="262673"/>
              </a:solidFill>
            </a:endParaRPr>
          </a:p>
          <a:p>
            <a:pPr algn="ctr"/>
            <a:r>
              <a:rPr lang="en-US" sz="1600" dirty="0">
                <a:solidFill>
                  <a:srgbClr val="262673"/>
                </a:solidFill>
              </a:rPr>
              <a:t>parts of the lower limbs</a:t>
            </a:r>
          </a:p>
          <a:p>
            <a:pPr marL="285750" indent="-285750" algn="ctr">
              <a:buFont typeface="Arial" panose="020B0604020202020204" pitchFamily="34" charset="0"/>
              <a:buChar char="•"/>
            </a:pPr>
            <a:r>
              <a:rPr lang="en-US" sz="1600" dirty="0">
                <a:solidFill>
                  <a:srgbClr val="262673"/>
                </a:solidFill>
              </a:rPr>
              <a:t>Weight measurement of individual segments</a:t>
            </a:r>
          </a:p>
          <a:p>
            <a:pPr marL="285750" indent="-285750" algn="ctr">
              <a:buFont typeface="Arial" panose="020B0604020202020204" pitchFamily="34" charset="0"/>
              <a:buChar char="•"/>
            </a:pPr>
            <a:r>
              <a:rPr lang="en-US" sz="1600" dirty="0">
                <a:solidFill>
                  <a:srgbClr val="262673"/>
                </a:solidFill>
              </a:rPr>
              <a:t>Measurement of symmetry of forces in the limbs</a:t>
            </a:r>
          </a:p>
          <a:p>
            <a:pPr marL="285750" indent="-285750" algn="ctr">
              <a:buFont typeface="Arial" panose="020B0604020202020204" pitchFamily="34" charset="0"/>
              <a:buChar char="•"/>
            </a:pPr>
            <a:r>
              <a:rPr lang="en-US" sz="1600" dirty="0">
                <a:solidFill>
                  <a:srgbClr val="262673"/>
                </a:solidFill>
              </a:rPr>
              <a:t>Measurement of force moments</a:t>
            </a:r>
          </a:p>
          <a:p>
            <a:pPr marL="285750" indent="-285750" algn="ctr">
              <a:buFont typeface="Arial" panose="020B0604020202020204" pitchFamily="34" charset="0"/>
              <a:buChar char="•"/>
            </a:pPr>
            <a:r>
              <a:rPr lang="en-US" sz="1600" dirty="0">
                <a:solidFill>
                  <a:srgbClr val="262673"/>
                </a:solidFill>
              </a:rPr>
              <a:t>Measurement of achieved angles in the joints</a:t>
            </a:r>
          </a:p>
          <a:p>
            <a:pPr marL="285750" indent="-285750" algn="ctr">
              <a:buFont typeface="Arial" panose="020B0604020202020204" pitchFamily="34" charset="0"/>
              <a:buChar char="•"/>
            </a:pPr>
            <a:r>
              <a:rPr lang="en-US" sz="1600" dirty="0">
                <a:solidFill>
                  <a:srgbClr val="262673"/>
                </a:solidFill>
              </a:rPr>
              <a:t>Speed measurement by limb movement</a:t>
            </a:r>
            <a:endParaRPr lang="pl-PL" sz="1600" dirty="0">
              <a:solidFill>
                <a:srgbClr val="262673"/>
              </a:solidFill>
            </a:endParaRPr>
          </a:p>
          <a:p>
            <a:pPr algn="ctr"/>
            <a:endParaRPr lang="pl-PL" sz="1600" dirty="0">
              <a:solidFill>
                <a:srgbClr val="262673"/>
              </a:solidFill>
            </a:endParaRPr>
          </a:p>
        </p:txBody>
      </p:sp>
      <p:sp>
        <p:nvSpPr>
          <p:cNvPr id="13" name="Prostokąt 12">
            <a:extLst>
              <a:ext uri="{FF2B5EF4-FFF2-40B4-BE49-F238E27FC236}">
                <a16:creationId xmlns:a16="http://schemas.microsoft.com/office/drawing/2014/main" id="{38435EE9-1DF1-4D5E-A40A-344424DE2103}"/>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
        <p:nvSpPr>
          <p:cNvPr id="14" name="Prostokąt 13">
            <a:extLst>
              <a:ext uri="{FF2B5EF4-FFF2-40B4-BE49-F238E27FC236}">
                <a16:creationId xmlns:a16="http://schemas.microsoft.com/office/drawing/2014/main" id="{9936322D-4CFB-4AEE-A728-2837ECB80642}"/>
              </a:ext>
            </a:extLst>
          </p:cNvPr>
          <p:cNvSpPr/>
          <p:nvPr/>
        </p:nvSpPr>
        <p:spPr>
          <a:xfrm>
            <a:off x="103581" y="5850796"/>
            <a:ext cx="4572000" cy="246221"/>
          </a:xfrm>
          <a:prstGeom prst="rect">
            <a:avLst/>
          </a:prstGeom>
        </p:spPr>
        <p:txBody>
          <a:bodyPr>
            <a:spAutoFit/>
          </a:bodyPr>
          <a:lstStyle/>
          <a:p>
            <a:r>
              <a:rPr lang="pl-PL" dirty="0">
                <a:solidFill>
                  <a:srgbClr val="262673"/>
                </a:solidFill>
              </a:rPr>
              <a:t>Source: https://technomex.pl/ 15.01.2020</a:t>
            </a:r>
          </a:p>
        </p:txBody>
      </p:sp>
    </p:spTree>
    <p:extLst>
      <p:ext uri="{BB962C8B-B14F-4D97-AF65-F5344CB8AC3E}">
        <p14:creationId xmlns:p14="http://schemas.microsoft.com/office/powerpoint/2010/main" val="2924672124"/>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1846659"/>
          </a:xfrm>
          <a:prstGeom prst="rect">
            <a:avLst/>
          </a:prstGeom>
        </p:spPr>
        <p:txBody>
          <a:bodyPr>
            <a:spAutoFit/>
          </a:bodyPr>
          <a:lstStyle/>
          <a:p>
            <a:pPr algn="ctr">
              <a:defRPr/>
            </a:pPr>
            <a:r>
              <a:rPr lang="pl-PL" sz="2400" dirty="0" err="1">
                <a:solidFill>
                  <a:schemeClr val="accent2">
                    <a:lumMod val="75000"/>
                  </a:schemeClr>
                </a:solidFill>
              </a:rPr>
              <a:t>Functional</a:t>
            </a:r>
            <a:r>
              <a:rPr lang="pl-PL" sz="2400" dirty="0">
                <a:solidFill>
                  <a:schemeClr val="accent2">
                    <a:lumMod val="75000"/>
                  </a:schemeClr>
                </a:solidFill>
              </a:rPr>
              <a:t>  </a:t>
            </a:r>
            <a:r>
              <a:rPr lang="pl-PL" sz="2400" dirty="0" err="1">
                <a:solidFill>
                  <a:schemeClr val="accent2">
                    <a:lumMod val="75000"/>
                  </a:schemeClr>
                </a:solidFill>
              </a:rPr>
              <a:t>evaluation</a:t>
            </a:r>
            <a:r>
              <a:rPr lang="pl-PL" sz="2400" dirty="0">
                <a:solidFill>
                  <a:schemeClr val="accent2">
                    <a:lumMod val="75000"/>
                  </a:schemeClr>
                </a:solidFill>
              </a:rPr>
              <a:t> </a:t>
            </a:r>
            <a:r>
              <a:rPr lang="pl-PL" sz="2400" dirty="0" err="1">
                <a:solidFill>
                  <a:schemeClr val="accent2">
                    <a:lumMod val="75000"/>
                  </a:schemeClr>
                </a:solidFill>
              </a:rPr>
              <a:t>assessment</a:t>
            </a:r>
            <a:endParaRPr lang="pl-PL" sz="2400" dirty="0">
              <a:solidFill>
                <a:schemeClr val="accent2">
                  <a:lumMod val="75000"/>
                </a:schemeClr>
              </a:solidFill>
            </a:endParaRPr>
          </a:p>
          <a:p>
            <a:pPr algn="ctr">
              <a:defRPr/>
            </a:pPr>
            <a:r>
              <a:rPr lang="pl-PL" sz="1800" dirty="0">
                <a:solidFill>
                  <a:schemeClr val="accent2">
                    <a:lumMod val="75000"/>
                  </a:schemeClr>
                </a:solidFill>
              </a:rPr>
              <a:t>(</a:t>
            </a:r>
            <a:r>
              <a:rPr lang="pl-PL" sz="1800" dirty="0" err="1">
                <a:solidFill>
                  <a:schemeClr val="accent2">
                    <a:lumMod val="75000"/>
                  </a:schemeClr>
                </a:solidFill>
              </a:rPr>
              <a:t>definitions</a:t>
            </a:r>
            <a:r>
              <a:rPr lang="pl-PL" sz="1800" dirty="0">
                <a:solidFill>
                  <a:schemeClr val="accent2">
                    <a:lumMod val="75000"/>
                  </a:schemeClr>
                </a:solidFill>
              </a:rPr>
              <a:t>)</a:t>
            </a:r>
          </a:p>
          <a:p>
            <a:pPr algn="ctr">
              <a:defRPr/>
            </a:pPr>
            <a:endParaRPr lang="pl-PL" sz="2400" b="0" dirty="0">
              <a:solidFill>
                <a:schemeClr val="accent2">
                  <a:lumMod val="75000"/>
                </a:schemeClr>
              </a:solidFill>
            </a:endParaRPr>
          </a:p>
          <a:p>
            <a:pPr algn="ctr">
              <a:defRPr/>
            </a:pP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539552" y="1964521"/>
            <a:ext cx="7992888" cy="2862322"/>
          </a:xfrm>
          <a:prstGeom prst="rect">
            <a:avLst/>
          </a:prstGeom>
        </p:spPr>
        <p:txBody>
          <a:bodyPr wrap="square">
            <a:spAutoFit/>
          </a:bodyPr>
          <a:lstStyle/>
          <a:p>
            <a:pPr algn="just">
              <a:defRPr/>
            </a:pPr>
            <a:r>
              <a:rPr lang="en-US" sz="2000" b="0" dirty="0">
                <a:solidFill>
                  <a:srgbClr val="FF0000"/>
                </a:solidFill>
              </a:rPr>
              <a:t>A functional abilities evaluation (FAE) or functional capacity evaluation (FCE) or functional evaluation assessment (FEA)  is a comprehensive evaluation of your physical and functional abilities, using objective and measurable tests.</a:t>
            </a:r>
            <a:endParaRPr lang="pl-PL" sz="2000" b="0" dirty="0">
              <a:solidFill>
                <a:srgbClr val="FF0000"/>
              </a:solidFill>
            </a:endParaRPr>
          </a:p>
          <a:p>
            <a:pPr algn="just">
              <a:defRPr/>
            </a:pPr>
            <a:endParaRPr lang="pl-PL" sz="2000" b="0" dirty="0">
              <a:solidFill>
                <a:schemeClr val="accent2">
                  <a:lumMod val="75000"/>
                </a:schemeClr>
              </a:solidFill>
            </a:endParaRPr>
          </a:p>
          <a:p>
            <a:pPr algn="just">
              <a:defRPr/>
            </a:pPr>
            <a:endParaRPr lang="en-US" sz="2000" b="0" dirty="0">
              <a:solidFill>
                <a:schemeClr val="accent2">
                  <a:lumMod val="75000"/>
                </a:schemeClr>
              </a:solidFill>
            </a:endParaRPr>
          </a:p>
          <a:p>
            <a:pPr algn="just">
              <a:defRPr/>
            </a:pPr>
            <a:r>
              <a:rPr lang="en-US" sz="2000" b="0" dirty="0">
                <a:solidFill>
                  <a:schemeClr val="accent2">
                    <a:lumMod val="75000"/>
                  </a:schemeClr>
                </a:solidFill>
              </a:rPr>
              <a:t>The assessment of functional abilities will allow determination of physical possibilities based on the review of medical records, interview processes and objective tests using measuring equipment.</a:t>
            </a:r>
          </a:p>
        </p:txBody>
      </p:sp>
      <p:sp>
        <p:nvSpPr>
          <p:cNvPr id="10" name="CuadroTexto 2">
            <a:extLst>
              <a:ext uri="{FF2B5EF4-FFF2-40B4-BE49-F238E27FC236}">
                <a16:creationId xmlns:a16="http://schemas.microsoft.com/office/drawing/2014/main" id="{E95117BA-8494-453E-8CF6-AF6635668B05}"/>
              </a:ext>
            </a:extLst>
          </p:cNvPr>
          <p:cNvSpPr txBox="1"/>
          <p:nvPr/>
        </p:nvSpPr>
        <p:spPr>
          <a:xfrm>
            <a:off x="5436096" y="5826169"/>
            <a:ext cx="3672408" cy="246221"/>
          </a:xfrm>
          <a:prstGeom prst="rect">
            <a:avLst/>
          </a:prstGeom>
          <a:noFill/>
        </p:spPr>
        <p:txBody>
          <a:bodyPr wrap="square" rtlCol="0">
            <a:spAutoFit/>
          </a:bodyPr>
          <a:lstStyle/>
          <a:p>
            <a:pPr algn="just"/>
            <a:r>
              <a:rPr lang="pl-PL" i="1" dirty="0">
                <a:solidFill>
                  <a:schemeClr val="accent2"/>
                </a:solidFill>
              </a:rPr>
              <a:t>Source: https://www.lifemark.ca/services/fae 15.01.2020</a:t>
            </a:r>
            <a:endParaRPr lang="en-GB" i="1" dirty="0">
              <a:solidFill>
                <a:schemeClr val="accent2"/>
              </a:solidFill>
            </a:endParaRPr>
          </a:p>
        </p:txBody>
      </p:sp>
      <p:sp>
        <p:nvSpPr>
          <p:cNvPr id="11" name="Prostokąt 10">
            <a:extLst>
              <a:ext uri="{FF2B5EF4-FFF2-40B4-BE49-F238E27FC236}">
                <a16:creationId xmlns:a16="http://schemas.microsoft.com/office/drawing/2014/main" id="{A0C4685B-486F-4C49-ADCA-574FE3FFD676}"/>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Introduction</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3">
            <a:extLst>
              <a:ext uri="{FF2B5EF4-FFF2-40B4-BE49-F238E27FC236}">
                <a16:creationId xmlns:a16="http://schemas.microsoft.com/office/drawing/2014/main" id="{4E81B037-89E7-420D-AB1F-8D32EE150983}"/>
              </a:ext>
            </a:extLst>
          </p:cNvPr>
          <p:cNvSpPr/>
          <p:nvPr/>
        </p:nvSpPr>
        <p:spPr>
          <a:xfrm>
            <a:off x="510758" y="1844824"/>
            <a:ext cx="7992888" cy="1938992"/>
          </a:xfrm>
          <a:prstGeom prst="rect">
            <a:avLst/>
          </a:prstGeom>
        </p:spPr>
        <p:txBody>
          <a:bodyPr wrap="square">
            <a:spAutoFit/>
          </a:bodyPr>
          <a:lstStyle/>
          <a:p>
            <a:pPr>
              <a:buFont typeface="Wingdings" pitchFamily="2" charset="2"/>
              <a:buChar char="Ø"/>
            </a:pPr>
            <a:r>
              <a:rPr lang="pl-PL" sz="2000" dirty="0">
                <a:solidFill>
                  <a:schemeClr val="tx1"/>
                </a:solidFill>
                <a:latin typeface="Times New Roman" panose="02020603050405020304" pitchFamily="18" charset="0"/>
                <a:cs typeface="Times New Roman" panose="02020603050405020304" pitchFamily="18" charset="0"/>
              </a:rPr>
              <a:t>Motion </a:t>
            </a:r>
            <a:r>
              <a:rPr lang="pl-PL" sz="2000" dirty="0" err="1">
                <a:solidFill>
                  <a:schemeClr val="tx1"/>
                </a:solidFill>
                <a:latin typeface="Times New Roman" panose="02020603050405020304" pitchFamily="18" charset="0"/>
                <a:cs typeface="Times New Roman" panose="02020603050405020304" pitchFamily="18" charset="0"/>
              </a:rPr>
              <a:t>Capture</a:t>
            </a:r>
            <a:r>
              <a:rPr lang="en-US" sz="2000" dirty="0">
                <a:solidFill>
                  <a:schemeClr val="tx1"/>
                </a:solidFill>
                <a:latin typeface="Times New Roman" panose="02020603050405020304" pitchFamily="18" charset="0"/>
                <a:cs typeface="Times New Roman" panose="02020603050405020304" pitchFamily="18" charset="0"/>
              </a:rPr>
              <a:t> Analysis</a:t>
            </a:r>
          </a:p>
          <a:p>
            <a:pPr>
              <a:buFont typeface="Wingdings" pitchFamily="2" charset="2"/>
              <a:buChar char="Ø"/>
            </a:pPr>
            <a:r>
              <a:rPr lang="en-US" sz="2000" dirty="0" err="1">
                <a:solidFill>
                  <a:schemeClr val="tx1"/>
                </a:solidFill>
                <a:latin typeface="Times New Roman" panose="02020603050405020304" pitchFamily="18" charset="0"/>
                <a:cs typeface="Times New Roman" panose="02020603050405020304" pitchFamily="18" charset="0"/>
              </a:rPr>
              <a:t>Stabilomet</a:t>
            </a:r>
            <a:r>
              <a:rPr lang="pl-PL" sz="2000" dirty="0">
                <a:solidFill>
                  <a:schemeClr val="tx1"/>
                </a:solidFill>
                <a:latin typeface="Times New Roman" panose="02020603050405020304" pitchFamily="18" charset="0"/>
                <a:cs typeface="Times New Roman" panose="02020603050405020304" pitchFamily="18" charset="0"/>
              </a:rPr>
              <a:t>h</a:t>
            </a:r>
            <a:r>
              <a:rPr lang="en-US" sz="2000" dirty="0">
                <a:solidFill>
                  <a:schemeClr val="tx1"/>
                </a:solidFill>
                <a:latin typeface="Times New Roman" panose="02020603050405020304" pitchFamily="18" charset="0"/>
                <a:cs typeface="Times New Roman" panose="02020603050405020304" pitchFamily="18" charset="0"/>
              </a:rPr>
              <a:t>r</a:t>
            </a:r>
            <a:r>
              <a:rPr lang="pl-PL" sz="2000" dirty="0">
                <a:solidFill>
                  <a:schemeClr val="tx1"/>
                </a:solidFill>
                <a:latin typeface="Times New Roman" panose="02020603050405020304" pitchFamily="18" charset="0"/>
                <a:cs typeface="Times New Roman" panose="02020603050405020304" pitchFamily="18" charset="0"/>
              </a:rPr>
              <a:t>y</a:t>
            </a:r>
            <a:endParaRPr lang="en-US" sz="2000" dirty="0">
              <a:solidFill>
                <a:schemeClr val="tx1"/>
              </a:solidFill>
              <a:latin typeface="Times New Roman" panose="02020603050405020304" pitchFamily="18" charset="0"/>
              <a:cs typeface="Times New Roman" panose="02020603050405020304" pitchFamily="18" charset="0"/>
            </a:endParaRPr>
          </a:p>
          <a:p>
            <a:pPr>
              <a:buFont typeface="Wingdings"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Methods for measuring </a:t>
            </a:r>
            <a:br>
              <a:rPr lang="pl-PL"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ground reaction</a:t>
            </a:r>
          </a:p>
          <a:p>
            <a:pPr>
              <a:buFont typeface="Wingdings"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Methods for identifying </a:t>
            </a:r>
            <a:br>
              <a:rPr lang="pl-PL"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loads in the musculoskeletal system</a:t>
            </a:r>
            <a:endParaRPr lang="pl-PL" sz="2000" b="0" dirty="0">
              <a:solidFill>
                <a:schemeClr val="accent2">
                  <a:lumMod val="75000"/>
                </a:schemeClr>
              </a:solidFill>
            </a:endParaRPr>
          </a:p>
        </p:txBody>
      </p:sp>
      <p:sp>
        <p:nvSpPr>
          <p:cNvPr id="12" name="Prostokąt 11">
            <a:extLst>
              <a:ext uri="{FF2B5EF4-FFF2-40B4-BE49-F238E27FC236}">
                <a16:creationId xmlns:a16="http://schemas.microsoft.com/office/drawing/2014/main" id="{A7569B76-F3E1-4BAF-934C-1DAF5C1048C7}"/>
              </a:ext>
            </a:extLst>
          </p:cNvPr>
          <p:cNvSpPr/>
          <p:nvPr/>
        </p:nvSpPr>
        <p:spPr>
          <a:xfrm>
            <a:off x="4596944" y="2765132"/>
            <a:ext cx="4496813" cy="523220"/>
          </a:xfrm>
          <a:prstGeom prst="rect">
            <a:avLst/>
          </a:prstGeom>
          <a:ln w="12700">
            <a:noFill/>
          </a:ln>
        </p:spPr>
        <p:txBody>
          <a:bodyPr wrap="square">
            <a:spAutoFit/>
          </a:bodyPr>
          <a:lstStyle/>
          <a:p>
            <a:pPr algn="ctr"/>
            <a:r>
              <a:rPr lang="en-US"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Therapeutic systems supporting upper limb rehabilitation using computer games</a:t>
            </a:r>
            <a:endParaRPr lang="pl-PL" sz="1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Obraz 13">
            <a:extLst>
              <a:ext uri="{FF2B5EF4-FFF2-40B4-BE49-F238E27FC236}">
                <a16:creationId xmlns:a16="http://schemas.microsoft.com/office/drawing/2014/main" id="{45E20FA9-E437-409C-870B-91EFADA4CF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845" y="1738001"/>
            <a:ext cx="1277203" cy="925429"/>
          </a:xfrm>
          <a:prstGeom prst="rect">
            <a:avLst/>
          </a:prstGeom>
          <a:noFill/>
          <a:ln w="12700">
            <a:solidFill>
              <a:schemeClr val="accent2">
                <a:lumMod val="75000"/>
              </a:schemeClr>
            </a:solidFill>
          </a:ln>
        </p:spPr>
      </p:pic>
      <p:pic>
        <p:nvPicPr>
          <p:cNvPr id="15" name="Obraz 14">
            <a:extLst>
              <a:ext uri="{FF2B5EF4-FFF2-40B4-BE49-F238E27FC236}">
                <a16:creationId xmlns:a16="http://schemas.microsoft.com/office/drawing/2014/main" id="{64F7ABEA-64AE-469A-B748-C218D684197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8850" y="1723379"/>
            <a:ext cx="2260795" cy="918779"/>
          </a:xfrm>
          <a:prstGeom prst="rect">
            <a:avLst/>
          </a:prstGeom>
          <a:noFill/>
          <a:ln w="12700">
            <a:solidFill>
              <a:schemeClr val="accent2">
                <a:lumMod val="75000"/>
              </a:schemeClr>
            </a:solidFill>
          </a:ln>
        </p:spPr>
      </p:pic>
      <p:graphicFrame>
        <p:nvGraphicFramePr>
          <p:cNvPr id="16" name="Obiekt 15">
            <a:extLst>
              <a:ext uri="{FF2B5EF4-FFF2-40B4-BE49-F238E27FC236}">
                <a16:creationId xmlns:a16="http://schemas.microsoft.com/office/drawing/2014/main" id="{B3A83C2E-F102-4CFF-BC35-FF1680E29F8D}"/>
              </a:ext>
            </a:extLst>
          </p:cNvPr>
          <p:cNvGraphicFramePr>
            <a:graphicFrameLocks noChangeAspect="1"/>
          </p:cNvGraphicFramePr>
          <p:nvPr/>
        </p:nvGraphicFramePr>
        <p:xfrm>
          <a:off x="352065" y="3949599"/>
          <a:ext cx="3105150" cy="1371600"/>
        </p:xfrm>
        <a:graphic>
          <a:graphicData uri="http://schemas.openxmlformats.org/presentationml/2006/ole">
            <mc:AlternateContent xmlns:mc="http://schemas.openxmlformats.org/markup-compatibility/2006">
              <mc:Choice xmlns:v="urn:schemas-microsoft-com:vml" Requires="v">
                <p:oleObj name="PHOTO-PAINT" r:id="rId5" imgW="5663492" imgH="2577778" progId="CorelPHOTOPAINT.Image.16">
                  <p:embed/>
                </p:oleObj>
              </mc:Choice>
              <mc:Fallback>
                <p:oleObj name="PHOTO-PAINT" r:id="rId5" imgW="5663492" imgH="2577778" progId="CorelPHOTOPAINT.Image.16">
                  <p:embed/>
                  <p:pic>
                    <p:nvPicPr>
                      <p:cNvPr id="16" name="Obiekt 15">
                        <a:extLst>
                          <a:ext uri="{FF2B5EF4-FFF2-40B4-BE49-F238E27FC236}">
                            <a16:creationId xmlns:a16="http://schemas.microsoft.com/office/drawing/2014/main" id="{B3A83C2E-F102-4CFF-BC35-FF1680E29F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065" y="3949599"/>
                        <a:ext cx="3105150" cy="1371600"/>
                      </a:xfrm>
                      <a:prstGeom prst="rect">
                        <a:avLst/>
                      </a:prstGeom>
                      <a:noFill/>
                      <a:ln w="12700">
                        <a:solidFill>
                          <a:schemeClr val="accent2">
                            <a:lumMod val="75000"/>
                          </a:schemeClr>
                        </a:solidFill>
                      </a:ln>
                    </p:spPr>
                  </p:pic>
                </p:oleObj>
              </mc:Fallback>
            </mc:AlternateContent>
          </a:graphicData>
        </a:graphic>
      </p:graphicFrame>
      <p:sp>
        <p:nvSpPr>
          <p:cNvPr id="17" name="Prostokąt 16">
            <a:extLst>
              <a:ext uri="{FF2B5EF4-FFF2-40B4-BE49-F238E27FC236}">
                <a16:creationId xmlns:a16="http://schemas.microsoft.com/office/drawing/2014/main" id="{B1A7E397-98DD-4A41-A594-F5B8486C1783}"/>
              </a:ext>
            </a:extLst>
          </p:cNvPr>
          <p:cNvSpPr/>
          <p:nvPr/>
        </p:nvSpPr>
        <p:spPr>
          <a:xfrm>
            <a:off x="134662" y="5493835"/>
            <a:ext cx="3697357" cy="523220"/>
          </a:xfrm>
          <a:prstGeom prst="rect">
            <a:avLst/>
          </a:prstGeom>
        </p:spPr>
        <p:txBody>
          <a:bodyPr wrap="square">
            <a:spAutoFit/>
          </a:bodyPr>
          <a:lstStyle/>
          <a:p>
            <a:pPr algn="ctr"/>
            <a:r>
              <a:rPr lang="en-US" sz="1400" i="1" dirty="0">
                <a:solidFill>
                  <a:srgbClr val="000000"/>
                </a:solidFill>
                <a:latin typeface="Times New Roman" panose="02020603050405020304" pitchFamily="18" charset="0"/>
                <a:ea typeface="Times New Roman" panose="02020603050405020304" pitchFamily="18" charset="0"/>
              </a:rPr>
              <a:t>Rehabilitation system based on 2D projections using a computer monitor</a:t>
            </a:r>
            <a:endParaRPr lang="pl-PL" sz="1400" b="1" dirty="0"/>
          </a:p>
        </p:txBody>
      </p:sp>
      <p:graphicFrame>
        <p:nvGraphicFramePr>
          <p:cNvPr id="18" name="Obiekt 17">
            <a:extLst>
              <a:ext uri="{FF2B5EF4-FFF2-40B4-BE49-F238E27FC236}">
                <a16:creationId xmlns:a16="http://schemas.microsoft.com/office/drawing/2014/main" id="{A2769301-A83F-470E-83EF-7164C5FB29B0}"/>
              </a:ext>
            </a:extLst>
          </p:cNvPr>
          <p:cNvGraphicFramePr>
            <a:graphicFrameLocks noChangeAspect="1"/>
          </p:cNvGraphicFramePr>
          <p:nvPr/>
        </p:nvGraphicFramePr>
        <p:xfrm>
          <a:off x="3730309" y="4029236"/>
          <a:ext cx="1658938" cy="1354138"/>
        </p:xfrm>
        <a:graphic>
          <a:graphicData uri="http://schemas.openxmlformats.org/presentationml/2006/ole">
            <mc:AlternateContent xmlns:mc="http://schemas.openxmlformats.org/markup-compatibility/2006">
              <mc:Choice xmlns:v="urn:schemas-microsoft-com:vml" Requires="v">
                <p:oleObj name="PHOTO-PAINT" r:id="rId7" imgW="5600000" imgH="4580952" progId="CorelPHOTOPAINT.Image.16">
                  <p:embed/>
                </p:oleObj>
              </mc:Choice>
              <mc:Fallback>
                <p:oleObj name="PHOTO-PAINT" r:id="rId7" imgW="5600000" imgH="4580952" progId="CorelPHOTOPAINT.Image.16">
                  <p:embed/>
                  <p:pic>
                    <p:nvPicPr>
                      <p:cNvPr id="18" name="Obiekt 17">
                        <a:extLst>
                          <a:ext uri="{FF2B5EF4-FFF2-40B4-BE49-F238E27FC236}">
                            <a16:creationId xmlns:a16="http://schemas.microsoft.com/office/drawing/2014/main" id="{A2769301-A83F-470E-83EF-7164C5FB29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0309" y="4029236"/>
                        <a:ext cx="1658938" cy="1354138"/>
                      </a:xfrm>
                      <a:prstGeom prst="rect">
                        <a:avLst/>
                      </a:prstGeom>
                      <a:noFill/>
                      <a:ln w="12700">
                        <a:solidFill>
                          <a:schemeClr val="accent2">
                            <a:lumMod val="75000"/>
                          </a:schemeClr>
                        </a:solidFill>
                      </a:ln>
                    </p:spPr>
                  </p:pic>
                </p:oleObj>
              </mc:Fallback>
            </mc:AlternateContent>
          </a:graphicData>
        </a:graphic>
      </p:graphicFrame>
      <p:sp>
        <p:nvSpPr>
          <p:cNvPr id="19" name="Prostokąt 18">
            <a:extLst>
              <a:ext uri="{FF2B5EF4-FFF2-40B4-BE49-F238E27FC236}">
                <a16:creationId xmlns:a16="http://schemas.microsoft.com/office/drawing/2014/main" id="{3A87A0DC-D82C-4968-81B3-0E5B476EF656}"/>
              </a:ext>
            </a:extLst>
          </p:cNvPr>
          <p:cNvSpPr/>
          <p:nvPr/>
        </p:nvSpPr>
        <p:spPr>
          <a:xfrm>
            <a:off x="4189895" y="5458226"/>
            <a:ext cx="4456801" cy="307777"/>
          </a:xfrm>
          <a:prstGeom prst="rect">
            <a:avLst/>
          </a:prstGeom>
        </p:spPr>
        <p:txBody>
          <a:bodyPr wrap="square">
            <a:spAutoFit/>
          </a:bodyPr>
          <a:lstStyle/>
          <a:p>
            <a:r>
              <a:rPr lang="en-US" sz="1400" i="1" dirty="0">
                <a:solidFill>
                  <a:srgbClr val="000000"/>
                </a:solidFill>
                <a:latin typeface="Times New Roman" panose="02020603050405020304" pitchFamily="18" charset="0"/>
                <a:ea typeface="Times New Roman" panose="02020603050405020304" pitchFamily="18" charset="0"/>
              </a:rPr>
              <a:t>Research and diagnostic systems with a 2D projector</a:t>
            </a:r>
            <a:endParaRPr lang="pl-PL" sz="1400" b="1" dirty="0"/>
          </a:p>
        </p:txBody>
      </p:sp>
      <p:pic>
        <p:nvPicPr>
          <p:cNvPr id="20" name="Obraz 19" descr="C:\Users\PW\Desktop\Beznazwy-1.jpg">
            <a:extLst>
              <a:ext uri="{FF2B5EF4-FFF2-40B4-BE49-F238E27FC236}">
                <a16:creationId xmlns:a16="http://schemas.microsoft.com/office/drawing/2014/main" id="{0A0B6D76-17B2-4C5E-8B51-FAF88426F42E}"/>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6317" y="4066265"/>
            <a:ext cx="3426219" cy="1238070"/>
          </a:xfrm>
          <a:prstGeom prst="rect">
            <a:avLst/>
          </a:prstGeom>
          <a:noFill/>
          <a:ln w="12700">
            <a:solidFill>
              <a:schemeClr val="accent2">
                <a:lumMod val="75000"/>
              </a:schemeClr>
            </a:solidFill>
          </a:ln>
        </p:spPr>
      </p:pic>
      <p:sp>
        <p:nvSpPr>
          <p:cNvPr id="21" name="Prostokąt 20">
            <a:extLst>
              <a:ext uri="{FF2B5EF4-FFF2-40B4-BE49-F238E27FC236}">
                <a16:creationId xmlns:a16="http://schemas.microsoft.com/office/drawing/2014/main" id="{D8D21BA9-4137-46E4-AD32-124FB8BF92E7}"/>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
        <p:nvSpPr>
          <p:cNvPr id="22" name="Prostokąt 21">
            <a:extLst>
              <a:ext uri="{FF2B5EF4-FFF2-40B4-BE49-F238E27FC236}">
                <a16:creationId xmlns:a16="http://schemas.microsoft.com/office/drawing/2014/main" id="{F7193BC9-6634-49ED-84AC-C99C612DFFEF}"/>
              </a:ext>
            </a:extLst>
          </p:cNvPr>
          <p:cNvSpPr/>
          <p:nvPr/>
        </p:nvSpPr>
        <p:spPr>
          <a:xfrm>
            <a:off x="510758" y="908720"/>
            <a:ext cx="8135938" cy="830997"/>
          </a:xfrm>
          <a:prstGeom prst="rect">
            <a:avLst/>
          </a:prstGeom>
        </p:spPr>
        <p:txBody>
          <a:bodyPr>
            <a:spAutoFit/>
          </a:bodyPr>
          <a:lstStyle/>
          <a:p>
            <a:pPr algn="ctr">
              <a:defRPr/>
            </a:pPr>
            <a:r>
              <a:rPr lang="en-US" sz="2400" dirty="0">
                <a:solidFill>
                  <a:schemeClr val="accent2">
                    <a:lumMod val="75000"/>
                  </a:schemeClr>
                </a:solidFill>
              </a:rPr>
              <a:t>Engineering tools to support the process </a:t>
            </a:r>
            <a:br>
              <a:rPr lang="pl-PL" sz="2400" dirty="0">
                <a:solidFill>
                  <a:schemeClr val="accent2">
                    <a:lumMod val="75000"/>
                  </a:schemeClr>
                </a:solidFill>
              </a:rPr>
            </a:br>
            <a:r>
              <a:rPr lang="en-US" sz="2400" dirty="0">
                <a:solidFill>
                  <a:schemeClr val="accent2">
                    <a:lumMod val="75000"/>
                  </a:schemeClr>
                </a:solidFill>
              </a:rPr>
              <a:t>of diagnostics of the human locomotor system</a:t>
            </a:r>
            <a:endParaRPr lang="en-US" sz="2400" b="0" dirty="0">
              <a:solidFill>
                <a:schemeClr val="accent2">
                  <a:lumMod val="75000"/>
                </a:schemeClr>
              </a:solidFill>
            </a:endParaRPr>
          </a:p>
        </p:txBody>
      </p:sp>
    </p:spTree>
    <p:extLst>
      <p:ext uri="{BB962C8B-B14F-4D97-AF65-F5344CB8AC3E}">
        <p14:creationId xmlns:p14="http://schemas.microsoft.com/office/powerpoint/2010/main" val="3729802276"/>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09EBD834-FCA1-45C0-B5E8-AD199343086A}"/>
              </a:ext>
            </a:extLst>
          </p:cNvPr>
          <p:cNvPicPr/>
          <p:nvPr/>
        </p:nvPicPr>
        <p:blipFill>
          <a:blip r:embed="rId3" cstate="print">
            <a:extLst>
              <a:ext uri="{28A0092B-C50C-407E-A947-70E740481C1C}">
                <a14:useLocalDpi xmlns:a14="http://schemas.microsoft.com/office/drawing/2010/main" val="0"/>
              </a:ext>
            </a:extLst>
          </a:blip>
          <a:stretch>
            <a:fillRect/>
          </a:stretch>
        </p:blipFill>
        <p:spPr>
          <a:xfrm rot="908422">
            <a:off x="7176324" y="4032651"/>
            <a:ext cx="1485072" cy="1392318"/>
          </a:xfrm>
          <a:prstGeom prst="rect">
            <a:avLst/>
          </a:prstGeom>
        </p:spPr>
      </p:pic>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1" name="Prostokąt 3">
            <a:extLst>
              <a:ext uri="{FF2B5EF4-FFF2-40B4-BE49-F238E27FC236}">
                <a16:creationId xmlns:a16="http://schemas.microsoft.com/office/drawing/2014/main" id="{4B2B3CAB-E79A-4505-A374-394DE9A113D1}"/>
              </a:ext>
            </a:extLst>
          </p:cNvPr>
          <p:cNvSpPr/>
          <p:nvPr/>
        </p:nvSpPr>
        <p:spPr>
          <a:xfrm>
            <a:off x="490967" y="1916832"/>
            <a:ext cx="7992888" cy="3139321"/>
          </a:xfrm>
          <a:prstGeom prst="rect">
            <a:avLst/>
          </a:prstGeom>
        </p:spPr>
        <p:txBody>
          <a:bodyPr wrap="square">
            <a:spAutoFit/>
          </a:bodyPr>
          <a:lstStyle/>
          <a:p>
            <a:r>
              <a:rPr lang="en-US" sz="1800" dirty="0">
                <a:solidFill>
                  <a:schemeClr val="tx1"/>
                </a:solidFill>
                <a:latin typeface="Times New Roman" panose="02020603050405020304" pitchFamily="18" charset="0"/>
                <a:cs typeface="Times New Roman" panose="02020603050405020304" pitchFamily="18" charset="0"/>
              </a:rPr>
              <a:t>Methods for identifying loads in the musculoskeletal system:</a:t>
            </a:r>
          </a:p>
          <a:p>
            <a:endParaRPr lang="en-US" sz="1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Direct measurement of interaction in joints using measuring implants,</a:t>
            </a:r>
            <a:endParaRPr lang="pl-PL" sz="1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Determination of muscle strength based on EMG measurement,</a:t>
            </a:r>
            <a:br>
              <a:rPr lang="pl-PL" sz="1800" dirty="0">
                <a:solidFill>
                  <a:schemeClr val="tx1"/>
                </a:solidFill>
                <a:latin typeface="Times New Roman" panose="02020603050405020304" pitchFamily="18" charset="0"/>
                <a:cs typeface="Times New Roman" panose="02020603050405020304" pitchFamily="18" charset="0"/>
              </a:rPr>
            </a:br>
            <a:endParaRPr lang="en-US" sz="1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Identification of muscle strength and joint effects</a:t>
            </a:r>
            <a:endParaRPr lang="pl-PL" sz="1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using modeling and optimization methods</a:t>
            </a:r>
            <a:endParaRPr lang="pl-PL" sz="1800" dirty="0">
              <a:solidFill>
                <a:schemeClr val="tx1"/>
              </a:solidFill>
              <a:latin typeface="Times New Roman" panose="02020603050405020304" pitchFamily="18" charset="0"/>
              <a:cs typeface="Times New Roman" panose="02020603050405020304" pitchFamily="18" charset="0"/>
            </a:endParaRPr>
          </a:p>
          <a:p>
            <a:endParaRPr lang="pl-PL" sz="1800" b="0" dirty="0">
              <a:solidFill>
                <a:schemeClr val="tx1"/>
              </a:solidFill>
              <a:latin typeface="Times New Roman" panose="02020603050405020304" pitchFamily="18" charset="0"/>
              <a:cs typeface="Times New Roman" panose="02020603050405020304" pitchFamily="18" charset="0"/>
            </a:endParaRPr>
          </a:p>
          <a:p>
            <a:endParaRPr lang="pl-PL" sz="1800" b="0" dirty="0">
              <a:solidFill>
                <a:schemeClr val="accent2">
                  <a:lumMod val="75000"/>
                </a:schemeClr>
              </a:solidFill>
            </a:endParaRPr>
          </a:p>
        </p:txBody>
      </p:sp>
      <p:pic>
        <p:nvPicPr>
          <p:cNvPr id="22" name="Obraz 21">
            <a:extLst>
              <a:ext uri="{FF2B5EF4-FFF2-40B4-BE49-F238E27FC236}">
                <a16:creationId xmlns:a16="http://schemas.microsoft.com/office/drawing/2014/main" id="{9D5CA37C-F87E-4EEA-B118-67AFD3AA98BC}"/>
              </a:ext>
            </a:extLst>
          </p:cNvPr>
          <p:cNvPicPr/>
          <p:nvPr/>
        </p:nvPicPr>
        <p:blipFill rotWithShape="1">
          <a:blip r:embed="rId4" cstate="print">
            <a:extLst>
              <a:ext uri="{28A0092B-C50C-407E-A947-70E740481C1C}">
                <a14:useLocalDpi xmlns:a14="http://schemas.microsoft.com/office/drawing/2010/main" val="0"/>
              </a:ext>
            </a:extLst>
          </a:blip>
          <a:srcRect b="50647"/>
          <a:stretch/>
        </p:blipFill>
        <p:spPr bwMode="auto">
          <a:xfrm>
            <a:off x="683568" y="4730715"/>
            <a:ext cx="1815465" cy="1216660"/>
          </a:xfrm>
          <a:prstGeom prst="rect">
            <a:avLst/>
          </a:prstGeom>
          <a:noFill/>
          <a:ln>
            <a:noFill/>
          </a:ln>
          <a:extLst>
            <a:ext uri="{53640926-AAD7-44D8-BBD7-CCE9431645EC}">
              <a14:shadowObscured xmlns:a14="http://schemas.microsoft.com/office/drawing/2010/main"/>
            </a:ext>
          </a:extLst>
        </p:spPr>
      </p:pic>
      <p:pic>
        <p:nvPicPr>
          <p:cNvPr id="23" name="Obraz 22">
            <a:extLst>
              <a:ext uri="{FF2B5EF4-FFF2-40B4-BE49-F238E27FC236}">
                <a16:creationId xmlns:a16="http://schemas.microsoft.com/office/drawing/2014/main" id="{C96F175F-5C85-4C25-B4B9-582D24BA956B}"/>
              </a:ext>
            </a:extLst>
          </p:cNvPr>
          <p:cNvPicPr/>
          <p:nvPr/>
        </p:nvPicPr>
        <p:blipFill rotWithShape="1">
          <a:blip r:embed="rId4" cstate="print">
            <a:extLst>
              <a:ext uri="{28A0092B-C50C-407E-A947-70E740481C1C}">
                <a14:useLocalDpi xmlns:a14="http://schemas.microsoft.com/office/drawing/2010/main" val="0"/>
              </a:ext>
            </a:extLst>
          </a:blip>
          <a:srcRect t="50558"/>
          <a:stretch/>
        </p:blipFill>
        <p:spPr bwMode="auto">
          <a:xfrm>
            <a:off x="2555776" y="4728810"/>
            <a:ext cx="1814830" cy="1218565"/>
          </a:xfrm>
          <a:prstGeom prst="rect">
            <a:avLst/>
          </a:prstGeom>
          <a:noFill/>
          <a:ln>
            <a:noFill/>
          </a:ln>
          <a:extLst>
            <a:ext uri="{53640926-AAD7-44D8-BBD7-CCE9431645EC}">
              <a14:shadowObscured xmlns:a14="http://schemas.microsoft.com/office/drawing/2010/main"/>
            </a:ext>
          </a:extLst>
        </p:spPr>
      </p:pic>
      <p:sp>
        <p:nvSpPr>
          <p:cNvPr id="24" name="Prostokąt 23">
            <a:extLst>
              <a:ext uri="{FF2B5EF4-FFF2-40B4-BE49-F238E27FC236}">
                <a16:creationId xmlns:a16="http://schemas.microsoft.com/office/drawing/2014/main" id="{0B9D39B3-8ED4-4335-A13C-E9A2B2C3793B}"/>
              </a:ext>
            </a:extLst>
          </p:cNvPr>
          <p:cNvSpPr/>
          <p:nvPr/>
        </p:nvSpPr>
        <p:spPr>
          <a:xfrm>
            <a:off x="4370606" y="5413976"/>
            <a:ext cx="3733676" cy="523220"/>
          </a:xfrm>
          <a:prstGeom prst="rect">
            <a:avLst/>
          </a:prstGeom>
        </p:spPr>
        <p:txBody>
          <a:bodyPr wrap="square">
            <a:spAutoFit/>
          </a:bodyPr>
          <a:lstStyle/>
          <a:p>
            <a:r>
              <a:rPr lang="en-US" sz="1400" i="1" dirty="0">
                <a:solidFill>
                  <a:srgbClr val="000000"/>
                </a:solidFill>
                <a:latin typeface="Times New Roman" panose="02020603050405020304" pitchFamily="18" charset="0"/>
                <a:ea typeface="Times New Roman" panose="02020603050405020304" pitchFamily="18" charset="0"/>
              </a:rPr>
              <a:t>Model of upper limbs based on research</a:t>
            </a:r>
            <a:endParaRPr lang="pl-PL" sz="1400" i="1" dirty="0">
              <a:solidFill>
                <a:srgbClr val="000000"/>
              </a:solidFill>
              <a:latin typeface="Times New Roman" panose="02020603050405020304" pitchFamily="18" charset="0"/>
              <a:ea typeface="Times New Roman" panose="02020603050405020304" pitchFamily="18" charset="0"/>
            </a:endParaRPr>
          </a:p>
          <a:p>
            <a:r>
              <a:rPr lang="pl-PL" sz="1400" b="1" i="1" dirty="0" err="1">
                <a:solidFill>
                  <a:srgbClr val="000000"/>
                </a:solidFill>
                <a:latin typeface="Times New Roman" panose="02020603050405020304" pitchFamily="18" charset="0"/>
                <a:ea typeface="Times New Roman" panose="02020603050405020304" pitchFamily="18" charset="0"/>
              </a:rPr>
              <a:t>Kyung</a:t>
            </a:r>
            <a:r>
              <a:rPr lang="pl-PL" sz="1400" b="1" i="1" dirty="0">
                <a:solidFill>
                  <a:srgbClr val="000000"/>
                </a:solidFill>
                <a:latin typeface="Times New Roman" panose="02020603050405020304" pitchFamily="18" charset="0"/>
                <a:ea typeface="Times New Roman" panose="02020603050405020304" pitchFamily="18" charset="0"/>
              </a:rPr>
              <a:t> Kim </a:t>
            </a:r>
            <a:endParaRPr lang="pl-PL" sz="1400" b="1" dirty="0"/>
          </a:p>
        </p:txBody>
      </p:sp>
      <p:sp>
        <p:nvSpPr>
          <p:cNvPr id="14" name="Prostokąt 13">
            <a:extLst>
              <a:ext uri="{FF2B5EF4-FFF2-40B4-BE49-F238E27FC236}">
                <a16:creationId xmlns:a16="http://schemas.microsoft.com/office/drawing/2014/main" id="{850B5358-5A40-4351-91C8-6FC3D4303281}"/>
              </a:ext>
            </a:extLst>
          </p:cNvPr>
          <p:cNvSpPr/>
          <p:nvPr/>
        </p:nvSpPr>
        <p:spPr>
          <a:xfrm>
            <a:off x="510758" y="908720"/>
            <a:ext cx="8135938" cy="830997"/>
          </a:xfrm>
          <a:prstGeom prst="rect">
            <a:avLst/>
          </a:prstGeom>
        </p:spPr>
        <p:txBody>
          <a:bodyPr>
            <a:spAutoFit/>
          </a:bodyPr>
          <a:lstStyle/>
          <a:p>
            <a:pPr algn="ctr">
              <a:defRPr/>
            </a:pPr>
            <a:r>
              <a:rPr lang="en-US" sz="2400" dirty="0">
                <a:solidFill>
                  <a:schemeClr val="accent2">
                    <a:lumMod val="75000"/>
                  </a:schemeClr>
                </a:solidFill>
              </a:rPr>
              <a:t>Engineering tools to support the process </a:t>
            </a:r>
            <a:br>
              <a:rPr lang="pl-PL" sz="2400" dirty="0">
                <a:solidFill>
                  <a:schemeClr val="accent2">
                    <a:lumMod val="75000"/>
                  </a:schemeClr>
                </a:solidFill>
              </a:rPr>
            </a:br>
            <a:r>
              <a:rPr lang="en-US" sz="2400" dirty="0">
                <a:solidFill>
                  <a:schemeClr val="accent2">
                    <a:lumMod val="75000"/>
                  </a:schemeClr>
                </a:solidFill>
              </a:rPr>
              <a:t>of diagnostics of the human locomotor system</a:t>
            </a:r>
            <a:endParaRPr lang="en-US" sz="2400" b="0" dirty="0">
              <a:solidFill>
                <a:schemeClr val="accent2">
                  <a:lumMod val="75000"/>
                </a:schemeClr>
              </a:solidFill>
            </a:endParaRPr>
          </a:p>
        </p:txBody>
      </p:sp>
      <p:sp>
        <p:nvSpPr>
          <p:cNvPr id="15" name="Prostokąt 14">
            <a:extLst>
              <a:ext uri="{FF2B5EF4-FFF2-40B4-BE49-F238E27FC236}">
                <a16:creationId xmlns:a16="http://schemas.microsoft.com/office/drawing/2014/main" id="{FD0396E2-136A-4B18-A7A8-E98C913683D8}"/>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75869093"/>
      </p:ext>
    </p:ext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7" name="Obraz 16" descr="C:\Users\PW\Desktop\STUDIA DR 27_09_2014\Badania Doktorat\KOMBINEZON MVNX\fwdwybrane\8.PNG">
            <a:extLst>
              <a:ext uri="{FF2B5EF4-FFF2-40B4-BE49-F238E27FC236}">
                <a16:creationId xmlns:a16="http://schemas.microsoft.com/office/drawing/2014/main" id="{5436DFEF-5B95-4DEF-BF33-B2B483C1399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5917">
            <a:off x="236181" y="2434180"/>
            <a:ext cx="1672318" cy="2549655"/>
          </a:xfrm>
          <a:prstGeom prst="roundRect">
            <a:avLst>
              <a:gd name="adj" fmla="val 20447"/>
            </a:avLst>
          </a:prstGeom>
          <a:solidFill>
            <a:srgbClr val="FFFFFF">
              <a:shade val="85000"/>
            </a:srgbClr>
          </a:solidFill>
          <a:ln>
            <a:noFill/>
          </a:ln>
          <a:effectLst>
            <a:reflection blurRad="12700" stA="38000" endPos="28000" dist="5000" dir="5400000" sy="-100000" algn="bl" rotWithShape="0"/>
          </a:effectLst>
        </p:spPr>
      </p:pic>
      <p:pic>
        <p:nvPicPr>
          <p:cNvPr id="18" name="Picture 4" descr="http://1.bp.blogspot.com/-vLg-_xFcWzA/UP1eKkDivTI/AAAAAAAAArM/0k9_VqtZ-08/s1600/motion_capture_fighting_by_tigermyuou-d32ma53.jpg">
            <a:extLst>
              <a:ext uri="{FF2B5EF4-FFF2-40B4-BE49-F238E27FC236}">
                <a16:creationId xmlns:a16="http://schemas.microsoft.com/office/drawing/2014/main" id="{4258E745-2497-462F-BDEB-D93264C84626}"/>
              </a:ext>
            </a:extLst>
          </p:cNvPr>
          <p:cNvPicPr>
            <a:picLocks noChangeAspect="1" noChangeArrowheads="1"/>
          </p:cNvPicPr>
          <p:nvPr/>
        </p:nvPicPr>
        <p:blipFill>
          <a:blip r:embed="rId4" cstate="print"/>
          <a:srcRect/>
          <a:stretch>
            <a:fillRect/>
          </a:stretch>
        </p:blipFill>
        <p:spPr bwMode="auto">
          <a:xfrm>
            <a:off x="6226836" y="3998425"/>
            <a:ext cx="2598854" cy="1950855"/>
          </a:xfrm>
          <a:prstGeom prst="rect">
            <a:avLst/>
          </a:prstGeom>
          <a:noFill/>
        </p:spPr>
      </p:pic>
      <p:pic>
        <p:nvPicPr>
          <p:cNvPr id="19" name="Picture 8" descr="http://www.metamotion.com/mocap/Gypsy-motion-capture-system.jpg">
            <a:extLst>
              <a:ext uri="{FF2B5EF4-FFF2-40B4-BE49-F238E27FC236}">
                <a16:creationId xmlns:a16="http://schemas.microsoft.com/office/drawing/2014/main" id="{89DBECA5-EE27-48D7-ABBE-416AF41094E9}"/>
              </a:ext>
            </a:extLst>
          </p:cNvPr>
          <p:cNvPicPr>
            <a:picLocks noChangeAspect="1" noChangeArrowheads="1"/>
          </p:cNvPicPr>
          <p:nvPr/>
        </p:nvPicPr>
        <p:blipFill>
          <a:blip r:embed="rId5"/>
          <a:srcRect/>
          <a:stretch>
            <a:fillRect/>
          </a:stretch>
        </p:blipFill>
        <p:spPr bwMode="auto">
          <a:xfrm>
            <a:off x="1757105" y="4118500"/>
            <a:ext cx="1857388" cy="1900384"/>
          </a:xfrm>
          <a:prstGeom prst="rect">
            <a:avLst/>
          </a:prstGeom>
          <a:noFill/>
        </p:spPr>
      </p:pic>
      <p:pic>
        <p:nvPicPr>
          <p:cNvPr id="20" name="Picture 2" descr="http://www.ar-tracking.com/typo3temp/GB/app_mocap_01_94ac28f768__c__ART__c__ART_cab024503f_24274bbf2c.jpg">
            <a:extLst>
              <a:ext uri="{FF2B5EF4-FFF2-40B4-BE49-F238E27FC236}">
                <a16:creationId xmlns:a16="http://schemas.microsoft.com/office/drawing/2014/main" id="{EB5C9D89-4262-4FBF-B81A-24C97A7F4943}"/>
              </a:ext>
            </a:extLst>
          </p:cNvPr>
          <p:cNvPicPr>
            <a:picLocks noChangeAspect="1" noChangeArrowheads="1"/>
          </p:cNvPicPr>
          <p:nvPr/>
        </p:nvPicPr>
        <p:blipFill rotWithShape="1">
          <a:blip r:embed="rId6"/>
          <a:srcRect l="34008" r="13601"/>
          <a:stretch/>
        </p:blipFill>
        <p:spPr bwMode="auto">
          <a:xfrm>
            <a:off x="3614493" y="3717032"/>
            <a:ext cx="2813190" cy="1534178"/>
          </a:xfrm>
          <a:prstGeom prst="rect">
            <a:avLst/>
          </a:prstGeom>
          <a:noFill/>
        </p:spPr>
      </p:pic>
      <p:sp>
        <p:nvSpPr>
          <p:cNvPr id="13" name="Prostokąt 12">
            <a:extLst>
              <a:ext uri="{FF2B5EF4-FFF2-40B4-BE49-F238E27FC236}">
                <a16:creationId xmlns:a16="http://schemas.microsoft.com/office/drawing/2014/main" id="{FC88ECE2-4403-4857-BAA5-A07F849BA72F}"/>
              </a:ext>
            </a:extLst>
          </p:cNvPr>
          <p:cNvSpPr/>
          <p:nvPr/>
        </p:nvSpPr>
        <p:spPr>
          <a:xfrm>
            <a:off x="1727389" y="2296808"/>
            <a:ext cx="4071966" cy="830997"/>
          </a:xfrm>
          <a:prstGeom prst="rect">
            <a:avLst/>
          </a:prstGeom>
        </p:spPr>
        <p:txBody>
          <a:bodyPr wrap="square">
            <a:spAutoFit/>
          </a:bodyPr>
          <a:lstStyle/>
          <a:p>
            <a:pPr algn="r"/>
            <a:r>
              <a:rPr lang="pl-PL" sz="2400" b="1" dirty="0" err="1">
                <a:solidFill>
                  <a:schemeClr val="tx1"/>
                </a:solidFill>
              </a:rPr>
              <a:t>Xsens</a:t>
            </a:r>
            <a:r>
              <a:rPr lang="pl-PL" sz="2400" b="1" dirty="0">
                <a:solidFill>
                  <a:schemeClr val="tx1"/>
                </a:solidFill>
              </a:rPr>
              <a:t> MVN - Motion </a:t>
            </a:r>
            <a:r>
              <a:rPr lang="pl-PL" sz="2400" b="1" dirty="0" err="1">
                <a:solidFill>
                  <a:schemeClr val="tx1"/>
                </a:solidFill>
              </a:rPr>
              <a:t>Capture</a:t>
            </a:r>
            <a:r>
              <a:rPr lang="pl-PL" sz="2400" b="1" dirty="0">
                <a:solidFill>
                  <a:schemeClr val="tx1"/>
                </a:solidFill>
              </a:rPr>
              <a:t> Systems</a:t>
            </a:r>
          </a:p>
        </p:txBody>
      </p:sp>
      <p:pic>
        <p:nvPicPr>
          <p:cNvPr id="14" name="Picture 5">
            <a:extLst>
              <a:ext uri="{FF2B5EF4-FFF2-40B4-BE49-F238E27FC236}">
                <a16:creationId xmlns:a16="http://schemas.microsoft.com/office/drawing/2014/main" id="{B1758508-0548-47B3-8D46-F2CB5E13261D}"/>
              </a:ext>
            </a:extLst>
          </p:cNvPr>
          <p:cNvPicPr>
            <a:picLocks noChangeAspect="1" noChangeArrowheads="1"/>
          </p:cNvPicPr>
          <p:nvPr/>
        </p:nvPicPr>
        <p:blipFill>
          <a:blip r:embed="rId7"/>
          <a:srcRect/>
          <a:stretch>
            <a:fillRect/>
          </a:stretch>
        </p:blipFill>
        <p:spPr bwMode="auto">
          <a:xfrm>
            <a:off x="6963064" y="2428672"/>
            <a:ext cx="1862626" cy="1462969"/>
          </a:xfrm>
          <a:prstGeom prst="rect">
            <a:avLst/>
          </a:prstGeom>
          <a:noFill/>
          <a:ln w="9525">
            <a:noFill/>
            <a:miter lim="800000"/>
            <a:headEnd/>
            <a:tailEnd/>
          </a:ln>
          <a:effectLst/>
        </p:spPr>
      </p:pic>
      <p:sp>
        <p:nvSpPr>
          <p:cNvPr id="15" name="Prostokąt 14">
            <a:extLst>
              <a:ext uri="{FF2B5EF4-FFF2-40B4-BE49-F238E27FC236}">
                <a16:creationId xmlns:a16="http://schemas.microsoft.com/office/drawing/2014/main" id="{0D52ED30-DCE9-45DD-AA59-0D07C2C9B37C}"/>
              </a:ext>
            </a:extLst>
          </p:cNvPr>
          <p:cNvSpPr/>
          <p:nvPr/>
        </p:nvSpPr>
        <p:spPr>
          <a:xfrm>
            <a:off x="510758" y="908720"/>
            <a:ext cx="8135938" cy="830997"/>
          </a:xfrm>
          <a:prstGeom prst="rect">
            <a:avLst/>
          </a:prstGeom>
        </p:spPr>
        <p:txBody>
          <a:bodyPr>
            <a:spAutoFit/>
          </a:bodyPr>
          <a:lstStyle/>
          <a:p>
            <a:pPr algn="ctr">
              <a:defRPr/>
            </a:pPr>
            <a:r>
              <a:rPr lang="en-US" sz="2400" dirty="0">
                <a:solidFill>
                  <a:schemeClr val="accent2">
                    <a:lumMod val="75000"/>
                  </a:schemeClr>
                </a:solidFill>
              </a:rPr>
              <a:t>Engineering tools to support the process </a:t>
            </a:r>
            <a:br>
              <a:rPr lang="pl-PL" sz="2400" dirty="0">
                <a:solidFill>
                  <a:schemeClr val="accent2">
                    <a:lumMod val="75000"/>
                  </a:schemeClr>
                </a:solidFill>
              </a:rPr>
            </a:br>
            <a:r>
              <a:rPr lang="en-US" sz="2400" dirty="0">
                <a:solidFill>
                  <a:schemeClr val="accent2">
                    <a:lumMod val="75000"/>
                  </a:schemeClr>
                </a:solidFill>
              </a:rPr>
              <a:t>of diagnostics of the human locomotor system</a:t>
            </a:r>
            <a:endParaRPr lang="en-US" sz="2400" b="0" dirty="0">
              <a:solidFill>
                <a:schemeClr val="accent2">
                  <a:lumMod val="75000"/>
                </a:schemeClr>
              </a:solidFill>
            </a:endParaRPr>
          </a:p>
        </p:txBody>
      </p:sp>
      <p:sp>
        <p:nvSpPr>
          <p:cNvPr id="16" name="Prostokąt 15">
            <a:extLst>
              <a:ext uri="{FF2B5EF4-FFF2-40B4-BE49-F238E27FC236}">
                <a16:creationId xmlns:a16="http://schemas.microsoft.com/office/drawing/2014/main" id="{C1B0C36B-7CE1-4D09-99CE-510562F079E5}"/>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
        <p:nvSpPr>
          <p:cNvPr id="2" name="Prostokąt 1">
            <a:extLst>
              <a:ext uri="{FF2B5EF4-FFF2-40B4-BE49-F238E27FC236}">
                <a16:creationId xmlns:a16="http://schemas.microsoft.com/office/drawing/2014/main" id="{FB61DFF7-C2D7-486C-9FC3-A4A763ADBC51}"/>
              </a:ext>
            </a:extLst>
          </p:cNvPr>
          <p:cNvSpPr/>
          <p:nvPr/>
        </p:nvSpPr>
        <p:spPr>
          <a:xfrm>
            <a:off x="136663" y="5826169"/>
            <a:ext cx="2821606" cy="246221"/>
          </a:xfrm>
          <a:prstGeom prst="rect">
            <a:avLst/>
          </a:prstGeom>
        </p:spPr>
        <p:txBody>
          <a:bodyPr wrap="none">
            <a:spAutoFit/>
          </a:bodyPr>
          <a:lstStyle/>
          <a:p>
            <a:r>
              <a:rPr lang="pl-PL" dirty="0">
                <a:solidFill>
                  <a:srgbClr val="262673"/>
                </a:solidFill>
              </a:rPr>
              <a:t>Source: https://www.xsens.com/ 15.01.2020</a:t>
            </a:r>
          </a:p>
        </p:txBody>
      </p:sp>
    </p:spTree>
    <p:extLst>
      <p:ext uri="{BB962C8B-B14F-4D97-AF65-F5344CB8AC3E}">
        <p14:creationId xmlns:p14="http://schemas.microsoft.com/office/powerpoint/2010/main" val="665326211"/>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1200329"/>
          </a:xfrm>
          <a:prstGeom prst="rect">
            <a:avLst/>
          </a:prstGeom>
        </p:spPr>
        <p:txBody>
          <a:bodyPr>
            <a:spAutoFit/>
          </a:bodyPr>
          <a:lstStyle/>
          <a:p>
            <a:pPr algn="ctr">
              <a:defRPr/>
            </a:pPr>
            <a:r>
              <a:rPr lang="en-GB" sz="2400" dirty="0">
                <a:solidFill>
                  <a:schemeClr val="accent2">
                    <a:lumMod val="75000"/>
                  </a:schemeClr>
                </a:solidFill>
              </a:rPr>
              <a:t>Advantages and disadvantages of assessing functional abilities in </a:t>
            </a:r>
            <a:r>
              <a:rPr lang="pl-PL" sz="2400" dirty="0">
                <a:solidFill>
                  <a:schemeClr val="accent2">
                    <a:lumMod val="75000"/>
                  </a:schemeClr>
                </a:solidFill>
              </a:rPr>
              <a:t>i</a:t>
            </a:r>
            <a:r>
              <a:rPr lang="en-GB" sz="2400" dirty="0" err="1">
                <a:solidFill>
                  <a:schemeClr val="accent2">
                    <a:lumMod val="75000"/>
                  </a:schemeClr>
                </a:solidFill>
              </a:rPr>
              <a:t>nstrumented</a:t>
            </a:r>
            <a:r>
              <a:rPr lang="en-GB" sz="2400" dirty="0">
                <a:solidFill>
                  <a:schemeClr val="accent2">
                    <a:lumMod val="75000"/>
                  </a:schemeClr>
                </a:solidFill>
              </a:rPr>
              <a:t> </a:t>
            </a:r>
            <a:r>
              <a:rPr lang="pl-PL" sz="2400" dirty="0">
                <a:solidFill>
                  <a:schemeClr val="accent2">
                    <a:lumMod val="75000"/>
                  </a:schemeClr>
                </a:solidFill>
              </a:rPr>
              <a:t>a</a:t>
            </a:r>
            <a:r>
              <a:rPr lang="en-GB" sz="2400" dirty="0" err="1">
                <a:solidFill>
                  <a:schemeClr val="accent2">
                    <a:lumMod val="75000"/>
                  </a:schemeClr>
                </a:solidFill>
              </a:rPr>
              <a:t>nalysis</a:t>
            </a:r>
            <a:endParaRPr lang="en-GB" sz="240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10" name="Prostokąt 3">
            <a:extLst>
              <a:ext uri="{FF2B5EF4-FFF2-40B4-BE49-F238E27FC236}">
                <a16:creationId xmlns:a16="http://schemas.microsoft.com/office/drawing/2014/main" id="{05574EE3-788B-43CD-9441-43C59CB47931}"/>
              </a:ext>
            </a:extLst>
          </p:cNvPr>
          <p:cNvSpPr/>
          <p:nvPr/>
        </p:nvSpPr>
        <p:spPr>
          <a:xfrm>
            <a:off x="251521" y="1835190"/>
            <a:ext cx="4320479" cy="2246769"/>
          </a:xfrm>
          <a:prstGeom prst="rect">
            <a:avLst/>
          </a:prstGeom>
        </p:spPr>
        <p:txBody>
          <a:bodyPr wrap="square">
            <a:spAutoFit/>
          </a:bodyPr>
          <a:lstStyle/>
          <a:p>
            <a:pPr algn="ctr">
              <a:defRPr/>
            </a:pPr>
            <a:r>
              <a:rPr lang="en-GB" sz="2000" dirty="0">
                <a:solidFill>
                  <a:srgbClr val="00B050"/>
                </a:solidFill>
              </a:rPr>
              <a:t>Advantages</a:t>
            </a:r>
          </a:p>
          <a:p>
            <a:pPr marL="457200" indent="-457200">
              <a:buFont typeface="+mj-lt"/>
              <a:buAutoNum type="arabicPeriod"/>
              <a:defRPr/>
            </a:pPr>
            <a:r>
              <a:rPr lang="en-US" sz="2000" b="0" dirty="0">
                <a:solidFill>
                  <a:schemeClr val="accent2">
                    <a:lumMod val="75000"/>
                  </a:schemeClr>
                </a:solidFill>
              </a:rPr>
              <a:t>Repeatable and accurate analysis results</a:t>
            </a:r>
          </a:p>
          <a:p>
            <a:pPr marL="457200" indent="-457200">
              <a:buFont typeface="+mj-lt"/>
              <a:buAutoNum type="arabicPeriod"/>
              <a:defRPr/>
            </a:pPr>
            <a:r>
              <a:rPr lang="en-US" sz="2000" b="0" dirty="0">
                <a:solidFill>
                  <a:schemeClr val="accent2">
                    <a:lumMod val="75000"/>
                  </a:schemeClr>
                </a:solidFill>
              </a:rPr>
              <a:t>Measurements of </a:t>
            </a:r>
            <a:r>
              <a:rPr lang="pl-PL" sz="2000" b="0" dirty="0" err="1">
                <a:solidFill>
                  <a:schemeClr val="accent2">
                    <a:lumMod val="75000"/>
                  </a:schemeClr>
                </a:solidFill>
              </a:rPr>
              <a:t>many</a:t>
            </a:r>
            <a:r>
              <a:rPr lang="en-US" sz="2000" b="0" dirty="0">
                <a:solidFill>
                  <a:schemeClr val="accent2">
                    <a:lumMod val="75000"/>
                  </a:schemeClr>
                </a:solidFill>
              </a:rPr>
              <a:t> quantities</a:t>
            </a:r>
          </a:p>
          <a:p>
            <a:pPr marL="457200" indent="-457200">
              <a:buFont typeface="+mj-lt"/>
              <a:buAutoNum type="arabicPeriod"/>
              <a:defRPr/>
            </a:pPr>
            <a:r>
              <a:rPr lang="en-US" sz="2000" b="0" dirty="0">
                <a:solidFill>
                  <a:schemeClr val="accent2">
                    <a:lumMod val="75000"/>
                  </a:schemeClr>
                </a:solidFill>
              </a:rPr>
              <a:t>Thorough functional analysis</a:t>
            </a:r>
          </a:p>
          <a:p>
            <a:pPr marL="457200" indent="-457200">
              <a:buFont typeface="+mj-lt"/>
              <a:buAutoNum type="arabicPeriod"/>
              <a:defRPr/>
            </a:pPr>
            <a:r>
              <a:rPr lang="en-US" sz="2000" b="0" dirty="0">
                <a:solidFill>
                  <a:schemeClr val="accent2">
                    <a:lumMod val="75000"/>
                  </a:schemeClr>
                </a:solidFill>
              </a:rPr>
              <a:t>Objective analysis</a:t>
            </a:r>
            <a:endParaRPr lang="en-GB" sz="2000" b="0" dirty="0">
              <a:solidFill>
                <a:schemeClr val="accent2">
                  <a:lumMod val="75000"/>
                </a:schemeClr>
              </a:solidFill>
            </a:endParaRPr>
          </a:p>
        </p:txBody>
      </p:sp>
      <p:sp>
        <p:nvSpPr>
          <p:cNvPr id="12" name="Prostokąt 3">
            <a:extLst>
              <a:ext uri="{FF2B5EF4-FFF2-40B4-BE49-F238E27FC236}">
                <a16:creationId xmlns:a16="http://schemas.microsoft.com/office/drawing/2014/main" id="{90605DB6-FEAE-4586-8462-544FFE24263D}"/>
              </a:ext>
            </a:extLst>
          </p:cNvPr>
          <p:cNvSpPr/>
          <p:nvPr/>
        </p:nvSpPr>
        <p:spPr>
          <a:xfrm>
            <a:off x="4788024" y="1835190"/>
            <a:ext cx="3672408" cy="2246769"/>
          </a:xfrm>
          <a:prstGeom prst="rect">
            <a:avLst/>
          </a:prstGeom>
        </p:spPr>
        <p:txBody>
          <a:bodyPr wrap="square">
            <a:spAutoFit/>
          </a:bodyPr>
          <a:lstStyle/>
          <a:p>
            <a:pPr algn="ctr">
              <a:defRPr/>
            </a:pPr>
            <a:r>
              <a:rPr lang="en-GB" sz="2000" dirty="0">
                <a:solidFill>
                  <a:srgbClr val="C00000"/>
                </a:solidFill>
              </a:rPr>
              <a:t>Disadvantages</a:t>
            </a:r>
          </a:p>
          <a:p>
            <a:pPr marL="457200" indent="-457200">
              <a:buFont typeface="+mj-lt"/>
              <a:buAutoNum type="arabicPeriod"/>
              <a:defRPr/>
            </a:pPr>
            <a:r>
              <a:rPr lang="en-US" sz="2000" b="0" dirty="0">
                <a:solidFill>
                  <a:srgbClr val="262673"/>
                </a:solidFill>
              </a:rPr>
              <a:t>Time consuming analyzes</a:t>
            </a:r>
          </a:p>
          <a:p>
            <a:pPr marL="457200" indent="-457200">
              <a:buFont typeface="+mj-lt"/>
              <a:buAutoNum type="arabicPeriod"/>
              <a:defRPr/>
            </a:pPr>
            <a:r>
              <a:rPr lang="en-US" sz="2000" b="0" dirty="0">
                <a:solidFill>
                  <a:srgbClr val="262673"/>
                </a:solidFill>
              </a:rPr>
              <a:t>They require specialized equipment</a:t>
            </a:r>
          </a:p>
          <a:p>
            <a:pPr marL="457200" indent="-457200">
              <a:buFont typeface="+mj-lt"/>
              <a:buAutoNum type="arabicPeriod"/>
              <a:defRPr/>
            </a:pPr>
            <a:r>
              <a:rPr lang="en-US" sz="2000" b="0" dirty="0">
                <a:solidFill>
                  <a:srgbClr val="262673"/>
                </a:solidFill>
              </a:rPr>
              <a:t>They require extensive knowledge and skills of using the equipment</a:t>
            </a:r>
          </a:p>
        </p:txBody>
      </p:sp>
      <p:sp>
        <p:nvSpPr>
          <p:cNvPr id="13" name="Prostokąt 3">
            <a:extLst>
              <a:ext uri="{FF2B5EF4-FFF2-40B4-BE49-F238E27FC236}">
                <a16:creationId xmlns:a16="http://schemas.microsoft.com/office/drawing/2014/main" id="{2AA7D005-B297-47E2-8DFA-A6B20533BA23}"/>
              </a:ext>
            </a:extLst>
          </p:cNvPr>
          <p:cNvSpPr/>
          <p:nvPr/>
        </p:nvSpPr>
        <p:spPr>
          <a:xfrm>
            <a:off x="179512" y="4400088"/>
            <a:ext cx="8856984" cy="707886"/>
          </a:xfrm>
          <a:prstGeom prst="rect">
            <a:avLst/>
          </a:prstGeom>
        </p:spPr>
        <p:txBody>
          <a:bodyPr wrap="square">
            <a:spAutoFit/>
          </a:bodyPr>
          <a:lstStyle/>
          <a:p>
            <a:pPr algn="ctr">
              <a:defRPr/>
            </a:pPr>
            <a:r>
              <a:rPr lang="en-GB" sz="2000" dirty="0">
                <a:solidFill>
                  <a:srgbClr val="FF6600"/>
                </a:solidFill>
              </a:rPr>
              <a:t>LIMITATIONS</a:t>
            </a:r>
          </a:p>
          <a:p>
            <a:pPr marL="457200" indent="-457200">
              <a:buFont typeface="+mj-lt"/>
              <a:buAutoNum type="arabicPeriod"/>
              <a:defRPr/>
            </a:pPr>
            <a:r>
              <a:rPr lang="en-US" sz="2000" b="0" dirty="0">
                <a:solidFill>
                  <a:srgbClr val="262673"/>
                </a:solidFill>
              </a:rPr>
              <a:t>They may only be carried out in specialized laboratories</a:t>
            </a:r>
            <a:endParaRPr lang="pl-PL" sz="2000" b="0" dirty="0">
              <a:solidFill>
                <a:srgbClr val="262673"/>
              </a:solidFill>
            </a:endParaRPr>
          </a:p>
        </p:txBody>
      </p:sp>
      <p:sp>
        <p:nvSpPr>
          <p:cNvPr id="11" name="Prostokąt 10">
            <a:extLst>
              <a:ext uri="{FF2B5EF4-FFF2-40B4-BE49-F238E27FC236}">
                <a16:creationId xmlns:a16="http://schemas.microsoft.com/office/drawing/2014/main" id="{6083C657-482D-4D82-A455-7B6F93FC094E}"/>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Summary</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377758024"/>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4" name="Prostokąt 13">
            <a:extLst>
              <a:ext uri="{FF2B5EF4-FFF2-40B4-BE49-F238E27FC236}">
                <a16:creationId xmlns:a16="http://schemas.microsoft.com/office/drawing/2014/main" id="{2F9BDF2D-BF01-41A3-A79F-55DDDBD598F4}"/>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Conceptual</a:t>
            </a:r>
            <a:r>
              <a:rPr lang="pl-PL" sz="1800" dirty="0">
                <a:solidFill>
                  <a:schemeClr val="accent2">
                    <a:lumMod val="75000"/>
                  </a:schemeClr>
                </a:solidFill>
              </a:rPr>
              <a:t> Map</a:t>
            </a: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
        <p:nvSpPr>
          <p:cNvPr id="2" name="Prostokąt 1">
            <a:extLst>
              <a:ext uri="{FF2B5EF4-FFF2-40B4-BE49-F238E27FC236}">
                <a16:creationId xmlns:a16="http://schemas.microsoft.com/office/drawing/2014/main" id="{972E258F-484A-4258-A8D2-B5D6D8DE8AD1}"/>
              </a:ext>
            </a:extLst>
          </p:cNvPr>
          <p:cNvSpPr/>
          <p:nvPr/>
        </p:nvSpPr>
        <p:spPr>
          <a:xfrm>
            <a:off x="1038009" y="2783978"/>
            <a:ext cx="2868221" cy="400110"/>
          </a:xfrm>
          <a:prstGeom prst="rect">
            <a:avLst/>
          </a:prstGeom>
        </p:spPr>
        <p:txBody>
          <a:bodyPr wrap="none">
            <a:spAutoFit/>
          </a:bodyPr>
          <a:lstStyle/>
          <a:p>
            <a:pPr algn="ctr">
              <a:defRPr/>
            </a:pPr>
            <a:r>
              <a:rPr lang="pl-PL" sz="2000" dirty="0" err="1">
                <a:solidFill>
                  <a:schemeClr val="accent2">
                    <a:lumMod val="75000"/>
                  </a:schemeClr>
                </a:solidFill>
              </a:rPr>
              <a:t>Classical</a:t>
            </a:r>
            <a:r>
              <a:rPr lang="pl-PL" sz="2000" dirty="0">
                <a:solidFill>
                  <a:schemeClr val="accent2">
                    <a:lumMod val="75000"/>
                  </a:schemeClr>
                </a:solidFill>
              </a:rPr>
              <a:t> </a:t>
            </a:r>
            <a:r>
              <a:rPr lang="pl-PL" sz="2000" dirty="0" err="1">
                <a:solidFill>
                  <a:schemeClr val="accent2">
                    <a:lumMod val="75000"/>
                  </a:schemeClr>
                </a:solidFill>
              </a:rPr>
              <a:t>Assessment</a:t>
            </a:r>
            <a:endParaRPr lang="pl-PL" sz="2000" dirty="0">
              <a:solidFill>
                <a:schemeClr val="accent2">
                  <a:lumMod val="75000"/>
                </a:schemeClr>
              </a:solidFill>
            </a:endParaRPr>
          </a:p>
        </p:txBody>
      </p:sp>
      <p:sp>
        <p:nvSpPr>
          <p:cNvPr id="15" name="Prostokąt 14">
            <a:extLst>
              <a:ext uri="{FF2B5EF4-FFF2-40B4-BE49-F238E27FC236}">
                <a16:creationId xmlns:a16="http://schemas.microsoft.com/office/drawing/2014/main" id="{3AF80AC0-6410-47F0-8D74-BCA9B29FE212}"/>
              </a:ext>
            </a:extLst>
          </p:cNvPr>
          <p:cNvSpPr/>
          <p:nvPr/>
        </p:nvSpPr>
        <p:spPr>
          <a:xfrm>
            <a:off x="2339752" y="2803738"/>
            <a:ext cx="8135938" cy="1015663"/>
          </a:xfrm>
          <a:prstGeom prst="rect">
            <a:avLst/>
          </a:prstGeom>
        </p:spPr>
        <p:txBody>
          <a:bodyPr>
            <a:spAutoFit/>
          </a:bodyPr>
          <a:lstStyle/>
          <a:p>
            <a:pPr algn="ctr">
              <a:defRPr/>
            </a:pPr>
            <a:r>
              <a:rPr lang="pl-PL" sz="2000" dirty="0" err="1">
                <a:solidFill>
                  <a:schemeClr val="accent2">
                    <a:lumMod val="75000"/>
                  </a:schemeClr>
                </a:solidFill>
              </a:rPr>
              <a:t>Instrumented</a:t>
            </a:r>
            <a:r>
              <a:rPr lang="pl-PL" sz="2000" dirty="0">
                <a:solidFill>
                  <a:schemeClr val="accent2">
                    <a:lumMod val="75000"/>
                  </a:schemeClr>
                </a:solidFill>
              </a:rPr>
              <a:t> Analysis</a:t>
            </a:r>
          </a:p>
          <a:p>
            <a:pPr algn="ctr">
              <a:defRPr/>
            </a:pPr>
            <a:endParaRPr lang="pl-PL" sz="2000" b="0" dirty="0">
              <a:solidFill>
                <a:schemeClr val="accent2">
                  <a:lumMod val="75000"/>
                </a:schemeClr>
              </a:solidFill>
            </a:endParaRPr>
          </a:p>
          <a:p>
            <a:pPr algn="ctr">
              <a:defRPr/>
            </a:pPr>
            <a:endParaRPr lang="en-US" sz="2000" b="0" dirty="0">
              <a:solidFill>
                <a:schemeClr val="accent2">
                  <a:lumMod val="75000"/>
                </a:schemeClr>
              </a:solidFill>
            </a:endParaRPr>
          </a:p>
        </p:txBody>
      </p:sp>
      <p:sp>
        <p:nvSpPr>
          <p:cNvPr id="16" name="Prostokąt 15">
            <a:extLst>
              <a:ext uri="{FF2B5EF4-FFF2-40B4-BE49-F238E27FC236}">
                <a16:creationId xmlns:a16="http://schemas.microsoft.com/office/drawing/2014/main" id="{8A870613-6CFD-4434-AB5E-5E646212CC36}"/>
              </a:ext>
            </a:extLst>
          </p:cNvPr>
          <p:cNvSpPr/>
          <p:nvPr/>
        </p:nvSpPr>
        <p:spPr>
          <a:xfrm>
            <a:off x="475406" y="1812370"/>
            <a:ext cx="8135938" cy="1569660"/>
          </a:xfrm>
          <a:prstGeom prst="rect">
            <a:avLst/>
          </a:prstGeom>
        </p:spPr>
        <p:txBody>
          <a:bodyPr>
            <a:spAutoFit/>
          </a:bodyPr>
          <a:lstStyle/>
          <a:p>
            <a:pPr algn="ctr">
              <a:defRPr/>
            </a:pPr>
            <a:r>
              <a:rPr lang="pl-PL" sz="2400" dirty="0" err="1">
                <a:solidFill>
                  <a:schemeClr val="accent2">
                    <a:lumMod val="75000"/>
                  </a:schemeClr>
                </a:solidFill>
              </a:rPr>
              <a:t>Functional</a:t>
            </a:r>
            <a:r>
              <a:rPr lang="pl-PL" sz="2400" dirty="0">
                <a:solidFill>
                  <a:schemeClr val="accent2">
                    <a:lumMod val="75000"/>
                  </a:schemeClr>
                </a:solidFill>
              </a:rPr>
              <a:t>  </a:t>
            </a:r>
            <a:r>
              <a:rPr lang="pl-PL" sz="2400" dirty="0" err="1">
                <a:solidFill>
                  <a:schemeClr val="accent2">
                    <a:lumMod val="75000"/>
                  </a:schemeClr>
                </a:solidFill>
              </a:rPr>
              <a:t>evaluation</a:t>
            </a:r>
            <a:r>
              <a:rPr lang="pl-PL" sz="2400" dirty="0">
                <a:solidFill>
                  <a:schemeClr val="accent2">
                    <a:lumMod val="75000"/>
                  </a:schemeClr>
                </a:solidFill>
              </a:rPr>
              <a:t> </a:t>
            </a:r>
            <a:r>
              <a:rPr lang="pl-PL" sz="2400" dirty="0" err="1">
                <a:solidFill>
                  <a:schemeClr val="accent2">
                    <a:lumMod val="75000"/>
                  </a:schemeClr>
                </a:solidFill>
              </a:rPr>
              <a:t>assessment</a:t>
            </a:r>
            <a:endParaRPr lang="pl-PL" sz="2400" dirty="0">
              <a:solidFill>
                <a:schemeClr val="accent2">
                  <a:lumMod val="75000"/>
                </a:schemeClr>
              </a:solidFill>
            </a:endParaRPr>
          </a:p>
          <a:p>
            <a:pPr algn="ctr">
              <a:defRPr/>
            </a:pPr>
            <a:endParaRPr lang="pl-PL" sz="2400" b="0" dirty="0">
              <a:solidFill>
                <a:schemeClr val="accent2">
                  <a:lumMod val="75000"/>
                </a:schemeClr>
              </a:solidFill>
            </a:endParaRPr>
          </a:p>
          <a:p>
            <a:pPr algn="ctr">
              <a:defRPr/>
            </a:pP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17" name="Prostokąt 16">
            <a:extLst>
              <a:ext uri="{FF2B5EF4-FFF2-40B4-BE49-F238E27FC236}">
                <a16:creationId xmlns:a16="http://schemas.microsoft.com/office/drawing/2014/main" id="{5B546A63-0716-46B5-801F-F4E682687C9A}"/>
              </a:ext>
            </a:extLst>
          </p:cNvPr>
          <p:cNvSpPr/>
          <p:nvPr/>
        </p:nvSpPr>
        <p:spPr>
          <a:xfrm>
            <a:off x="62953" y="3763560"/>
            <a:ext cx="2316660" cy="338554"/>
          </a:xfrm>
          <a:prstGeom prst="rect">
            <a:avLst/>
          </a:prstGeom>
        </p:spPr>
        <p:txBody>
          <a:bodyPr wrap="none">
            <a:spAutoFit/>
          </a:bodyPr>
          <a:lstStyle/>
          <a:p>
            <a:pPr algn="ctr">
              <a:defRPr/>
            </a:pPr>
            <a:r>
              <a:rPr lang="pl-PL" sz="1600" dirty="0" err="1">
                <a:solidFill>
                  <a:schemeClr val="accent2">
                    <a:lumMod val="75000"/>
                  </a:schemeClr>
                </a:solidFill>
              </a:rPr>
              <a:t>Observation</a:t>
            </a:r>
            <a:r>
              <a:rPr lang="pl-PL" sz="1600" dirty="0">
                <a:solidFill>
                  <a:schemeClr val="accent2">
                    <a:lumMod val="75000"/>
                  </a:schemeClr>
                </a:solidFill>
              </a:rPr>
              <a:t> </a:t>
            </a:r>
            <a:r>
              <a:rPr lang="pl-PL" sz="1600" dirty="0" err="1">
                <a:solidFill>
                  <a:schemeClr val="accent2">
                    <a:lumMod val="75000"/>
                  </a:schemeClr>
                </a:solidFill>
              </a:rPr>
              <a:t>methods</a:t>
            </a:r>
            <a:endParaRPr lang="pl-PL" sz="1600" b="0" dirty="0">
              <a:solidFill>
                <a:schemeClr val="accent2">
                  <a:lumMod val="75000"/>
                </a:schemeClr>
              </a:solidFill>
            </a:endParaRPr>
          </a:p>
        </p:txBody>
      </p:sp>
      <p:sp>
        <p:nvSpPr>
          <p:cNvPr id="18" name="Prostokąt 17">
            <a:extLst>
              <a:ext uri="{FF2B5EF4-FFF2-40B4-BE49-F238E27FC236}">
                <a16:creationId xmlns:a16="http://schemas.microsoft.com/office/drawing/2014/main" id="{47BBE52F-E639-4312-8028-6BF4FC17D3CA}"/>
              </a:ext>
            </a:extLst>
          </p:cNvPr>
          <p:cNvSpPr/>
          <p:nvPr/>
        </p:nvSpPr>
        <p:spPr>
          <a:xfrm>
            <a:off x="2863721" y="3756922"/>
            <a:ext cx="1645002" cy="338554"/>
          </a:xfrm>
          <a:prstGeom prst="rect">
            <a:avLst/>
          </a:prstGeom>
        </p:spPr>
        <p:txBody>
          <a:bodyPr wrap="none">
            <a:spAutoFit/>
          </a:bodyPr>
          <a:lstStyle/>
          <a:p>
            <a:pPr algn="ctr">
              <a:defRPr/>
            </a:pPr>
            <a:r>
              <a:rPr lang="pl-PL" sz="1600" dirty="0" err="1">
                <a:solidFill>
                  <a:schemeClr val="accent2">
                    <a:lumMod val="75000"/>
                  </a:schemeClr>
                </a:solidFill>
              </a:rPr>
              <a:t>Clinical</a:t>
            </a:r>
            <a:r>
              <a:rPr lang="pl-PL" sz="1600" dirty="0">
                <a:solidFill>
                  <a:schemeClr val="accent2">
                    <a:lumMod val="75000"/>
                  </a:schemeClr>
                </a:solidFill>
              </a:rPr>
              <a:t> </a:t>
            </a:r>
            <a:r>
              <a:rPr lang="pl-PL" sz="1600" dirty="0" err="1">
                <a:solidFill>
                  <a:schemeClr val="accent2">
                    <a:lumMod val="75000"/>
                  </a:schemeClr>
                </a:solidFill>
              </a:rPr>
              <a:t>scales</a:t>
            </a:r>
            <a:endParaRPr lang="pl-PL" sz="1600" b="0" dirty="0">
              <a:solidFill>
                <a:schemeClr val="accent2">
                  <a:lumMod val="75000"/>
                </a:schemeClr>
              </a:solidFill>
            </a:endParaRPr>
          </a:p>
        </p:txBody>
      </p:sp>
      <p:sp>
        <p:nvSpPr>
          <p:cNvPr id="19" name="Prostokąt 18">
            <a:extLst>
              <a:ext uri="{FF2B5EF4-FFF2-40B4-BE49-F238E27FC236}">
                <a16:creationId xmlns:a16="http://schemas.microsoft.com/office/drawing/2014/main" id="{7D979C5A-D6C5-44CC-BA20-B38AF2CE4574}"/>
              </a:ext>
            </a:extLst>
          </p:cNvPr>
          <p:cNvSpPr/>
          <p:nvPr/>
        </p:nvSpPr>
        <p:spPr>
          <a:xfrm>
            <a:off x="5352785" y="3715562"/>
            <a:ext cx="2109873" cy="1077218"/>
          </a:xfrm>
          <a:prstGeom prst="rect">
            <a:avLst/>
          </a:prstGeom>
        </p:spPr>
        <p:txBody>
          <a:bodyPr wrap="none">
            <a:spAutoFit/>
          </a:bodyPr>
          <a:lstStyle/>
          <a:p>
            <a:pPr algn="ctr">
              <a:defRPr/>
            </a:pPr>
            <a:r>
              <a:rPr lang="pl-PL" sz="1600" dirty="0" err="1">
                <a:solidFill>
                  <a:schemeClr val="accent2">
                    <a:lumMod val="75000"/>
                  </a:schemeClr>
                </a:solidFill>
              </a:rPr>
              <a:t>Tests</a:t>
            </a:r>
            <a:r>
              <a:rPr lang="pl-PL" sz="1600" dirty="0">
                <a:solidFill>
                  <a:schemeClr val="accent2">
                    <a:lumMod val="75000"/>
                  </a:schemeClr>
                </a:solidFill>
              </a:rPr>
              <a:t> in </a:t>
            </a:r>
            <a:r>
              <a:rPr lang="pl-PL" sz="1600" dirty="0" err="1">
                <a:solidFill>
                  <a:schemeClr val="accent2">
                    <a:lumMod val="75000"/>
                  </a:schemeClr>
                </a:solidFill>
              </a:rPr>
              <a:t>laboratory</a:t>
            </a:r>
            <a:endParaRPr lang="pl-PL" sz="1600" dirty="0">
              <a:solidFill>
                <a:schemeClr val="accent2">
                  <a:lumMod val="75000"/>
                </a:schemeClr>
              </a:solidFill>
            </a:endParaRPr>
          </a:p>
          <a:p>
            <a:pPr algn="ctr">
              <a:defRPr/>
            </a:pPr>
            <a:r>
              <a:rPr lang="pl-PL" sz="1600" b="0" dirty="0">
                <a:solidFill>
                  <a:schemeClr val="accent2">
                    <a:lumMod val="75000"/>
                  </a:schemeClr>
                </a:solidFill>
              </a:rPr>
              <a:t>- </a:t>
            </a:r>
            <a:r>
              <a:rPr lang="pl-PL" sz="1600" b="0" dirty="0" err="1">
                <a:solidFill>
                  <a:schemeClr val="accent2">
                    <a:lumMod val="75000"/>
                  </a:schemeClr>
                </a:solidFill>
              </a:rPr>
              <a:t>Kinematics</a:t>
            </a:r>
            <a:r>
              <a:rPr lang="pl-PL" sz="1600" b="0" dirty="0">
                <a:solidFill>
                  <a:schemeClr val="accent2">
                    <a:lumMod val="75000"/>
                  </a:schemeClr>
                </a:solidFill>
              </a:rPr>
              <a:t> </a:t>
            </a:r>
            <a:r>
              <a:rPr lang="pl-PL" sz="1600" b="0" dirty="0" err="1">
                <a:solidFill>
                  <a:schemeClr val="accent2">
                    <a:lumMod val="75000"/>
                  </a:schemeClr>
                </a:solidFill>
              </a:rPr>
              <a:t>analysis</a:t>
            </a:r>
            <a:endParaRPr lang="pl-PL" sz="1600" b="0" dirty="0">
              <a:solidFill>
                <a:schemeClr val="accent2">
                  <a:lumMod val="75000"/>
                </a:schemeClr>
              </a:solidFill>
            </a:endParaRPr>
          </a:p>
          <a:p>
            <a:pPr algn="ctr">
              <a:defRPr/>
            </a:pPr>
            <a:r>
              <a:rPr lang="pl-PL" sz="1600" b="0" dirty="0">
                <a:solidFill>
                  <a:schemeClr val="accent2">
                    <a:lumMod val="75000"/>
                  </a:schemeClr>
                </a:solidFill>
              </a:rPr>
              <a:t>- Dynamics </a:t>
            </a:r>
            <a:r>
              <a:rPr lang="pl-PL" sz="1600" b="0" dirty="0" err="1">
                <a:solidFill>
                  <a:schemeClr val="accent2">
                    <a:lumMod val="75000"/>
                  </a:schemeClr>
                </a:solidFill>
              </a:rPr>
              <a:t>analysis</a:t>
            </a:r>
            <a:endParaRPr lang="pl-PL" sz="1600" b="0" dirty="0">
              <a:solidFill>
                <a:schemeClr val="accent2">
                  <a:lumMod val="75000"/>
                </a:schemeClr>
              </a:solidFill>
            </a:endParaRPr>
          </a:p>
          <a:p>
            <a:pPr marL="285750" indent="-285750" algn="ctr">
              <a:buFontTx/>
              <a:buChar char="-"/>
              <a:defRPr/>
            </a:pPr>
            <a:endParaRPr lang="pl-PL" sz="1600" b="0" dirty="0">
              <a:solidFill>
                <a:schemeClr val="accent2">
                  <a:lumMod val="75000"/>
                </a:schemeClr>
              </a:solidFill>
            </a:endParaRPr>
          </a:p>
        </p:txBody>
      </p:sp>
      <p:sp>
        <p:nvSpPr>
          <p:cNvPr id="20" name="Prostokąt 3">
            <a:extLst>
              <a:ext uri="{FF2B5EF4-FFF2-40B4-BE49-F238E27FC236}">
                <a16:creationId xmlns:a16="http://schemas.microsoft.com/office/drawing/2014/main" id="{525F74C2-2E43-466C-8093-20B5B003780B}"/>
              </a:ext>
            </a:extLst>
          </p:cNvPr>
          <p:cNvSpPr/>
          <p:nvPr/>
        </p:nvSpPr>
        <p:spPr>
          <a:xfrm>
            <a:off x="5004048" y="4798083"/>
            <a:ext cx="4320479" cy="830997"/>
          </a:xfrm>
          <a:prstGeom prst="rect">
            <a:avLst/>
          </a:prstGeom>
        </p:spPr>
        <p:txBody>
          <a:bodyPr wrap="square">
            <a:spAutoFit/>
          </a:bodyPr>
          <a:lstStyle/>
          <a:p>
            <a:pPr marL="457200" indent="-457200">
              <a:buFont typeface="+mj-lt"/>
              <a:buAutoNum type="arabicPeriod"/>
              <a:defRPr/>
            </a:pPr>
            <a:r>
              <a:rPr lang="en-US" sz="1200" b="0" i="1" dirty="0">
                <a:solidFill>
                  <a:schemeClr val="accent2">
                    <a:lumMod val="75000"/>
                  </a:schemeClr>
                </a:solidFill>
              </a:rPr>
              <a:t>Repeatable and accurate analysis results</a:t>
            </a:r>
          </a:p>
          <a:p>
            <a:pPr marL="457200" indent="-457200">
              <a:buFont typeface="+mj-lt"/>
              <a:buAutoNum type="arabicPeriod"/>
              <a:defRPr/>
            </a:pPr>
            <a:r>
              <a:rPr lang="en-US" sz="1200" b="0" i="1" dirty="0">
                <a:solidFill>
                  <a:schemeClr val="accent2">
                    <a:lumMod val="75000"/>
                  </a:schemeClr>
                </a:solidFill>
              </a:rPr>
              <a:t>Measurements of many quantities</a:t>
            </a:r>
          </a:p>
          <a:p>
            <a:pPr marL="457200" indent="-457200">
              <a:buFont typeface="+mj-lt"/>
              <a:buAutoNum type="arabicPeriod"/>
              <a:defRPr/>
            </a:pPr>
            <a:r>
              <a:rPr lang="en-US" sz="1200" b="0" i="1" dirty="0">
                <a:solidFill>
                  <a:schemeClr val="accent2">
                    <a:lumMod val="75000"/>
                  </a:schemeClr>
                </a:solidFill>
              </a:rPr>
              <a:t>Thorough functional analysis</a:t>
            </a:r>
          </a:p>
          <a:p>
            <a:pPr marL="457200" indent="-457200">
              <a:buFont typeface="+mj-lt"/>
              <a:buAutoNum type="arabicPeriod"/>
              <a:defRPr/>
            </a:pPr>
            <a:r>
              <a:rPr lang="en-US" sz="1200" b="0" i="1" dirty="0">
                <a:solidFill>
                  <a:schemeClr val="accent2">
                    <a:lumMod val="75000"/>
                  </a:schemeClr>
                </a:solidFill>
              </a:rPr>
              <a:t>Objective analysis</a:t>
            </a:r>
          </a:p>
        </p:txBody>
      </p:sp>
      <p:sp>
        <p:nvSpPr>
          <p:cNvPr id="21" name="Prostokąt 3">
            <a:extLst>
              <a:ext uri="{FF2B5EF4-FFF2-40B4-BE49-F238E27FC236}">
                <a16:creationId xmlns:a16="http://schemas.microsoft.com/office/drawing/2014/main" id="{CC8683C0-DD75-4F75-9E82-73B7C257F838}"/>
              </a:ext>
            </a:extLst>
          </p:cNvPr>
          <p:cNvSpPr/>
          <p:nvPr/>
        </p:nvSpPr>
        <p:spPr>
          <a:xfrm>
            <a:off x="372242" y="4760927"/>
            <a:ext cx="4320479" cy="1015663"/>
          </a:xfrm>
          <a:prstGeom prst="rect">
            <a:avLst/>
          </a:prstGeom>
        </p:spPr>
        <p:txBody>
          <a:bodyPr wrap="square">
            <a:spAutoFit/>
          </a:bodyPr>
          <a:lstStyle/>
          <a:p>
            <a:pPr marL="457200" indent="-457200">
              <a:buFont typeface="+mj-lt"/>
              <a:buAutoNum type="arabicPeriod"/>
              <a:defRPr/>
            </a:pPr>
            <a:r>
              <a:rPr lang="en-US" sz="1200" b="0" i="1" dirty="0">
                <a:solidFill>
                  <a:schemeClr val="accent2">
                    <a:lumMod val="75000"/>
                  </a:schemeClr>
                </a:solidFill>
              </a:rPr>
              <a:t>They do not require a lot of time</a:t>
            </a:r>
          </a:p>
          <a:p>
            <a:pPr marL="457200" indent="-457200">
              <a:buFont typeface="+mj-lt"/>
              <a:buAutoNum type="arabicPeriod"/>
              <a:defRPr/>
            </a:pPr>
            <a:r>
              <a:rPr lang="en-US" sz="1200" b="0" i="1" dirty="0">
                <a:solidFill>
                  <a:schemeClr val="accent2">
                    <a:lumMod val="75000"/>
                  </a:schemeClr>
                </a:solidFill>
              </a:rPr>
              <a:t>They do not require specialized equipment</a:t>
            </a:r>
          </a:p>
          <a:p>
            <a:pPr marL="457200" indent="-457200">
              <a:buFont typeface="+mj-lt"/>
              <a:buAutoNum type="arabicPeriod"/>
              <a:defRPr/>
            </a:pPr>
            <a:r>
              <a:rPr lang="en-US" sz="1200" b="0" i="1" dirty="0">
                <a:solidFill>
                  <a:schemeClr val="accent2">
                    <a:lumMod val="75000"/>
                  </a:schemeClr>
                </a:solidFill>
              </a:rPr>
              <a:t>They can be carried out in clinical settings</a:t>
            </a:r>
          </a:p>
          <a:p>
            <a:pPr marL="457200" indent="-457200">
              <a:buFont typeface="+mj-lt"/>
              <a:buAutoNum type="arabicPeriod"/>
              <a:defRPr/>
            </a:pPr>
            <a:r>
              <a:rPr lang="en-US" sz="1200" b="0" i="1" dirty="0">
                <a:solidFill>
                  <a:schemeClr val="accent2">
                    <a:lumMod val="75000"/>
                  </a:schemeClr>
                </a:solidFill>
              </a:rPr>
              <a:t>They can be performed by a person after a short training</a:t>
            </a:r>
          </a:p>
        </p:txBody>
      </p:sp>
      <p:cxnSp>
        <p:nvCxnSpPr>
          <p:cNvPr id="4" name="Łącznik prosty ze strzałką 3">
            <a:extLst>
              <a:ext uri="{FF2B5EF4-FFF2-40B4-BE49-F238E27FC236}">
                <a16:creationId xmlns:a16="http://schemas.microsoft.com/office/drawing/2014/main" id="{635E4001-D56B-43B9-B7B3-FEB3CA95EB21}"/>
              </a:ext>
            </a:extLst>
          </p:cNvPr>
          <p:cNvCxnSpPr>
            <a:cxnSpLocks/>
          </p:cNvCxnSpPr>
          <p:nvPr/>
        </p:nvCxnSpPr>
        <p:spPr bwMode="auto">
          <a:xfrm flipH="1">
            <a:off x="2863721" y="2204864"/>
            <a:ext cx="556152" cy="598874"/>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Łącznik prosty ze strzałką 22">
            <a:extLst>
              <a:ext uri="{FF2B5EF4-FFF2-40B4-BE49-F238E27FC236}">
                <a16:creationId xmlns:a16="http://schemas.microsoft.com/office/drawing/2014/main" id="{359CB886-3CB3-4F47-836D-34250687547A}"/>
              </a:ext>
            </a:extLst>
          </p:cNvPr>
          <p:cNvCxnSpPr>
            <a:cxnSpLocks/>
          </p:cNvCxnSpPr>
          <p:nvPr/>
        </p:nvCxnSpPr>
        <p:spPr bwMode="auto">
          <a:xfrm>
            <a:off x="5537728" y="2228226"/>
            <a:ext cx="540919" cy="575512"/>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Łącznik prosty ze strzałką 24">
            <a:extLst>
              <a:ext uri="{FF2B5EF4-FFF2-40B4-BE49-F238E27FC236}">
                <a16:creationId xmlns:a16="http://schemas.microsoft.com/office/drawing/2014/main" id="{B0A9C3A1-FB15-4B95-A42A-2A5DA35FC406}"/>
              </a:ext>
            </a:extLst>
          </p:cNvPr>
          <p:cNvCxnSpPr>
            <a:cxnSpLocks/>
          </p:cNvCxnSpPr>
          <p:nvPr/>
        </p:nvCxnSpPr>
        <p:spPr bwMode="auto">
          <a:xfrm>
            <a:off x="6516216" y="3159124"/>
            <a:ext cx="0" cy="604436"/>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Łącznik prosty ze strzałką 26">
            <a:extLst>
              <a:ext uri="{FF2B5EF4-FFF2-40B4-BE49-F238E27FC236}">
                <a16:creationId xmlns:a16="http://schemas.microsoft.com/office/drawing/2014/main" id="{D4CD6CDE-73F9-4339-AD46-4615DB94B3BC}"/>
              </a:ext>
            </a:extLst>
          </p:cNvPr>
          <p:cNvCxnSpPr>
            <a:cxnSpLocks/>
          </p:cNvCxnSpPr>
          <p:nvPr/>
        </p:nvCxnSpPr>
        <p:spPr bwMode="auto">
          <a:xfrm>
            <a:off x="3141797" y="3182491"/>
            <a:ext cx="288717" cy="581069"/>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Łącznik prosty ze strzałką 28">
            <a:extLst>
              <a:ext uri="{FF2B5EF4-FFF2-40B4-BE49-F238E27FC236}">
                <a16:creationId xmlns:a16="http://schemas.microsoft.com/office/drawing/2014/main" id="{CD2A5371-6555-4167-8E43-C9BD8694D6BB}"/>
              </a:ext>
            </a:extLst>
          </p:cNvPr>
          <p:cNvCxnSpPr>
            <a:cxnSpLocks/>
          </p:cNvCxnSpPr>
          <p:nvPr/>
        </p:nvCxnSpPr>
        <p:spPr bwMode="auto">
          <a:xfrm flipH="1">
            <a:off x="1355243" y="3237433"/>
            <a:ext cx="360861" cy="548928"/>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Prostokąt: zaokrąglone rogi 21">
            <a:extLst>
              <a:ext uri="{FF2B5EF4-FFF2-40B4-BE49-F238E27FC236}">
                <a16:creationId xmlns:a16="http://schemas.microsoft.com/office/drawing/2014/main" id="{4F1A4C93-3A8B-4EBF-917E-B72C0EBF3CE6}"/>
              </a:ext>
            </a:extLst>
          </p:cNvPr>
          <p:cNvSpPr/>
          <p:nvPr/>
        </p:nvSpPr>
        <p:spPr bwMode="auto">
          <a:xfrm>
            <a:off x="251520" y="4632230"/>
            <a:ext cx="4441201" cy="1144359"/>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32" name="Prostokąt: zaokrąglone rogi 31">
            <a:extLst>
              <a:ext uri="{FF2B5EF4-FFF2-40B4-BE49-F238E27FC236}">
                <a16:creationId xmlns:a16="http://schemas.microsoft.com/office/drawing/2014/main" id="{9B921A84-4385-489F-A324-157E83368DE5}"/>
              </a:ext>
            </a:extLst>
          </p:cNvPr>
          <p:cNvSpPr/>
          <p:nvPr/>
        </p:nvSpPr>
        <p:spPr bwMode="auto">
          <a:xfrm>
            <a:off x="4725670" y="4624411"/>
            <a:ext cx="3914300" cy="1077218"/>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24" name="Prostokąt 23">
            <a:extLst>
              <a:ext uri="{FF2B5EF4-FFF2-40B4-BE49-F238E27FC236}">
                <a16:creationId xmlns:a16="http://schemas.microsoft.com/office/drawing/2014/main" id="{F8546629-6863-431F-ACCB-2F9B1E200D42}"/>
              </a:ext>
            </a:extLst>
          </p:cNvPr>
          <p:cNvSpPr/>
          <p:nvPr/>
        </p:nvSpPr>
        <p:spPr>
          <a:xfrm>
            <a:off x="504031" y="836712"/>
            <a:ext cx="8135938" cy="461665"/>
          </a:xfrm>
          <a:prstGeom prst="rect">
            <a:avLst/>
          </a:prstGeom>
        </p:spPr>
        <p:txBody>
          <a:bodyPr>
            <a:spAutoFit/>
          </a:bodyPr>
          <a:lstStyle/>
          <a:p>
            <a:pPr algn="ctr">
              <a:defRPr/>
            </a:pPr>
            <a:r>
              <a:rPr lang="pl-PL" sz="2400" dirty="0" err="1">
                <a:solidFill>
                  <a:schemeClr val="accent2">
                    <a:lumMod val="75000"/>
                  </a:schemeClr>
                </a:solidFill>
              </a:rPr>
              <a:t>Conceptual</a:t>
            </a:r>
            <a:r>
              <a:rPr lang="pl-PL" sz="2400" dirty="0">
                <a:solidFill>
                  <a:schemeClr val="accent2">
                    <a:lumMod val="75000"/>
                  </a:schemeClr>
                </a:solidFill>
              </a:rPr>
              <a:t> Map</a:t>
            </a:r>
            <a:endParaRPr lang="en-US" sz="2400" b="0" dirty="0">
              <a:solidFill>
                <a:schemeClr val="accent2">
                  <a:lumMod val="75000"/>
                </a:schemeClr>
              </a:solidFill>
            </a:endParaRPr>
          </a:p>
        </p:txBody>
      </p:sp>
    </p:spTree>
    <p:extLst>
      <p:ext uri="{BB962C8B-B14F-4D97-AF65-F5344CB8AC3E}">
        <p14:creationId xmlns:p14="http://schemas.microsoft.com/office/powerpoint/2010/main" val="518107825"/>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461665"/>
          </a:xfrm>
          <a:prstGeom prst="rect">
            <a:avLst/>
          </a:prstGeom>
        </p:spPr>
        <p:txBody>
          <a:bodyPr>
            <a:spAutoFit/>
          </a:bodyPr>
          <a:lstStyle/>
          <a:p>
            <a:pPr algn="ctr">
              <a:defRPr/>
            </a:pPr>
            <a:r>
              <a:rPr lang="en-GB" sz="2400" dirty="0">
                <a:solidFill>
                  <a:schemeClr val="accent2">
                    <a:lumMod val="75000"/>
                  </a:schemeClr>
                </a:solidFill>
              </a:rPr>
              <a:t>Key ideas of the course</a:t>
            </a:r>
            <a:endParaRPr lang="en-US" sz="2400" b="0" dirty="0">
              <a:solidFill>
                <a:schemeClr val="accent2">
                  <a:lumMod val="75000"/>
                </a:schemeClr>
              </a:solidFill>
            </a:endParaRPr>
          </a:p>
        </p:txBody>
      </p:sp>
      <p:sp>
        <p:nvSpPr>
          <p:cNvPr id="14" name="Prostokąt 13">
            <a:extLst>
              <a:ext uri="{FF2B5EF4-FFF2-40B4-BE49-F238E27FC236}">
                <a16:creationId xmlns:a16="http://schemas.microsoft.com/office/drawing/2014/main" id="{2F9BDF2D-BF01-41A3-A79F-55DDDBD598F4}"/>
              </a:ext>
            </a:extLst>
          </p:cNvPr>
          <p:cNvSpPr/>
          <p:nvPr/>
        </p:nvSpPr>
        <p:spPr>
          <a:xfrm>
            <a:off x="3574784" y="6257835"/>
            <a:ext cx="2267078" cy="369332"/>
          </a:xfrm>
          <a:prstGeom prst="rect">
            <a:avLst/>
          </a:prstGeom>
        </p:spPr>
        <p:txBody>
          <a:bodyPr wrap="square">
            <a:spAutoFit/>
          </a:bodyPr>
          <a:lstStyle/>
          <a:p>
            <a:pPr algn="ctr">
              <a:defRPr/>
            </a:pPr>
            <a:r>
              <a:rPr lang="pl-PL" sz="1800" dirty="0" err="1">
                <a:solidFill>
                  <a:schemeClr val="accent2">
                    <a:lumMod val="75000"/>
                  </a:schemeClr>
                </a:solidFill>
              </a:rPr>
              <a:t>Summary</a:t>
            </a:r>
            <a:endParaRPr lang="en-US" sz="1800" b="0" dirty="0">
              <a:solidFill>
                <a:schemeClr val="accent2">
                  <a:lumMod val="75000"/>
                </a:schemeClr>
              </a:solidFill>
            </a:endParaRPr>
          </a:p>
        </p:txBody>
      </p:sp>
      <p:sp>
        <p:nvSpPr>
          <p:cNvPr id="15" name="Prostokąt 14">
            <a:extLst>
              <a:ext uri="{FF2B5EF4-FFF2-40B4-BE49-F238E27FC236}">
                <a16:creationId xmlns:a16="http://schemas.microsoft.com/office/drawing/2014/main" id="{3AF80AC0-6410-47F0-8D74-BCA9B29FE212}"/>
              </a:ext>
            </a:extLst>
          </p:cNvPr>
          <p:cNvSpPr/>
          <p:nvPr/>
        </p:nvSpPr>
        <p:spPr>
          <a:xfrm>
            <a:off x="477855" y="1263037"/>
            <a:ext cx="8028384" cy="5389168"/>
          </a:xfrm>
          <a:prstGeom prst="rect">
            <a:avLst/>
          </a:prstGeom>
        </p:spPr>
        <p:txBody>
          <a:bodyPr wrap="square">
            <a:spAutoFit/>
          </a:bodyPr>
          <a:lstStyle/>
          <a:p>
            <a:pPr marL="457200" indent="-468000" algn="ctr">
              <a:lnSpc>
                <a:spcPct val="130000"/>
              </a:lnSpc>
              <a:buFont typeface="+mj-lt"/>
              <a:buAutoNum type="arabicPeriod"/>
              <a:defRPr/>
            </a:pPr>
            <a:r>
              <a:rPr lang="en-GB" sz="1800" dirty="0">
                <a:solidFill>
                  <a:srgbClr val="FF6600"/>
                </a:solidFill>
              </a:rPr>
              <a:t>Functional assessment is a comprehensive assessment of physical and functional abilities, carried out using measurable tests</a:t>
            </a:r>
          </a:p>
          <a:p>
            <a:pPr marL="457200" indent="-468000" algn="ctr">
              <a:lnSpc>
                <a:spcPct val="130000"/>
              </a:lnSpc>
              <a:buFont typeface="+mj-lt"/>
              <a:buAutoNum type="arabicPeriod"/>
              <a:defRPr/>
            </a:pPr>
            <a:endParaRPr lang="en-GB" sz="1800" dirty="0">
              <a:solidFill>
                <a:srgbClr val="FF6600"/>
              </a:solidFill>
            </a:endParaRPr>
          </a:p>
          <a:p>
            <a:pPr marL="457200" indent="-468000" algn="ctr">
              <a:lnSpc>
                <a:spcPct val="130000"/>
              </a:lnSpc>
              <a:buFont typeface="+mj-lt"/>
              <a:buAutoNum type="arabicPeriod"/>
              <a:defRPr/>
            </a:pPr>
            <a:r>
              <a:rPr lang="en-GB" sz="1800" dirty="0">
                <a:solidFill>
                  <a:srgbClr val="262673"/>
                </a:solidFill>
              </a:rPr>
              <a:t>In functional assessment, it is possible to use classic clinical tools and advanced measuring devices</a:t>
            </a:r>
          </a:p>
          <a:p>
            <a:pPr marL="457200" indent="-468000" algn="ctr">
              <a:lnSpc>
                <a:spcPct val="130000"/>
              </a:lnSpc>
              <a:buFont typeface="+mj-lt"/>
              <a:buAutoNum type="arabicPeriod"/>
              <a:defRPr/>
            </a:pPr>
            <a:endParaRPr lang="en-GB" sz="1800" dirty="0">
              <a:solidFill>
                <a:srgbClr val="262673"/>
              </a:solidFill>
            </a:endParaRPr>
          </a:p>
          <a:p>
            <a:pPr marL="457200" indent="-468000" algn="ctr">
              <a:lnSpc>
                <a:spcPct val="130000"/>
              </a:lnSpc>
              <a:buFont typeface="+mj-lt"/>
              <a:buAutoNum type="arabicPeriod"/>
              <a:defRPr/>
            </a:pPr>
            <a:r>
              <a:rPr lang="en-GB" sz="1800" dirty="0">
                <a:solidFill>
                  <a:srgbClr val="FF6600"/>
                </a:solidFill>
              </a:rPr>
              <a:t>The clinical approach most often includes functional tests enabling rapid but low accurate assessment of the functional level of patients</a:t>
            </a:r>
          </a:p>
          <a:p>
            <a:pPr marL="457200" indent="-468000" algn="ctr">
              <a:lnSpc>
                <a:spcPct val="130000"/>
              </a:lnSpc>
              <a:buFont typeface="+mj-lt"/>
              <a:buAutoNum type="arabicPeriod"/>
              <a:defRPr/>
            </a:pPr>
            <a:endParaRPr lang="en-GB" sz="1800" dirty="0">
              <a:solidFill>
                <a:srgbClr val="FF6600"/>
              </a:solidFill>
            </a:endParaRPr>
          </a:p>
          <a:p>
            <a:pPr marL="457200" indent="-468000" algn="ctr">
              <a:lnSpc>
                <a:spcPct val="130000"/>
              </a:lnSpc>
              <a:buFont typeface="+mj-lt"/>
              <a:buAutoNum type="arabicPeriod"/>
              <a:defRPr/>
            </a:pPr>
            <a:r>
              <a:rPr lang="en-GB" sz="1800" dirty="0">
                <a:solidFill>
                  <a:srgbClr val="262673"/>
                </a:solidFill>
              </a:rPr>
              <a:t>Instrumental analysis provides accurate information about patients' mobility, but requires professional measuring equipment and trained personnel</a:t>
            </a:r>
            <a:endParaRPr lang="pl-PL" sz="2000" dirty="0">
              <a:solidFill>
                <a:srgbClr val="262673"/>
              </a:solidFill>
            </a:endParaRPr>
          </a:p>
          <a:p>
            <a:pPr algn="just">
              <a:defRPr/>
            </a:pPr>
            <a:endParaRPr lang="pl-PL" sz="2000" b="0" dirty="0">
              <a:solidFill>
                <a:schemeClr val="accent2">
                  <a:lumMod val="75000"/>
                </a:schemeClr>
              </a:solidFill>
            </a:endParaRPr>
          </a:p>
          <a:p>
            <a:pPr algn="just">
              <a:defRPr/>
            </a:pPr>
            <a:endParaRPr lang="en-US" sz="2000" b="0" dirty="0">
              <a:solidFill>
                <a:schemeClr val="accent2">
                  <a:lumMod val="75000"/>
                </a:schemeClr>
              </a:solidFill>
            </a:endParaRPr>
          </a:p>
        </p:txBody>
      </p:sp>
    </p:spTree>
    <p:extLst>
      <p:ext uri="{BB962C8B-B14F-4D97-AF65-F5344CB8AC3E}">
        <p14:creationId xmlns:p14="http://schemas.microsoft.com/office/powerpoint/2010/main" val="1128677722"/>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461665"/>
          </a:xfrm>
          <a:prstGeom prst="rect">
            <a:avLst/>
          </a:prstGeom>
        </p:spPr>
        <p:txBody>
          <a:bodyPr>
            <a:spAutoFit/>
          </a:bodyPr>
          <a:lstStyle/>
          <a:p>
            <a:pPr algn="ctr">
              <a:defRPr/>
            </a:pPr>
            <a:r>
              <a:rPr lang="pl-PL" sz="2400" dirty="0" err="1">
                <a:solidFill>
                  <a:schemeClr val="accent2">
                    <a:lumMod val="75000"/>
                  </a:schemeClr>
                </a:solidFill>
              </a:rPr>
              <a:t>Bibliography</a:t>
            </a:r>
            <a:r>
              <a:rPr lang="pl-PL" sz="2400" dirty="0">
                <a:solidFill>
                  <a:schemeClr val="accent2">
                    <a:lumMod val="75000"/>
                  </a:schemeClr>
                </a:solidFill>
              </a:rPr>
              <a:t> </a:t>
            </a:r>
            <a:endParaRPr lang="en-US" sz="2400" b="0" dirty="0">
              <a:solidFill>
                <a:schemeClr val="accent2">
                  <a:lumMod val="75000"/>
                </a:schemeClr>
              </a:solidFill>
            </a:endParaRPr>
          </a:p>
        </p:txBody>
      </p:sp>
      <p:sp>
        <p:nvSpPr>
          <p:cNvPr id="14" name="Prostokąt 13">
            <a:extLst>
              <a:ext uri="{FF2B5EF4-FFF2-40B4-BE49-F238E27FC236}">
                <a16:creationId xmlns:a16="http://schemas.microsoft.com/office/drawing/2014/main" id="{2F9BDF2D-BF01-41A3-A79F-55DDDBD598F4}"/>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Bibliography</a:t>
            </a:r>
            <a:endParaRPr lang="en-US"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
        <p:nvSpPr>
          <p:cNvPr id="3" name="Prostokąt 2">
            <a:extLst>
              <a:ext uri="{FF2B5EF4-FFF2-40B4-BE49-F238E27FC236}">
                <a16:creationId xmlns:a16="http://schemas.microsoft.com/office/drawing/2014/main" id="{5F962B71-7EDE-4A14-9CE9-1FC77C0D165C}"/>
              </a:ext>
            </a:extLst>
          </p:cNvPr>
          <p:cNvSpPr/>
          <p:nvPr/>
        </p:nvSpPr>
        <p:spPr>
          <a:xfrm>
            <a:off x="683568" y="2135088"/>
            <a:ext cx="7956401" cy="3416320"/>
          </a:xfrm>
          <a:prstGeom prst="rect">
            <a:avLst/>
          </a:prstGeom>
        </p:spPr>
        <p:txBody>
          <a:bodyPr wrap="square">
            <a:spAutoFit/>
          </a:bodyPr>
          <a:lstStyle/>
          <a:p>
            <a:pPr marL="228600" indent="-228600">
              <a:buFont typeface="+mj-lt"/>
              <a:buAutoNum type="arabicPeriod"/>
            </a:pPr>
            <a:r>
              <a:rPr lang="pl-PL" sz="1800" dirty="0">
                <a:solidFill>
                  <a:srgbClr val="262673"/>
                </a:solidFill>
              </a:rPr>
              <a:t>https://www.lifemark.ca/services/fae 15.01.2020</a:t>
            </a:r>
          </a:p>
          <a:p>
            <a:pPr marL="228600" indent="-228600">
              <a:buFont typeface="+mj-lt"/>
              <a:buAutoNum type="arabicPeriod"/>
            </a:pPr>
            <a:r>
              <a:rPr lang="pl-PL" sz="1800" dirty="0">
                <a:solidFill>
                  <a:srgbClr val="262673"/>
                </a:solidFill>
              </a:rPr>
              <a:t>http://triclinium.pl/badania-kliniczne/ 15.01.2020</a:t>
            </a:r>
          </a:p>
          <a:p>
            <a:pPr marL="228600" indent="-228600">
              <a:buFont typeface="+mj-lt"/>
              <a:buAutoNum type="arabicPeriod"/>
            </a:pPr>
            <a:r>
              <a:rPr lang="pl-PL" sz="1800" dirty="0">
                <a:solidFill>
                  <a:srgbClr val="262673"/>
                </a:solidFill>
              </a:rPr>
              <a:t>https://cerebralpalsy.org.au/our-research/about-cerebral-palsy/what-is-cerebral-palsy/severity-of-cerebral-palsy/gross-motor-function-classification-system/ 15.01.2020</a:t>
            </a:r>
          </a:p>
          <a:p>
            <a:pPr marL="228600" indent="-228600">
              <a:buFont typeface="+mj-lt"/>
              <a:buAutoNum type="arabicPeriod"/>
            </a:pPr>
            <a:r>
              <a:rPr lang="pl-PL" sz="1800" dirty="0">
                <a:solidFill>
                  <a:srgbClr val="262673"/>
                </a:solidFill>
              </a:rPr>
              <a:t>https://x10therapy.com/wp-content/uploads/2019/08/TUG-TEST.jpg 15.01.2020</a:t>
            </a:r>
          </a:p>
          <a:p>
            <a:pPr marL="228600" indent="-228600">
              <a:buFont typeface="+mj-lt"/>
              <a:buAutoNum type="arabicPeriod"/>
            </a:pPr>
            <a:r>
              <a:rPr lang="pl-PL" sz="1800" dirty="0">
                <a:solidFill>
                  <a:srgbClr val="262673"/>
                </a:solidFill>
              </a:rPr>
              <a:t>http://dpssopot.pl/wp-content/uploads/2014/06/ 15.01.2020</a:t>
            </a:r>
          </a:p>
          <a:p>
            <a:pPr marL="228600" indent="-228600">
              <a:buFont typeface="+mj-lt"/>
              <a:buAutoNum type="arabicPeriod"/>
            </a:pPr>
            <a:r>
              <a:rPr lang="pl-PL" sz="1800" dirty="0">
                <a:solidFill>
                  <a:srgbClr val="262673"/>
                </a:solidFill>
              </a:rPr>
              <a:t>https://www.ncn.gov.pl/finansowanie-nauki/przyklady-projektow/switonski 15.01.2020</a:t>
            </a:r>
          </a:p>
          <a:p>
            <a:pPr marL="228600" indent="-228600">
              <a:buFont typeface="+mj-lt"/>
              <a:buAutoNum type="arabicPeriod"/>
            </a:pPr>
            <a:r>
              <a:rPr lang="pl-PL" sz="1800" dirty="0">
                <a:solidFill>
                  <a:srgbClr val="262673"/>
                </a:solidFill>
              </a:rPr>
              <a:t>https://www.xsens.com/ 15.01.2020</a:t>
            </a:r>
          </a:p>
          <a:p>
            <a:pPr marL="228600" indent="-228600">
              <a:buFont typeface="+mj-lt"/>
              <a:buAutoNum type="arabicPeriod"/>
            </a:pPr>
            <a:r>
              <a:rPr lang="pl-PL" sz="1800" dirty="0">
                <a:solidFill>
                  <a:srgbClr val="262673"/>
                </a:solidFill>
              </a:rPr>
              <a:t>https://technomex.pl/ 15.01.2020</a:t>
            </a:r>
          </a:p>
        </p:txBody>
      </p:sp>
    </p:spTree>
    <p:extLst>
      <p:ext uri="{BB962C8B-B14F-4D97-AF65-F5344CB8AC3E}">
        <p14:creationId xmlns:p14="http://schemas.microsoft.com/office/powerpoint/2010/main" val="2755679328"/>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3EBB3F01-B171-492A-83E5-862467BA2214}"/>
              </a:ext>
            </a:extLst>
          </p:cNvPr>
          <p:cNvPicPr>
            <a:picLocks noChangeAspect="1"/>
          </p:cNvPicPr>
          <p:nvPr/>
        </p:nvPicPr>
        <p:blipFill>
          <a:blip r:embed="rId2"/>
          <a:stretch>
            <a:fillRect/>
          </a:stretch>
        </p:blipFill>
        <p:spPr>
          <a:xfrm>
            <a:off x="1699011" y="4797152"/>
            <a:ext cx="5745978" cy="967824"/>
          </a:xfrm>
          <a:prstGeom prst="rect">
            <a:avLst/>
          </a:prstGeom>
        </p:spPr>
      </p:pic>
    </p:spTree>
    <p:extLst>
      <p:ext uri="{BB962C8B-B14F-4D97-AF65-F5344CB8AC3E}">
        <p14:creationId xmlns:p14="http://schemas.microsoft.com/office/powerpoint/2010/main" val="346731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1569660"/>
          </a:xfrm>
          <a:prstGeom prst="rect">
            <a:avLst/>
          </a:prstGeom>
        </p:spPr>
        <p:txBody>
          <a:bodyPr>
            <a:spAutoFit/>
          </a:bodyPr>
          <a:lstStyle/>
          <a:p>
            <a:pPr algn="ctr">
              <a:defRPr/>
            </a:pPr>
            <a:r>
              <a:rPr lang="en-US" sz="2400" dirty="0">
                <a:solidFill>
                  <a:schemeClr val="accent2">
                    <a:lumMod val="75000"/>
                  </a:schemeClr>
                </a:solidFill>
              </a:rPr>
              <a:t>Why and when do we perform functional</a:t>
            </a:r>
            <a:r>
              <a:rPr lang="pl-PL" sz="2400" dirty="0">
                <a:solidFill>
                  <a:schemeClr val="accent2">
                    <a:lumMod val="75000"/>
                  </a:schemeClr>
                </a:solidFill>
              </a:rPr>
              <a:t> </a:t>
            </a:r>
            <a:r>
              <a:rPr lang="pl-PL" sz="2400" dirty="0" err="1">
                <a:solidFill>
                  <a:schemeClr val="accent2">
                    <a:lumMod val="75000"/>
                  </a:schemeClr>
                </a:solidFill>
              </a:rPr>
              <a:t>abilities</a:t>
            </a:r>
            <a:r>
              <a:rPr lang="pl-PL" sz="2400" dirty="0">
                <a:solidFill>
                  <a:schemeClr val="accent2">
                    <a:lumMod val="75000"/>
                  </a:schemeClr>
                </a:solidFill>
              </a:rPr>
              <a:t> </a:t>
            </a:r>
            <a:r>
              <a:rPr lang="pl-PL" sz="2400" dirty="0" err="1">
                <a:solidFill>
                  <a:schemeClr val="accent2">
                    <a:lumMod val="75000"/>
                  </a:schemeClr>
                </a:solidFill>
              </a:rPr>
              <a:t>evaluation</a:t>
            </a:r>
            <a:r>
              <a:rPr lang="pl-PL" sz="2400" dirty="0">
                <a:solidFill>
                  <a:schemeClr val="accent2">
                    <a:lumMod val="75000"/>
                  </a:schemeClr>
                </a:solidFill>
              </a:rPr>
              <a:t> </a:t>
            </a:r>
            <a:r>
              <a:rPr lang="en-US" sz="2400" dirty="0">
                <a:solidFill>
                  <a:schemeClr val="accent2">
                    <a:lumMod val="75000"/>
                  </a:schemeClr>
                </a:solidFill>
              </a:rPr>
              <a:t>?</a:t>
            </a:r>
            <a:endParaRPr lang="pl-PL" sz="2400" b="0" dirty="0">
              <a:solidFill>
                <a:schemeClr val="accent2">
                  <a:lumMod val="75000"/>
                </a:schemeClr>
              </a:solidFill>
            </a:endParaRPr>
          </a:p>
          <a:p>
            <a:pPr algn="ctr">
              <a:defRPr/>
            </a:pP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510758" y="1772816"/>
            <a:ext cx="7992888" cy="3785652"/>
          </a:xfrm>
          <a:prstGeom prst="rect">
            <a:avLst/>
          </a:prstGeom>
        </p:spPr>
        <p:txBody>
          <a:bodyPr wrap="square">
            <a:spAutoFit/>
          </a:bodyPr>
          <a:lstStyle/>
          <a:p>
            <a:pPr algn="just">
              <a:defRPr/>
            </a:pPr>
            <a:r>
              <a:rPr lang="en-US" sz="2000" b="0" dirty="0">
                <a:solidFill>
                  <a:schemeClr val="accent2">
                    <a:lumMod val="75000"/>
                  </a:schemeClr>
                </a:solidFill>
              </a:rPr>
              <a:t>Depending on the nature of your injury and the type of work you do, before you return to work after an injury or accident, a functional abilities evaluation may be used to help determine your abilities and outline any immediate or long-term risks from resuming normal at-work functions. </a:t>
            </a:r>
            <a:endParaRPr lang="pl-PL" sz="2000" b="0" dirty="0">
              <a:solidFill>
                <a:schemeClr val="accent2">
                  <a:lumMod val="75000"/>
                </a:schemeClr>
              </a:solidFill>
            </a:endParaRPr>
          </a:p>
          <a:p>
            <a:pPr algn="just">
              <a:defRPr/>
            </a:pPr>
            <a:endParaRPr lang="pl-PL" sz="2000" b="0" dirty="0">
              <a:solidFill>
                <a:schemeClr val="accent2">
                  <a:lumMod val="75000"/>
                </a:schemeClr>
              </a:solidFill>
            </a:endParaRPr>
          </a:p>
          <a:p>
            <a:pPr algn="just">
              <a:defRPr/>
            </a:pPr>
            <a:r>
              <a:rPr lang="en-US" sz="2000" b="0" dirty="0">
                <a:solidFill>
                  <a:srgbClr val="FF0000"/>
                </a:solidFill>
              </a:rPr>
              <a:t>The purpose of the FAE is to objectively identify impairments or disabilities and how they may affect your ability to return to certain parts or all of your normal work duties.  </a:t>
            </a:r>
            <a:endParaRPr lang="pl-PL" sz="2000" b="0" dirty="0">
              <a:solidFill>
                <a:srgbClr val="FF0000"/>
              </a:solidFill>
            </a:endParaRPr>
          </a:p>
          <a:p>
            <a:pPr algn="just">
              <a:defRPr/>
            </a:pPr>
            <a:endParaRPr lang="pl-PL" sz="2000" b="0" dirty="0">
              <a:solidFill>
                <a:schemeClr val="accent2">
                  <a:lumMod val="75000"/>
                </a:schemeClr>
              </a:solidFill>
            </a:endParaRPr>
          </a:p>
          <a:p>
            <a:pPr algn="just">
              <a:defRPr/>
            </a:pPr>
            <a:r>
              <a:rPr lang="en-US" sz="2000" b="0" dirty="0">
                <a:solidFill>
                  <a:schemeClr val="accent2">
                    <a:lumMod val="75000"/>
                  </a:schemeClr>
                </a:solidFill>
              </a:rPr>
              <a:t>The FAE can also determine which job modifications or restrictions are required to protect your current abilities and prevent future injury.</a:t>
            </a:r>
            <a:r>
              <a:rPr lang="pl-PL" sz="2000" b="0" dirty="0">
                <a:solidFill>
                  <a:schemeClr val="accent2">
                    <a:lumMod val="75000"/>
                  </a:schemeClr>
                </a:solidFill>
              </a:rPr>
              <a:t> </a:t>
            </a:r>
          </a:p>
        </p:txBody>
      </p:sp>
      <p:sp>
        <p:nvSpPr>
          <p:cNvPr id="10" name="CuadroTexto 2">
            <a:extLst>
              <a:ext uri="{FF2B5EF4-FFF2-40B4-BE49-F238E27FC236}">
                <a16:creationId xmlns:a16="http://schemas.microsoft.com/office/drawing/2014/main" id="{8CF7B412-DB35-474B-8D53-5ECD5ECFDB23}"/>
              </a:ext>
            </a:extLst>
          </p:cNvPr>
          <p:cNvSpPr txBox="1"/>
          <p:nvPr/>
        </p:nvSpPr>
        <p:spPr>
          <a:xfrm>
            <a:off x="5436096" y="5826169"/>
            <a:ext cx="3672408" cy="246221"/>
          </a:xfrm>
          <a:prstGeom prst="rect">
            <a:avLst/>
          </a:prstGeom>
          <a:noFill/>
        </p:spPr>
        <p:txBody>
          <a:bodyPr wrap="square" rtlCol="0">
            <a:spAutoFit/>
          </a:bodyPr>
          <a:lstStyle/>
          <a:p>
            <a:pPr algn="just"/>
            <a:r>
              <a:rPr lang="pl-PL" i="1" dirty="0">
                <a:solidFill>
                  <a:schemeClr val="accent2"/>
                </a:solidFill>
              </a:rPr>
              <a:t>Source: https://www.lifemark.ca/services/fae 15.01.2020</a:t>
            </a:r>
            <a:endParaRPr lang="en-GB" i="1" dirty="0">
              <a:solidFill>
                <a:schemeClr val="accent2"/>
              </a:solidFill>
            </a:endParaRPr>
          </a:p>
        </p:txBody>
      </p:sp>
      <p:sp>
        <p:nvSpPr>
          <p:cNvPr id="11" name="Prostokąt 10">
            <a:extLst>
              <a:ext uri="{FF2B5EF4-FFF2-40B4-BE49-F238E27FC236}">
                <a16:creationId xmlns:a16="http://schemas.microsoft.com/office/drawing/2014/main" id="{7B808AA3-42A0-4AFD-B99D-52ABFE55E1FD}"/>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Introduction</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082835779"/>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461665"/>
          </a:xfrm>
          <a:prstGeom prst="rect">
            <a:avLst/>
          </a:prstGeom>
        </p:spPr>
        <p:txBody>
          <a:bodyPr>
            <a:spAutoFit/>
          </a:bodyPr>
          <a:lstStyle/>
          <a:p>
            <a:pPr algn="ctr">
              <a:defRPr/>
            </a:pPr>
            <a:r>
              <a:rPr lang="pl-PL" sz="2400" dirty="0" err="1">
                <a:solidFill>
                  <a:schemeClr val="accent2">
                    <a:lumMod val="75000"/>
                  </a:schemeClr>
                </a:solidFill>
              </a:rPr>
              <a:t>Classical</a:t>
            </a:r>
            <a:r>
              <a:rPr lang="pl-PL" sz="2400" dirty="0">
                <a:solidFill>
                  <a:schemeClr val="accent2">
                    <a:lumMod val="75000"/>
                  </a:schemeClr>
                </a:solidFill>
              </a:rPr>
              <a:t> </a:t>
            </a:r>
            <a:r>
              <a:rPr lang="pl-PL" sz="2400" dirty="0" err="1">
                <a:solidFill>
                  <a:schemeClr val="accent2">
                    <a:lumMod val="75000"/>
                  </a:schemeClr>
                </a:solidFill>
              </a:rPr>
              <a:t>Assessment</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510758" y="1617384"/>
            <a:ext cx="7992888" cy="1323439"/>
          </a:xfrm>
          <a:prstGeom prst="rect">
            <a:avLst/>
          </a:prstGeom>
        </p:spPr>
        <p:txBody>
          <a:bodyPr wrap="square">
            <a:spAutoFit/>
          </a:bodyPr>
          <a:lstStyle/>
          <a:p>
            <a:pPr marL="342900" indent="-342900" algn="just">
              <a:buFontTx/>
              <a:buChar char="-"/>
              <a:defRPr/>
            </a:pPr>
            <a:r>
              <a:rPr lang="pl-PL" sz="2000" b="0" dirty="0">
                <a:solidFill>
                  <a:schemeClr val="accent2">
                    <a:lumMod val="75000"/>
                  </a:schemeClr>
                </a:solidFill>
              </a:rPr>
              <a:t>A</a:t>
            </a:r>
            <a:r>
              <a:rPr lang="en-US" sz="2000" b="0" dirty="0">
                <a:solidFill>
                  <a:schemeClr val="accent2">
                    <a:lumMod val="75000"/>
                  </a:schemeClr>
                </a:solidFill>
              </a:rPr>
              <a:t> set of tests for assessing movement predispositions, most often performed in medical facilities. The classic approach is mainly based on the methods of observing the subject and classifying his mobility using specific scales</a:t>
            </a:r>
            <a:r>
              <a:rPr lang="pl-PL" sz="2000" b="0" dirty="0">
                <a:solidFill>
                  <a:schemeClr val="accent2">
                    <a:lumMod val="75000"/>
                  </a:schemeClr>
                </a:solidFill>
              </a:rPr>
              <a:t>.</a:t>
            </a:r>
          </a:p>
        </p:txBody>
      </p:sp>
      <p:sp>
        <p:nvSpPr>
          <p:cNvPr id="10" name="CuadroTexto 2">
            <a:extLst>
              <a:ext uri="{FF2B5EF4-FFF2-40B4-BE49-F238E27FC236}">
                <a16:creationId xmlns:a16="http://schemas.microsoft.com/office/drawing/2014/main" id="{76ECD4A2-E459-4E49-9EFA-C62482487147}"/>
              </a:ext>
            </a:extLst>
          </p:cNvPr>
          <p:cNvSpPr txBox="1"/>
          <p:nvPr/>
        </p:nvSpPr>
        <p:spPr>
          <a:xfrm>
            <a:off x="5220072" y="2983306"/>
            <a:ext cx="3672408" cy="246221"/>
          </a:xfrm>
          <a:prstGeom prst="rect">
            <a:avLst/>
          </a:prstGeom>
          <a:noFill/>
        </p:spPr>
        <p:txBody>
          <a:bodyPr wrap="square" rtlCol="0">
            <a:spAutoFit/>
          </a:bodyPr>
          <a:lstStyle/>
          <a:p>
            <a:pPr algn="just"/>
            <a:r>
              <a:rPr lang="pl-PL" i="1" dirty="0">
                <a:solidFill>
                  <a:schemeClr val="accent2"/>
                </a:solidFill>
              </a:rPr>
              <a:t>Source: https://www.lifemark.ca/services/fae 15.01.2020</a:t>
            </a:r>
            <a:endParaRPr lang="en-GB" i="1" dirty="0">
              <a:solidFill>
                <a:schemeClr val="accent2"/>
              </a:solidFill>
            </a:endParaRPr>
          </a:p>
        </p:txBody>
      </p:sp>
      <p:sp>
        <p:nvSpPr>
          <p:cNvPr id="11" name="CuadroTexto 2">
            <a:extLst>
              <a:ext uri="{FF2B5EF4-FFF2-40B4-BE49-F238E27FC236}">
                <a16:creationId xmlns:a16="http://schemas.microsoft.com/office/drawing/2014/main" id="{6A7E1826-8D73-421C-B590-30A471F69F42}"/>
              </a:ext>
            </a:extLst>
          </p:cNvPr>
          <p:cNvSpPr txBox="1"/>
          <p:nvPr/>
        </p:nvSpPr>
        <p:spPr>
          <a:xfrm>
            <a:off x="5292080" y="5769310"/>
            <a:ext cx="3672408" cy="246221"/>
          </a:xfrm>
          <a:prstGeom prst="rect">
            <a:avLst/>
          </a:prstGeom>
          <a:noFill/>
        </p:spPr>
        <p:txBody>
          <a:bodyPr wrap="square" rtlCol="0">
            <a:spAutoFit/>
          </a:bodyPr>
          <a:lstStyle/>
          <a:p>
            <a:pPr algn="just"/>
            <a:r>
              <a:rPr lang="pl-PL" i="1" dirty="0">
                <a:solidFill>
                  <a:schemeClr val="accent2"/>
                </a:solidFill>
              </a:rPr>
              <a:t>Source : http://triclinium.pl/badania-kliniczne/ 15.01.2020</a:t>
            </a:r>
            <a:endParaRPr lang="en-GB" i="1" dirty="0">
              <a:solidFill>
                <a:schemeClr val="accent2"/>
              </a:solidFill>
            </a:endParaRPr>
          </a:p>
        </p:txBody>
      </p:sp>
      <p:pic>
        <p:nvPicPr>
          <p:cNvPr id="12" name="Obraz 11" descr="Obraz zawierający żywność&#10;&#10;Opis wygenerowany automatycznie">
            <a:extLst>
              <a:ext uri="{FF2B5EF4-FFF2-40B4-BE49-F238E27FC236}">
                <a16:creationId xmlns:a16="http://schemas.microsoft.com/office/drawing/2014/main" id="{A4F1819F-3120-4376-A3FB-A4F23F48E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331419"/>
            <a:ext cx="5364088" cy="2279737"/>
          </a:xfrm>
          <a:prstGeom prst="rect">
            <a:avLst/>
          </a:prstGeom>
        </p:spPr>
      </p:pic>
      <p:sp>
        <p:nvSpPr>
          <p:cNvPr id="13" name="Prostokąt 12">
            <a:extLst>
              <a:ext uri="{FF2B5EF4-FFF2-40B4-BE49-F238E27FC236}">
                <a16:creationId xmlns:a16="http://schemas.microsoft.com/office/drawing/2014/main" id="{C6A5EF53-DEF2-4AA4-B95D-14E257D5EDBC}"/>
              </a:ext>
            </a:extLst>
          </p:cNvPr>
          <p:cNvSpPr/>
          <p:nvPr/>
        </p:nvSpPr>
        <p:spPr>
          <a:xfrm>
            <a:off x="3299182" y="3861049"/>
            <a:ext cx="2401619" cy="246221"/>
          </a:xfrm>
          <a:prstGeom prst="rect">
            <a:avLst/>
          </a:prstGeom>
        </p:spPr>
        <p:txBody>
          <a:bodyPr wrap="none">
            <a:spAutoFit/>
          </a:bodyPr>
          <a:lstStyle/>
          <a:p>
            <a:r>
              <a:rPr lang="pl-PL" dirty="0"/>
              <a:t>http://triclinium.pl/badania-kliniczne/</a:t>
            </a:r>
          </a:p>
        </p:txBody>
      </p:sp>
      <p:sp>
        <p:nvSpPr>
          <p:cNvPr id="14" name="Prostokąt 13">
            <a:extLst>
              <a:ext uri="{FF2B5EF4-FFF2-40B4-BE49-F238E27FC236}">
                <a16:creationId xmlns:a16="http://schemas.microsoft.com/office/drawing/2014/main" id="{4011FF4C-3895-460E-AE9F-05E7292F4504}"/>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1541058326"/>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461665"/>
          </a:xfrm>
          <a:prstGeom prst="rect">
            <a:avLst/>
          </a:prstGeom>
        </p:spPr>
        <p:txBody>
          <a:bodyPr>
            <a:spAutoFit/>
          </a:bodyPr>
          <a:lstStyle/>
          <a:p>
            <a:pPr algn="ctr">
              <a:defRPr/>
            </a:pPr>
            <a:r>
              <a:rPr lang="pl-PL" sz="2400" dirty="0" err="1">
                <a:solidFill>
                  <a:schemeClr val="accent2">
                    <a:lumMod val="75000"/>
                  </a:schemeClr>
                </a:solidFill>
              </a:rPr>
              <a:t>Classical</a:t>
            </a:r>
            <a:r>
              <a:rPr lang="pl-PL" sz="2400" dirty="0">
                <a:solidFill>
                  <a:schemeClr val="accent2">
                    <a:lumMod val="75000"/>
                  </a:schemeClr>
                </a:solidFill>
              </a:rPr>
              <a:t> </a:t>
            </a:r>
            <a:r>
              <a:rPr lang="pl-PL" sz="2400" dirty="0" err="1">
                <a:solidFill>
                  <a:schemeClr val="accent2">
                    <a:lumMod val="75000"/>
                  </a:schemeClr>
                </a:solidFill>
              </a:rPr>
              <a:t>Assessment</a:t>
            </a:r>
            <a:r>
              <a:rPr lang="en-GB" sz="2400" dirty="0">
                <a:solidFill>
                  <a:schemeClr val="accent2">
                    <a:lumMod val="75000"/>
                  </a:schemeClr>
                </a:solidFill>
              </a:rPr>
              <a:t> in clinical practice</a:t>
            </a:r>
            <a:endParaRPr lang="pl-PL" sz="2400" dirty="0">
              <a:solidFill>
                <a:schemeClr val="accent2">
                  <a:lumMod val="75000"/>
                </a:schemeClr>
              </a:solidFill>
            </a:endParaRPr>
          </a:p>
        </p:txBody>
      </p:sp>
      <p:sp>
        <p:nvSpPr>
          <p:cNvPr id="10" name="CuadroTexto 2">
            <a:extLst>
              <a:ext uri="{FF2B5EF4-FFF2-40B4-BE49-F238E27FC236}">
                <a16:creationId xmlns:a16="http://schemas.microsoft.com/office/drawing/2014/main" id="{76ECD4A2-E459-4E49-9EFA-C62482487147}"/>
              </a:ext>
            </a:extLst>
          </p:cNvPr>
          <p:cNvSpPr txBox="1"/>
          <p:nvPr/>
        </p:nvSpPr>
        <p:spPr>
          <a:xfrm>
            <a:off x="5436096" y="5826169"/>
            <a:ext cx="3672408" cy="246221"/>
          </a:xfrm>
          <a:prstGeom prst="rect">
            <a:avLst/>
          </a:prstGeom>
          <a:noFill/>
        </p:spPr>
        <p:txBody>
          <a:bodyPr wrap="square" rtlCol="0">
            <a:spAutoFit/>
          </a:bodyPr>
          <a:lstStyle/>
          <a:p>
            <a:pPr algn="just"/>
            <a:r>
              <a:rPr lang="en-GB" i="1" dirty="0">
                <a:solidFill>
                  <a:schemeClr val="accent2"/>
                </a:solidFill>
              </a:rPr>
              <a:t>Source</a:t>
            </a:r>
            <a:r>
              <a:rPr lang="pl-PL" i="1" dirty="0">
                <a:solidFill>
                  <a:schemeClr val="accent2"/>
                </a:solidFill>
              </a:rPr>
              <a:t>: http://triclinium.pl/badania-kliniczne/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502659" y="2028617"/>
            <a:ext cx="7992888" cy="2554545"/>
          </a:xfrm>
          <a:prstGeom prst="rect">
            <a:avLst/>
          </a:prstGeom>
        </p:spPr>
        <p:txBody>
          <a:bodyPr wrap="square">
            <a:spAutoFit/>
          </a:bodyPr>
          <a:lstStyle/>
          <a:p>
            <a:pPr algn="just">
              <a:defRPr/>
            </a:pPr>
            <a:r>
              <a:rPr lang="en-GB" sz="2000" b="0" dirty="0">
                <a:solidFill>
                  <a:schemeClr val="accent2">
                    <a:lumMod val="75000"/>
                  </a:schemeClr>
                </a:solidFill>
              </a:rPr>
              <a:t>Practical clinical methods consist in assessing the degree of disability of the patient based on observation of his psychomotor performance and coordination, as well as on assessing contact with the environment.</a:t>
            </a:r>
            <a:r>
              <a:rPr lang="pl-PL" sz="2000" b="0" dirty="0">
                <a:solidFill>
                  <a:schemeClr val="accent2">
                    <a:lumMod val="75000"/>
                  </a:schemeClr>
                </a:solidFill>
              </a:rPr>
              <a:t> </a:t>
            </a:r>
          </a:p>
          <a:p>
            <a:pPr algn="just">
              <a:defRPr/>
            </a:pPr>
            <a:endParaRPr lang="pl-PL" sz="2000" b="0" dirty="0">
              <a:solidFill>
                <a:schemeClr val="accent2">
                  <a:lumMod val="75000"/>
                </a:schemeClr>
              </a:solidFill>
            </a:endParaRPr>
          </a:p>
          <a:p>
            <a:pPr algn="just">
              <a:defRPr/>
            </a:pPr>
            <a:r>
              <a:rPr lang="en-GB" sz="2000" b="0" dirty="0">
                <a:solidFill>
                  <a:schemeClr val="accent2">
                    <a:lumMod val="75000"/>
                  </a:schemeClr>
                </a:solidFill>
              </a:rPr>
              <a:t>Quantitative methods make it possible to determine the degree of disability using defined scales and degrees using </a:t>
            </a:r>
            <a:r>
              <a:rPr lang="en-GB" sz="2000" b="0" dirty="0" err="1">
                <a:solidFill>
                  <a:schemeClr val="accent2">
                    <a:lumMod val="75000"/>
                  </a:schemeClr>
                </a:solidFill>
              </a:rPr>
              <a:t>clinimetric</a:t>
            </a:r>
            <a:r>
              <a:rPr lang="en-GB" sz="2000" b="0" dirty="0">
                <a:solidFill>
                  <a:schemeClr val="accent2">
                    <a:lumMod val="75000"/>
                  </a:schemeClr>
                </a:solidFill>
              </a:rPr>
              <a:t> tests, apparatus and laboratory methods.</a:t>
            </a:r>
            <a:endParaRPr lang="pl-PL" sz="2000" b="0" dirty="0">
              <a:solidFill>
                <a:schemeClr val="accent2">
                  <a:lumMod val="75000"/>
                </a:schemeClr>
              </a:solidFill>
            </a:endParaRPr>
          </a:p>
        </p:txBody>
      </p:sp>
      <p:sp>
        <p:nvSpPr>
          <p:cNvPr id="11" name="Prostokąt 10">
            <a:extLst>
              <a:ext uri="{FF2B5EF4-FFF2-40B4-BE49-F238E27FC236}">
                <a16:creationId xmlns:a16="http://schemas.microsoft.com/office/drawing/2014/main" id="{701D1AB6-6DAF-4A51-BF0C-E1880744F00C}"/>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941456271"/>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CuadroTexto 2">
            <a:extLst>
              <a:ext uri="{FF2B5EF4-FFF2-40B4-BE49-F238E27FC236}">
                <a16:creationId xmlns:a16="http://schemas.microsoft.com/office/drawing/2014/main" id="{76ECD4A2-E459-4E49-9EFA-C62482487147}"/>
              </a:ext>
            </a:extLst>
          </p:cNvPr>
          <p:cNvSpPr txBox="1"/>
          <p:nvPr/>
        </p:nvSpPr>
        <p:spPr>
          <a:xfrm>
            <a:off x="5436096" y="5826169"/>
            <a:ext cx="3672408" cy="246221"/>
          </a:xfrm>
          <a:prstGeom prst="rect">
            <a:avLst/>
          </a:prstGeom>
          <a:noFill/>
        </p:spPr>
        <p:txBody>
          <a:bodyPr wrap="square" rtlCol="0">
            <a:spAutoFit/>
          </a:bodyPr>
          <a:lstStyle/>
          <a:p>
            <a:pPr algn="just"/>
            <a:r>
              <a:rPr lang="pl-PL" i="1" dirty="0">
                <a:solidFill>
                  <a:schemeClr val="accent2"/>
                </a:solidFill>
              </a:rPr>
              <a:t>Źródło: http://triclinium.pl/badania-kliniczne/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498159" y="1716663"/>
            <a:ext cx="7992888" cy="1323439"/>
          </a:xfrm>
          <a:prstGeom prst="rect">
            <a:avLst/>
          </a:prstGeom>
        </p:spPr>
        <p:txBody>
          <a:bodyPr wrap="square">
            <a:spAutoFit/>
          </a:bodyPr>
          <a:lstStyle/>
          <a:p>
            <a:pPr algn="just">
              <a:defRPr/>
            </a:pPr>
            <a:r>
              <a:rPr lang="en-GB" sz="2000" b="0" dirty="0">
                <a:solidFill>
                  <a:schemeClr val="accent2">
                    <a:lumMod val="75000"/>
                  </a:schemeClr>
                </a:solidFill>
              </a:rPr>
              <a:t>The scales used can be used to assess the degree of disability or to evaluate the progress of therapy.</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There are the following scales:</a:t>
            </a:r>
            <a:endParaRPr lang="pl-PL" sz="2000" b="0" dirty="0">
              <a:solidFill>
                <a:schemeClr val="accent2">
                  <a:lumMod val="75000"/>
                </a:schemeClr>
              </a:solidFill>
            </a:endParaRPr>
          </a:p>
        </p:txBody>
      </p:sp>
      <p:sp>
        <p:nvSpPr>
          <p:cNvPr id="12" name="Prostokąt 3">
            <a:extLst>
              <a:ext uri="{FF2B5EF4-FFF2-40B4-BE49-F238E27FC236}">
                <a16:creationId xmlns:a16="http://schemas.microsoft.com/office/drawing/2014/main" id="{DCC8F690-9795-4844-8936-FF6B9473FBBF}"/>
              </a:ext>
            </a:extLst>
          </p:cNvPr>
          <p:cNvSpPr/>
          <p:nvPr/>
        </p:nvSpPr>
        <p:spPr>
          <a:xfrm>
            <a:off x="827584" y="3342906"/>
            <a:ext cx="7992888" cy="1631216"/>
          </a:xfrm>
          <a:prstGeom prst="rect">
            <a:avLst/>
          </a:prstGeom>
        </p:spPr>
        <p:txBody>
          <a:bodyPr wrap="square">
            <a:spAutoFit/>
          </a:bodyPr>
          <a:lstStyle/>
          <a:p>
            <a:pPr algn="just">
              <a:defRPr/>
            </a:pPr>
            <a:r>
              <a:rPr lang="pl-PL" sz="2000" b="0" dirty="0">
                <a:solidFill>
                  <a:schemeClr val="accent2">
                    <a:lumMod val="75000"/>
                  </a:schemeClr>
                </a:solidFill>
              </a:rPr>
              <a:t>•	</a:t>
            </a:r>
            <a:r>
              <a:rPr lang="en-GB" sz="2000" b="0" dirty="0">
                <a:solidFill>
                  <a:schemeClr val="accent2">
                    <a:lumMod val="75000"/>
                  </a:schemeClr>
                </a:solidFill>
              </a:rPr>
              <a:t>differential - used for classification into specific groups</a:t>
            </a:r>
            <a:r>
              <a:rPr lang="pl-PL" sz="2000" b="0" dirty="0">
                <a:solidFill>
                  <a:schemeClr val="accent2">
                    <a:lumMod val="75000"/>
                  </a:schemeClr>
                </a:solidFill>
              </a:rPr>
              <a:t>,</a:t>
            </a:r>
          </a:p>
          <a:p>
            <a:pPr algn="just">
              <a:defRPr/>
            </a:pPr>
            <a:endParaRPr lang="pl-PL" sz="2000" b="0" dirty="0">
              <a:solidFill>
                <a:schemeClr val="accent2">
                  <a:lumMod val="75000"/>
                </a:schemeClr>
              </a:solidFill>
            </a:endParaRPr>
          </a:p>
          <a:p>
            <a:pPr algn="just">
              <a:defRPr/>
            </a:pPr>
            <a:r>
              <a:rPr lang="pl-PL" sz="2000" b="0" dirty="0">
                <a:solidFill>
                  <a:schemeClr val="accent2">
                    <a:lumMod val="75000"/>
                  </a:schemeClr>
                </a:solidFill>
              </a:rPr>
              <a:t>•	</a:t>
            </a:r>
            <a:r>
              <a:rPr lang="pl-PL" sz="2000" b="0" dirty="0" err="1">
                <a:solidFill>
                  <a:schemeClr val="accent2">
                    <a:lumMod val="75000"/>
                  </a:schemeClr>
                </a:solidFill>
              </a:rPr>
              <a:t>estimated</a:t>
            </a:r>
            <a:r>
              <a:rPr lang="pl-PL" sz="2000" b="0" dirty="0">
                <a:solidFill>
                  <a:schemeClr val="accent2">
                    <a:lumMod val="75000"/>
                  </a:schemeClr>
                </a:solidFill>
              </a:rPr>
              <a:t> - </a:t>
            </a:r>
            <a:r>
              <a:rPr lang="pl-PL" sz="2000" b="0" dirty="0" err="1">
                <a:solidFill>
                  <a:schemeClr val="accent2">
                    <a:lumMod val="75000"/>
                  </a:schemeClr>
                </a:solidFill>
              </a:rPr>
              <a:t>specifying</a:t>
            </a:r>
            <a:r>
              <a:rPr lang="pl-PL" sz="2000" b="0" dirty="0">
                <a:solidFill>
                  <a:schemeClr val="accent2">
                    <a:lumMod val="75000"/>
                  </a:schemeClr>
                </a:solidFill>
              </a:rPr>
              <a:t> </a:t>
            </a:r>
            <a:r>
              <a:rPr lang="pl-PL" sz="2000" b="0" dirty="0" err="1">
                <a:solidFill>
                  <a:schemeClr val="accent2">
                    <a:lumMod val="75000"/>
                  </a:schemeClr>
                </a:solidFill>
              </a:rPr>
              <a:t>therapeutic</a:t>
            </a:r>
            <a:r>
              <a:rPr lang="pl-PL" sz="2000" b="0" dirty="0">
                <a:solidFill>
                  <a:schemeClr val="accent2">
                    <a:lumMod val="75000"/>
                  </a:schemeClr>
                </a:solidFill>
              </a:rPr>
              <a:t> </a:t>
            </a:r>
            <a:r>
              <a:rPr lang="pl-PL" sz="2000" b="0" dirty="0" err="1">
                <a:solidFill>
                  <a:schemeClr val="accent2">
                    <a:lumMod val="75000"/>
                  </a:schemeClr>
                </a:solidFill>
              </a:rPr>
              <a:t>results</a:t>
            </a:r>
            <a:r>
              <a:rPr lang="pl-PL" sz="2000" b="0" dirty="0">
                <a:solidFill>
                  <a:schemeClr val="accent2">
                    <a:lumMod val="75000"/>
                  </a:schemeClr>
                </a:solidFill>
              </a:rPr>
              <a:t>,</a:t>
            </a:r>
            <a:endParaRPr lang="en-GB" sz="2000" b="0" dirty="0">
              <a:solidFill>
                <a:schemeClr val="accent2">
                  <a:lumMod val="75000"/>
                </a:schemeClr>
              </a:solidFill>
            </a:endParaRPr>
          </a:p>
          <a:p>
            <a:pPr algn="just">
              <a:defRPr/>
            </a:pPr>
            <a:endParaRPr lang="pl-PL" sz="2000" b="0" dirty="0">
              <a:solidFill>
                <a:schemeClr val="accent2">
                  <a:lumMod val="75000"/>
                </a:schemeClr>
              </a:solidFill>
            </a:endParaRPr>
          </a:p>
          <a:p>
            <a:pPr algn="just">
              <a:defRPr/>
            </a:pPr>
            <a:r>
              <a:rPr lang="pl-PL" sz="2000" b="0" dirty="0">
                <a:solidFill>
                  <a:schemeClr val="accent2">
                    <a:lumMod val="75000"/>
                  </a:schemeClr>
                </a:solidFill>
              </a:rPr>
              <a:t>•	</a:t>
            </a:r>
            <a:r>
              <a:rPr lang="en-GB" sz="2000" b="0" dirty="0">
                <a:solidFill>
                  <a:schemeClr val="accent2">
                    <a:lumMod val="75000"/>
                  </a:schemeClr>
                </a:solidFill>
              </a:rPr>
              <a:t>prognostic - providing further development opportunities.</a:t>
            </a:r>
            <a:endParaRPr lang="pl-PL" sz="2000" b="0" dirty="0">
              <a:solidFill>
                <a:schemeClr val="accent2">
                  <a:lumMod val="75000"/>
                </a:schemeClr>
              </a:solidFill>
            </a:endParaRPr>
          </a:p>
        </p:txBody>
      </p:sp>
      <p:sp>
        <p:nvSpPr>
          <p:cNvPr id="13" name="Prostokąt 12">
            <a:extLst>
              <a:ext uri="{FF2B5EF4-FFF2-40B4-BE49-F238E27FC236}">
                <a16:creationId xmlns:a16="http://schemas.microsoft.com/office/drawing/2014/main" id="{F4917501-798A-4452-A7E6-368FAB0BBBEB}"/>
              </a:ext>
            </a:extLst>
          </p:cNvPr>
          <p:cNvSpPr/>
          <p:nvPr/>
        </p:nvSpPr>
        <p:spPr>
          <a:xfrm>
            <a:off x="510758" y="908720"/>
            <a:ext cx="8135938" cy="461665"/>
          </a:xfrm>
          <a:prstGeom prst="rect">
            <a:avLst/>
          </a:prstGeom>
        </p:spPr>
        <p:txBody>
          <a:bodyPr>
            <a:spAutoFit/>
          </a:bodyPr>
          <a:lstStyle/>
          <a:p>
            <a:pPr algn="ctr">
              <a:defRPr/>
            </a:pPr>
            <a:r>
              <a:rPr lang="pl-PL" sz="2400" dirty="0" err="1">
                <a:solidFill>
                  <a:schemeClr val="accent2">
                    <a:lumMod val="75000"/>
                  </a:schemeClr>
                </a:solidFill>
              </a:rPr>
              <a:t>Classical</a:t>
            </a:r>
            <a:r>
              <a:rPr lang="pl-PL" sz="2400" dirty="0">
                <a:solidFill>
                  <a:schemeClr val="accent2">
                    <a:lumMod val="75000"/>
                  </a:schemeClr>
                </a:solidFill>
              </a:rPr>
              <a:t> </a:t>
            </a:r>
            <a:r>
              <a:rPr lang="pl-PL" sz="2400" dirty="0" err="1">
                <a:solidFill>
                  <a:schemeClr val="accent2">
                    <a:lumMod val="75000"/>
                  </a:schemeClr>
                </a:solidFill>
              </a:rPr>
              <a:t>Assessment</a:t>
            </a:r>
            <a:r>
              <a:rPr lang="en-GB" sz="2400" dirty="0">
                <a:solidFill>
                  <a:schemeClr val="accent2">
                    <a:lumMod val="75000"/>
                  </a:schemeClr>
                </a:solidFill>
              </a:rPr>
              <a:t> in clinical practice</a:t>
            </a:r>
            <a:endParaRPr lang="pl-PL" sz="2400" dirty="0">
              <a:solidFill>
                <a:schemeClr val="accent2">
                  <a:lumMod val="75000"/>
                </a:schemeClr>
              </a:solidFill>
            </a:endParaRPr>
          </a:p>
        </p:txBody>
      </p:sp>
      <p:sp>
        <p:nvSpPr>
          <p:cNvPr id="14" name="Prostokąt 13">
            <a:extLst>
              <a:ext uri="{FF2B5EF4-FFF2-40B4-BE49-F238E27FC236}">
                <a16:creationId xmlns:a16="http://schemas.microsoft.com/office/drawing/2014/main" id="{75732D57-859A-4908-A173-EE57921C3CBF}"/>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2665804498"/>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461665"/>
          </a:xfrm>
          <a:prstGeom prst="rect">
            <a:avLst/>
          </a:prstGeom>
        </p:spPr>
        <p:txBody>
          <a:bodyPr>
            <a:spAutoFit/>
          </a:bodyPr>
          <a:lstStyle/>
          <a:p>
            <a:pPr algn="ctr">
              <a:defRPr/>
            </a:pPr>
            <a:r>
              <a:rPr lang="en-GB" sz="2400" dirty="0">
                <a:solidFill>
                  <a:schemeClr val="accent2">
                    <a:lumMod val="75000"/>
                  </a:schemeClr>
                </a:solidFill>
              </a:rPr>
              <a:t>Examples of indicators used in clinical practice</a:t>
            </a:r>
            <a:endParaRPr lang="en-US" sz="2400" b="0" dirty="0">
              <a:solidFill>
                <a:schemeClr val="accent2">
                  <a:lumMod val="75000"/>
                </a:schemeClr>
              </a:solidFill>
            </a:endParaRPr>
          </a:p>
        </p:txBody>
      </p:sp>
      <p:sp>
        <p:nvSpPr>
          <p:cNvPr id="10" name="CuadroTexto 2">
            <a:extLst>
              <a:ext uri="{FF2B5EF4-FFF2-40B4-BE49-F238E27FC236}">
                <a16:creationId xmlns:a16="http://schemas.microsoft.com/office/drawing/2014/main" id="{76ECD4A2-E459-4E49-9EFA-C62482487147}"/>
              </a:ext>
            </a:extLst>
          </p:cNvPr>
          <p:cNvSpPr txBox="1"/>
          <p:nvPr/>
        </p:nvSpPr>
        <p:spPr>
          <a:xfrm>
            <a:off x="5436096" y="5826169"/>
            <a:ext cx="3672408" cy="246221"/>
          </a:xfrm>
          <a:prstGeom prst="rect">
            <a:avLst/>
          </a:prstGeom>
          <a:noFill/>
        </p:spPr>
        <p:txBody>
          <a:bodyPr wrap="square" rtlCol="0">
            <a:spAutoFit/>
          </a:bodyPr>
          <a:lstStyle/>
          <a:p>
            <a:pPr algn="just"/>
            <a:r>
              <a:rPr lang="en-GB" i="1" dirty="0">
                <a:solidFill>
                  <a:schemeClr val="accent2"/>
                </a:solidFill>
              </a:rPr>
              <a:t>Source</a:t>
            </a:r>
            <a:r>
              <a:rPr lang="pl-PL" i="1" dirty="0">
                <a:solidFill>
                  <a:schemeClr val="accent2"/>
                </a:solidFill>
              </a:rPr>
              <a:t>: http://triclinium.pl/badania-kliniczne/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498159" y="1716663"/>
            <a:ext cx="7992888" cy="3785652"/>
          </a:xfrm>
          <a:prstGeom prst="rect">
            <a:avLst/>
          </a:prstGeom>
        </p:spPr>
        <p:txBody>
          <a:bodyPr wrap="square">
            <a:spAutoFit/>
          </a:bodyPr>
          <a:lstStyle/>
          <a:p>
            <a:pPr algn="just">
              <a:defRPr/>
            </a:pPr>
            <a:r>
              <a:rPr lang="pl-PL" sz="2000" b="0" dirty="0">
                <a:solidFill>
                  <a:schemeClr val="accent2">
                    <a:lumMod val="75000"/>
                  </a:schemeClr>
                </a:solidFill>
              </a:rPr>
              <a:t>GMFCS (Gross Motor </a:t>
            </a:r>
            <a:r>
              <a:rPr lang="pl-PL" sz="2000" b="0" dirty="0" err="1">
                <a:solidFill>
                  <a:schemeClr val="accent2">
                    <a:lumMod val="75000"/>
                  </a:schemeClr>
                </a:solidFill>
              </a:rPr>
              <a:t>Function</a:t>
            </a:r>
            <a:r>
              <a:rPr lang="pl-PL" sz="2000" b="0" dirty="0">
                <a:solidFill>
                  <a:schemeClr val="accent2">
                    <a:lumMod val="75000"/>
                  </a:schemeClr>
                </a:solidFill>
              </a:rPr>
              <a:t> </a:t>
            </a:r>
            <a:r>
              <a:rPr lang="pl-PL" sz="2000" b="0" dirty="0" err="1">
                <a:solidFill>
                  <a:schemeClr val="accent2">
                    <a:lumMod val="75000"/>
                  </a:schemeClr>
                </a:solidFill>
              </a:rPr>
              <a:t>Classification</a:t>
            </a:r>
            <a:r>
              <a:rPr lang="pl-PL" sz="2000" b="0" dirty="0">
                <a:solidFill>
                  <a:schemeClr val="accent2">
                    <a:lumMod val="75000"/>
                  </a:schemeClr>
                </a:solidFill>
              </a:rPr>
              <a:t> </a:t>
            </a:r>
            <a:r>
              <a:rPr lang="pl-PL" sz="2000" b="0" dirty="0" err="1">
                <a:solidFill>
                  <a:schemeClr val="accent2">
                    <a:lumMod val="75000"/>
                  </a:schemeClr>
                </a:solidFill>
              </a:rPr>
              <a:t>Scale</a:t>
            </a:r>
            <a:r>
              <a:rPr lang="pl-PL" sz="2000" b="0" dirty="0">
                <a:solidFill>
                  <a:schemeClr val="accent2">
                    <a:lumMod val="75000"/>
                  </a:schemeClr>
                </a:solidFill>
              </a:rPr>
              <a:t>) </a:t>
            </a:r>
            <a:endParaRPr lang="en-GB" sz="2000" b="0" dirty="0">
              <a:solidFill>
                <a:schemeClr val="accent2">
                  <a:lumMod val="75000"/>
                </a:schemeClr>
              </a:solidFill>
            </a:endParaRPr>
          </a:p>
          <a:p>
            <a:pPr algn="just">
              <a:defRPr/>
            </a:pPr>
            <a:endParaRPr lang="pl-PL" sz="2000" b="0" dirty="0">
              <a:solidFill>
                <a:schemeClr val="accent2">
                  <a:lumMod val="75000"/>
                </a:schemeClr>
              </a:solidFill>
            </a:endParaRPr>
          </a:p>
          <a:p>
            <a:pPr algn="just">
              <a:defRPr/>
            </a:pPr>
            <a:r>
              <a:rPr lang="en-GB" sz="2000" b="0" dirty="0">
                <a:solidFill>
                  <a:schemeClr val="accent2">
                    <a:lumMod val="75000"/>
                  </a:schemeClr>
                </a:solidFill>
              </a:rPr>
              <a:t>It determines on a five-level scale the patient's independence during normal activities such as:</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 move,</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 gait,</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 seat.</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It is often used in the assessment of children with cerebral palsy.</a:t>
            </a:r>
            <a:endParaRPr lang="pl-PL" sz="2000" b="0" dirty="0">
              <a:solidFill>
                <a:schemeClr val="accent2">
                  <a:lumMod val="75000"/>
                </a:schemeClr>
              </a:solidFill>
            </a:endParaRPr>
          </a:p>
        </p:txBody>
      </p:sp>
      <p:sp>
        <p:nvSpPr>
          <p:cNvPr id="11" name="Prostokąt 10">
            <a:extLst>
              <a:ext uri="{FF2B5EF4-FFF2-40B4-BE49-F238E27FC236}">
                <a16:creationId xmlns:a16="http://schemas.microsoft.com/office/drawing/2014/main" id="{AA205BC8-A90D-49C0-AF33-CB0AF667F1D5}"/>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1473912242"/>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CuadroTexto 2">
            <a:extLst>
              <a:ext uri="{FF2B5EF4-FFF2-40B4-BE49-F238E27FC236}">
                <a16:creationId xmlns:a16="http://schemas.microsoft.com/office/drawing/2014/main" id="{76ECD4A2-E459-4E49-9EFA-C62482487147}"/>
              </a:ext>
            </a:extLst>
          </p:cNvPr>
          <p:cNvSpPr txBox="1"/>
          <p:nvPr/>
        </p:nvSpPr>
        <p:spPr>
          <a:xfrm>
            <a:off x="5497840" y="5445224"/>
            <a:ext cx="3672408" cy="707886"/>
          </a:xfrm>
          <a:prstGeom prst="rect">
            <a:avLst/>
          </a:prstGeom>
          <a:noFill/>
        </p:spPr>
        <p:txBody>
          <a:bodyPr wrap="square" rtlCol="0">
            <a:spAutoFit/>
          </a:bodyPr>
          <a:lstStyle/>
          <a:p>
            <a:pPr algn="r"/>
            <a:r>
              <a:rPr lang="en-GB" i="1" dirty="0">
                <a:solidFill>
                  <a:schemeClr val="accent2"/>
                </a:solidFill>
              </a:rPr>
              <a:t>Source </a:t>
            </a:r>
            <a:r>
              <a:rPr lang="pl-PL" i="1" dirty="0">
                <a:solidFill>
                  <a:schemeClr val="accent2"/>
                </a:solidFill>
              </a:rPr>
              <a:t>https://cerebralpalsy.org.au/our-research/about-cerebral-palsy/what-is-cerebral-palsy/severity-of-cerebral-palsy/gross-motor-function-classification-system/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3" name="Prostokąt 3">
            <a:extLst>
              <a:ext uri="{FF2B5EF4-FFF2-40B4-BE49-F238E27FC236}">
                <a16:creationId xmlns:a16="http://schemas.microsoft.com/office/drawing/2014/main" id="{199EB98F-A237-4660-AF48-BA6B1F117A96}"/>
              </a:ext>
            </a:extLst>
          </p:cNvPr>
          <p:cNvSpPr/>
          <p:nvPr/>
        </p:nvSpPr>
        <p:spPr>
          <a:xfrm>
            <a:off x="3507440" y="1599783"/>
            <a:ext cx="5125802" cy="1815882"/>
          </a:xfrm>
          <a:prstGeom prst="rect">
            <a:avLst/>
          </a:prstGeom>
        </p:spPr>
        <p:txBody>
          <a:bodyPr wrap="square">
            <a:spAutoFit/>
          </a:bodyPr>
          <a:lstStyle/>
          <a:p>
            <a:pPr algn="r">
              <a:defRPr/>
            </a:pPr>
            <a:endParaRPr lang="en-GB" sz="1600" b="0" dirty="0">
              <a:solidFill>
                <a:schemeClr val="accent2">
                  <a:lumMod val="75000"/>
                </a:schemeClr>
              </a:solidFill>
            </a:endParaRPr>
          </a:p>
          <a:p>
            <a:pPr algn="r">
              <a:defRPr/>
            </a:pPr>
            <a:r>
              <a:rPr lang="en-GB" sz="1600" b="0" dirty="0">
                <a:solidFill>
                  <a:schemeClr val="accent2">
                    <a:lumMod val="75000"/>
                  </a:schemeClr>
                </a:solidFill>
              </a:rPr>
              <a:t>GMFCS Level I</a:t>
            </a:r>
          </a:p>
          <a:p>
            <a:pPr algn="r">
              <a:defRPr/>
            </a:pPr>
            <a:r>
              <a:rPr lang="en-GB" sz="1600" b="0" dirty="0">
                <a:solidFill>
                  <a:schemeClr val="accent2">
                    <a:lumMod val="75000"/>
                  </a:schemeClr>
                </a:solidFill>
              </a:rPr>
              <a:t>Children walk at home, school, outdoors and in the community. They can climb stairs without the use of a railing. Children perform gross motor skills such as running and jumping, but speed, balance and coordination are limited.</a:t>
            </a:r>
          </a:p>
        </p:txBody>
      </p:sp>
      <p:pic>
        <p:nvPicPr>
          <p:cNvPr id="5" name="Obraz 4" descr="Obraz zawierający rysunek&#10;&#10;Opis wygenerowany automatycznie">
            <a:extLst>
              <a:ext uri="{FF2B5EF4-FFF2-40B4-BE49-F238E27FC236}">
                <a16:creationId xmlns:a16="http://schemas.microsoft.com/office/drawing/2014/main" id="{BC038FEF-CE97-4D5B-9EDB-4F424164F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10" y="1861913"/>
            <a:ext cx="2469619" cy="1328138"/>
          </a:xfrm>
          <a:prstGeom prst="rect">
            <a:avLst/>
          </a:prstGeom>
        </p:spPr>
      </p:pic>
      <p:sp>
        <p:nvSpPr>
          <p:cNvPr id="17" name="Prostokąt 3">
            <a:extLst>
              <a:ext uri="{FF2B5EF4-FFF2-40B4-BE49-F238E27FC236}">
                <a16:creationId xmlns:a16="http://schemas.microsoft.com/office/drawing/2014/main" id="{3A8F5A55-E5DE-46C8-9B48-FE690495D99E}"/>
              </a:ext>
            </a:extLst>
          </p:cNvPr>
          <p:cNvSpPr/>
          <p:nvPr/>
        </p:nvSpPr>
        <p:spPr>
          <a:xfrm>
            <a:off x="179512" y="3471679"/>
            <a:ext cx="5125802" cy="2554545"/>
          </a:xfrm>
          <a:prstGeom prst="rect">
            <a:avLst/>
          </a:prstGeom>
        </p:spPr>
        <p:txBody>
          <a:bodyPr wrap="square">
            <a:spAutoFit/>
          </a:bodyPr>
          <a:lstStyle/>
          <a:p>
            <a:pPr>
              <a:defRPr/>
            </a:pPr>
            <a:r>
              <a:rPr lang="en-GB" sz="1600" b="0" dirty="0">
                <a:solidFill>
                  <a:schemeClr val="accent2">
                    <a:lumMod val="75000"/>
                  </a:schemeClr>
                </a:solidFill>
              </a:rPr>
              <a:t>GMFCS Level II</a:t>
            </a:r>
          </a:p>
          <a:p>
            <a:pPr>
              <a:defRPr/>
            </a:pPr>
            <a:r>
              <a:rPr lang="en-GB" sz="1600" b="0" dirty="0">
                <a:solidFill>
                  <a:schemeClr val="accent2">
                    <a:lumMod val="75000"/>
                  </a:schemeClr>
                </a:solidFill>
              </a:rPr>
              <a:t>Children walk in most settings and climb stairs holding onto a railing. They may experience difficulty walking long distances and balancing on uneven terrain, inclines, in crowded areas or confined spaces.</a:t>
            </a:r>
          </a:p>
          <a:p>
            <a:pPr>
              <a:defRPr/>
            </a:pPr>
            <a:r>
              <a:rPr lang="en-GB" sz="1600" b="0" dirty="0">
                <a:solidFill>
                  <a:schemeClr val="accent2">
                    <a:lumMod val="75000"/>
                  </a:schemeClr>
                </a:solidFill>
              </a:rPr>
              <a:t>Children may walk with physical assistance, a handheld mobility device or used wheeled mobility over long distances. Children have only minimal ability to perform gross motor skills such as running and jumping.</a:t>
            </a:r>
          </a:p>
        </p:txBody>
      </p:sp>
      <p:pic>
        <p:nvPicPr>
          <p:cNvPr id="8" name="Obraz 7" descr="Obraz zawierający rysunek&#10;&#10;Opis wygenerowany automatycznie">
            <a:extLst>
              <a:ext uri="{FF2B5EF4-FFF2-40B4-BE49-F238E27FC236}">
                <a16:creationId xmlns:a16="http://schemas.microsoft.com/office/drawing/2014/main" id="{348C958D-DF4E-4A8D-8306-1063DB7D6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888" y="3624724"/>
            <a:ext cx="3276600" cy="1762125"/>
          </a:xfrm>
          <a:prstGeom prst="rect">
            <a:avLst/>
          </a:prstGeom>
        </p:spPr>
      </p:pic>
      <p:sp>
        <p:nvSpPr>
          <p:cNvPr id="14" name="Prostokąt 13">
            <a:extLst>
              <a:ext uri="{FF2B5EF4-FFF2-40B4-BE49-F238E27FC236}">
                <a16:creationId xmlns:a16="http://schemas.microsoft.com/office/drawing/2014/main" id="{8EE3DEC6-9EFD-48A6-AEA4-4937AFA11DC8}"/>
              </a:ext>
            </a:extLst>
          </p:cNvPr>
          <p:cNvSpPr/>
          <p:nvPr/>
        </p:nvSpPr>
        <p:spPr>
          <a:xfrm>
            <a:off x="510758" y="908720"/>
            <a:ext cx="8135938" cy="461665"/>
          </a:xfrm>
          <a:prstGeom prst="rect">
            <a:avLst/>
          </a:prstGeom>
        </p:spPr>
        <p:txBody>
          <a:bodyPr>
            <a:spAutoFit/>
          </a:bodyPr>
          <a:lstStyle/>
          <a:p>
            <a:pPr algn="ctr">
              <a:defRPr/>
            </a:pPr>
            <a:r>
              <a:rPr lang="en-GB" sz="2400" dirty="0">
                <a:solidFill>
                  <a:schemeClr val="accent2">
                    <a:lumMod val="75000"/>
                  </a:schemeClr>
                </a:solidFill>
              </a:rPr>
              <a:t>Examples of indicators used in clinical practice</a:t>
            </a:r>
            <a:endParaRPr lang="en-US" sz="2400" b="0" dirty="0">
              <a:solidFill>
                <a:schemeClr val="accent2">
                  <a:lumMod val="75000"/>
                </a:schemeClr>
              </a:solidFill>
            </a:endParaRPr>
          </a:p>
        </p:txBody>
      </p:sp>
      <p:sp>
        <p:nvSpPr>
          <p:cNvPr id="15" name="Prostokąt 14">
            <a:extLst>
              <a:ext uri="{FF2B5EF4-FFF2-40B4-BE49-F238E27FC236}">
                <a16:creationId xmlns:a16="http://schemas.microsoft.com/office/drawing/2014/main" id="{605B1D08-8F7E-4C5A-86DE-3719EC7F96D2}"/>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649922597"/>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CuadroTexto 2">
            <a:extLst>
              <a:ext uri="{FF2B5EF4-FFF2-40B4-BE49-F238E27FC236}">
                <a16:creationId xmlns:a16="http://schemas.microsoft.com/office/drawing/2014/main" id="{76ECD4A2-E459-4E49-9EFA-C62482487147}"/>
              </a:ext>
            </a:extLst>
          </p:cNvPr>
          <p:cNvSpPr txBox="1"/>
          <p:nvPr/>
        </p:nvSpPr>
        <p:spPr>
          <a:xfrm>
            <a:off x="5497840" y="5445224"/>
            <a:ext cx="3672408" cy="707886"/>
          </a:xfrm>
          <a:prstGeom prst="rect">
            <a:avLst/>
          </a:prstGeom>
          <a:noFill/>
        </p:spPr>
        <p:txBody>
          <a:bodyPr wrap="square" rtlCol="0">
            <a:spAutoFit/>
          </a:bodyPr>
          <a:lstStyle/>
          <a:p>
            <a:pPr algn="r"/>
            <a:r>
              <a:rPr lang="en-GB" i="1" dirty="0">
                <a:solidFill>
                  <a:schemeClr val="accent2"/>
                </a:solidFill>
              </a:rPr>
              <a:t>Source </a:t>
            </a:r>
            <a:r>
              <a:rPr lang="pl-PL" i="1" dirty="0">
                <a:solidFill>
                  <a:schemeClr val="accent2"/>
                </a:solidFill>
              </a:rPr>
              <a:t>https://cerebralpalsy.org.au/our-research/about-cerebral-palsy/what-is-cerebral-palsy/severity-of-cerebral-palsy/gross-motor-function-classification-system/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3" name="Prostokąt 3">
            <a:extLst>
              <a:ext uri="{FF2B5EF4-FFF2-40B4-BE49-F238E27FC236}">
                <a16:creationId xmlns:a16="http://schemas.microsoft.com/office/drawing/2014/main" id="{199EB98F-A237-4660-AF48-BA6B1F117A96}"/>
              </a:ext>
            </a:extLst>
          </p:cNvPr>
          <p:cNvSpPr/>
          <p:nvPr/>
        </p:nvSpPr>
        <p:spPr>
          <a:xfrm>
            <a:off x="3536744" y="1681345"/>
            <a:ext cx="5125802" cy="1569660"/>
          </a:xfrm>
          <a:prstGeom prst="rect">
            <a:avLst/>
          </a:prstGeom>
        </p:spPr>
        <p:txBody>
          <a:bodyPr wrap="square">
            <a:spAutoFit/>
          </a:bodyPr>
          <a:lstStyle/>
          <a:p>
            <a:pPr algn="r">
              <a:defRPr/>
            </a:pPr>
            <a:r>
              <a:rPr lang="en-GB" sz="1600" b="0" dirty="0">
                <a:solidFill>
                  <a:schemeClr val="accent2">
                    <a:lumMod val="75000"/>
                  </a:schemeClr>
                </a:solidFill>
              </a:rPr>
              <a:t>GMFCS Level III</a:t>
            </a:r>
          </a:p>
          <a:p>
            <a:pPr algn="r">
              <a:defRPr/>
            </a:pPr>
            <a:r>
              <a:rPr lang="en-GB" sz="1600" b="0" dirty="0">
                <a:solidFill>
                  <a:schemeClr val="accent2">
                    <a:lumMod val="75000"/>
                  </a:schemeClr>
                </a:solidFill>
              </a:rPr>
              <a:t>Children walk using a hand-held mobility device in most indoor settings. They may climb stairs holding onto a railing with supervision or assistance. Children use wheeled mobility when traveling long distances and may self-propel for shorter distances.</a:t>
            </a:r>
          </a:p>
        </p:txBody>
      </p:sp>
      <p:sp>
        <p:nvSpPr>
          <p:cNvPr id="17" name="Prostokąt 3">
            <a:extLst>
              <a:ext uri="{FF2B5EF4-FFF2-40B4-BE49-F238E27FC236}">
                <a16:creationId xmlns:a16="http://schemas.microsoft.com/office/drawing/2014/main" id="{3A8F5A55-E5DE-46C8-9B48-FE690495D99E}"/>
              </a:ext>
            </a:extLst>
          </p:cNvPr>
          <p:cNvSpPr/>
          <p:nvPr/>
        </p:nvSpPr>
        <p:spPr>
          <a:xfrm>
            <a:off x="179512" y="3471679"/>
            <a:ext cx="5125802" cy="2062103"/>
          </a:xfrm>
          <a:prstGeom prst="rect">
            <a:avLst/>
          </a:prstGeom>
        </p:spPr>
        <p:txBody>
          <a:bodyPr wrap="square">
            <a:spAutoFit/>
          </a:bodyPr>
          <a:lstStyle/>
          <a:p>
            <a:pPr>
              <a:defRPr/>
            </a:pPr>
            <a:r>
              <a:rPr lang="en-GB" sz="1600" b="0" dirty="0">
                <a:solidFill>
                  <a:schemeClr val="accent2">
                    <a:lumMod val="75000"/>
                  </a:schemeClr>
                </a:solidFill>
              </a:rPr>
              <a:t>GMFCS Level IV</a:t>
            </a:r>
          </a:p>
          <a:p>
            <a:pPr>
              <a:defRPr/>
            </a:pPr>
            <a:r>
              <a:rPr lang="en-GB" sz="1600" b="0" dirty="0">
                <a:solidFill>
                  <a:schemeClr val="accent2">
                    <a:lumMod val="75000"/>
                  </a:schemeClr>
                </a:solidFill>
              </a:rPr>
              <a:t>Children use methods of mobility that require physical assistance or powered mobility in most settings. They may walk for short distances at home with physical assistance or use powered mobility or a body support walker when positioned. At school, outdoors and in the community children are transported in a manual wheelchair or use powered mobility.</a:t>
            </a:r>
          </a:p>
        </p:txBody>
      </p:sp>
      <p:pic>
        <p:nvPicPr>
          <p:cNvPr id="4" name="Obraz 3" descr="Obraz zawierający transport, rower, rysunek&#10;&#10;Opis wygenerowany automatycznie">
            <a:extLst>
              <a:ext uri="{FF2B5EF4-FFF2-40B4-BE49-F238E27FC236}">
                <a16:creationId xmlns:a16="http://schemas.microsoft.com/office/drawing/2014/main" id="{76E0474F-9140-496A-BEFB-10FE8217F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75" y="1599783"/>
            <a:ext cx="3276600" cy="1762125"/>
          </a:xfrm>
          <a:prstGeom prst="rect">
            <a:avLst/>
          </a:prstGeom>
        </p:spPr>
      </p:pic>
      <p:pic>
        <p:nvPicPr>
          <p:cNvPr id="9" name="Obraz 8" descr="Obraz zawierający rysunek&#10;&#10;Opis wygenerowany automatycznie">
            <a:extLst>
              <a:ext uri="{FF2B5EF4-FFF2-40B4-BE49-F238E27FC236}">
                <a16:creationId xmlns:a16="http://schemas.microsoft.com/office/drawing/2014/main" id="{FB6E689C-96C6-492D-99EC-29491DDBB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9658" y="3545841"/>
            <a:ext cx="3276600" cy="1762125"/>
          </a:xfrm>
          <a:prstGeom prst="rect">
            <a:avLst/>
          </a:prstGeom>
        </p:spPr>
      </p:pic>
      <p:sp>
        <p:nvSpPr>
          <p:cNvPr id="14" name="Prostokąt 13">
            <a:extLst>
              <a:ext uri="{FF2B5EF4-FFF2-40B4-BE49-F238E27FC236}">
                <a16:creationId xmlns:a16="http://schemas.microsoft.com/office/drawing/2014/main" id="{5CBBCDED-DC80-49BF-A821-25A7BA3A464E}"/>
              </a:ext>
            </a:extLst>
          </p:cNvPr>
          <p:cNvSpPr/>
          <p:nvPr/>
        </p:nvSpPr>
        <p:spPr>
          <a:xfrm>
            <a:off x="510758" y="908720"/>
            <a:ext cx="8135938" cy="461665"/>
          </a:xfrm>
          <a:prstGeom prst="rect">
            <a:avLst/>
          </a:prstGeom>
        </p:spPr>
        <p:txBody>
          <a:bodyPr>
            <a:spAutoFit/>
          </a:bodyPr>
          <a:lstStyle/>
          <a:p>
            <a:pPr algn="ctr">
              <a:defRPr/>
            </a:pPr>
            <a:r>
              <a:rPr lang="en-GB" sz="2400" dirty="0">
                <a:solidFill>
                  <a:schemeClr val="accent2">
                    <a:lumMod val="75000"/>
                  </a:schemeClr>
                </a:solidFill>
              </a:rPr>
              <a:t>Examples of indicators used in clinical practice</a:t>
            </a:r>
            <a:endParaRPr lang="en-US" sz="2400" b="0" dirty="0">
              <a:solidFill>
                <a:schemeClr val="accent2">
                  <a:lumMod val="75000"/>
                </a:schemeClr>
              </a:solidFill>
            </a:endParaRPr>
          </a:p>
        </p:txBody>
      </p:sp>
      <p:sp>
        <p:nvSpPr>
          <p:cNvPr id="15" name="Prostokąt 14">
            <a:extLst>
              <a:ext uri="{FF2B5EF4-FFF2-40B4-BE49-F238E27FC236}">
                <a16:creationId xmlns:a16="http://schemas.microsoft.com/office/drawing/2014/main" id="{7A37FC2D-3E65-4EE7-B6DF-1C4AB518B9AA}"/>
              </a:ext>
            </a:extLst>
          </p:cNvPr>
          <p:cNvSpPr/>
          <p:nvPr/>
        </p:nvSpPr>
        <p:spPr>
          <a:xfrm>
            <a:off x="3574784" y="6257835"/>
            <a:ext cx="2267078" cy="1200329"/>
          </a:xfrm>
          <a:prstGeom prst="rect">
            <a:avLst/>
          </a:prstGeom>
        </p:spPr>
        <p:txBody>
          <a:bodyPr wrap="square">
            <a:spAutoFit/>
          </a:bodyPr>
          <a:lstStyle/>
          <a:p>
            <a:pPr algn="ctr">
              <a:defRPr/>
            </a:pPr>
            <a:r>
              <a:rPr lang="pl-PL" sz="1800" dirty="0">
                <a:solidFill>
                  <a:schemeClr val="accent2">
                    <a:lumMod val="75000"/>
                  </a:schemeClr>
                </a:solidFill>
              </a:rPr>
              <a:t>Training </a:t>
            </a:r>
            <a:r>
              <a:rPr lang="pl-PL" sz="1800" dirty="0" err="1">
                <a:solidFill>
                  <a:schemeClr val="accent2">
                    <a:lumMod val="75000"/>
                  </a:schemeClr>
                </a:solidFill>
              </a:rPr>
              <a:t>contents</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4008363681"/>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39332</TotalTime>
  <Pages>0</Pages>
  <Words>2252</Words>
  <Characters>0</Characters>
  <Application>Microsoft Office PowerPoint</Application>
  <PresentationFormat>Pokaz na ekranie (4:3)</PresentationFormat>
  <Lines>0</Lines>
  <Paragraphs>313</Paragraphs>
  <Slides>27</Slides>
  <Notes>25</Notes>
  <HiddenSlides>0</HiddenSlides>
  <MMClips>0</MMClips>
  <ScaleCrop>false</ScaleCrop>
  <HeadingPairs>
    <vt:vector size="8" baseType="variant">
      <vt:variant>
        <vt:lpstr>Używane czcionki</vt:lpstr>
      </vt:variant>
      <vt:variant>
        <vt:i4>6</vt:i4>
      </vt:variant>
      <vt:variant>
        <vt:lpstr>Motyw</vt:lpstr>
      </vt:variant>
      <vt:variant>
        <vt:i4>3</vt:i4>
      </vt:variant>
      <vt:variant>
        <vt:lpstr>Osadzone serwery OLE</vt:lpstr>
      </vt:variant>
      <vt:variant>
        <vt:i4>1</vt:i4>
      </vt:variant>
      <vt:variant>
        <vt:lpstr>Tytuły slajdów</vt:lpstr>
      </vt:variant>
      <vt:variant>
        <vt:i4>27</vt:i4>
      </vt:variant>
    </vt:vector>
  </HeadingPairs>
  <TitlesOfParts>
    <vt:vector size="37" baseType="lpstr">
      <vt:lpstr>Arial</vt:lpstr>
      <vt:lpstr>Arial Bold</vt:lpstr>
      <vt:lpstr>Bradley Hand ITC</vt:lpstr>
      <vt:lpstr>Gill Sans</vt:lpstr>
      <vt:lpstr>Times New Roman</vt:lpstr>
      <vt:lpstr>Wingdings</vt:lpstr>
      <vt:lpstr>Pantallazo inicio</vt:lpstr>
      <vt:lpstr>Pantallazo cierre</vt:lpstr>
      <vt:lpstr>1_WOIZ - prezentacja "wykładowa"</vt:lpstr>
      <vt:lpstr>PHOTO-PAINT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Katarzyna Mleczko</cp:lastModifiedBy>
  <cp:revision>1073</cp:revision>
  <cp:lastPrinted>2011-07-18T19:05:36Z</cp:lastPrinted>
  <dcterms:created xsi:type="dcterms:W3CDTF">2010-06-23T19:02:16Z</dcterms:created>
  <dcterms:modified xsi:type="dcterms:W3CDTF">2021-07-05T08:55:44Z</dcterms:modified>
</cp:coreProperties>
</file>