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33"/>
  </p:notesMasterIdLst>
  <p:handoutMasterIdLst>
    <p:handoutMasterId r:id="rId34"/>
  </p:handoutMasterIdLst>
  <p:sldIdLst>
    <p:sldId id="627" r:id="rId4"/>
    <p:sldId id="574" r:id="rId5"/>
    <p:sldId id="648" r:id="rId6"/>
    <p:sldId id="705" r:id="rId7"/>
    <p:sldId id="651" r:id="rId8"/>
    <p:sldId id="667" r:id="rId9"/>
    <p:sldId id="668" r:id="rId10"/>
    <p:sldId id="669" r:id="rId11"/>
    <p:sldId id="706" r:id="rId12"/>
    <p:sldId id="670" r:id="rId13"/>
    <p:sldId id="671" r:id="rId14"/>
    <p:sldId id="672" r:id="rId15"/>
    <p:sldId id="673" r:id="rId16"/>
    <p:sldId id="674" r:id="rId17"/>
    <p:sldId id="678" r:id="rId18"/>
    <p:sldId id="679" r:id="rId19"/>
    <p:sldId id="680" r:id="rId20"/>
    <p:sldId id="652" r:id="rId21"/>
    <p:sldId id="690" r:id="rId22"/>
    <p:sldId id="691" r:id="rId23"/>
    <p:sldId id="692" r:id="rId24"/>
    <p:sldId id="693" r:id="rId25"/>
    <p:sldId id="694" r:id="rId26"/>
    <p:sldId id="695" r:id="rId27"/>
    <p:sldId id="697" r:id="rId28"/>
    <p:sldId id="700" r:id="rId29"/>
    <p:sldId id="704" r:id="rId30"/>
    <p:sldId id="702" r:id="rId31"/>
    <p:sldId id="703" r:id="rId32"/>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FF6600"/>
    <a:srgbClr val="F26200"/>
    <a:srgbClr val="0404E6"/>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02" autoAdjust="0"/>
    <p:restoredTop sz="77961" autoAdjust="0"/>
  </p:normalViewPr>
  <p:slideViewPr>
    <p:cSldViewPr>
      <p:cViewPr varScale="1">
        <p:scale>
          <a:sx n="53" d="100"/>
          <a:sy n="53" d="100"/>
        </p:scale>
        <p:origin x="1686" y="6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54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 San Martín" userId="086299404871f465" providerId="LiveId" clId="{066900C5-1520-495D-A35C-F787D770D243}"/>
    <pc:docChg chg="modSld">
      <pc:chgData name="Anto San Martín" userId="086299404871f465" providerId="LiveId" clId="{066900C5-1520-495D-A35C-F787D770D243}" dt="2021-07-02T16:19:42.075" v="24" actId="1036"/>
      <pc:docMkLst>
        <pc:docMk/>
      </pc:docMkLst>
      <pc:sldChg chg="addSp modSp mod">
        <pc:chgData name="Anto San Martín" userId="086299404871f465" providerId="LiveId" clId="{066900C5-1520-495D-A35C-F787D770D243}" dt="2021-07-02T16:19:42.075" v="24" actId="1036"/>
        <pc:sldMkLst>
          <pc:docMk/>
          <pc:sldMk cId="3467311604" sldId="703"/>
        </pc:sldMkLst>
        <pc:spChg chg="add mod">
          <ac:chgData name="Anto San Martín" userId="086299404871f465" providerId="LiveId" clId="{066900C5-1520-495D-A35C-F787D770D243}" dt="2021-07-02T16:19:42.075" v="24" actId="1036"/>
          <ac:spMkLst>
            <pc:docMk/>
            <pc:sldMk cId="3467311604" sldId="703"/>
            <ac:spMk id="2" creationId="{A43D39BF-8C73-470E-AD76-3879868006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‹Nº›</a:t>
            </a:fld>
            <a:endParaRPr lang="pl-PL" altLang="pl-PL"/>
          </a:p>
        </p:txBody>
      </p:sp>
    </p:spTree>
    <p:extLst>
      <p:ext uri="{BB962C8B-B14F-4D97-AF65-F5344CB8AC3E}">
        <p14:creationId xmlns:p14="http://schemas.microsoft.com/office/powerpoint/2010/main" val="635484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‹Nº›</a:t>
            </a:fld>
            <a:endParaRPr lang="pl-PL" altLang="pl-PL"/>
          </a:p>
        </p:txBody>
      </p:sp>
    </p:spTree>
    <p:extLst>
      <p:ext uri="{BB962C8B-B14F-4D97-AF65-F5344CB8AC3E}">
        <p14:creationId xmlns:p14="http://schemas.microsoft.com/office/powerpoint/2010/main" val="14792054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Module: Functional assessment: concept and methodology</a:t>
            </a:r>
            <a:br>
              <a:rPr lang="en-US" dirty="0"/>
            </a:br>
            <a:r>
              <a:rPr lang="en-US" dirty="0"/>
              <a:t>Teaching chapter: Assessment of functional abilities: classical clinical analysis vs instrumental analysis</a:t>
            </a:r>
          </a:p>
          <a:p>
            <a:endParaRPr lang="pl-PL" dirty="0"/>
          </a:p>
        </p:txBody>
      </p:sp>
      <p:sp>
        <p:nvSpPr>
          <p:cNvPr id="4" name="Symbol zastępczy numeru slajdu 3"/>
          <p:cNvSpPr>
            <a:spLocks noGrp="1"/>
          </p:cNvSpPr>
          <p:nvPr>
            <p:ph type="sldNum" sz="quarter" idx="5"/>
          </p:nvPr>
        </p:nvSpPr>
        <p:spPr/>
        <p:txBody>
          <a:bodyPr/>
          <a:lstStyle/>
          <a:p>
            <a:pPr>
              <a:defRPr/>
            </a:pPr>
            <a:fld id="{006E914C-D4D4-4E1B-A2D4-BEC8EAE69E5B}" type="slidenum">
              <a:rPr lang="pl-PL" altLang="pl-PL" smtClean="0"/>
              <a:pPr>
                <a:defRPr/>
              </a:pPr>
              <a:t>1</a:t>
            </a:fld>
            <a:endParaRPr lang="pl-PL" altLang="pl-PL"/>
          </a:p>
        </p:txBody>
      </p:sp>
    </p:spTree>
    <p:extLst>
      <p:ext uri="{BB962C8B-B14F-4D97-AF65-F5344CB8AC3E}">
        <p14:creationId xmlns:p14="http://schemas.microsoft.com/office/powerpoint/2010/main" val="979846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As a result, after evaluation by an experienced physician or physiotherapist, the patient is classified into one of five levels:</a:t>
            </a:r>
            <a:br>
              <a:rPr lang="en-US" dirty="0"/>
            </a:br>
            <a:r>
              <a:rPr lang="en-US" dirty="0"/>
              <a:t>Level I - the tested person walks without restrictions,</a:t>
            </a:r>
            <a:br>
              <a:rPr lang="en-US" dirty="0"/>
            </a:br>
            <a:r>
              <a:rPr lang="en-US" dirty="0"/>
              <a:t>Level II - the tested student walks independently with some (minor) restrictions,</a:t>
            </a:r>
          </a:p>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79213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Level III - the subject is tested using auxiliary devices (e.g. walkers, crutches),</a:t>
            </a:r>
            <a:br>
              <a:rPr lang="en-US" dirty="0"/>
            </a:br>
            <a:r>
              <a:rPr lang="en-US" dirty="0"/>
              <a:t>Level IV - the tested person can move independently but with limitations; can use an electric wheelchair,</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74365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Level V - the patient is transported by a wheelchair supervisor.</a:t>
            </a:r>
          </a:p>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5278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 slightly different scale used in clinical practice is the Gross Motor Function Measure.</a:t>
            </a:r>
            <a:br>
              <a:rPr lang="en-US" dirty="0"/>
            </a:br>
            <a:r>
              <a:rPr lang="en-US" dirty="0"/>
              <a:t>GMFM is used to assess the behavior of children in the field of motor skills. This scale is used to classify patients from infancy to 16 years of age.</a:t>
            </a:r>
            <a:br>
              <a:rPr lang="en-US" dirty="0"/>
            </a:br>
            <a:r>
              <a:rPr lang="en-US" dirty="0"/>
              <a:t>There are two main types of this scale: GMFM-88 and GMFM-66. The GMFM-88 scale is used to assess the basic activities of children with MPD. The modified version of this scale is GMFM-66, which includes 66 motion tests. Each test can be performed by the patient in five different positions, i.e. sitting, standing and walking, lying and turning, quadrupling and walking on knees and jumping.</a:t>
            </a:r>
            <a:br>
              <a:rPr lang="en-US" dirty="0"/>
            </a:br>
            <a:r>
              <a:rPr lang="en-US" dirty="0"/>
              <a:t>Tasks performed by the patient are rated on a scale of 0 to 3, where:</a:t>
            </a:r>
            <a:br>
              <a:rPr lang="en-US" dirty="0"/>
            </a:br>
            <a:r>
              <a:rPr lang="en-US" dirty="0"/>
              <a:t>0 - the patient does not move,</a:t>
            </a:r>
            <a:br>
              <a:rPr lang="en-US" dirty="0"/>
            </a:br>
            <a:r>
              <a:rPr lang="en-US" dirty="0"/>
              <a:t>1 - the respondent carries out the activity in less than 10%,</a:t>
            </a:r>
            <a:br>
              <a:rPr lang="en-US" dirty="0"/>
            </a:br>
            <a:r>
              <a:rPr lang="en-US" dirty="0"/>
              <a:t>2 - the patient performs partial motion (in the range of 10% -100%),</a:t>
            </a:r>
            <a:br>
              <a:rPr lang="en-US" dirty="0"/>
            </a:br>
            <a:r>
              <a:rPr lang="en-US" dirty="0"/>
              <a:t>3 - the activity is 100% correct.</a:t>
            </a:r>
            <a:br>
              <a:rPr lang="en-US" dirty="0"/>
            </a:br>
            <a:r>
              <a:rPr lang="en-US" dirty="0"/>
              <a:t>After completion of the test, i.e. after all prescribed tests have been carried out, the points awarded are added together, and special software, using the appropriate algorithm, determines the final result. The result is given as a percentage with a 95% trust area</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15860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Other scales used in the assessment of mobility are as follows</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3258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Clinical tests are a slightly different approach to functional evaluation. An example of a clinical test is Test Up and Go. The course of the test is as follows:</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25980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test results can be interpreted as follows</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06232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Each functional analysis has its pros and cons. The pros and cons of classic clinical analysis are as follows:</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760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Instrumental analysis is a slightly different approach to functional analysis. It consists in assessing the mobility of patients using specialized measuring equipment.</a:t>
            </a:r>
          </a:p>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6232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1848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Understanding the basic definitions for assessing functional capability is crucial when making an analysis. The correct classification of the methods used in functional analysis allows direct indication of the pros and cons of each method. To take a closer look at functional assessment methods, one should take a closer look at the objectives of this analysis and the possibility of using it during research, whether in clinical practice or in laboratory research.</a:t>
            </a:r>
          </a:p>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7052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0029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Diagnosis of patients' motor organs can also be carried out using modern equipment and available engineering tools used in biomechanics such as: systems for spatial motion analysis, muscle activity assessment systems, systems for assessing the forces generated by muscle parts and others.</a:t>
            </a:r>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45079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use of VR in diagnostic and therapeutic processes is also becoming more and more fashionable</a:t>
            </a:r>
            <a:br>
              <a:rPr lang="en-US" dirty="0"/>
            </a:br>
            <a:r>
              <a:rPr lang="en-US" dirty="0"/>
              <a:t>VR technology enriches traditional exercise methods, due to its attractiveness, observed increased motivation during performing exercises and the ability to adapt the system to the individual characteristics of the examined person.</a:t>
            </a:r>
            <a:br>
              <a:rPr lang="en-US" dirty="0"/>
            </a:br>
            <a:r>
              <a:rPr lang="en-US" dirty="0"/>
              <a:t>This technology has been implemented many times in the form of therapeutic, rehabilitation or research-diagnostic systems. which allow the simultaneous measurement of kinematic quantities, which in turn can be used, e.g. for index calculations or provide an input database for mathematical models that allow identifying loads in the musculoskeletal system</a:t>
            </a:r>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92413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92505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An example of the most commonly used systems - accelerometric and optical systems - in the analysis of the movement of living organisms</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14445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instrumental approach in functional analysis has the following advantages and disadvantages.</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01833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To sum up the functional assessment of patients can be divided into classical clinical analysis and instrumental analysis. Observational methods and various clinical scales can be seen in the clinical analysis. The advantage of this approach is saving time and the patient's ocean without specialized measuring equipment. This analysis can be carried out in clinical settings by people with little research experience, without engineering knowledge. In turn, instrumental analysis is the analysis of the patient's motor abilities using high accuracy equipment. The results obtained are repeatable and accurate and the method itself is very objective.</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37253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following materials were used to prepare the course</a:t>
            </a:r>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767360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9371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27625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In summary, we perform classic functional analysis in the following cases.</a:t>
            </a:r>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93597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One of the methods of functional analysis is clinical analysis. Its definition includes a set of tests for assessing movement predispositions performed most often in medical facilities.</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0736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a:t>
            </a:r>
            <a:r>
              <a:rPr lang="en-US" dirty="0"/>
              <a:t>simplest and cheapest method for assessing human motion functions is to observe the movements of the examined person, and then a description of the analyzed movement in relation to the correct pattern. Using their experience, a physiotherapist or doctor observes the patient's gait and then assesses it. More accurate assessment allows the use of low-cost traffic recording devices, e.g. an ordinary video camera, which allows, among others for repeated movie playback or watching and analyzing gait in slow motion. Movement is most often recorded in the sagittal and frontal planes</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007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Qualitative assessment methods using motion observation also include worldwide functional scales for, for example, assessing the development of children with cerebral palsy. They are aimed at assessing spontaneous or forced behavior in the field of motion, body posture control, manipulative abilities, eye-hand coordination and social contacts.</a:t>
            </a:r>
            <a:br>
              <a:rPr lang="en-US" dirty="0"/>
            </a:br>
            <a:br>
              <a:rPr lang="en-US" dirty="0"/>
            </a:br>
            <a:br>
              <a:rPr lang="en-US" dirty="0"/>
            </a:br>
            <a:r>
              <a:rPr lang="en-US" dirty="0"/>
              <a:t>Due to the nature of the assessment, functional scales can be divided into three basic groups:</a:t>
            </a:r>
            <a:br>
              <a:rPr lang="en-US" dirty="0"/>
            </a:br>
            <a:r>
              <a:rPr lang="en-US" dirty="0"/>
              <a:t>differentiating scales (classifying to a specific group of diseases),</a:t>
            </a:r>
            <a:br>
              <a:rPr lang="en-US" dirty="0"/>
            </a:br>
            <a:r>
              <a:rPr lang="en-US" dirty="0"/>
              <a:t>estimation scales (determining the results of the therapy used),</a:t>
            </a:r>
            <a:br>
              <a:rPr lang="en-US" dirty="0"/>
            </a:br>
            <a:r>
              <a:rPr lang="en-US" dirty="0"/>
              <a:t>prognostic scales (assessing further development opportunities).</a:t>
            </a:r>
          </a:p>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56845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Gross Motor Function Classification Scale (GMFCS) is a system for classifying the functions of large motor functions that allows to clearly classify the degree of disability of children with </a:t>
            </a:r>
            <a:r>
              <a:rPr lang="en-US" dirty="0" err="1"/>
              <a:t>celebral</a:t>
            </a:r>
            <a:r>
              <a:rPr lang="en-US" dirty="0"/>
              <a:t> </a:t>
            </a:r>
            <a:r>
              <a:rPr lang="en-US" dirty="0" err="1"/>
              <a:t>palasy</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1986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dirty="0">
                <a:solidFill>
                  <a:schemeClr val="accent2">
                    <a:lumMod val="75000"/>
                  </a:schemeClr>
                </a:solidFill>
              </a:rPr>
              <a:t>The basis of this scale is the assessment of the patient's independence of functioning during basic activities, i.e. sitting, walking or moving with the help of other devices such as wheelchairs, walkers, crutches.</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1622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02/07/2021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‹Nº›</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emf"/><Relationship Id="rId7" Type="http://schemas.openxmlformats.org/officeDocument/2006/relationships/oleObject" Target="../embeddings/oleObject2.bin"/><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oleObject" Target="../embeddings/oleObject1.bin"/><Relationship Id="rId4" Type="http://schemas.openxmlformats.org/officeDocument/2006/relationships/image" Target="../media/image28.emf"/><Relationship Id="rId9"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76875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MÓDULO DE EVALUACIÓN FUNCIONAL: CONCEPTO Y MEOTOLOGÍA</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Unidad </a:t>
            </a:r>
            <a:r>
              <a:rPr lang="es-ES" sz="2000" dirty="0">
                <a:solidFill>
                  <a:schemeClr val="accent2">
                    <a:lumMod val="75000"/>
                  </a:schemeClr>
                </a:solidFill>
                <a:latin typeface="Bradley Hand ITC" panose="03070402050302030203" pitchFamily="66" charset="0"/>
                <a:cs typeface="+mn-cs"/>
                <a:sym typeface="Arial" charset="0"/>
              </a:rPr>
              <a:t>Didáctica</a:t>
            </a:r>
            <a:r>
              <a:rPr lang="en-US" sz="2000" dirty="0">
                <a:solidFill>
                  <a:schemeClr val="accent2">
                    <a:lumMod val="75000"/>
                  </a:schemeClr>
                </a:solidFill>
                <a:latin typeface="Bradley Hand ITC" panose="03070402050302030203" pitchFamily="66" charset="0"/>
                <a:cs typeface="+mn-cs"/>
                <a:sym typeface="Arial" charset="0"/>
              </a:rPr>
              <a:t> </a:t>
            </a:r>
            <a:r>
              <a:rPr lang="pl-PL" sz="2000" dirty="0">
                <a:solidFill>
                  <a:schemeClr val="accent2">
                    <a:lumMod val="75000"/>
                  </a:schemeClr>
                </a:solidFill>
                <a:latin typeface="Bradley Hand ITC" panose="03070402050302030203" pitchFamily="66" charset="0"/>
                <a:cs typeface="+mn-cs"/>
                <a:sym typeface="Arial" charset="0"/>
              </a:rPr>
              <a:t>F</a:t>
            </a:r>
            <a:r>
              <a:rPr lang="en-US" sz="2000" dirty="0">
                <a:solidFill>
                  <a:schemeClr val="accent2">
                    <a:lumMod val="75000"/>
                  </a:schemeClr>
                </a:solidFill>
                <a:latin typeface="Bradley Hand ITC" panose="03070402050302030203" pitchFamily="66" charset="0"/>
                <a:cs typeface="+mn-cs"/>
                <a:sym typeface="Arial" charset="0"/>
              </a:rPr>
              <a:t>: </a:t>
            </a:r>
            <a:r>
              <a:rPr lang="en-US" sz="2000" dirty="0" err="1">
                <a:solidFill>
                  <a:schemeClr val="accent2">
                    <a:lumMod val="75000"/>
                  </a:schemeClr>
                </a:solidFill>
                <a:latin typeface="Bradley Hand ITC" panose="03070402050302030203" pitchFamily="66" charset="0"/>
                <a:sym typeface="Arial" charset="0"/>
              </a:rPr>
              <a:t>Evaluación</a:t>
            </a:r>
            <a:r>
              <a:rPr lang="en-US" sz="2000" dirty="0">
                <a:solidFill>
                  <a:schemeClr val="accent2">
                    <a:lumMod val="75000"/>
                  </a:schemeClr>
                </a:solidFill>
                <a:latin typeface="Bradley Hand ITC" panose="03070402050302030203" pitchFamily="66" charset="0"/>
                <a:sym typeface="Arial" charset="0"/>
              </a:rPr>
              <a:t> </a:t>
            </a:r>
            <a:r>
              <a:rPr lang="en-US" sz="2000" dirty="0" err="1">
                <a:solidFill>
                  <a:schemeClr val="accent2">
                    <a:lumMod val="75000"/>
                  </a:schemeClr>
                </a:solidFill>
                <a:latin typeface="Bradley Hand ITC" panose="03070402050302030203" pitchFamily="66" charset="0"/>
                <a:sym typeface="Arial" charset="0"/>
              </a:rPr>
              <a:t>clásica</a:t>
            </a:r>
            <a:r>
              <a:rPr lang="en-US" sz="2000" dirty="0">
                <a:solidFill>
                  <a:schemeClr val="accent2">
                    <a:lumMod val="75000"/>
                  </a:schemeClr>
                </a:solidFill>
                <a:latin typeface="Bradley Hand ITC" panose="03070402050302030203" pitchFamily="66" charset="0"/>
                <a:sym typeface="Arial" charset="0"/>
              </a:rPr>
              <a:t> versus </a:t>
            </a:r>
            <a:r>
              <a:rPr lang="en-US" sz="2000" dirty="0" err="1">
                <a:solidFill>
                  <a:schemeClr val="accent2">
                    <a:lumMod val="75000"/>
                  </a:schemeClr>
                </a:solidFill>
                <a:latin typeface="Bradley Hand ITC" panose="03070402050302030203" pitchFamily="66" charset="0"/>
                <a:sym typeface="Arial" charset="0"/>
              </a:rPr>
              <a:t>análisis</a:t>
            </a:r>
            <a:r>
              <a:rPr lang="en-US" sz="2000" dirty="0">
                <a:solidFill>
                  <a:schemeClr val="accent2">
                    <a:lumMod val="75000"/>
                  </a:schemeClr>
                </a:solidFill>
                <a:latin typeface="Bradley Hand ITC" panose="03070402050302030203" pitchFamily="66" charset="0"/>
                <a:sym typeface="Arial" charset="0"/>
              </a:rPr>
              <a:t> </a:t>
            </a:r>
            <a:r>
              <a:rPr lang="en-US" sz="2000" dirty="0" err="1">
                <a:solidFill>
                  <a:schemeClr val="accent2">
                    <a:lumMod val="75000"/>
                  </a:schemeClr>
                </a:solidFill>
                <a:latin typeface="Bradley Hand ITC" panose="03070402050302030203" pitchFamily="66" charset="0"/>
                <a:sym typeface="Arial" charset="0"/>
              </a:rPr>
              <a:t>instrumentado</a:t>
            </a:r>
            <a:endParaRPr lang="en-US"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CuadroTexto 2">
            <a:extLst>
              <a:ext uri="{FF2B5EF4-FFF2-40B4-BE49-F238E27FC236}">
                <a16:creationId xmlns:a16="http://schemas.microsoft.com/office/drawing/2014/main" id="{76ECD4A2-E459-4E49-9EFA-C62482487147}"/>
              </a:ext>
            </a:extLst>
          </p:cNvPr>
          <p:cNvSpPr txBox="1"/>
          <p:nvPr/>
        </p:nvSpPr>
        <p:spPr>
          <a:xfrm>
            <a:off x="5497840" y="5445224"/>
            <a:ext cx="3672408" cy="707886"/>
          </a:xfrm>
          <a:prstGeom prst="rect">
            <a:avLst/>
          </a:prstGeom>
          <a:noFill/>
        </p:spPr>
        <p:txBody>
          <a:bodyPr wrap="square" rtlCol="0">
            <a:spAutoFit/>
          </a:bodyPr>
          <a:lstStyle/>
          <a:p>
            <a:pPr algn="r"/>
            <a:r>
              <a:rPr lang="en-GB" i="1" dirty="0">
                <a:solidFill>
                  <a:schemeClr val="accent2"/>
                </a:solidFill>
              </a:rPr>
              <a:t>Source </a:t>
            </a:r>
            <a:r>
              <a:rPr lang="pl-PL" i="1" dirty="0">
                <a:solidFill>
                  <a:schemeClr val="accent2"/>
                </a:solidFill>
              </a:rPr>
              <a:t>https://cerebralpalsy.org.au/our-research/about-cerebral-palsy/what-is-cerebral-palsy/severity-of-cerebral-palsy/gross-motor-function-classification-system/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3" name="Prostokąt 3">
            <a:extLst>
              <a:ext uri="{FF2B5EF4-FFF2-40B4-BE49-F238E27FC236}">
                <a16:creationId xmlns:a16="http://schemas.microsoft.com/office/drawing/2014/main" id="{199EB98F-A237-4660-AF48-BA6B1F117A96}"/>
              </a:ext>
            </a:extLst>
          </p:cNvPr>
          <p:cNvSpPr/>
          <p:nvPr/>
        </p:nvSpPr>
        <p:spPr>
          <a:xfrm>
            <a:off x="3507440" y="1599783"/>
            <a:ext cx="5125802" cy="1815882"/>
          </a:xfrm>
          <a:prstGeom prst="rect">
            <a:avLst/>
          </a:prstGeom>
        </p:spPr>
        <p:txBody>
          <a:bodyPr wrap="square">
            <a:spAutoFit/>
          </a:bodyPr>
          <a:lstStyle/>
          <a:p>
            <a:pPr algn="r">
              <a:defRPr/>
            </a:pPr>
            <a:endParaRPr lang="en-GB" sz="1600" b="0" dirty="0">
              <a:solidFill>
                <a:schemeClr val="accent2">
                  <a:lumMod val="75000"/>
                </a:schemeClr>
              </a:solidFill>
            </a:endParaRPr>
          </a:p>
          <a:p>
            <a:pPr algn="r">
              <a:defRPr/>
            </a:pPr>
            <a:r>
              <a:rPr lang="es-ES" sz="1600" b="0" dirty="0">
                <a:solidFill>
                  <a:schemeClr val="accent2">
                    <a:lumMod val="75000"/>
                  </a:schemeClr>
                </a:solidFill>
              </a:rPr>
              <a:t>GMFCS Nivel I</a:t>
            </a:r>
          </a:p>
          <a:p>
            <a:pPr algn="r">
              <a:defRPr/>
            </a:pPr>
            <a:r>
              <a:rPr lang="es-ES" sz="1600" b="0" dirty="0">
                <a:solidFill>
                  <a:schemeClr val="accent2">
                    <a:lumMod val="75000"/>
                  </a:schemeClr>
                </a:solidFill>
              </a:rPr>
              <a:t>Los niños caminan en casa, en la escuela, al aire libre y en la comunidad. Pueden subir escaleras sin el uso de una barandilla. Los niños realizan habilidades motoras gruesas como correr y saltar, pero la velocidad, el equilibrio y la coordinación son limitados.</a:t>
            </a:r>
            <a:endParaRPr lang="en-GB" sz="1600" b="0" dirty="0">
              <a:solidFill>
                <a:schemeClr val="accent2">
                  <a:lumMod val="75000"/>
                </a:schemeClr>
              </a:solidFill>
            </a:endParaRPr>
          </a:p>
        </p:txBody>
      </p:sp>
      <p:pic>
        <p:nvPicPr>
          <p:cNvPr id="5" name="Obraz 4" descr="Obraz zawierający rysunek&#10;&#10;Opis wygenerowany automatycznie">
            <a:extLst>
              <a:ext uri="{FF2B5EF4-FFF2-40B4-BE49-F238E27FC236}">
                <a16:creationId xmlns:a16="http://schemas.microsoft.com/office/drawing/2014/main" id="{BC038FEF-CE97-4D5B-9EDB-4F424164F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10" y="1861913"/>
            <a:ext cx="2469619" cy="1328138"/>
          </a:xfrm>
          <a:prstGeom prst="rect">
            <a:avLst/>
          </a:prstGeom>
        </p:spPr>
      </p:pic>
      <p:sp>
        <p:nvSpPr>
          <p:cNvPr id="17" name="Prostokąt 3">
            <a:extLst>
              <a:ext uri="{FF2B5EF4-FFF2-40B4-BE49-F238E27FC236}">
                <a16:creationId xmlns:a16="http://schemas.microsoft.com/office/drawing/2014/main" id="{3A8F5A55-E5DE-46C8-9B48-FE690495D99E}"/>
              </a:ext>
            </a:extLst>
          </p:cNvPr>
          <p:cNvSpPr/>
          <p:nvPr/>
        </p:nvSpPr>
        <p:spPr>
          <a:xfrm>
            <a:off x="179512" y="3356992"/>
            <a:ext cx="5318328" cy="2800767"/>
          </a:xfrm>
          <a:prstGeom prst="rect">
            <a:avLst/>
          </a:prstGeom>
        </p:spPr>
        <p:txBody>
          <a:bodyPr wrap="square">
            <a:spAutoFit/>
          </a:bodyPr>
          <a:lstStyle/>
          <a:p>
            <a:pPr>
              <a:defRPr/>
            </a:pPr>
            <a:r>
              <a:rPr lang="es-ES" sz="1600" b="0" dirty="0">
                <a:solidFill>
                  <a:schemeClr val="accent2">
                    <a:lumMod val="75000"/>
                  </a:schemeClr>
                </a:solidFill>
              </a:rPr>
              <a:t>GMFCS Nivel II</a:t>
            </a:r>
          </a:p>
          <a:p>
            <a:pPr>
              <a:defRPr/>
            </a:pPr>
            <a:r>
              <a:rPr lang="es-ES" sz="1600" b="0" dirty="0">
                <a:solidFill>
                  <a:schemeClr val="accent2">
                    <a:lumMod val="75000"/>
                  </a:schemeClr>
                </a:solidFill>
              </a:rPr>
              <a:t>Los niños caminan en la mayoría de los entornos y suben escaleras agarrándose a una barandilla. Pueden experimentar dificultad para caminar largas distancias y mantener el equilibrio en terrenos irregulares, pendientes, en áreas concurridas o espacios reducidos.</a:t>
            </a:r>
          </a:p>
          <a:p>
            <a:pPr>
              <a:defRPr/>
            </a:pPr>
            <a:r>
              <a:rPr lang="es-ES" sz="1600" b="0" dirty="0">
                <a:solidFill>
                  <a:schemeClr val="accent2">
                    <a:lumMod val="75000"/>
                  </a:schemeClr>
                </a:solidFill>
              </a:rPr>
              <a:t>Los niños pueden caminar con ayuda física, un dispositivo de movilidad de mano o utilizar la movilidad con ruedas en largas distancias. Los niños tienen una capacidad mínima para realizar habilidades motoras gruesas como correr y saltar. </a:t>
            </a:r>
            <a:endParaRPr lang="en-GB" sz="1600" b="0" dirty="0">
              <a:solidFill>
                <a:schemeClr val="accent2">
                  <a:lumMod val="75000"/>
                </a:schemeClr>
              </a:solidFill>
            </a:endParaRPr>
          </a:p>
        </p:txBody>
      </p:sp>
      <p:pic>
        <p:nvPicPr>
          <p:cNvPr id="8" name="Obraz 7" descr="Obraz zawierający rysunek&#10;&#10;Opis wygenerowany automatycznie">
            <a:extLst>
              <a:ext uri="{FF2B5EF4-FFF2-40B4-BE49-F238E27FC236}">
                <a16:creationId xmlns:a16="http://schemas.microsoft.com/office/drawing/2014/main" id="{348C958D-DF4E-4A8D-8306-1063DB7D6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888" y="3624724"/>
            <a:ext cx="3276600" cy="1762125"/>
          </a:xfrm>
          <a:prstGeom prst="rect">
            <a:avLst/>
          </a:prstGeom>
        </p:spPr>
      </p:pic>
      <p:sp>
        <p:nvSpPr>
          <p:cNvPr id="18" name="Prostokąt 1">
            <a:extLst>
              <a:ext uri="{FF2B5EF4-FFF2-40B4-BE49-F238E27FC236}">
                <a16:creationId xmlns:a16="http://schemas.microsoft.com/office/drawing/2014/main" id="{F2B27180-ACAA-4F14-998B-45B691495385}"/>
              </a:ext>
            </a:extLst>
          </p:cNvPr>
          <p:cNvSpPr/>
          <p:nvPr/>
        </p:nvSpPr>
        <p:spPr>
          <a:xfrm>
            <a:off x="345134" y="931144"/>
            <a:ext cx="8453730" cy="461665"/>
          </a:xfrm>
          <a:prstGeom prst="rect">
            <a:avLst/>
          </a:prstGeom>
        </p:spPr>
        <p:txBody>
          <a:bodyPr wrap="square">
            <a:spAutoFit/>
          </a:bodyPr>
          <a:lstStyle/>
          <a:p>
            <a:pPr algn="ctr">
              <a:defRPr/>
            </a:pPr>
            <a:r>
              <a:rPr lang="es-ES" sz="2400">
                <a:solidFill>
                  <a:schemeClr val="accent2">
                    <a:lumMod val="75000"/>
                  </a:schemeClr>
                </a:solidFill>
              </a:rPr>
              <a:t>Ejemplos de indicadores utilizados en la práctica clínica</a:t>
            </a:r>
            <a:endParaRPr lang="es-ES" sz="2400" b="0">
              <a:solidFill>
                <a:schemeClr val="accent2">
                  <a:lumMod val="75000"/>
                </a:schemeClr>
              </a:solidFill>
            </a:endParaRPr>
          </a:p>
        </p:txBody>
      </p:sp>
    </p:spTree>
    <p:extLst>
      <p:ext uri="{BB962C8B-B14F-4D97-AF65-F5344CB8AC3E}">
        <p14:creationId xmlns:p14="http://schemas.microsoft.com/office/powerpoint/2010/main" val="3649922597"/>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CuadroTexto 2">
            <a:extLst>
              <a:ext uri="{FF2B5EF4-FFF2-40B4-BE49-F238E27FC236}">
                <a16:creationId xmlns:a16="http://schemas.microsoft.com/office/drawing/2014/main" id="{76ECD4A2-E459-4E49-9EFA-C62482487147}"/>
              </a:ext>
            </a:extLst>
          </p:cNvPr>
          <p:cNvSpPr txBox="1"/>
          <p:nvPr/>
        </p:nvSpPr>
        <p:spPr>
          <a:xfrm>
            <a:off x="5497840" y="5445224"/>
            <a:ext cx="3672408" cy="707886"/>
          </a:xfrm>
          <a:prstGeom prst="rect">
            <a:avLst/>
          </a:prstGeom>
          <a:noFill/>
        </p:spPr>
        <p:txBody>
          <a:bodyPr wrap="square" rtlCol="0">
            <a:spAutoFit/>
          </a:bodyPr>
          <a:lstStyle/>
          <a:p>
            <a:pPr algn="r"/>
            <a:r>
              <a:rPr lang="en-GB" i="1" dirty="0">
                <a:solidFill>
                  <a:schemeClr val="accent2"/>
                </a:solidFill>
              </a:rPr>
              <a:t>Source </a:t>
            </a:r>
            <a:r>
              <a:rPr lang="pl-PL" i="1" dirty="0">
                <a:solidFill>
                  <a:schemeClr val="accent2"/>
                </a:solidFill>
              </a:rPr>
              <a:t>https://cerebralpalsy.org.au/our-research/about-cerebral-palsy/what-is-cerebral-palsy/severity-of-cerebral-palsy/gross-motor-function-classification-system/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3" name="Prostokąt 3">
            <a:extLst>
              <a:ext uri="{FF2B5EF4-FFF2-40B4-BE49-F238E27FC236}">
                <a16:creationId xmlns:a16="http://schemas.microsoft.com/office/drawing/2014/main" id="{199EB98F-A237-4660-AF48-BA6B1F117A96}"/>
              </a:ext>
            </a:extLst>
          </p:cNvPr>
          <p:cNvSpPr/>
          <p:nvPr/>
        </p:nvSpPr>
        <p:spPr>
          <a:xfrm>
            <a:off x="3491880" y="1681345"/>
            <a:ext cx="5170666" cy="2062103"/>
          </a:xfrm>
          <a:prstGeom prst="rect">
            <a:avLst/>
          </a:prstGeom>
        </p:spPr>
        <p:txBody>
          <a:bodyPr wrap="square">
            <a:spAutoFit/>
          </a:bodyPr>
          <a:lstStyle/>
          <a:p>
            <a:pPr algn="r">
              <a:defRPr/>
            </a:pPr>
            <a:r>
              <a:rPr lang="es-ES" sz="1600" b="0" dirty="0">
                <a:solidFill>
                  <a:schemeClr val="accent2">
                    <a:lumMod val="75000"/>
                  </a:schemeClr>
                </a:solidFill>
              </a:rPr>
              <a:t>GMFCS Nivel III</a:t>
            </a:r>
          </a:p>
          <a:p>
            <a:pPr algn="r">
              <a:defRPr/>
            </a:pPr>
            <a:r>
              <a:rPr lang="es-ES" sz="1600" b="0" dirty="0">
                <a:solidFill>
                  <a:schemeClr val="accent2">
                    <a:lumMod val="75000"/>
                  </a:schemeClr>
                </a:solidFill>
              </a:rPr>
              <a:t>Los niños caminan utilizando un dispositivo de movilidad de mano en la mayoría de los entornos interiores. Pueden subir escaleras agarrándose a una barandilla con supervisión o ayuda. Los niños utilizan la movilidad con ruedas cuando viajan largas distancias y pueden </a:t>
            </a:r>
            <a:r>
              <a:rPr lang="es-ES" sz="1600" b="0" dirty="0" err="1">
                <a:solidFill>
                  <a:schemeClr val="accent2">
                    <a:lumMod val="75000"/>
                  </a:schemeClr>
                </a:solidFill>
              </a:rPr>
              <a:t>autopropulsarse</a:t>
            </a:r>
            <a:r>
              <a:rPr lang="es-ES" sz="1600" b="0" dirty="0">
                <a:solidFill>
                  <a:schemeClr val="accent2">
                    <a:lumMod val="75000"/>
                  </a:schemeClr>
                </a:solidFill>
              </a:rPr>
              <a:t> para distancias más cortas. </a:t>
            </a:r>
            <a:endParaRPr lang="en-GB" sz="1600" b="0" dirty="0">
              <a:solidFill>
                <a:schemeClr val="accent2">
                  <a:lumMod val="75000"/>
                </a:schemeClr>
              </a:solidFill>
            </a:endParaRPr>
          </a:p>
        </p:txBody>
      </p:sp>
      <p:sp>
        <p:nvSpPr>
          <p:cNvPr id="17" name="Prostokąt 3">
            <a:extLst>
              <a:ext uri="{FF2B5EF4-FFF2-40B4-BE49-F238E27FC236}">
                <a16:creationId xmlns:a16="http://schemas.microsoft.com/office/drawing/2014/main" id="{3A8F5A55-E5DE-46C8-9B48-FE690495D99E}"/>
              </a:ext>
            </a:extLst>
          </p:cNvPr>
          <p:cNvSpPr/>
          <p:nvPr/>
        </p:nvSpPr>
        <p:spPr>
          <a:xfrm>
            <a:off x="179512" y="3471679"/>
            <a:ext cx="4824536" cy="2554545"/>
          </a:xfrm>
          <a:prstGeom prst="rect">
            <a:avLst/>
          </a:prstGeom>
        </p:spPr>
        <p:txBody>
          <a:bodyPr wrap="square">
            <a:spAutoFit/>
          </a:bodyPr>
          <a:lstStyle/>
          <a:p>
            <a:pPr>
              <a:defRPr/>
            </a:pPr>
            <a:r>
              <a:rPr lang="es-ES" sz="1600" b="0" dirty="0">
                <a:solidFill>
                  <a:schemeClr val="accent2">
                    <a:lumMod val="75000"/>
                  </a:schemeClr>
                </a:solidFill>
              </a:rPr>
              <a:t>GMFCS Nivel IV</a:t>
            </a:r>
          </a:p>
          <a:p>
            <a:pPr>
              <a:defRPr/>
            </a:pPr>
            <a:r>
              <a:rPr lang="es-ES" sz="1600" b="0" dirty="0">
                <a:solidFill>
                  <a:schemeClr val="accent2">
                    <a:lumMod val="75000"/>
                  </a:schemeClr>
                </a:solidFill>
              </a:rPr>
              <a:t>Los niños utilizan métodos de movilidad que requieren asistencia física o movilidad motorizada en la mayoría de los entornos. Pueden caminar distancias cortas en casa con asistencia física o usar movilidad eléctrica o un andador de soporte corporal cuando están colocados. En la escuela, al aire libre y en la comunidad, los niños son transportados en una silla de ruedas manual o utilizan movilidad eléctrica. </a:t>
            </a:r>
            <a:endParaRPr lang="en-GB" sz="1600" b="0" dirty="0">
              <a:solidFill>
                <a:schemeClr val="accent2">
                  <a:lumMod val="75000"/>
                </a:schemeClr>
              </a:solidFill>
            </a:endParaRPr>
          </a:p>
        </p:txBody>
      </p:sp>
      <p:pic>
        <p:nvPicPr>
          <p:cNvPr id="4" name="Obraz 3" descr="Obraz zawierający transport, rower, rysunek&#10;&#10;Opis wygenerowany automatycznie">
            <a:extLst>
              <a:ext uri="{FF2B5EF4-FFF2-40B4-BE49-F238E27FC236}">
                <a16:creationId xmlns:a16="http://schemas.microsoft.com/office/drawing/2014/main" id="{76E0474F-9140-496A-BEFB-10FE8217F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75" y="1599783"/>
            <a:ext cx="3276600" cy="1762125"/>
          </a:xfrm>
          <a:prstGeom prst="rect">
            <a:avLst/>
          </a:prstGeom>
        </p:spPr>
      </p:pic>
      <p:pic>
        <p:nvPicPr>
          <p:cNvPr id="9" name="Obraz 8" descr="Obraz zawierający rysunek&#10;&#10;Opis wygenerowany automatycznie">
            <a:extLst>
              <a:ext uri="{FF2B5EF4-FFF2-40B4-BE49-F238E27FC236}">
                <a16:creationId xmlns:a16="http://schemas.microsoft.com/office/drawing/2014/main" id="{FB6E689C-96C6-492D-99EC-29491DDBB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898" y="3695556"/>
            <a:ext cx="3276600" cy="1762125"/>
          </a:xfrm>
          <a:prstGeom prst="rect">
            <a:avLst/>
          </a:prstGeom>
        </p:spPr>
      </p:pic>
      <p:sp>
        <p:nvSpPr>
          <p:cNvPr id="18" name="Prostokąt 1">
            <a:extLst>
              <a:ext uri="{FF2B5EF4-FFF2-40B4-BE49-F238E27FC236}">
                <a16:creationId xmlns:a16="http://schemas.microsoft.com/office/drawing/2014/main" id="{656F7354-59B1-412C-B97C-F17E05D371BC}"/>
              </a:ext>
            </a:extLst>
          </p:cNvPr>
          <p:cNvSpPr/>
          <p:nvPr/>
        </p:nvSpPr>
        <p:spPr>
          <a:xfrm>
            <a:off x="345134" y="931144"/>
            <a:ext cx="8453730" cy="461665"/>
          </a:xfrm>
          <a:prstGeom prst="rect">
            <a:avLst/>
          </a:prstGeom>
        </p:spPr>
        <p:txBody>
          <a:bodyPr wrap="square">
            <a:spAutoFit/>
          </a:bodyPr>
          <a:lstStyle/>
          <a:p>
            <a:pPr algn="ctr">
              <a:defRPr/>
            </a:pPr>
            <a:r>
              <a:rPr lang="es-ES" sz="2400">
                <a:solidFill>
                  <a:schemeClr val="accent2">
                    <a:lumMod val="75000"/>
                  </a:schemeClr>
                </a:solidFill>
              </a:rPr>
              <a:t>Ejemplos de indicadores utilizados en la práctica clínica</a:t>
            </a:r>
            <a:endParaRPr lang="es-ES" sz="2400" b="0">
              <a:solidFill>
                <a:schemeClr val="accent2">
                  <a:lumMod val="75000"/>
                </a:schemeClr>
              </a:solidFill>
            </a:endParaRPr>
          </a:p>
        </p:txBody>
      </p:sp>
    </p:spTree>
    <p:extLst>
      <p:ext uri="{BB962C8B-B14F-4D97-AF65-F5344CB8AC3E}">
        <p14:creationId xmlns:p14="http://schemas.microsoft.com/office/powerpoint/2010/main" val="4008363681"/>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CuadroTexto 2">
            <a:extLst>
              <a:ext uri="{FF2B5EF4-FFF2-40B4-BE49-F238E27FC236}">
                <a16:creationId xmlns:a16="http://schemas.microsoft.com/office/drawing/2014/main" id="{76ECD4A2-E459-4E49-9EFA-C62482487147}"/>
              </a:ext>
            </a:extLst>
          </p:cNvPr>
          <p:cNvSpPr txBox="1"/>
          <p:nvPr/>
        </p:nvSpPr>
        <p:spPr>
          <a:xfrm>
            <a:off x="5497840" y="5445224"/>
            <a:ext cx="3672408" cy="707886"/>
          </a:xfrm>
          <a:prstGeom prst="rect">
            <a:avLst/>
          </a:prstGeom>
          <a:noFill/>
        </p:spPr>
        <p:txBody>
          <a:bodyPr wrap="square" rtlCol="0">
            <a:spAutoFit/>
          </a:bodyPr>
          <a:lstStyle/>
          <a:p>
            <a:pPr algn="r"/>
            <a:r>
              <a:rPr lang="en-GB" i="1" dirty="0">
                <a:solidFill>
                  <a:schemeClr val="accent2"/>
                </a:solidFill>
              </a:rPr>
              <a:t>Source </a:t>
            </a:r>
            <a:r>
              <a:rPr lang="pl-PL" i="1" dirty="0">
                <a:solidFill>
                  <a:schemeClr val="accent2"/>
                </a:solidFill>
              </a:rPr>
              <a:t>https://cerebralpalsy.org.au/our-research/about-cerebral-palsy/what-is-cerebral-palsy/severity-of-cerebral-palsy/gross-motor-function-classification-system/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3" name="Prostokąt 3">
            <a:extLst>
              <a:ext uri="{FF2B5EF4-FFF2-40B4-BE49-F238E27FC236}">
                <a16:creationId xmlns:a16="http://schemas.microsoft.com/office/drawing/2014/main" id="{199EB98F-A237-4660-AF48-BA6B1F117A96}"/>
              </a:ext>
            </a:extLst>
          </p:cNvPr>
          <p:cNvSpPr/>
          <p:nvPr/>
        </p:nvSpPr>
        <p:spPr>
          <a:xfrm>
            <a:off x="1259632" y="3552111"/>
            <a:ext cx="6552728" cy="1323439"/>
          </a:xfrm>
          <a:prstGeom prst="rect">
            <a:avLst/>
          </a:prstGeom>
        </p:spPr>
        <p:txBody>
          <a:bodyPr wrap="square">
            <a:spAutoFit/>
          </a:bodyPr>
          <a:lstStyle/>
          <a:p>
            <a:pPr algn="r">
              <a:defRPr/>
            </a:pPr>
            <a:r>
              <a:rPr lang="es-ES" sz="1600" b="0" dirty="0">
                <a:solidFill>
                  <a:schemeClr val="accent2">
                    <a:lumMod val="75000"/>
                  </a:schemeClr>
                </a:solidFill>
              </a:rPr>
              <a:t>GMFCS Nivel V</a:t>
            </a:r>
          </a:p>
          <a:p>
            <a:pPr algn="r">
              <a:defRPr/>
            </a:pPr>
            <a:r>
              <a:rPr lang="es-ES" sz="1600" b="0" dirty="0">
                <a:solidFill>
                  <a:schemeClr val="accent2">
                    <a:lumMod val="75000"/>
                  </a:schemeClr>
                </a:solidFill>
              </a:rPr>
              <a:t>Los niños son transportados en una silla de ruedas manual en todos los entornos. Los niños tienen una capacidad limitada para mantener posturas antigravedad de la cabeza y el tronco y controlar los movimientos de las piernas y los brazos.</a:t>
            </a:r>
            <a:endParaRPr lang="en-GB" sz="1600" b="0" dirty="0">
              <a:solidFill>
                <a:schemeClr val="accent2">
                  <a:lumMod val="75000"/>
                </a:schemeClr>
              </a:solidFill>
            </a:endParaRPr>
          </a:p>
        </p:txBody>
      </p:sp>
      <p:pic>
        <p:nvPicPr>
          <p:cNvPr id="5" name="Obraz 4" descr="Obraz zawierający rower&#10;&#10;Opis wygenerowany automatycznie">
            <a:extLst>
              <a:ext uri="{FF2B5EF4-FFF2-40B4-BE49-F238E27FC236}">
                <a16:creationId xmlns:a16="http://schemas.microsoft.com/office/drawing/2014/main" id="{1BDE87AD-C03B-4970-8150-8FE909B4E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890" y="2093313"/>
            <a:ext cx="3276600" cy="1762125"/>
          </a:xfrm>
          <a:prstGeom prst="rect">
            <a:avLst/>
          </a:prstGeom>
        </p:spPr>
      </p:pic>
      <p:sp>
        <p:nvSpPr>
          <p:cNvPr id="16" name="Prostokąt 1">
            <a:extLst>
              <a:ext uri="{FF2B5EF4-FFF2-40B4-BE49-F238E27FC236}">
                <a16:creationId xmlns:a16="http://schemas.microsoft.com/office/drawing/2014/main" id="{F53ECF40-7723-43CF-806F-782D8355F1E1}"/>
              </a:ext>
            </a:extLst>
          </p:cNvPr>
          <p:cNvSpPr/>
          <p:nvPr/>
        </p:nvSpPr>
        <p:spPr>
          <a:xfrm>
            <a:off x="345134" y="931144"/>
            <a:ext cx="8453730" cy="461665"/>
          </a:xfrm>
          <a:prstGeom prst="rect">
            <a:avLst/>
          </a:prstGeom>
        </p:spPr>
        <p:txBody>
          <a:bodyPr wrap="square">
            <a:spAutoFit/>
          </a:bodyPr>
          <a:lstStyle/>
          <a:p>
            <a:pPr algn="ctr">
              <a:defRPr/>
            </a:pPr>
            <a:r>
              <a:rPr lang="es-ES" sz="2400">
                <a:solidFill>
                  <a:schemeClr val="accent2">
                    <a:lumMod val="75000"/>
                  </a:schemeClr>
                </a:solidFill>
              </a:rPr>
              <a:t>Ejemplos de indicadores utilizados en la práctica clínica</a:t>
            </a:r>
            <a:endParaRPr lang="es-ES" sz="2400" b="0">
              <a:solidFill>
                <a:schemeClr val="accent2">
                  <a:lumMod val="75000"/>
                </a:schemeClr>
              </a:solidFill>
            </a:endParaRPr>
          </a:p>
        </p:txBody>
      </p:sp>
    </p:spTree>
    <p:extLst>
      <p:ext uri="{BB962C8B-B14F-4D97-AF65-F5344CB8AC3E}">
        <p14:creationId xmlns:p14="http://schemas.microsoft.com/office/powerpoint/2010/main" val="1097187245"/>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453574" y="1700808"/>
            <a:ext cx="8250305" cy="4401205"/>
          </a:xfrm>
          <a:prstGeom prst="rect">
            <a:avLst/>
          </a:prstGeom>
        </p:spPr>
        <p:txBody>
          <a:bodyPr wrap="square">
            <a:spAutoFit/>
          </a:bodyPr>
          <a:lstStyle/>
          <a:p>
            <a:pPr algn="just">
              <a:defRPr/>
            </a:pPr>
            <a:r>
              <a:rPr lang="es-ES" sz="2000" b="0" dirty="0">
                <a:solidFill>
                  <a:schemeClr val="accent2">
                    <a:lumMod val="75000"/>
                  </a:schemeClr>
                </a:solidFill>
              </a:rPr>
              <a:t>GMFM (Medida de la función motora gruesa): el paciente tiene secuencias de movimiento específicas y cada tarea está disponible en tamaños. El valor del conjunto es la suma de varias calificaciones obtenidas por los encuestados.</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Hay dos versiones de GMFM. El GMFM-88 es la medida original de 88 artículos. Los elementos abarcan el espectro de actividades motoras gruesas en cinco dimensiones.</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A: acostado y rodando,</a:t>
            </a:r>
          </a:p>
          <a:p>
            <a:pPr algn="just">
              <a:defRPr/>
            </a:pPr>
            <a:r>
              <a:rPr lang="es-ES" sz="2000" b="0" dirty="0">
                <a:solidFill>
                  <a:schemeClr val="accent2">
                    <a:lumMod val="75000"/>
                  </a:schemeClr>
                </a:solidFill>
              </a:rPr>
              <a:t>B: Sentado,</a:t>
            </a:r>
          </a:p>
          <a:p>
            <a:pPr algn="just">
              <a:defRPr/>
            </a:pPr>
            <a:r>
              <a:rPr lang="es-ES" sz="2000" b="0" dirty="0">
                <a:solidFill>
                  <a:schemeClr val="accent2">
                    <a:lumMod val="75000"/>
                  </a:schemeClr>
                </a:solidFill>
              </a:rPr>
              <a:t>C: Arrastrándose y Arrodillándose,</a:t>
            </a:r>
          </a:p>
          <a:p>
            <a:pPr algn="just">
              <a:defRPr/>
            </a:pPr>
            <a:r>
              <a:rPr lang="es-ES" sz="2000" b="0" dirty="0">
                <a:solidFill>
                  <a:schemeClr val="accent2">
                    <a:lumMod val="75000"/>
                  </a:schemeClr>
                </a:solidFill>
              </a:rPr>
              <a:t>D: De pie,</a:t>
            </a:r>
          </a:p>
          <a:p>
            <a:pPr algn="just">
              <a:defRPr/>
            </a:pPr>
            <a:r>
              <a:rPr lang="es-ES" sz="2000" b="0" dirty="0">
                <a:solidFill>
                  <a:schemeClr val="accent2">
                    <a:lumMod val="75000"/>
                  </a:schemeClr>
                </a:solidFill>
              </a:rPr>
              <a:t>E: caminar, correr y saltar. </a:t>
            </a:r>
            <a:endParaRPr lang="en-GB" sz="2000" b="0" dirty="0">
              <a:solidFill>
                <a:schemeClr val="accent2">
                  <a:lumMod val="75000"/>
                </a:schemeClr>
              </a:solidFill>
            </a:endParaRPr>
          </a:p>
        </p:txBody>
      </p:sp>
      <p:sp>
        <p:nvSpPr>
          <p:cNvPr id="13" name="Prostokąt 1">
            <a:extLst>
              <a:ext uri="{FF2B5EF4-FFF2-40B4-BE49-F238E27FC236}">
                <a16:creationId xmlns:a16="http://schemas.microsoft.com/office/drawing/2014/main" id="{AB5C36C9-1AF4-467D-982B-B01E16282E5B}"/>
              </a:ext>
            </a:extLst>
          </p:cNvPr>
          <p:cNvSpPr/>
          <p:nvPr/>
        </p:nvSpPr>
        <p:spPr>
          <a:xfrm>
            <a:off x="345134" y="931144"/>
            <a:ext cx="8453730" cy="461665"/>
          </a:xfrm>
          <a:prstGeom prst="rect">
            <a:avLst/>
          </a:prstGeom>
        </p:spPr>
        <p:txBody>
          <a:bodyPr wrap="square">
            <a:spAutoFit/>
          </a:bodyPr>
          <a:lstStyle/>
          <a:p>
            <a:pPr algn="ctr">
              <a:defRPr/>
            </a:pPr>
            <a:r>
              <a:rPr lang="es-ES" sz="2400">
                <a:solidFill>
                  <a:schemeClr val="accent2">
                    <a:lumMod val="75000"/>
                  </a:schemeClr>
                </a:solidFill>
              </a:rPr>
              <a:t>Ejemplos de indicadores utilizados en la práctica clínica</a:t>
            </a:r>
            <a:endParaRPr lang="es-ES" sz="2400" b="0">
              <a:solidFill>
                <a:schemeClr val="accent2">
                  <a:lumMod val="75000"/>
                </a:schemeClr>
              </a:solidFill>
            </a:endParaRPr>
          </a:p>
        </p:txBody>
      </p:sp>
    </p:spTree>
    <p:extLst>
      <p:ext uri="{BB962C8B-B14F-4D97-AF65-F5344CB8AC3E}">
        <p14:creationId xmlns:p14="http://schemas.microsoft.com/office/powerpoint/2010/main" val="3323065159"/>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453574" y="1843077"/>
            <a:ext cx="8250305" cy="3785652"/>
          </a:xfrm>
          <a:prstGeom prst="rect">
            <a:avLst/>
          </a:prstGeom>
        </p:spPr>
        <p:txBody>
          <a:bodyPr wrap="square">
            <a:spAutoFit/>
          </a:bodyPr>
          <a:lstStyle/>
          <a:p>
            <a:pPr algn="just">
              <a:defRPr/>
            </a:pPr>
            <a:r>
              <a:rPr lang="es-ES" sz="2000" b="0" dirty="0">
                <a:solidFill>
                  <a:schemeClr val="accent2">
                    <a:lumMod val="75000"/>
                  </a:schemeClr>
                </a:solidFill>
              </a:rPr>
              <a:t>MACS (Sistema de clasificación de habilidades manual): sistema de clasificación de habilidades manuales. La capacidad del paciente para realizar movimientos específicos se evalúa al manipular objetos cotidianos. También se tiene en cuenta el flujo de tráfico.</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BMFM (función motora fina bimanual): similar a MASC pero solo para miembros superiores</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FAQ (Cuestionario de evaluación funcional de Gillette): sistema de evaluación, que consiste en una clasificación de caminata de diez niveles durante 22 actividades realizadas, evaluadas en la escala Likert de 0 a 5 </a:t>
            </a:r>
            <a:endParaRPr lang="pl-PL" sz="2000" b="0" dirty="0">
              <a:solidFill>
                <a:schemeClr val="accent2">
                  <a:lumMod val="75000"/>
                </a:schemeClr>
              </a:solidFill>
            </a:endParaRPr>
          </a:p>
        </p:txBody>
      </p:sp>
      <p:sp>
        <p:nvSpPr>
          <p:cNvPr id="13" name="Prostokąt 1">
            <a:extLst>
              <a:ext uri="{FF2B5EF4-FFF2-40B4-BE49-F238E27FC236}">
                <a16:creationId xmlns:a16="http://schemas.microsoft.com/office/drawing/2014/main" id="{24BE4FDD-0F95-47B3-97D1-EA53CA21D796}"/>
              </a:ext>
            </a:extLst>
          </p:cNvPr>
          <p:cNvSpPr/>
          <p:nvPr/>
        </p:nvSpPr>
        <p:spPr>
          <a:xfrm>
            <a:off x="345134" y="931144"/>
            <a:ext cx="8453730" cy="461665"/>
          </a:xfrm>
          <a:prstGeom prst="rect">
            <a:avLst/>
          </a:prstGeom>
        </p:spPr>
        <p:txBody>
          <a:bodyPr wrap="square">
            <a:spAutoFit/>
          </a:bodyPr>
          <a:lstStyle/>
          <a:p>
            <a:pPr algn="ctr">
              <a:defRPr/>
            </a:pPr>
            <a:r>
              <a:rPr lang="es-ES" sz="2400">
                <a:solidFill>
                  <a:schemeClr val="accent2">
                    <a:lumMod val="75000"/>
                  </a:schemeClr>
                </a:solidFill>
              </a:rPr>
              <a:t>Ejemplos de indicadores utilizados en la práctica clínica</a:t>
            </a:r>
            <a:endParaRPr lang="es-ES" sz="2400" b="0">
              <a:solidFill>
                <a:schemeClr val="accent2">
                  <a:lumMod val="75000"/>
                </a:schemeClr>
              </a:solidFill>
            </a:endParaRPr>
          </a:p>
        </p:txBody>
      </p:sp>
    </p:spTree>
    <p:extLst>
      <p:ext uri="{BB962C8B-B14F-4D97-AF65-F5344CB8AC3E}">
        <p14:creationId xmlns:p14="http://schemas.microsoft.com/office/powerpoint/2010/main" val="1418241178"/>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461665"/>
          </a:xfrm>
          <a:prstGeom prst="rect">
            <a:avLst/>
          </a:prstGeom>
        </p:spPr>
        <p:txBody>
          <a:bodyPr>
            <a:spAutoFit/>
          </a:bodyPr>
          <a:lstStyle/>
          <a:p>
            <a:pPr algn="ctr">
              <a:defRPr/>
            </a:pPr>
            <a:r>
              <a:rPr lang="es-ES" sz="2400" dirty="0">
                <a:solidFill>
                  <a:schemeClr val="accent2">
                    <a:lumMod val="75000"/>
                  </a:schemeClr>
                </a:solidFill>
              </a:rPr>
              <a:t>Ejemplo de test funcional clínico: Test Up and </a:t>
            </a:r>
            <a:r>
              <a:rPr lang="es-ES" sz="2400" dirty="0" err="1">
                <a:solidFill>
                  <a:schemeClr val="accent2">
                    <a:lumMod val="75000"/>
                  </a:schemeClr>
                </a:solidFill>
              </a:rPr>
              <a:t>Go</a:t>
            </a:r>
            <a:endParaRPr lang="en-US" sz="2400" b="0" dirty="0">
              <a:solidFill>
                <a:schemeClr val="accent2">
                  <a:lumMod val="75000"/>
                </a:schemeClr>
              </a:solidFill>
            </a:endParaRPr>
          </a:p>
        </p:txBody>
      </p:sp>
      <p:pic>
        <p:nvPicPr>
          <p:cNvPr id="3" name="Obraz 2" descr="Obraz zawierający rysunek&#10;&#10;Opis wygenerowany automatycznie">
            <a:extLst>
              <a:ext uri="{FF2B5EF4-FFF2-40B4-BE49-F238E27FC236}">
                <a16:creationId xmlns:a16="http://schemas.microsoft.com/office/drawing/2014/main" id="{E223C06B-032E-4D3B-904F-C708E8640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576" y="2276872"/>
            <a:ext cx="3816424" cy="2632532"/>
          </a:xfrm>
          <a:prstGeom prst="rect">
            <a:avLst/>
          </a:prstGeom>
        </p:spPr>
      </p:pic>
      <p:sp>
        <p:nvSpPr>
          <p:cNvPr id="11" name="CuadroTexto 2">
            <a:extLst>
              <a:ext uri="{FF2B5EF4-FFF2-40B4-BE49-F238E27FC236}">
                <a16:creationId xmlns:a16="http://schemas.microsoft.com/office/drawing/2014/main" id="{5AE2199B-3A8C-40F6-91B8-4B33C4674B35}"/>
              </a:ext>
            </a:extLst>
          </p:cNvPr>
          <p:cNvSpPr txBox="1"/>
          <p:nvPr/>
        </p:nvSpPr>
        <p:spPr>
          <a:xfrm>
            <a:off x="5497840" y="5445224"/>
            <a:ext cx="3672408" cy="400110"/>
          </a:xfrm>
          <a:prstGeom prst="rect">
            <a:avLst/>
          </a:prstGeom>
          <a:noFill/>
        </p:spPr>
        <p:txBody>
          <a:bodyPr wrap="square" rtlCol="0">
            <a:spAutoFit/>
          </a:bodyPr>
          <a:lstStyle/>
          <a:p>
            <a:pPr algn="r"/>
            <a:r>
              <a:rPr lang="en-GB" i="1" dirty="0">
                <a:solidFill>
                  <a:schemeClr val="accent2"/>
                </a:solidFill>
              </a:rPr>
              <a:t>Source </a:t>
            </a:r>
            <a:r>
              <a:rPr lang="pl-PL" i="1" dirty="0">
                <a:solidFill>
                  <a:schemeClr val="accent2"/>
                </a:solidFill>
              </a:rPr>
              <a:t>https://x10therapy.com/wp-content/uploads/2019/08/TUG-TEST.jpg</a:t>
            </a:r>
            <a:r>
              <a:rPr lang="en-GB" i="1" dirty="0">
                <a:solidFill>
                  <a:schemeClr val="accent2"/>
                </a:solidFill>
              </a:rPr>
              <a:t> </a:t>
            </a:r>
            <a:r>
              <a:rPr lang="pl-PL" i="1" dirty="0">
                <a:solidFill>
                  <a:schemeClr val="accent2"/>
                </a:solidFill>
              </a:rPr>
              <a:t>15.01.2020</a:t>
            </a:r>
            <a:endParaRPr lang="en-GB" i="1" dirty="0">
              <a:solidFill>
                <a:schemeClr val="accent2"/>
              </a:solidFill>
            </a:endParaRPr>
          </a:p>
        </p:txBody>
      </p:sp>
      <p:sp>
        <p:nvSpPr>
          <p:cNvPr id="14" name="Prostokąt 3">
            <a:extLst>
              <a:ext uri="{FF2B5EF4-FFF2-40B4-BE49-F238E27FC236}">
                <a16:creationId xmlns:a16="http://schemas.microsoft.com/office/drawing/2014/main" id="{7780CE23-5D34-4C26-BB78-773E61DB97B7}"/>
              </a:ext>
            </a:extLst>
          </p:cNvPr>
          <p:cNvSpPr/>
          <p:nvPr/>
        </p:nvSpPr>
        <p:spPr>
          <a:xfrm>
            <a:off x="251521" y="1700808"/>
            <a:ext cx="5076056" cy="4401205"/>
          </a:xfrm>
          <a:prstGeom prst="rect">
            <a:avLst/>
          </a:prstGeom>
        </p:spPr>
        <p:txBody>
          <a:bodyPr wrap="square">
            <a:spAutoFit/>
          </a:bodyPr>
          <a:lstStyle/>
          <a:p>
            <a:pPr algn="just">
              <a:defRPr/>
            </a:pPr>
            <a:r>
              <a:rPr lang="es-ES" sz="2000" b="0" dirty="0">
                <a:solidFill>
                  <a:schemeClr val="accent2">
                    <a:lumMod val="75000"/>
                  </a:schemeClr>
                </a:solidFill>
              </a:rPr>
              <a:t>Con la instrucción "INICIO", el sujeto tiene la tarea de:</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1. Levántese de la silla</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2. Recorre la distancia de 3 metros a un ritmo normal.</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3. Cruza la línea que termina la distancia designada.</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4. Realizar una rotación de 180 grados</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5. Regresar a la silla y vuelva a sentarse. </a:t>
            </a:r>
            <a:endParaRPr lang="en-GB" sz="2000" b="0" dirty="0">
              <a:solidFill>
                <a:schemeClr val="accent2">
                  <a:lumMod val="75000"/>
                </a:schemeClr>
              </a:solidFill>
            </a:endParaRPr>
          </a:p>
        </p:txBody>
      </p:sp>
    </p:spTree>
    <p:extLst>
      <p:ext uri="{BB962C8B-B14F-4D97-AF65-F5344CB8AC3E}">
        <p14:creationId xmlns:p14="http://schemas.microsoft.com/office/powerpoint/2010/main" val="1324425624"/>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CuadroTexto 2">
            <a:extLst>
              <a:ext uri="{FF2B5EF4-FFF2-40B4-BE49-F238E27FC236}">
                <a16:creationId xmlns:a16="http://schemas.microsoft.com/office/drawing/2014/main" id="{5AE2199B-3A8C-40F6-91B8-4B33C4674B35}"/>
              </a:ext>
            </a:extLst>
          </p:cNvPr>
          <p:cNvSpPr txBox="1"/>
          <p:nvPr/>
        </p:nvSpPr>
        <p:spPr>
          <a:xfrm>
            <a:off x="5460756" y="5738197"/>
            <a:ext cx="3672408" cy="400110"/>
          </a:xfrm>
          <a:prstGeom prst="rect">
            <a:avLst/>
          </a:prstGeom>
          <a:noFill/>
        </p:spPr>
        <p:txBody>
          <a:bodyPr wrap="square" rtlCol="0">
            <a:spAutoFit/>
          </a:bodyPr>
          <a:lstStyle/>
          <a:p>
            <a:pPr algn="r"/>
            <a:r>
              <a:rPr lang="en-GB" i="1" dirty="0">
                <a:solidFill>
                  <a:schemeClr val="accent2"/>
                </a:solidFill>
              </a:rPr>
              <a:t>Source </a:t>
            </a:r>
            <a:r>
              <a:rPr lang="pl-PL" i="1" dirty="0">
                <a:solidFill>
                  <a:schemeClr val="accent2"/>
                </a:solidFill>
              </a:rPr>
              <a:t>http://dpssopot.pl/wp-content/uploads/2014/06/</a:t>
            </a:r>
            <a:r>
              <a:rPr lang="en-GB" i="1" dirty="0">
                <a:solidFill>
                  <a:schemeClr val="accent2"/>
                </a:solidFill>
              </a:rPr>
              <a:t> </a:t>
            </a:r>
            <a:r>
              <a:rPr lang="pl-PL" i="1" dirty="0">
                <a:solidFill>
                  <a:schemeClr val="accent2"/>
                </a:solidFill>
              </a:rPr>
              <a:t>15.01.2020</a:t>
            </a:r>
            <a:endParaRPr lang="en-GB" i="1" dirty="0">
              <a:solidFill>
                <a:schemeClr val="accent2"/>
              </a:solidFill>
            </a:endParaRPr>
          </a:p>
        </p:txBody>
      </p:sp>
      <p:sp>
        <p:nvSpPr>
          <p:cNvPr id="14" name="Prostokąt 3">
            <a:extLst>
              <a:ext uri="{FF2B5EF4-FFF2-40B4-BE49-F238E27FC236}">
                <a16:creationId xmlns:a16="http://schemas.microsoft.com/office/drawing/2014/main" id="{7780CE23-5D34-4C26-BB78-773E61DB97B7}"/>
              </a:ext>
            </a:extLst>
          </p:cNvPr>
          <p:cNvSpPr/>
          <p:nvPr/>
        </p:nvSpPr>
        <p:spPr>
          <a:xfrm>
            <a:off x="251520" y="1844824"/>
            <a:ext cx="8250305" cy="4093428"/>
          </a:xfrm>
          <a:prstGeom prst="rect">
            <a:avLst/>
          </a:prstGeom>
        </p:spPr>
        <p:txBody>
          <a:bodyPr wrap="square">
            <a:spAutoFit/>
          </a:bodyPr>
          <a:lstStyle/>
          <a:p>
            <a:pPr algn="just">
              <a:defRPr/>
            </a:pPr>
            <a:r>
              <a:rPr lang="en-GB" sz="2000" b="0" dirty="0">
                <a:solidFill>
                  <a:schemeClr val="accent2">
                    <a:lumMod val="75000"/>
                  </a:schemeClr>
                </a:solidFill>
              </a:rPr>
              <a:t>RESULTADOS:</a:t>
            </a:r>
          </a:p>
          <a:p>
            <a:pPr algn="just">
              <a:defRPr/>
            </a:pPr>
            <a:endParaRPr lang="en-GB" sz="2000" b="0" dirty="0">
              <a:solidFill>
                <a:schemeClr val="accent2">
                  <a:lumMod val="75000"/>
                </a:schemeClr>
              </a:solidFill>
            </a:endParaRPr>
          </a:p>
          <a:p>
            <a:pPr algn="just">
              <a:defRPr/>
            </a:pPr>
            <a:r>
              <a:rPr lang="es-ES" sz="2000" b="0" dirty="0">
                <a:solidFill>
                  <a:schemeClr val="accent2">
                    <a:lumMod val="75000"/>
                  </a:schemeClr>
                </a:solidFill>
              </a:rPr>
              <a:t>&lt;10 segundos - normal, eficiencia funcional adecuada (bajo riesgo de caídas)</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10-19 segundos: la persona examinada puede salir por su cuenta, no necesita equipo para caminar, es independiente en la mayoría de las actividades diarias, se recomienda una evaluación en profundidad del riesgo de caídas (riesgo promedio de caídas)</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&gt; / = 19 segundos - eficiencia funcional significativamente reducida, no puede salir solo, se recomienda equipo auxiliar para caminar (alto riesgo de caídas) </a:t>
            </a:r>
            <a:endParaRPr lang="en-GB" sz="2000" b="0" dirty="0">
              <a:solidFill>
                <a:schemeClr val="accent2">
                  <a:lumMod val="75000"/>
                </a:schemeClr>
              </a:solidFill>
            </a:endParaRPr>
          </a:p>
        </p:txBody>
      </p:sp>
      <p:sp>
        <p:nvSpPr>
          <p:cNvPr id="15" name="Prostokąt 7">
            <a:extLst>
              <a:ext uri="{FF2B5EF4-FFF2-40B4-BE49-F238E27FC236}">
                <a16:creationId xmlns:a16="http://schemas.microsoft.com/office/drawing/2014/main" id="{41011F5A-74FD-44CF-B90C-174AAEBE3AD5}"/>
              </a:ext>
            </a:extLst>
          </p:cNvPr>
          <p:cNvSpPr/>
          <p:nvPr/>
        </p:nvSpPr>
        <p:spPr>
          <a:xfrm>
            <a:off x="504031" y="836712"/>
            <a:ext cx="8135938" cy="461665"/>
          </a:xfrm>
          <a:prstGeom prst="rect">
            <a:avLst/>
          </a:prstGeom>
        </p:spPr>
        <p:txBody>
          <a:bodyPr>
            <a:spAutoFit/>
          </a:bodyPr>
          <a:lstStyle/>
          <a:p>
            <a:pPr algn="ctr">
              <a:defRPr/>
            </a:pPr>
            <a:r>
              <a:rPr lang="es-ES" sz="2400" dirty="0">
                <a:solidFill>
                  <a:schemeClr val="accent2">
                    <a:lumMod val="75000"/>
                  </a:schemeClr>
                </a:solidFill>
              </a:rPr>
              <a:t>Ejemplo de test funcional clínico: Test Up and </a:t>
            </a:r>
            <a:r>
              <a:rPr lang="es-ES" sz="2400" dirty="0" err="1">
                <a:solidFill>
                  <a:schemeClr val="accent2">
                    <a:lumMod val="75000"/>
                  </a:schemeClr>
                </a:solidFill>
              </a:rPr>
              <a:t>Go</a:t>
            </a:r>
            <a:endParaRPr lang="en-US" sz="2400" b="0" dirty="0">
              <a:solidFill>
                <a:schemeClr val="accent2">
                  <a:lumMod val="75000"/>
                </a:schemeClr>
              </a:solidFill>
            </a:endParaRPr>
          </a:p>
        </p:txBody>
      </p:sp>
    </p:spTree>
    <p:extLst>
      <p:ext uri="{BB962C8B-B14F-4D97-AF65-F5344CB8AC3E}">
        <p14:creationId xmlns:p14="http://schemas.microsoft.com/office/powerpoint/2010/main" val="3837645933"/>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830997"/>
          </a:xfrm>
          <a:prstGeom prst="rect">
            <a:avLst/>
          </a:prstGeom>
        </p:spPr>
        <p:txBody>
          <a:bodyPr>
            <a:spAutoFit/>
          </a:bodyPr>
          <a:lstStyle/>
          <a:p>
            <a:pPr algn="ctr">
              <a:defRPr/>
            </a:pPr>
            <a:r>
              <a:rPr lang="en-GB" sz="2400" dirty="0" err="1">
                <a:solidFill>
                  <a:schemeClr val="accent2">
                    <a:lumMod val="75000"/>
                  </a:schemeClr>
                </a:solidFill>
              </a:rPr>
              <a:t>Ventajas</a:t>
            </a:r>
            <a:r>
              <a:rPr lang="en-GB" sz="2400" dirty="0">
                <a:solidFill>
                  <a:schemeClr val="accent2">
                    <a:lumMod val="75000"/>
                  </a:schemeClr>
                </a:solidFill>
              </a:rPr>
              <a:t> y </a:t>
            </a:r>
            <a:r>
              <a:rPr lang="en-GB" sz="2400" dirty="0" err="1">
                <a:solidFill>
                  <a:schemeClr val="accent2">
                    <a:lumMod val="75000"/>
                  </a:schemeClr>
                </a:solidFill>
              </a:rPr>
              <a:t>desventajas</a:t>
            </a:r>
            <a:r>
              <a:rPr lang="en-GB" sz="2400" dirty="0">
                <a:solidFill>
                  <a:schemeClr val="accent2">
                    <a:lumMod val="75000"/>
                  </a:schemeClr>
                </a:solidFill>
              </a:rPr>
              <a:t> de la </a:t>
            </a:r>
            <a:r>
              <a:rPr lang="en-GB" sz="2400" dirty="0" err="1">
                <a:solidFill>
                  <a:schemeClr val="accent2">
                    <a:lumMod val="75000"/>
                  </a:schemeClr>
                </a:solidFill>
              </a:rPr>
              <a:t>evaluación</a:t>
            </a:r>
            <a:r>
              <a:rPr lang="en-GB" sz="2400" dirty="0">
                <a:solidFill>
                  <a:schemeClr val="accent2">
                    <a:lumMod val="75000"/>
                  </a:schemeClr>
                </a:solidFill>
              </a:rPr>
              <a:t> functional </a:t>
            </a:r>
            <a:r>
              <a:rPr lang="en-GB" sz="2400" dirty="0" err="1">
                <a:solidFill>
                  <a:schemeClr val="accent2">
                    <a:lumMod val="75000"/>
                  </a:schemeClr>
                </a:solidFill>
              </a:rPr>
              <a:t>mediante</a:t>
            </a:r>
            <a:r>
              <a:rPr lang="en-GB" sz="2400" dirty="0">
                <a:solidFill>
                  <a:schemeClr val="accent2">
                    <a:lumMod val="75000"/>
                  </a:schemeClr>
                </a:solidFill>
              </a:rPr>
              <a:t> la </a:t>
            </a:r>
            <a:r>
              <a:rPr lang="en-GB" sz="2400" dirty="0" err="1">
                <a:solidFill>
                  <a:schemeClr val="accent2">
                    <a:lumMod val="75000"/>
                  </a:schemeClr>
                </a:solidFill>
              </a:rPr>
              <a:t>evaluación</a:t>
            </a:r>
            <a:r>
              <a:rPr lang="en-GB" sz="2400" dirty="0">
                <a:solidFill>
                  <a:schemeClr val="accent2">
                    <a:lumMod val="75000"/>
                  </a:schemeClr>
                </a:solidFill>
              </a:rPr>
              <a:t> </a:t>
            </a:r>
            <a:r>
              <a:rPr lang="en-GB" sz="2400" dirty="0" err="1">
                <a:solidFill>
                  <a:schemeClr val="accent2">
                    <a:lumMod val="75000"/>
                  </a:schemeClr>
                </a:solidFill>
              </a:rPr>
              <a:t>clínica</a:t>
            </a:r>
            <a:r>
              <a:rPr lang="en-GB" sz="2400" dirty="0">
                <a:solidFill>
                  <a:schemeClr val="accent2">
                    <a:lumMod val="75000"/>
                  </a:schemeClr>
                </a:solidFill>
              </a:rPr>
              <a:t> </a:t>
            </a:r>
            <a:r>
              <a:rPr lang="en-GB" sz="2400" dirty="0" err="1">
                <a:solidFill>
                  <a:schemeClr val="accent2">
                    <a:lumMod val="75000"/>
                  </a:schemeClr>
                </a:solidFill>
              </a:rPr>
              <a:t>clásica</a:t>
            </a:r>
            <a:endParaRPr lang="en-US" sz="2400" b="0" dirty="0">
              <a:solidFill>
                <a:schemeClr val="accent2">
                  <a:lumMod val="75000"/>
                </a:schemeClr>
              </a:solidFill>
            </a:endParaRPr>
          </a:p>
        </p:txBody>
      </p:sp>
      <p:sp>
        <p:nvSpPr>
          <p:cNvPr id="10" name="Prostokąt 3">
            <a:extLst>
              <a:ext uri="{FF2B5EF4-FFF2-40B4-BE49-F238E27FC236}">
                <a16:creationId xmlns:a16="http://schemas.microsoft.com/office/drawing/2014/main" id="{05574EE3-788B-43CD-9441-43C59CB47931}"/>
              </a:ext>
            </a:extLst>
          </p:cNvPr>
          <p:cNvSpPr/>
          <p:nvPr/>
        </p:nvSpPr>
        <p:spPr>
          <a:xfrm>
            <a:off x="251521" y="1835190"/>
            <a:ext cx="5040559" cy="2554545"/>
          </a:xfrm>
          <a:prstGeom prst="rect">
            <a:avLst/>
          </a:prstGeom>
        </p:spPr>
        <p:txBody>
          <a:bodyPr wrap="square">
            <a:spAutoFit/>
          </a:bodyPr>
          <a:lstStyle/>
          <a:p>
            <a:pPr algn="ctr">
              <a:defRPr/>
            </a:pPr>
            <a:r>
              <a:rPr lang="en-GB" sz="2000" dirty="0" err="1">
                <a:solidFill>
                  <a:srgbClr val="00B050"/>
                </a:solidFill>
              </a:rPr>
              <a:t>Ventajas</a:t>
            </a:r>
            <a:endParaRPr lang="en-GB" sz="2000" dirty="0">
              <a:solidFill>
                <a:srgbClr val="00B050"/>
              </a:solidFill>
            </a:endParaRPr>
          </a:p>
          <a:p>
            <a:pPr marL="457200" indent="-457200">
              <a:buFont typeface="+mj-lt"/>
              <a:buAutoNum type="arabicPeriod"/>
              <a:defRPr/>
            </a:pPr>
            <a:r>
              <a:rPr lang="es-ES" sz="2000" b="0" dirty="0">
                <a:solidFill>
                  <a:schemeClr val="accent2">
                    <a:lumMod val="75000"/>
                  </a:schemeClr>
                </a:solidFill>
              </a:rPr>
              <a:t>No requieren mucho tiempo</a:t>
            </a:r>
          </a:p>
          <a:p>
            <a:pPr marL="457200" indent="-457200">
              <a:buFont typeface="+mj-lt"/>
              <a:buAutoNum type="arabicPeriod"/>
              <a:defRPr/>
            </a:pPr>
            <a:r>
              <a:rPr lang="es-ES" sz="2000" b="0" dirty="0">
                <a:solidFill>
                  <a:schemeClr val="accent2">
                    <a:lumMod val="75000"/>
                  </a:schemeClr>
                </a:solidFill>
              </a:rPr>
              <a:t>No requieren equipo especializado</a:t>
            </a:r>
          </a:p>
          <a:p>
            <a:pPr marL="457200" indent="-457200">
              <a:buFont typeface="+mj-lt"/>
              <a:buAutoNum type="arabicPeriod"/>
              <a:defRPr/>
            </a:pPr>
            <a:r>
              <a:rPr lang="es-ES" sz="2000" b="0" dirty="0">
                <a:solidFill>
                  <a:schemeClr val="accent2">
                    <a:lumMod val="75000"/>
                  </a:schemeClr>
                </a:solidFill>
              </a:rPr>
              <a:t>Se pueden realizar en entornos clínicos.</a:t>
            </a:r>
          </a:p>
          <a:p>
            <a:pPr marL="457200" indent="-457200">
              <a:buFont typeface="+mj-lt"/>
              <a:buAutoNum type="arabicPeriod"/>
              <a:defRPr/>
            </a:pPr>
            <a:r>
              <a:rPr lang="es-ES" sz="2000" b="0" dirty="0">
                <a:solidFill>
                  <a:schemeClr val="accent2">
                    <a:lumMod val="75000"/>
                  </a:schemeClr>
                </a:solidFill>
              </a:rPr>
              <a:t>Pueden ser realizados por una persona después de un breve entrenamiento. </a:t>
            </a:r>
            <a:endParaRPr lang="en-GB" sz="2000" b="0" dirty="0">
              <a:solidFill>
                <a:schemeClr val="accent2">
                  <a:lumMod val="75000"/>
                </a:schemeClr>
              </a:solidFill>
            </a:endParaRPr>
          </a:p>
        </p:txBody>
      </p:sp>
      <p:sp>
        <p:nvSpPr>
          <p:cNvPr id="12" name="Prostokąt 3">
            <a:extLst>
              <a:ext uri="{FF2B5EF4-FFF2-40B4-BE49-F238E27FC236}">
                <a16:creationId xmlns:a16="http://schemas.microsoft.com/office/drawing/2014/main" id="{90605DB6-FEAE-4586-8462-544FFE24263D}"/>
              </a:ext>
            </a:extLst>
          </p:cNvPr>
          <p:cNvSpPr/>
          <p:nvPr/>
        </p:nvSpPr>
        <p:spPr>
          <a:xfrm>
            <a:off x="5186767" y="1835190"/>
            <a:ext cx="3672408" cy="1323439"/>
          </a:xfrm>
          <a:prstGeom prst="rect">
            <a:avLst/>
          </a:prstGeom>
        </p:spPr>
        <p:txBody>
          <a:bodyPr wrap="square">
            <a:spAutoFit/>
          </a:bodyPr>
          <a:lstStyle/>
          <a:p>
            <a:pPr algn="ctr">
              <a:defRPr/>
            </a:pPr>
            <a:r>
              <a:rPr lang="en-GB" sz="2000" dirty="0" err="1">
                <a:solidFill>
                  <a:srgbClr val="C00000"/>
                </a:solidFill>
              </a:rPr>
              <a:t>Desventajas</a:t>
            </a:r>
            <a:endParaRPr lang="en-GB" sz="2000" dirty="0">
              <a:solidFill>
                <a:srgbClr val="C00000"/>
              </a:solidFill>
            </a:endParaRPr>
          </a:p>
          <a:p>
            <a:pPr marL="457200" indent="-457200">
              <a:buFont typeface="+mj-lt"/>
              <a:buAutoNum type="arabicPeriod"/>
              <a:defRPr/>
            </a:pPr>
            <a:r>
              <a:rPr lang="pl-PL" sz="2000" b="0" dirty="0">
                <a:solidFill>
                  <a:srgbClr val="262673"/>
                </a:solidFill>
              </a:rPr>
              <a:t>Subjetivo</a:t>
            </a:r>
          </a:p>
          <a:p>
            <a:pPr marL="457200" indent="-457200">
              <a:buFont typeface="+mj-lt"/>
              <a:buAutoNum type="arabicPeriod"/>
              <a:defRPr/>
            </a:pPr>
            <a:r>
              <a:rPr lang="pl-PL" sz="2000" b="0" dirty="0">
                <a:solidFill>
                  <a:srgbClr val="262673"/>
                </a:solidFill>
              </a:rPr>
              <a:t>Incorrecto</a:t>
            </a:r>
          </a:p>
          <a:p>
            <a:pPr marL="457200" indent="-457200">
              <a:buFont typeface="+mj-lt"/>
              <a:buAutoNum type="arabicPeriod"/>
              <a:defRPr/>
            </a:pPr>
            <a:r>
              <a:rPr lang="pl-PL" sz="2000" b="0" dirty="0">
                <a:solidFill>
                  <a:srgbClr val="262673"/>
                </a:solidFill>
              </a:rPr>
              <a:t>Resultados no únicos </a:t>
            </a:r>
            <a:endParaRPr lang="pl-PL" sz="2000" dirty="0">
              <a:solidFill>
                <a:srgbClr val="C00000"/>
              </a:solidFill>
            </a:endParaRPr>
          </a:p>
        </p:txBody>
      </p:sp>
      <p:sp>
        <p:nvSpPr>
          <p:cNvPr id="13" name="Prostokąt 3">
            <a:extLst>
              <a:ext uri="{FF2B5EF4-FFF2-40B4-BE49-F238E27FC236}">
                <a16:creationId xmlns:a16="http://schemas.microsoft.com/office/drawing/2014/main" id="{2AA7D005-B297-47E2-8DFA-A6B20533BA23}"/>
              </a:ext>
            </a:extLst>
          </p:cNvPr>
          <p:cNvSpPr/>
          <p:nvPr/>
        </p:nvSpPr>
        <p:spPr>
          <a:xfrm>
            <a:off x="723237" y="4389735"/>
            <a:ext cx="8135938" cy="1631216"/>
          </a:xfrm>
          <a:prstGeom prst="rect">
            <a:avLst/>
          </a:prstGeom>
        </p:spPr>
        <p:txBody>
          <a:bodyPr wrap="square">
            <a:spAutoFit/>
          </a:bodyPr>
          <a:lstStyle/>
          <a:p>
            <a:pPr algn="ctr">
              <a:defRPr/>
            </a:pPr>
            <a:r>
              <a:rPr lang="en-GB" sz="2000" dirty="0">
                <a:solidFill>
                  <a:srgbClr val="FF6600"/>
                </a:solidFill>
              </a:rPr>
              <a:t>LIMITATIONS</a:t>
            </a:r>
          </a:p>
          <a:p>
            <a:pPr marL="457200" indent="-457200">
              <a:buFont typeface="+mj-lt"/>
              <a:buAutoNum type="arabicPeriod"/>
              <a:defRPr/>
            </a:pPr>
            <a:r>
              <a:rPr lang="es-ES" sz="2000" b="0" dirty="0">
                <a:solidFill>
                  <a:srgbClr val="262673"/>
                </a:solidFill>
              </a:rPr>
              <a:t>No permiten mediciones precisas del sistema de movimiento del paciente.</a:t>
            </a:r>
          </a:p>
          <a:p>
            <a:pPr marL="457200" indent="-457200">
              <a:buFont typeface="+mj-lt"/>
              <a:buAutoNum type="arabicPeriod"/>
              <a:defRPr/>
            </a:pPr>
            <a:r>
              <a:rPr lang="es-ES" sz="2000" b="0" dirty="0">
                <a:solidFill>
                  <a:srgbClr val="262673"/>
                </a:solidFill>
              </a:rPr>
              <a:t>Se basan únicamente en observaciones externas.</a:t>
            </a:r>
          </a:p>
          <a:p>
            <a:pPr marL="457200" indent="-457200">
              <a:buFont typeface="+mj-lt"/>
              <a:buAutoNum type="arabicPeriod"/>
              <a:defRPr/>
            </a:pPr>
            <a:r>
              <a:rPr lang="es-ES" sz="2000" b="0" dirty="0">
                <a:solidFill>
                  <a:srgbClr val="262673"/>
                </a:solidFill>
              </a:rPr>
              <a:t>No permiten evaluar los tejidos internos del paciente. </a:t>
            </a:r>
            <a:endParaRPr lang="pl-PL" sz="2000" b="0" dirty="0">
              <a:solidFill>
                <a:srgbClr val="262673"/>
              </a:solidFill>
            </a:endParaRPr>
          </a:p>
        </p:txBody>
      </p:sp>
    </p:spTree>
    <p:extLst>
      <p:ext uri="{BB962C8B-B14F-4D97-AF65-F5344CB8AC3E}">
        <p14:creationId xmlns:p14="http://schemas.microsoft.com/office/powerpoint/2010/main" val="3199724472"/>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3">
            <a:extLst>
              <a:ext uri="{FF2B5EF4-FFF2-40B4-BE49-F238E27FC236}">
                <a16:creationId xmlns:a16="http://schemas.microsoft.com/office/drawing/2014/main" id="{4E81B037-89E7-420D-AB1F-8D32EE150983}"/>
              </a:ext>
            </a:extLst>
          </p:cNvPr>
          <p:cNvSpPr/>
          <p:nvPr/>
        </p:nvSpPr>
        <p:spPr>
          <a:xfrm>
            <a:off x="510758" y="1617384"/>
            <a:ext cx="7992888" cy="1631216"/>
          </a:xfrm>
          <a:prstGeom prst="rect">
            <a:avLst/>
          </a:prstGeom>
        </p:spPr>
        <p:txBody>
          <a:bodyPr wrap="square">
            <a:spAutoFit/>
          </a:bodyPr>
          <a:lstStyle/>
          <a:p>
            <a:pPr marL="342900" indent="-342900" algn="just">
              <a:buFontTx/>
              <a:buChar char="-"/>
              <a:defRPr/>
            </a:pPr>
            <a:r>
              <a:rPr lang="es-ES" sz="2000" b="0" dirty="0">
                <a:solidFill>
                  <a:schemeClr val="accent2">
                    <a:lumMod val="75000"/>
                  </a:schemeClr>
                </a:solidFill>
              </a:rPr>
              <a:t>Métodos para analizar fenómenos físicos y / o posibilidades de movimiento utilizando dispositivos de medición especializados. Este análisis se lleva a cabo con mayor frecuencia en laboratorios especializados, a menudo en combinación con unidades científicas (universidades). </a:t>
            </a:r>
            <a:endParaRPr lang="pl-PL" sz="2000" b="0" dirty="0">
              <a:solidFill>
                <a:schemeClr val="accent2">
                  <a:lumMod val="75000"/>
                </a:schemeClr>
              </a:solidFill>
            </a:endParaRPr>
          </a:p>
        </p:txBody>
      </p:sp>
      <p:sp>
        <p:nvSpPr>
          <p:cNvPr id="10" name="CuadroTexto 2">
            <a:extLst>
              <a:ext uri="{FF2B5EF4-FFF2-40B4-BE49-F238E27FC236}">
                <a16:creationId xmlns:a16="http://schemas.microsoft.com/office/drawing/2014/main" id="{76ECD4A2-E459-4E49-9EFA-C62482487147}"/>
              </a:ext>
            </a:extLst>
          </p:cNvPr>
          <p:cNvSpPr txBox="1"/>
          <p:nvPr/>
        </p:nvSpPr>
        <p:spPr>
          <a:xfrm>
            <a:off x="5292080" y="2965935"/>
            <a:ext cx="3672408" cy="246221"/>
          </a:xfrm>
          <a:prstGeom prst="rect">
            <a:avLst/>
          </a:prstGeom>
          <a:noFill/>
        </p:spPr>
        <p:txBody>
          <a:bodyPr wrap="square" rtlCol="0">
            <a:spAutoFit/>
          </a:bodyPr>
          <a:lstStyle/>
          <a:p>
            <a:pPr algn="just"/>
            <a:r>
              <a:rPr lang="pl-PL" i="1" dirty="0">
                <a:solidFill>
                  <a:schemeClr val="accent2"/>
                </a:solidFill>
              </a:rPr>
              <a:t>Source: https://www.lifemark.ca/services/fae 15.01.2020</a:t>
            </a:r>
            <a:endParaRPr lang="en-GB" i="1" dirty="0">
              <a:solidFill>
                <a:schemeClr val="accent2"/>
              </a:solidFill>
            </a:endParaRPr>
          </a:p>
        </p:txBody>
      </p:sp>
      <p:pic>
        <p:nvPicPr>
          <p:cNvPr id="11" name="Obraz 10" descr="Obraz zawierający wewnątrz, pomieszczenie, monitor, siedzi&#10;&#10;Opis wygenerowany automatycznie">
            <a:extLst>
              <a:ext uri="{FF2B5EF4-FFF2-40B4-BE49-F238E27FC236}">
                <a16:creationId xmlns:a16="http://schemas.microsoft.com/office/drawing/2014/main" id="{E51A7DEB-72D6-4B44-9E38-0CB14E63F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539" y="3556376"/>
            <a:ext cx="3384376" cy="2259071"/>
          </a:xfrm>
          <a:prstGeom prst="rect">
            <a:avLst/>
          </a:prstGeom>
        </p:spPr>
      </p:pic>
      <p:sp>
        <p:nvSpPr>
          <p:cNvPr id="12" name="CuadroTexto 2">
            <a:extLst>
              <a:ext uri="{FF2B5EF4-FFF2-40B4-BE49-F238E27FC236}">
                <a16:creationId xmlns:a16="http://schemas.microsoft.com/office/drawing/2014/main" id="{29A38E1D-B321-4939-8E51-A2E756227F96}"/>
              </a:ext>
            </a:extLst>
          </p:cNvPr>
          <p:cNvSpPr txBox="1"/>
          <p:nvPr/>
        </p:nvSpPr>
        <p:spPr>
          <a:xfrm>
            <a:off x="2987824" y="5819712"/>
            <a:ext cx="5953934" cy="246221"/>
          </a:xfrm>
          <a:prstGeom prst="rect">
            <a:avLst/>
          </a:prstGeom>
          <a:noFill/>
        </p:spPr>
        <p:txBody>
          <a:bodyPr wrap="square" rtlCol="0">
            <a:spAutoFit/>
          </a:bodyPr>
          <a:lstStyle/>
          <a:p>
            <a:r>
              <a:rPr lang="pl-PL" i="1" dirty="0">
                <a:solidFill>
                  <a:schemeClr val="accent2"/>
                </a:solidFill>
              </a:rPr>
              <a:t>Source : https://www.ncn.gov.pl/finansowanie-nauki/przyklady-projektow/switonski 15.01.2020</a:t>
            </a:r>
            <a:endParaRPr lang="en-GB" i="1" dirty="0">
              <a:solidFill>
                <a:schemeClr val="accent2"/>
              </a:solidFill>
            </a:endParaRPr>
          </a:p>
        </p:txBody>
      </p:sp>
      <p:sp>
        <p:nvSpPr>
          <p:cNvPr id="14" name="Prostokąt 10">
            <a:extLst>
              <a:ext uri="{FF2B5EF4-FFF2-40B4-BE49-F238E27FC236}">
                <a16:creationId xmlns:a16="http://schemas.microsoft.com/office/drawing/2014/main" id="{B9E53400-E3DA-4772-9412-5AED44D92EDC}"/>
              </a:ext>
            </a:extLst>
          </p:cNvPr>
          <p:cNvSpPr/>
          <p:nvPr/>
        </p:nvSpPr>
        <p:spPr>
          <a:xfrm>
            <a:off x="510758" y="908720"/>
            <a:ext cx="8135938" cy="461665"/>
          </a:xfrm>
          <a:prstGeom prst="rect">
            <a:avLst/>
          </a:prstGeom>
        </p:spPr>
        <p:txBody>
          <a:bodyPr>
            <a:spAutoFit/>
          </a:bodyPr>
          <a:lstStyle/>
          <a:p>
            <a:pPr algn="ctr">
              <a:defRPr/>
            </a:pPr>
            <a:r>
              <a:rPr lang="es-ES" sz="2400" dirty="0">
                <a:solidFill>
                  <a:schemeClr val="accent2">
                    <a:lumMod val="75000"/>
                  </a:schemeClr>
                </a:solidFill>
              </a:rPr>
              <a:t>Análisis Instrumentado</a:t>
            </a:r>
            <a:endParaRPr lang="pl-PL" sz="2400" b="0" dirty="0">
              <a:solidFill>
                <a:schemeClr val="accent2">
                  <a:lumMod val="75000"/>
                </a:schemeClr>
              </a:solidFill>
            </a:endParaRPr>
          </a:p>
        </p:txBody>
      </p:sp>
    </p:spTree>
    <p:extLst>
      <p:ext uri="{BB962C8B-B14F-4D97-AF65-F5344CB8AC3E}">
        <p14:creationId xmlns:p14="http://schemas.microsoft.com/office/powerpoint/2010/main" val="3065150767"/>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3">
            <a:extLst>
              <a:ext uri="{FF2B5EF4-FFF2-40B4-BE49-F238E27FC236}">
                <a16:creationId xmlns:a16="http://schemas.microsoft.com/office/drawing/2014/main" id="{4E81B037-89E7-420D-AB1F-8D32EE150983}"/>
              </a:ext>
            </a:extLst>
          </p:cNvPr>
          <p:cNvSpPr/>
          <p:nvPr/>
        </p:nvSpPr>
        <p:spPr>
          <a:xfrm>
            <a:off x="510758" y="1617384"/>
            <a:ext cx="7992888" cy="4370427"/>
          </a:xfrm>
          <a:prstGeom prst="rect">
            <a:avLst/>
          </a:prstGeom>
        </p:spPr>
        <p:txBody>
          <a:bodyPr wrap="square">
            <a:spAutoFit/>
          </a:bodyPr>
          <a:lstStyle/>
          <a:p>
            <a:pPr algn="just">
              <a:defRPr/>
            </a:pPr>
            <a:r>
              <a:rPr lang="es-ES" sz="2000" b="0" dirty="0">
                <a:solidFill>
                  <a:schemeClr val="accent2">
                    <a:lumMod val="75000"/>
                  </a:schemeClr>
                </a:solidFill>
              </a:rPr>
              <a:t>Los resultados del análisis instrumental suelen ser cantidades biomecánicas que describen, por ejemplo</a:t>
            </a:r>
            <a:r>
              <a:rPr lang="pl-PL" sz="2000" b="0" dirty="0">
                <a:solidFill>
                  <a:schemeClr val="accent2">
                    <a:lumMod val="75000"/>
                  </a:schemeClr>
                </a:solidFill>
              </a:rPr>
              <a:t>:</a:t>
            </a:r>
          </a:p>
          <a:p>
            <a:pPr algn="just">
              <a:defRPr/>
            </a:pPr>
            <a:endParaRPr lang="pl-PL" sz="2000" b="0" dirty="0">
              <a:solidFill>
                <a:schemeClr val="accent2">
                  <a:lumMod val="75000"/>
                </a:schemeClr>
              </a:solidFill>
            </a:endParaRPr>
          </a:p>
          <a:p>
            <a:pPr marL="457200" indent="-457200" algn="just">
              <a:buFont typeface="+mj-lt"/>
              <a:buAutoNum type="arabicPeriod"/>
              <a:defRPr/>
            </a:pPr>
            <a:r>
              <a:rPr lang="pl-PL" sz="1800" b="0" dirty="0">
                <a:solidFill>
                  <a:schemeClr val="accent2">
                    <a:lumMod val="75000"/>
                  </a:schemeClr>
                </a:solidFill>
              </a:rPr>
              <a:t> </a:t>
            </a:r>
            <a:r>
              <a:rPr lang="es-ES" sz="1800" b="0" dirty="0">
                <a:solidFill>
                  <a:schemeClr val="accent2">
                    <a:lumMod val="75000"/>
                  </a:schemeClr>
                </a:solidFill>
              </a:rPr>
              <a:t>PARÁMETROS DE LA MARCHA</a:t>
            </a:r>
            <a:endParaRPr lang="en-US" sz="1800" b="0" dirty="0">
              <a:solidFill>
                <a:schemeClr val="accent2">
                  <a:lumMod val="75000"/>
                </a:schemeClr>
              </a:solidFill>
            </a:endParaRPr>
          </a:p>
          <a:p>
            <a:pPr marL="914400" lvl="1" indent="-457200" algn="just">
              <a:buFont typeface="+mj-lt"/>
              <a:buAutoNum type="arabicPeriod"/>
              <a:defRPr/>
            </a:pPr>
            <a:r>
              <a:rPr lang="en-US" sz="1800" b="0" dirty="0" err="1">
                <a:solidFill>
                  <a:schemeClr val="accent2">
                    <a:lumMod val="75000"/>
                  </a:schemeClr>
                </a:solidFill>
              </a:rPr>
              <a:t>Velocidad</a:t>
            </a:r>
            <a:endParaRPr lang="en-US" sz="1800" b="0" dirty="0">
              <a:solidFill>
                <a:schemeClr val="accent2">
                  <a:lumMod val="75000"/>
                </a:schemeClr>
              </a:solidFill>
            </a:endParaRPr>
          </a:p>
          <a:p>
            <a:pPr marL="914400" lvl="1" indent="-457200" algn="just">
              <a:buFont typeface="+mj-lt"/>
              <a:buAutoNum type="arabicPeriod"/>
              <a:defRPr/>
            </a:pPr>
            <a:r>
              <a:rPr lang="en-US" sz="1800" b="0" dirty="0" err="1">
                <a:solidFill>
                  <a:schemeClr val="accent2">
                    <a:lumMod val="75000"/>
                  </a:schemeClr>
                </a:solidFill>
              </a:rPr>
              <a:t>Longitud</a:t>
            </a:r>
            <a:r>
              <a:rPr lang="en-US" sz="1800" b="0" dirty="0">
                <a:solidFill>
                  <a:schemeClr val="accent2">
                    <a:lumMod val="75000"/>
                  </a:schemeClr>
                </a:solidFill>
              </a:rPr>
              <a:t> de </a:t>
            </a:r>
            <a:r>
              <a:rPr lang="en-US" sz="1800" b="0" dirty="0" err="1">
                <a:solidFill>
                  <a:schemeClr val="accent2">
                    <a:lumMod val="75000"/>
                  </a:schemeClr>
                </a:solidFill>
              </a:rPr>
              <a:t>zancada</a:t>
            </a:r>
            <a:endParaRPr lang="en-US" sz="1800" b="0" dirty="0">
              <a:solidFill>
                <a:schemeClr val="accent2">
                  <a:lumMod val="75000"/>
                </a:schemeClr>
              </a:solidFill>
            </a:endParaRPr>
          </a:p>
          <a:p>
            <a:pPr marL="914400" lvl="1" indent="-457200" algn="just">
              <a:buFont typeface="+mj-lt"/>
              <a:buAutoNum type="arabicPeriod"/>
              <a:defRPr/>
            </a:pPr>
            <a:r>
              <a:rPr lang="es-ES" sz="1800" b="0" dirty="0">
                <a:solidFill>
                  <a:schemeClr val="accent2">
                    <a:lumMod val="75000"/>
                  </a:schemeClr>
                </a:solidFill>
              </a:rPr>
              <a:t>Valor porcentual de la carga del pie en ciclos marcha</a:t>
            </a:r>
          </a:p>
          <a:p>
            <a:pPr marL="914400" lvl="1" indent="-457200" algn="just">
              <a:buFont typeface="+mj-lt"/>
              <a:buAutoNum type="arabicPeriod"/>
              <a:defRPr/>
            </a:pPr>
            <a:r>
              <a:rPr lang="en-US" sz="1800" b="0" dirty="0" err="1">
                <a:solidFill>
                  <a:schemeClr val="accent2">
                    <a:lumMod val="75000"/>
                  </a:schemeClr>
                </a:solidFill>
              </a:rPr>
              <a:t>Ángulos</a:t>
            </a:r>
            <a:r>
              <a:rPr lang="en-US" sz="1800" b="0" dirty="0">
                <a:solidFill>
                  <a:schemeClr val="accent2">
                    <a:lumMod val="75000"/>
                  </a:schemeClr>
                </a:solidFill>
              </a:rPr>
              <a:t> </a:t>
            </a:r>
            <a:r>
              <a:rPr lang="en-US" sz="1800" b="0" dirty="0" err="1">
                <a:solidFill>
                  <a:schemeClr val="accent2">
                    <a:lumMod val="75000"/>
                  </a:schemeClr>
                </a:solidFill>
              </a:rPr>
              <a:t>articulares</a:t>
            </a:r>
            <a:endParaRPr lang="en-US" sz="1800" b="0" dirty="0">
              <a:solidFill>
                <a:schemeClr val="accent2">
                  <a:lumMod val="75000"/>
                </a:schemeClr>
              </a:solidFill>
            </a:endParaRPr>
          </a:p>
          <a:p>
            <a:pPr marL="457200" indent="-457200" algn="just">
              <a:buFont typeface="+mj-lt"/>
              <a:buAutoNum type="arabicPeriod"/>
              <a:defRPr/>
            </a:pPr>
            <a:endParaRPr lang="pl-PL" sz="1800" b="0" dirty="0">
              <a:solidFill>
                <a:schemeClr val="accent2">
                  <a:lumMod val="75000"/>
                </a:schemeClr>
              </a:solidFill>
            </a:endParaRPr>
          </a:p>
          <a:p>
            <a:pPr marL="457200" indent="-457200" algn="just">
              <a:buFont typeface="+mj-lt"/>
              <a:buAutoNum type="arabicPeriod"/>
              <a:defRPr/>
            </a:pPr>
            <a:r>
              <a:rPr lang="es-ES" sz="1800" b="0" dirty="0">
                <a:solidFill>
                  <a:schemeClr val="accent2">
                    <a:lumMod val="75000"/>
                  </a:schemeClr>
                </a:solidFill>
              </a:rPr>
              <a:t>HABILIDAD PARA MANTENER EL EQUILIBRIO</a:t>
            </a:r>
            <a:endParaRPr lang="pl-PL" sz="1800" b="0" dirty="0">
              <a:solidFill>
                <a:schemeClr val="accent2">
                  <a:lumMod val="75000"/>
                </a:schemeClr>
              </a:solidFill>
            </a:endParaRPr>
          </a:p>
          <a:p>
            <a:pPr marL="914400" lvl="1" indent="-457200" algn="just">
              <a:buFont typeface="+mj-lt"/>
              <a:buAutoNum type="arabicPeriod"/>
              <a:defRPr/>
            </a:pPr>
            <a:r>
              <a:rPr lang="es-ES" sz="1800" b="0" dirty="0">
                <a:solidFill>
                  <a:schemeClr val="accent2">
                    <a:lumMod val="75000"/>
                  </a:schemeClr>
                </a:solidFill>
              </a:rPr>
              <a:t>Trayectoria del centro de presiones </a:t>
            </a:r>
            <a:endParaRPr lang="en-US" sz="1800" b="0" dirty="0">
              <a:solidFill>
                <a:schemeClr val="accent2">
                  <a:lumMod val="75000"/>
                </a:schemeClr>
              </a:solidFill>
            </a:endParaRPr>
          </a:p>
          <a:p>
            <a:pPr marL="914400" lvl="1" indent="-457200" algn="just">
              <a:buFont typeface="+mj-lt"/>
              <a:buAutoNum type="arabicPeriod"/>
              <a:defRPr/>
            </a:pPr>
            <a:r>
              <a:rPr lang="es-ES" sz="1800" b="0" dirty="0">
                <a:solidFill>
                  <a:schemeClr val="accent2">
                    <a:lumMod val="75000"/>
                  </a:schemeClr>
                </a:solidFill>
              </a:rPr>
              <a:t>Elipse determinada a partir del centro de los desplazamientos de presión </a:t>
            </a:r>
          </a:p>
          <a:p>
            <a:pPr marL="914400" lvl="1" indent="-457200" algn="just">
              <a:buFont typeface="+mj-lt"/>
              <a:buAutoNum type="arabicPeriod"/>
              <a:defRPr/>
            </a:pPr>
            <a:endParaRPr lang="es-ES" sz="1800" b="0" dirty="0">
              <a:solidFill>
                <a:schemeClr val="accent2">
                  <a:lumMod val="75000"/>
                </a:schemeClr>
              </a:solidFill>
            </a:endParaRPr>
          </a:p>
          <a:p>
            <a:pPr lvl="1" algn="just">
              <a:defRPr/>
            </a:pPr>
            <a:r>
              <a:rPr lang="en-US" sz="2000" b="0" i="1" dirty="0" err="1">
                <a:solidFill>
                  <a:schemeClr val="accent2">
                    <a:lumMod val="75000"/>
                  </a:schemeClr>
                </a:solidFill>
              </a:rPr>
              <a:t>Otras</a:t>
            </a:r>
            <a:r>
              <a:rPr lang="en-US" sz="2000" b="0" i="1" dirty="0">
                <a:solidFill>
                  <a:schemeClr val="accent2">
                    <a:lumMod val="75000"/>
                  </a:schemeClr>
                </a:solidFill>
              </a:rPr>
              <a:t> variables de </a:t>
            </a:r>
            <a:r>
              <a:rPr lang="en-US" sz="2000" b="0" i="1" dirty="0" err="1">
                <a:solidFill>
                  <a:schemeClr val="accent2">
                    <a:lumMod val="75000"/>
                  </a:schemeClr>
                </a:solidFill>
              </a:rPr>
              <a:t>medición</a:t>
            </a:r>
            <a:r>
              <a:rPr lang="en-US" sz="2000" b="0" i="1" dirty="0">
                <a:solidFill>
                  <a:schemeClr val="accent2">
                    <a:lumMod val="75000"/>
                  </a:schemeClr>
                </a:solidFill>
              </a:rPr>
              <a:t> </a:t>
            </a:r>
            <a:r>
              <a:rPr lang="en-US" sz="2000" b="0" i="1" dirty="0" err="1">
                <a:solidFill>
                  <a:schemeClr val="accent2">
                    <a:lumMod val="75000"/>
                  </a:schemeClr>
                </a:solidFill>
              </a:rPr>
              <a:t>físicas</a:t>
            </a:r>
            <a:r>
              <a:rPr lang="en-US" sz="2000" b="0" i="1" dirty="0">
                <a:solidFill>
                  <a:schemeClr val="accent2">
                    <a:lumMod val="75000"/>
                  </a:schemeClr>
                </a:solidFill>
              </a:rPr>
              <a:t>.</a:t>
            </a:r>
            <a:endParaRPr lang="pl-PL" sz="2000" b="0" i="1" dirty="0">
              <a:solidFill>
                <a:schemeClr val="accent2">
                  <a:lumMod val="75000"/>
                </a:schemeClr>
              </a:solidFill>
            </a:endParaRPr>
          </a:p>
        </p:txBody>
      </p:sp>
      <p:sp>
        <p:nvSpPr>
          <p:cNvPr id="12" name="Prostokąt 10">
            <a:extLst>
              <a:ext uri="{FF2B5EF4-FFF2-40B4-BE49-F238E27FC236}">
                <a16:creationId xmlns:a16="http://schemas.microsoft.com/office/drawing/2014/main" id="{932D8F17-848A-4838-A19B-57323CD7CAF3}"/>
              </a:ext>
            </a:extLst>
          </p:cNvPr>
          <p:cNvSpPr/>
          <p:nvPr/>
        </p:nvSpPr>
        <p:spPr>
          <a:xfrm>
            <a:off x="510758" y="908720"/>
            <a:ext cx="8135938" cy="461665"/>
          </a:xfrm>
          <a:prstGeom prst="rect">
            <a:avLst/>
          </a:prstGeom>
        </p:spPr>
        <p:txBody>
          <a:bodyPr>
            <a:spAutoFit/>
          </a:bodyPr>
          <a:lstStyle/>
          <a:p>
            <a:pPr algn="ctr">
              <a:defRPr/>
            </a:pPr>
            <a:r>
              <a:rPr lang="es-ES" sz="2400" dirty="0">
                <a:solidFill>
                  <a:schemeClr val="accent2">
                    <a:lumMod val="75000"/>
                  </a:schemeClr>
                </a:solidFill>
              </a:rPr>
              <a:t>Análisis Instrumentado</a:t>
            </a:r>
            <a:endParaRPr lang="pl-PL" sz="2400" b="0" dirty="0">
              <a:solidFill>
                <a:schemeClr val="accent2">
                  <a:lumMod val="75000"/>
                </a:schemeClr>
              </a:solidFill>
            </a:endParaRPr>
          </a:p>
        </p:txBody>
      </p:sp>
    </p:spTree>
    <p:extLst>
      <p:ext uri="{BB962C8B-B14F-4D97-AF65-F5344CB8AC3E}">
        <p14:creationId xmlns:p14="http://schemas.microsoft.com/office/powerpoint/2010/main" val="1739441027"/>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1846659"/>
          </a:xfrm>
          <a:prstGeom prst="rect">
            <a:avLst/>
          </a:prstGeom>
        </p:spPr>
        <p:txBody>
          <a:bodyPr>
            <a:spAutoFit/>
          </a:bodyPr>
          <a:lstStyle/>
          <a:p>
            <a:pPr algn="ctr">
              <a:defRPr/>
            </a:pPr>
            <a:r>
              <a:rPr lang="es-ES" sz="2400" dirty="0">
                <a:solidFill>
                  <a:schemeClr val="accent2">
                    <a:lumMod val="75000"/>
                  </a:schemeClr>
                </a:solidFill>
              </a:rPr>
              <a:t>Evaluación Funcional</a:t>
            </a:r>
            <a:endParaRPr lang="pl-PL" sz="2400" dirty="0">
              <a:solidFill>
                <a:schemeClr val="accent2">
                  <a:lumMod val="75000"/>
                </a:schemeClr>
              </a:solidFill>
            </a:endParaRPr>
          </a:p>
          <a:p>
            <a:pPr algn="ctr">
              <a:defRPr/>
            </a:pPr>
            <a:r>
              <a:rPr lang="es-ES" sz="1800" dirty="0">
                <a:solidFill>
                  <a:schemeClr val="accent2">
                    <a:lumMod val="75000"/>
                  </a:schemeClr>
                </a:solidFill>
              </a:rPr>
              <a:t>Definiciones</a:t>
            </a:r>
            <a:endParaRPr lang="pl-PL" sz="1800" dirty="0">
              <a:solidFill>
                <a:schemeClr val="accent2">
                  <a:lumMod val="75000"/>
                </a:schemeClr>
              </a:solidFill>
            </a:endParaRPr>
          </a:p>
          <a:p>
            <a:pPr algn="ctr">
              <a:defRPr/>
            </a:pPr>
            <a:endParaRPr lang="pl-PL" sz="2400" b="0" dirty="0">
              <a:solidFill>
                <a:schemeClr val="accent2">
                  <a:lumMod val="75000"/>
                </a:schemeClr>
              </a:solidFill>
            </a:endParaRPr>
          </a:p>
          <a:p>
            <a:pPr algn="ctr">
              <a:defRPr/>
            </a:pP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539552" y="1964521"/>
            <a:ext cx="7992888" cy="3170099"/>
          </a:xfrm>
          <a:prstGeom prst="rect">
            <a:avLst/>
          </a:prstGeom>
        </p:spPr>
        <p:txBody>
          <a:bodyPr wrap="square">
            <a:spAutoFit/>
          </a:bodyPr>
          <a:lstStyle/>
          <a:p>
            <a:pPr algn="just">
              <a:defRPr/>
            </a:pPr>
            <a:r>
              <a:rPr lang="es-ES" sz="2000" b="0" dirty="0">
                <a:solidFill>
                  <a:srgbClr val="FF0000"/>
                </a:solidFill>
              </a:rPr>
              <a:t>Una evaluación de habilidades funcionales, una evaluación de capacidad funcional o una evaluación funcional (EF) es una evaluación integral de sus habilidades físicas y funcionales, utilizando pruebas objetivas y medibles</a:t>
            </a:r>
            <a:r>
              <a:rPr lang="en-US" sz="2000" b="0" dirty="0">
                <a:solidFill>
                  <a:srgbClr val="FF0000"/>
                </a:solidFill>
              </a:rPr>
              <a:t>.</a:t>
            </a:r>
            <a:endParaRPr lang="pl-PL" sz="2000" b="0" dirty="0">
              <a:solidFill>
                <a:srgbClr val="FF0000"/>
              </a:solidFill>
            </a:endParaRPr>
          </a:p>
          <a:p>
            <a:pPr algn="just">
              <a:defRPr/>
            </a:pPr>
            <a:endParaRPr lang="pl-PL" sz="2000" b="0" dirty="0">
              <a:solidFill>
                <a:schemeClr val="accent2">
                  <a:lumMod val="75000"/>
                </a:schemeClr>
              </a:solidFill>
            </a:endParaRPr>
          </a:p>
          <a:p>
            <a:pPr algn="just">
              <a:defRPr/>
            </a:pPr>
            <a:endParaRPr lang="en-US" sz="2000" b="0" dirty="0">
              <a:solidFill>
                <a:schemeClr val="accent2">
                  <a:lumMod val="75000"/>
                </a:schemeClr>
              </a:solidFill>
            </a:endParaRPr>
          </a:p>
          <a:p>
            <a:pPr algn="just">
              <a:defRPr/>
            </a:pPr>
            <a:r>
              <a:rPr lang="es-ES" sz="2000" b="0" dirty="0">
                <a:solidFill>
                  <a:schemeClr val="accent2">
                    <a:lumMod val="75000"/>
                  </a:schemeClr>
                </a:solidFill>
              </a:rPr>
              <a:t>La evaluación de habilidades funcionales permitirá determinar las posibilidades físicas en base a la revisión de historias clínicas, procesos de entrevistas y pruebas objetivas utilizando equipos de medición.</a:t>
            </a:r>
            <a:endParaRPr lang="en-US" sz="2000" b="0" dirty="0">
              <a:solidFill>
                <a:schemeClr val="accent2">
                  <a:lumMod val="75000"/>
                </a:schemeClr>
              </a:solidFill>
            </a:endParaRPr>
          </a:p>
        </p:txBody>
      </p:sp>
      <p:sp>
        <p:nvSpPr>
          <p:cNvPr id="10" name="CuadroTexto 2">
            <a:extLst>
              <a:ext uri="{FF2B5EF4-FFF2-40B4-BE49-F238E27FC236}">
                <a16:creationId xmlns:a16="http://schemas.microsoft.com/office/drawing/2014/main" id="{E95117BA-8494-453E-8CF6-AF6635668B05}"/>
              </a:ext>
            </a:extLst>
          </p:cNvPr>
          <p:cNvSpPr txBox="1"/>
          <p:nvPr/>
        </p:nvSpPr>
        <p:spPr>
          <a:xfrm>
            <a:off x="5436096" y="5826169"/>
            <a:ext cx="3672408" cy="246221"/>
          </a:xfrm>
          <a:prstGeom prst="rect">
            <a:avLst/>
          </a:prstGeom>
          <a:noFill/>
        </p:spPr>
        <p:txBody>
          <a:bodyPr wrap="square" rtlCol="0">
            <a:spAutoFit/>
          </a:bodyPr>
          <a:lstStyle/>
          <a:p>
            <a:pPr algn="just"/>
            <a:r>
              <a:rPr lang="pl-PL" i="1" dirty="0">
                <a:solidFill>
                  <a:schemeClr val="accent2"/>
                </a:solidFill>
              </a:rPr>
              <a:t>Source: https://www.lifemark.ca/services/fae 15.01.2020</a:t>
            </a:r>
            <a:endParaRPr lang="en-GB" i="1" dirty="0">
              <a:solidFill>
                <a:schemeClr val="accent2"/>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3">
            <a:extLst>
              <a:ext uri="{FF2B5EF4-FFF2-40B4-BE49-F238E27FC236}">
                <a16:creationId xmlns:a16="http://schemas.microsoft.com/office/drawing/2014/main" id="{4E81B037-89E7-420D-AB1F-8D32EE150983}"/>
              </a:ext>
            </a:extLst>
          </p:cNvPr>
          <p:cNvSpPr/>
          <p:nvPr/>
        </p:nvSpPr>
        <p:spPr>
          <a:xfrm>
            <a:off x="510758" y="1617384"/>
            <a:ext cx="7992888" cy="3477875"/>
          </a:xfrm>
          <a:prstGeom prst="rect">
            <a:avLst/>
          </a:prstGeom>
        </p:spPr>
        <p:txBody>
          <a:bodyPr wrap="square">
            <a:spAutoFit/>
          </a:bodyPr>
          <a:lstStyle/>
          <a:p>
            <a:pPr algn="just">
              <a:defRPr/>
            </a:pPr>
            <a:r>
              <a:rPr lang="es-ES" sz="2000" b="0" dirty="0">
                <a:solidFill>
                  <a:schemeClr val="accent2">
                    <a:lumMod val="75000"/>
                  </a:schemeClr>
                </a:solidFill>
              </a:rPr>
              <a:t>Basado en las cantidades medidas que están disponibles con datos descritos en detalle en términos de algunas de las características del paciente examinado.</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Los indicadores se determinan sobre la base de tamaños de unidades medidos básicos.</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Para medir las cantidades utilizadas, se utilizan equipos de laboratorio avanzados, que son los más utilizados por ingenieros de herramientas para apoyar el proceso de diagnóstico del sistema musculoesquelético. </a:t>
            </a:r>
            <a:endParaRPr lang="pl-PL" sz="2000" b="0" dirty="0">
              <a:solidFill>
                <a:srgbClr val="FF0000"/>
              </a:solidFill>
            </a:endParaRPr>
          </a:p>
        </p:txBody>
      </p:sp>
      <p:sp>
        <p:nvSpPr>
          <p:cNvPr id="11" name="Prostokąt 10">
            <a:extLst>
              <a:ext uri="{FF2B5EF4-FFF2-40B4-BE49-F238E27FC236}">
                <a16:creationId xmlns:a16="http://schemas.microsoft.com/office/drawing/2014/main" id="{1DEADF22-D115-4166-ACE2-3422969E2BC0}"/>
              </a:ext>
            </a:extLst>
          </p:cNvPr>
          <p:cNvSpPr/>
          <p:nvPr/>
        </p:nvSpPr>
        <p:spPr>
          <a:xfrm>
            <a:off x="510758" y="908720"/>
            <a:ext cx="8135938" cy="461665"/>
          </a:xfrm>
          <a:prstGeom prst="rect">
            <a:avLst/>
          </a:prstGeom>
        </p:spPr>
        <p:txBody>
          <a:bodyPr>
            <a:spAutoFit/>
          </a:bodyPr>
          <a:lstStyle/>
          <a:p>
            <a:pPr algn="ctr">
              <a:defRPr/>
            </a:pPr>
            <a:r>
              <a:rPr lang="es-ES" sz="2400" dirty="0">
                <a:solidFill>
                  <a:schemeClr val="accent2">
                    <a:lumMod val="75000"/>
                  </a:schemeClr>
                </a:solidFill>
              </a:rPr>
              <a:t>Análisis Instrumentado</a:t>
            </a:r>
            <a:endParaRPr lang="pl-PL" sz="2400" b="0" dirty="0">
              <a:solidFill>
                <a:schemeClr val="accent2">
                  <a:lumMod val="75000"/>
                </a:schemeClr>
              </a:solidFill>
            </a:endParaRPr>
          </a:p>
        </p:txBody>
      </p:sp>
    </p:spTree>
    <p:extLst>
      <p:ext uri="{BB962C8B-B14F-4D97-AF65-F5344CB8AC3E}">
        <p14:creationId xmlns:p14="http://schemas.microsoft.com/office/powerpoint/2010/main" val="3290672844"/>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4" name="Obraz 3" descr="Obraz zawierający kobieta, stojące, komputer, mężczyzna&#10;&#10;Opis wygenerowany automatycznie">
            <a:extLst>
              <a:ext uri="{FF2B5EF4-FFF2-40B4-BE49-F238E27FC236}">
                <a16:creationId xmlns:a16="http://schemas.microsoft.com/office/drawing/2014/main" id="{0D04122A-2E3B-431E-81B9-07FEAC13E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874" y="2888438"/>
            <a:ext cx="3286125" cy="2828925"/>
          </a:xfrm>
          <a:prstGeom prst="rect">
            <a:avLst/>
          </a:prstGeom>
        </p:spPr>
      </p:pic>
      <p:sp>
        <p:nvSpPr>
          <p:cNvPr id="3" name="Prostokąt 2">
            <a:extLst>
              <a:ext uri="{FF2B5EF4-FFF2-40B4-BE49-F238E27FC236}">
                <a16:creationId xmlns:a16="http://schemas.microsoft.com/office/drawing/2014/main" id="{4697A1D5-A429-4CFB-9BD3-12026CEA0679}"/>
              </a:ext>
            </a:extLst>
          </p:cNvPr>
          <p:cNvSpPr/>
          <p:nvPr/>
        </p:nvSpPr>
        <p:spPr>
          <a:xfrm>
            <a:off x="5940152" y="5641503"/>
            <a:ext cx="2300630" cy="307777"/>
          </a:xfrm>
          <a:prstGeom prst="rect">
            <a:avLst/>
          </a:prstGeom>
        </p:spPr>
        <p:txBody>
          <a:bodyPr wrap="none">
            <a:spAutoFit/>
          </a:bodyPr>
          <a:lstStyle/>
          <a:p>
            <a:pPr algn="ctr"/>
            <a:r>
              <a:rPr lang="pl-PL" sz="1400" dirty="0">
                <a:solidFill>
                  <a:srgbClr val="262673"/>
                </a:solidFill>
              </a:rPr>
              <a:t>BIODEX SYSTEM 4 PRO </a:t>
            </a:r>
          </a:p>
        </p:txBody>
      </p:sp>
      <p:sp>
        <p:nvSpPr>
          <p:cNvPr id="5" name="Prostokąt 4">
            <a:extLst>
              <a:ext uri="{FF2B5EF4-FFF2-40B4-BE49-F238E27FC236}">
                <a16:creationId xmlns:a16="http://schemas.microsoft.com/office/drawing/2014/main" id="{33FBC327-16C7-497A-8D87-0F17B890AA7F}"/>
              </a:ext>
            </a:extLst>
          </p:cNvPr>
          <p:cNvSpPr/>
          <p:nvPr/>
        </p:nvSpPr>
        <p:spPr>
          <a:xfrm>
            <a:off x="510758" y="1995489"/>
            <a:ext cx="8135938" cy="1077218"/>
          </a:xfrm>
          <a:prstGeom prst="rect">
            <a:avLst/>
          </a:prstGeom>
        </p:spPr>
        <p:txBody>
          <a:bodyPr wrap="square">
            <a:spAutoFit/>
          </a:bodyPr>
          <a:lstStyle/>
          <a:p>
            <a:pPr algn="just"/>
            <a:r>
              <a:rPr lang="es-ES" sz="1600" b="0" dirty="0">
                <a:solidFill>
                  <a:schemeClr val="accent2"/>
                </a:solidFill>
              </a:rPr>
              <a:t>Un conjunto para evaluación y entrenamiento en condiciones isométricas, isotónicas (concéntricas) y excéntrico), isocinético (excéntrico y concéntrico), excéntrico reactivo y tráfico pasivo con la opción de archivo completo y exportación de datos para análisis estadístico. </a:t>
            </a:r>
            <a:endParaRPr lang="pl-PL" sz="1600" b="0" dirty="0">
              <a:solidFill>
                <a:schemeClr val="accent2"/>
              </a:solidFill>
            </a:endParaRPr>
          </a:p>
        </p:txBody>
      </p:sp>
      <p:sp>
        <p:nvSpPr>
          <p:cNvPr id="11" name="Prostokąt 10">
            <a:extLst>
              <a:ext uri="{FF2B5EF4-FFF2-40B4-BE49-F238E27FC236}">
                <a16:creationId xmlns:a16="http://schemas.microsoft.com/office/drawing/2014/main" id="{C184D85D-E5BC-43CF-97FC-AC11C952161A}"/>
              </a:ext>
            </a:extLst>
          </p:cNvPr>
          <p:cNvSpPr/>
          <p:nvPr/>
        </p:nvSpPr>
        <p:spPr>
          <a:xfrm>
            <a:off x="497067" y="3148738"/>
            <a:ext cx="5155054" cy="2554545"/>
          </a:xfrm>
          <a:prstGeom prst="rect">
            <a:avLst/>
          </a:prstGeom>
        </p:spPr>
        <p:txBody>
          <a:bodyPr wrap="square">
            <a:spAutoFit/>
          </a:bodyPr>
          <a:lstStyle/>
          <a:p>
            <a:pPr algn="ctr"/>
            <a:r>
              <a:rPr lang="es-ES" sz="1600" b="0" dirty="0">
                <a:solidFill>
                  <a:schemeClr val="accent2"/>
                </a:solidFill>
              </a:rPr>
              <a:t>Variables determinadas:</a:t>
            </a:r>
          </a:p>
          <a:p>
            <a:pPr marL="285750" indent="-285750">
              <a:buFont typeface="Arial" panose="020B0604020202020204" pitchFamily="34" charset="0"/>
              <a:buChar char="•"/>
            </a:pPr>
            <a:r>
              <a:rPr lang="es-ES" sz="1600" b="0" dirty="0">
                <a:solidFill>
                  <a:schemeClr val="accent2"/>
                </a:solidFill>
              </a:rPr>
              <a:t>Valores de fuerza de cada músculo</a:t>
            </a:r>
          </a:p>
          <a:p>
            <a:pPr marL="285750" indent="-285750">
              <a:buFont typeface="Arial" panose="020B0604020202020204" pitchFamily="34" charset="0"/>
              <a:buChar char="•"/>
            </a:pPr>
            <a:r>
              <a:rPr lang="es-ES" sz="1600" b="0" dirty="0">
                <a:solidFill>
                  <a:schemeClr val="accent2"/>
                </a:solidFill>
              </a:rPr>
              <a:t>partes de las extremidades inferiores</a:t>
            </a:r>
          </a:p>
          <a:p>
            <a:pPr marL="285750" indent="-285750">
              <a:buFont typeface="Arial" panose="020B0604020202020204" pitchFamily="34" charset="0"/>
              <a:buChar char="•"/>
            </a:pPr>
            <a:r>
              <a:rPr lang="es-ES" sz="1600" b="0" dirty="0">
                <a:solidFill>
                  <a:schemeClr val="accent2"/>
                </a:solidFill>
              </a:rPr>
              <a:t>Medición de peso de segmentos individuales</a:t>
            </a:r>
          </a:p>
          <a:p>
            <a:pPr marL="285750" indent="-285750">
              <a:buFont typeface="Arial" panose="020B0604020202020204" pitchFamily="34" charset="0"/>
              <a:buChar char="•"/>
            </a:pPr>
            <a:r>
              <a:rPr lang="es-ES" sz="1600" b="0" dirty="0">
                <a:solidFill>
                  <a:schemeClr val="accent2"/>
                </a:solidFill>
              </a:rPr>
              <a:t>Medida de simetría de fuerzas en las extremidades.</a:t>
            </a:r>
          </a:p>
          <a:p>
            <a:pPr marL="285750" indent="-285750">
              <a:buFont typeface="Arial" panose="020B0604020202020204" pitchFamily="34" charset="0"/>
              <a:buChar char="•"/>
            </a:pPr>
            <a:r>
              <a:rPr lang="es-ES" sz="1600" b="0" dirty="0">
                <a:solidFill>
                  <a:schemeClr val="accent2"/>
                </a:solidFill>
              </a:rPr>
              <a:t>Medida de momentos de fuerza</a:t>
            </a:r>
          </a:p>
          <a:p>
            <a:pPr marL="285750" indent="-285750">
              <a:buFont typeface="Arial" panose="020B0604020202020204" pitchFamily="34" charset="0"/>
              <a:buChar char="•"/>
            </a:pPr>
            <a:r>
              <a:rPr lang="es-ES" sz="1600" b="0" dirty="0">
                <a:solidFill>
                  <a:schemeClr val="accent2"/>
                </a:solidFill>
              </a:rPr>
              <a:t>Medida de los ángulos conseguidos en las articulaciones.</a:t>
            </a:r>
          </a:p>
          <a:p>
            <a:pPr marL="285750" indent="-285750">
              <a:buFont typeface="Arial" panose="020B0604020202020204" pitchFamily="34" charset="0"/>
              <a:buChar char="•"/>
            </a:pPr>
            <a:r>
              <a:rPr lang="es-ES" sz="1600" b="0" dirty="0">
                <a:solidFill>
                  <a:schemeClr val="accent2"/>
                </a:solidFill>
              </a:rPr>
              <a:t>Medición de la velocidad mediante el movimiento de las extremidades </a:t>
            </a:r>
            <a:endParaRPr lang="pl-PL" sz="1600" b="0" dirty="0">
              <a:solidFill>
                <a:schemeClr val="accent2"/>
              </a:solidFill>
            </a:endParaRPr>
          </a:p>
        </p:txBody>
      </p:sp>
      <p:sp>
        <p:nvSpPr>
          <p:cNvPr id="14" name="Prostokąt 13">
            <a:extLst>
              <a:ext uri="{FF2B5EF4-FFF2-40B4-BE49-F238E27FC236}">
                <a16:creationId xmlns:a16="http://schemas.microsoft.com/office/drawing/2014/main" id="{9936322D-4CFB-4AEE-A728-2837ECB80642}"/>
              </a:ext>
            </a:extLst>
          </p:cNvPr>
          <p:cNvSpPr/>
          <p:nvPr/>
        </p:nvSpPr>
        <p:spPr>
          <a:xfrm>
            <a:off x="103581" y="5850796"/>
            <a:ext cx="4572000" cy="246221"/>
          </a:xfrm>
          <a:prstGeom prst="rect">
            <a:avLst/>
          </a:prstGeom>
        </p:spPr>
        <p:txBody>
          <a:bodyPr>
            <a:spAutoFit/>
          </a:bodyPr>
          <a:lstStyle/>
          <a:p>
            <a:r>
              <a:rPr lang="pl-PL" dirty="0">
                <a:solidFill>
                  <a:srgbClr val="262673"/>
                </a:solidFill>
              </a:rPr>
              <a:t>Source: https://technomex.pl/ 15.01.2020</a:t>
            </a:r>
          </a:p>
        </p:txBody>
      </p:sp>
      <p:sp>
        <p:nvSpPr>
          <p:cNvPr id="15" name="Prostokąt 14">
            <a:extLst>
              <a:ext uri="{FF2B5EF4-FFF2-40B4-BE49-F238E27FC236}">
                <a16:creationId xmlns:a16="http://schemas.microsoft.com/office/drawing/2014/main" id="{B4113F42-9B4A-4820-98BC-2B46338F6931}"/>
              </a:ext>
            </a:extLst>
          </p:cNvPr>
          <p:cNvSpPr/>
          <p:nvPr/>
        </p:nvSpPr>
        <p:spPr>
          <a:xfrm>
            <a:off x="510758" y="908720"/>
            <a:ext cx="8135938" cy="830997"/>
          </a:xfrm>
          <a:prstGeom prst="rect">
            <a:avLst/>
          </a:prstGeom>
        </p:spPr>
        <p:txBody>
          <a:bodyPr>
            <a:spAutoFit/>
          </a:bodyPr>
          <a:lstStyle/>
          <a:p>
            <a:pPr algn="ctr">
              <a:defRPr/>
            </a:pPr>
            <a:r>
              <a:rPr lang="es-ES" sz="2400" dirty="0">
                <a:solidFill>
                  <a:schemeClr val="accent2">
                    <a:lumMod val="75000"/>
                  </a:schemeClr>
                </a:solidFill>
              </a:rPr>
              <a:t>Herramientas de ingeniería para apoyar el proceso de diagnóstico del aparato locomotor humano</a:t>
            </a:r>
            <a:endParaRPr lang="en-US" sz="2400" b="0" dirty="0">
              <a:solidFill>
                <a:schemeClr val="accent2">
                  <a:lumMod val="75000"/>
                </a:schemeClr>
              </a:solidFill>
            </a:endParaRPr>
          </a:p>
        </p:txBody>
      </p:sp>
    </p:spTree>
    <p:extLst>
      <p:ext uri="{BB962C8B-B14F-4D97-AF65-F5344CB8AC3E}">
        <p14:creationId xmlns:p14="http://schemas.microsoft.com/office/powerpoint/2010/main" val="2924672124"/>
      </p:ext>
    </p:ext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3">
            <a:extLst>
              <a:ext uri="{FF2B5EF4-FFF2-40B4-BE49-F238E27FC236}">
                <a16:creationId xmlns:a16="http://schemas.microsoft.com/office/drawing/2014/main" id="{4E81B037-89E7-420D-AB1F-8D32EE150983}"/>
              </a:ext>
            </a:extLst>
          </p:cNvPr>
          <p:cNvSpPr/>
          <p:nvPr/>
        </p:nvSpPr>
        <p:spPr>
          <a:xfrm>
            <a:off x="510758" y="1844824"/>
            <a:ext cx="4205258" cy="1938992"/>
          </a:xfrm>
          <a:prstGeom prst="rect">
            <a:avLst/>
          </a:prstGeom>
        </p:spPr>
        <p:txBody>
          <a:bodyPr wrap="square">
            <a:spAutoFit/>
          </a:bodyPr>
          <a:lstStyle/>
          <a:p>
            <a:pPr>
              <a:buFont typeface="Wingdings" pitchFamily="2" charset="2"/>
              <a:buChar char="Ø"/>
            </a:pPr>
            <a:r>
              <a:rPr lang="es-ES" sz="2000" dirty="0">
                <a:solidFill>
                  <a:schemeClr val="tx1"/>
                </a:solidFill>
                <a:latin typeface="Times New Roman" panose="02020603050405020304" pitchFamily="18" charset="0"/>
                <a:cs typeface="Times New Roman" panose="02020603050405020304" pitchFamily="18" charset="0"/>
              </a:rPr>
              <a:t>Análisis de captura de movimiento</a:t>
            </a:r>
          </a:p>
          <a:p>
            <a:pPr>
              <a:buFont typeface="Wingdings" pitchFamily="2" charset="2"/>
              <a:buChar char="Ø"/>
            </a:pPr>
            <a:r>
              <a:rPr lang="es-ES" sz="2000" dirty="0" err="1">
                <a:solidFill>
                  <a:schemeClr val="tx1"/>
                </a:solidFill>
                <a:latin typeface="Times New Roman" panose="02020603050405020304" pitchFamily="18" charset="0"/>
                <a:cs typeface="Times New Roman" panose="02020603050405020304" pitchFamily="18" charset="0"/>
              </a:rPr>
              <a:t>Estabilometría</a:t>
            </a:r>
            <a:endParaRPr lang="es-ES" sz="2000" dirty="0">
              <a:solidFill>
                <a:schemeClr val="tx1"/>
              </a:solidFill>
              <a:latin typeface="Times New Roman" panose="02020603050405020304" pitchFamily="18" charset="0"/>
              <a:cs typeface="Times New Roman" panose="02020603050405020304" pitchFamily="18" charset="0"/>
            </a:endParaRPr>
          </a:p>
          <a:p>
            <a:pPr>
              <a:buFont typeface="Wingdings" pitchFamily="2" charset="2"/>
              <a:buChar char="Ø"/>
            </a:pPr>
            <a:r>
              <a:rPr lang="es-ES" sz="2000" dirty="0">
                <a:solidFill>
                  <a:schemeClr val="tx1"/>
                </a:solidFill>
                <a:latin typeface="Times New Roman" panose="02020603050405020304" pitchFamily="18" charset="0"/>
                <a:cs typeface="Times New Roman" panose="02020603050405020304" pitchFamily="18" charset="0"/>
              </a:rPr>
              <a:t>Métodos para medir la reacción del suelo.</a:t>
            </a:r>
          </a:p>
          <a:p>
            <a:pPr>
              <a:buFont typeface="Wingdings" pitchFamily="2" charset="2"/>
              <a:buChar char="Ø"/>
            </a:pPr>
            <a:r>
              <a:rPr lang="es-ES" sz="2000" dirty="0">
                <a:solidFill>
                  <a:schemeClr val="tx1"/>
                </a:solidFill>
                <a:latin typeface="Times New Roman" panose="02020603050405020304" pitchFamily="18" charset="0"/>
                <a:cs typeface="Times New Roman" panose="02020603050405020304" pitchFamily="18" charset="0"/>
              </a:rPr>
              <a:t>Métodos para identificar cargas en el sistema musculoesquelético. </a:t>
            </a:r>
            <a:endParaRPr lang="pl-PL" sz="2000" b="0" dirty="0">
              <a:solidFill>
                <a:schemeClr val="accent2">
                  <a:lumMod val="75000"/>
                </a:schemeClr>
              </a:solidFill>
            </a:endParaRPr>
          </a:p>
        </p:txBody>
      </p:sp>
      <p:sp>
        <p:nvSpPr>
          <p:cNvPr id="12" name="Prostokąt 11">
            <a:extLst>
              <a:ext uri="{FF2B5EF4-FFF2-40B4-BE49-F238E27FC236}">
                <a16:creationId xmlns:a16="http://schemas.microsoft.com/office/drawing/2014/main" id="{A7569B76-F3E1-4BAF-934C-1DAF5C1048C7}"/>
              </a:ext>
            </a:extLst>
          </p:cNvPr>
          <p:cNvSpPr/>
          <p:nvPr/>
        </p:nvSpPr>
        <p:spPr>
          <a:xfrm>
            <a:off x="4596944" y="2765132"/>
            <a:ext cx="4496813" cy="523220"/>
          </a:xfrm>
          <a:prstGeom prst="rect">
            <a:avLst/>
          </a:prstGeom>
          <a:ln w="12700">
            <a:noFill/>
          </a:ln>
        </p:spPr>
        <p:txBody>
          <a:bodyPr wrap="square">
            <a:spAutoFit/>
          </a:bodyPr>
          <a:lstStyle/>
          <a:p>
            <a:pPr algn="ctr"/>
            <a:r>
              <a:rPr lang="es-ES"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Sistemas terapéuticos que apoyan la rehabilitación de miembros superiores mediante juegos de computadora </a:t>
            </a:r>
            <a:endParaRPr lang="pl-PL" sz="1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Obraz 13">
            <a:extLst>
              <a:ext uri="{FF2B5EF4-FFF2-40B4-BE49-F238E27FC236}">
                <a16:creationId xmlns:a16="http://schemas.microsoft.com/office/drawing/2014/main" id="{45E20FA9-E437-409C-870B-91EFADA4CF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845" y="1738001"/>
            <a:ext cx="1277203" cy="925429"/>
          </a:xfrm>
          <a:prstGeom prst="rect">
            <a:avLst/>
          </a:prstGeom>
          <a:noFill/>
          <a:ln w="12700">
            <a:solidFill>
              <a:schemeClr val="accent2">
                <a:lumMod val="75000"/>
              </a:schemeClr>
            </a:solidFill>
          </a:ln>
        </p:spPr>
      </p:pic>
      <p:pic>
        <p:nvPicPr>
          <p:cNvPr id="15" name="Obraz 14">
            <a:extLst>
              <a:ext uri="{FF2B5EF4-FFF2-40B4-BE49-F238E27FC236}">
                <a16:creationId xmlns:a16="http://schemas.microsoft.com/office/drawing/2014/main" id="{64F7ABEA-64AE-469A-B748-C218D684197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8850" y="1723379"/>
            <a:ext cx="2260795" cy="918779"/>
          </a:xfrm>
          <a:prstGeom prst="rect">
            <a:avLst/>
          </a:prstGeom>
          <a:noFill/>
          <a:ln w="12700">
            <a:solidFill>
              <a:schemeClr val="accent2">
                <a:lumMod val="75000"/>
              </a:schemeClr>
            </a:solidFill>
          </a:ln>
        </p:spPr>
      </p:pic>
      <p:graphicFrame>
        <p:nvGraphicFramePr>
          <p:cNvPr id="16" name="Obiekt 15">
            <a:extLst>
              <a:ext uri="{FF2B5EF4-FFF2-40B4-BE49-F238E27FC236}">
                <a16:creationId xmlns:a16="http://schemas.microsoft.com/office/drawing/2014/main" id="{B3A83C2E-F102-4CFF-BC35-FF1680E29F8D}"/>
              </a:ext>
            </a:extLst>
          </p:cNvPr>
          <p:cNvGraphicFramePr>
            <a:graphicFrameLocks noChangeAspect="1"/>
          </p:cNvGraphicFramePr>
          <p:nvPr/>
        </p:nvGraphicFramePr>
        <p:xfrm>
          <a:off x="352065" y="3949599"/>
          <a:ext cx="3105150" cy="1371600"/>
        </p:xfrm>
        <a:graphic>
          <a:graphicData uri="http://schemas.openxmlformats.org/presentationml/2006/ole">
            <mc:AlternateContent xmlns:mc="http://schemas.openxmlformats.org/markup-compatibility/2006">
              <mc:Choice xmlns:v="urn:schemas-microsoft-com:vml" Requires="v">
                <p:oleObj name="PHOTO-PAINT" r:id="rId5" imgW="5663492" imgH="2577778" progId="CorelPHOTOPAINT.Image.16">
                  <p:embed/>
                </p:oleObj>
              </mc:Choice>
              <mc:Fallback>
                <p:oleObj name="PHOTO-PAINT" r:id="rId5" imgW="5663492" imgH="2577778" progId="CorelPHOTOPAINT.Image.16">
                  <p:embed/>
                  <p:pic>
                    <p:nvPicPr>
                      <p:cNvPr id="16" name="Obiekt 15">
                        <a:extLst>
                          <a:ext uri="{FF2B5EF4-FFF2-40B4-BE49-F238E27FC236}">
                            <a16:creationId xmlns:a16="http://schemas.microsoft.com/office/drawing/2014/main" id="{B3A83C2E-F102-4CFF-BC35-FF1680E29F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065" y="3949599"/>
                        <a:ext cx="3105150" cy="1371600"/>
                      </a:xfrm>
                      <a:prstGeom prst="rect">
                        <a:avLst/>
                      </a:prstGeom>
                      <a:noFill/>
                      <a:ln w="12700">
                        <a:solidFill>
                          <a:schemeClr val="accent2">
                            <a:lumMod val="75000"/>
                          </a:schemeClr>
                        </a:solidFill>
                      </a:ln>
                    </p:spPr>
                  </p:pic>
                </p:oleObj>
              </mc:Fallback>
            </mc:AlternateContent>
          </a:graphicData>
        </a:graphic>
      </p:graphicFrame>
      <p:sp>
        <p:nvSpPr>
          <p:cNvPr id="17" name="Prostokąt 16">
            <a:extLst>
              <a:ext uri="{FF2B5EF4-FFF2-40B4-BE49-F238E27FC236}">
                <a16:creationId xmlns:a16="http://schemas.microsoft.com/office/drawing/2014/main" id="{B1A7E397-98DD-4A41-A594-F5B8486C1783}"/>
              </a:ext>
            </a:extLst>
          </p:cNvPr>
          <p:cNvSpPr/>
          <p:nvPr/>
        </p:nvSpPr>
        <p:spPr>
          <a:xfrm>
            <a:off x="134662" y="5493835"/>
            <a:ext cx="3861274" cy="523220"/>
          </a:xfrm>
          <a:prstGeom prst="rect">
            <a:avLst/>
          </a:prstGeom>
        </p:spPr>
        <p:txBody>
          <a:bodyPr wrap="square">
            <a:spAutoFit/>
          </a:bodyPr>
          <a:lstStyle/>
          <a:p>
            <a:pPr algn="ctr"/>
            <a:r>
              <a:rPr lang="es-ES" sz="1400" i="1" dirty="0">
                <a:solidFill>
                  <a:srgbClr val="000000"/>
                </a:solidFill>
                <a:latin typeface="Times New Roman" panose="02020603050405020304" pitchFamily="18" charset="0"/>
                <a:ea typeface="Times New Roman" panose="02020603050405020304" pitchFamily="18" charset="0"/>
              </a:rPr>
              <a:t>Sistema de rehabilitación basado en proyecciones 2D utilizando un monitor de computadora </a:t>
            </a:r>
            <a:endParaRPr lang="pl-PL" sz="1400" b="1" dirty="0"/>
          </a:p>
        </p:txBody>
      </p:sp>
      <p:graphicFrame>
        <p:nvGraphicFramePr>
          <p:cNvPr id="18" name="Obiekt 17">
            <a:extLst>
              <a:ext uri="{FF2B5EF4-FFF2-40B4-BE49-F238E27FC236}">
                <a16:creationId xmlns:a16="http://schemas.microsoft.com/office/drawing/2014/main" id="{A2769301-A83F-470E-83EF-7164C5FB29B0}"/>
              </a:ext>
            </a:extLst>
          </p:cNvPr>
          <p:cNvGraphicFramePr>
            <a:graphicFrameLocks noChangeAspect="1"/>
          </p:cNvGraphicFramePr>
          <p:nvPr/>
        </p:nvGraphicFramePr>
        <p:xfrm>
          <a:off x="3730309" y="4029236"/>
          <a:ext cx="1658938" cy="1354138"/>
        </p:xfrm>
        <a:graphic>
          <a:graphicData uri="http://schemas.openxmlformats.org/presentationml/2006/ole">
            <mc:AlternateContent xmlns:mc="http://schemas.openxmlformats.org/markup-compatibility/2006">
              <mc:Choice xmlns:v="urn:schemas-microsoft-com:vml" Requires="v">
                <p:oleObj name="PHOTO-PAINT" r:id="rId7" imgW="5600000" imgH="4580952" progId="CorelPHOTOPAINT.Image.16">
                  <p:embed/>
                </p:oleObj>
              </mc:Choice>
              <mc:Fallback>
                <p:oleObj name="PHOTO-PAINT" r:id="rId7" imgW="5600000" imgH="4580952" progId="CorelPHOTOPAINT.Image.16">
                  <p:embed/>
                  <p:pic>
                    <p:nvPicPr>
                      <p:cNvPr id="18" name="Obiekt 17">
                        <a:extLst>
                          <a:ext uri="{FF2B5EF4-FFF2-40B4-BE49-F238E27FC236}">
                            <a16:creationId xmlns:a16="http://schemas.microsoft.com/office/drawing/2014/main" id="{A2769301-A83F-470E-83EF-7164C5FB29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0309" y="4029236"/>
                        <a:ext cx="1658938" cy="1354138"/>
                      </a:xfrm>
                      <a:prstGeom prst="rect">
                        <a:avLst/>
                      </a:prstGeom>
                      <a:noFill/>
                      <a:ln w="12700">
                        <a:solidFill>
                          <a:schemeClr val="accent2">
                            <a:lumMod val="75000"/>
                          </a:schemeClr>
                        </a:solidFill>
                      </a:ln>
                    </p:spPr>
                  </p:pic>
                </p:oleObj>
              </mc:Fallback>
            </mc:AlternateContent>
          </a:graphicData>
        </a:graphic>
      </p:graphicFrame>
      <p:sp>
        <p:nvSpPr>
          <p:cNvPr id="19" name="Prostokąt 18">
            <a:extLst>
              <a:ext uri="{FF2B5EF4-FFF2-40B4-BE49-F238E27FC236}">
                <a16:creationId xmlns:a16="http://schemas.microsoft.com/office/drawing/2014/main" id="{3A87A0DC-D82C-4968-81B3-0E5B476EF656}"/>
              </a:ext>
            </a:extLst>
          </p:cNvPr>
          <p:cNvSpPr/>
          <p:nvPr/>
        </p:nvSpPr>
        <p:spPr>
          <a:xfrm>
            <a:off x="4189895" y="5458226"/>
            <a:ext cx="4682641" cy="307777"/>
          </a:xfrm>
          <a:prstGeom prst="rect">
            <a:avLst/>
          </a:prstGeom>
        </p:spPr>
        <p:txBody>
          <a:bodyPr wrap="square">
            <a:spAutoFit/>
          </a:bodyPr>
          <a:lstStyle/>
          <a:p>
            <a:r>
              <a:rPr lang="es-ES" sz="1400" i="1" dirty="0">
                <a:solidFill>
                  <a:srgbClr val="000000"/>
                </a:solidFill>
                <a:latin typeface="Times New Roman" panose="02020603050405020304" pitchFamily="18" charset="0"/>
                <a:ea typeface="Times New Roman" panose="02020603050405020304" pitchFamily="18" charset="0"/>
              </a:rPr>
              <a:t>Sistemas de investigación y diagnóstico con un proyector 2D </a:t>
            </a:r>
            <a:endParaRPr lang="pl-PL" sz="1400" b="1" dirty="0"/>
          </a:p>
        </p:txBody>
      </p:sp>
      <p:pic>
        <p:nvPicPr>
          <p:cNvPr id="20" name="Obraz 19" descr="C:\Users\PW\Desktop\Beznazwy-1.jpg">
            <a:extLst>
              <a:ext uri="{FF2B5EF4-FFF2-40B4-BE49-F238E27FC236}">
                <a16:creationId xmlns:a16="http://schemas.microsoft.com/office/drawing/2014/main" id="{0A0B6D76-17B2-4C5E-8B51-FAF88426F42E}"/>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6317" y="4066265"/>
            <a:ext cx="3426219" cy="1238070"/>
          </a:xfrm>
          <a:prstGeom prst="rect">
            <a:avLst/>
          </a:prstGeom>
          <a:noFill/>
          <a:ln w="12700">
            <a:solidFill>
              <a:schemeClr val="accent2">
                <a:lumMod val="75000"/>
              </a:schemeClr>
            </a:solidFill>
          </a:ln>
        </p:spPr>
      </p:pic>
      <p:sp>
        <p:nvSpPr>
          <p:cNvPr id="23" name="Prostokąt 14">
            <a:extLst>
              <a:ext uri="{FF2B5EF4-FFF2-40B4-BE49-F238E27FC236}">
                <a16:creationId xmlns:a16="http://schemas.microsoft.com/office/drawing/2014/main" id="{395AD7B4-BCDC-4FB0-8EA1-58400A2678F4}"/>
              </a:ext>
            </a:extLst>
          </p:cNvPr>
          <p:cNvSpPr/>
          <p:nvPr/>
        </p:nvSpPr>
        <p:spPr>
          <a:xfrm>
            <a:off x="510758" y="908720"/>
            <a:ext cx="8135938" cy="830997"/>
          </a:xfrm>
          <a:prstGeom prst="rect">
            <a:avLst/>
          </a:prstGeom>
        </p:spPr>
        <p:txBody>
          <a:bodyPr>
            <a:spAutoFit/>
          </a:bodyPr>
          <a:lstStyle/>
          <a:p>
            <a:pPr algn="ctr">
              <a:defRPr/>
            </a:pPr>
            <a:r>
              <a:rPr lang="es-ES" sz="2400" dirty="0">
                <a:solidFill>
                  <a:schemeClr val="accent2">
                    <a:lumMod val="75000"/>
                  </a:schemeClr>
                </a:solidFill>
              </a:rPr>
              <a:t>Herramientas de ingeniería para apoyar el proceso de diagnóstico del aparato locomotor humano</a:t>
            </a:r>
            <a:endParaRPr lang="en-US" sz="2400" b="0" dirty="0">
              <a:solidFill>
                <a:schemeClr val="accent2">
                  <a:lumMod val="75000"/>
                </a:schemeClr>
              </a:solidFill>
            </a:endParaRPr>
          </a:p>
        </p:txBody>
      </p:sp>
    </p:spTree>
    <p:extLst>
      <p:ext uri="{BB962C8B-B14F-4D97-AF65-F5344CB8AC3E}">
        <p14:creationId xmlns:p14="http://schemas.microsoft.com/office/powerpoint/2010/main" val="3729802276"/>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09EBD834-FCA1-45C0-B5E8-AD199343086A}"/>
              </a:ext>
            </a:extLst>
          </p:cNvPr>
          <p:cNvPicPr/>
          <p:nvPr/>
        </p:nvPicPr>
        <p:blipFill>
          <a:blip r:embed="rId3" cstate="print">
            <a:extLst>
              <a:ext uri="{28A0092B-C50C-407E-A947-70E740481C1C}">
                <a14:useLocalDpi xmlns:a14="http://schemas.microsoft.com/office/drawing/2010/main" val="0"/>
              </a:ext>
            </a:extLst>
          </a:blip>
          <a:stretch>
            <a:fillRect/>
          </a:stretch>
        </p:blipFill>
        <p:spPr>
          <a:xfrm rot="908422">
            <a:off x="7176324" y="4032651"/>
            <a:ext cx="1485072" cy="1392318"/>
          </a:xfrm>
          <a:prstGeom prst="rect">
            <a:avLst/>
          </a:prstGeom>
        </p:spPr>
      </p:pic>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1" name="Prostokąt 3">
            <a:extLst>
              <a:ext uri="{FF2B5EF4-FFF2-40B4-BE49-F238E27FC236}">
                <a16:creationId xmlns:a16="http://schemas.microsoft.com/office/drawing/2014/main" id="{4B2B3CAB-E79A-4505-A374-394DE9A113D1}"/>
              </a:ext>
            </a:extLst>
          </p:cNvPr>
          <p:cNvSpPr/>
          <p:nvPr/>
        </p:nvSpPr>
        <p:spPr>
          <a:xfrm>
            <a:off x="490967" y="1916832"/>
            <a:ext cx="7992888" cy="2585323"/>
          </a:xfrm>
          <a:prstGeom prst="rect">
            <a:avLst/>
          </a:prstGeom>
        </p:spPr>
        <p:txBody>
          <a:bodyPr wrap="square">
            <a:spAutoFit/>
          </a:bodyPr>
          <a:lstStyle/>
          <a:p>
            <a:r>
              <a:rPr lang="es-ES" sz="1800" dirty="0">
                <a:solidFill>
                  <a:schemeClr val="tx1"/>
                </a:solidFill>
                <a:latin typeface="Times New Roman" panose="02020603050405020304" pitchFamily="18" charset="0"/>
                <a:cs typeface="Times New Roman" panose="02020603050405020304" pitchFamily="18" charset="0"/>
              </a:rPr>
              <a:t>Métodos para identificar cargas en el sistema musculoesquelético:</a:t>
            </a:r>
          </a:p>
          <a:p>
            <a:endParaRPr lang="es-ES" sz="1800" dirty="0">
              <a:solidFill>
                <a:schemeClr val="tx1"/>
              </a:solidFill>
              <a:latin typeface="Times New Roman" panose="02020603050405020304" pitchFamily="18" charset="0"/>
              <a:cs typeface="Times New Roman" panose="02020603050405020304" pitchFamily="18" charset="0"/>
            </a:endParaRPr>
          </a:p>
          <a:p>
            <a:r>
              <a:rPr lang="es-ES" sz="1800" dirty="0">
                <a:solidFill>
                  <a:schemeClr val="tx1"/>
                </a:solidFill>
                <a:latin typeface="Times New Roman" panose="02020603050405020304" pitchFamily="18" charset="0"/>
                <a:cs typeface="Times New Roman" panose="02020603050405020304" pitchFamily="18" charset="0"/>
              </a:rPr>
              <a:t>Medición directa de la interacción en las articulaciones mediante implantes de medición,</a:t>
            </a:r>
          </a:p>
          <a:p>
            <a:endParaRPr lang="es-ES" sz="1800" dirty="0">
              <a:solidFill>
                <a:schemeClr val="tx1"/>
              </a:solidFill>
              <a:latin typeface="Times New Roman" panose="02020603050405020304" pitchFamily="18" charset="0"/>
              <a:cs typeface="Times New Roman" panose="02020603050405020304" pitchFamily="18" charset="0"/>
            </a:endParaRPr>
          </a:p>
          <a:p>
            <a:r>
              <a:rPr lang="es-ES" sz="1800" dirty="0">
                <a:solidFill>
                  <a:schemeClr val="tx1"/>
                </a:solidFill>
                <a:latin typeface="Times New Roman" panose="02020603050405020304" pitchFamily="18" charset="0"/>
                <a:cs typeface="Times New Roman" panose="02020603050405020304" pitchFamily="18" charset="0"/>
              </a:rPr>
              <a:t>Determinación de la fuerza muscular basada en la medición EMG,</a:t>
            </a:r>
          </a:p>
          <a:p>
            <a:r>
              <a:rPr lang="es-ES" sz="1800" dirty="0">
                <a:solidFill>
                  <a:schemeClr val="tx1"/>
                </a:solidFill>
                <a:latin typeface="Times New Roman" panose="02020603050405020304" pitchFamily="18" charset="0"/>
                <a:cs typeface="Times New Roman" panose="02020603050405020304" pitchFamily="18" charset="0"/>
              </a:rPr>
              <a:t>Identificación de la fuerza muscular y los efectos articulares.</a:t>
            </a:r>
          </a:p>
          <a:p>
            <a:endParaRPr lang="es-ES" sz="1800" dirty="0">
              <a:solidFill>
                <a:schemeClr val="tx1"/>
              </a:solidFill>
              <a:latin typeface="Times New Roman" panose="02020603050405020304" pitchFamily="18" charset="0"/>
              <a:cs typeface="Times New Roman" panose="02020603050405020304" pitchFamily="18" charset="0"/>
            </a:endParaRPr>
          </a:p>
          <a:p>
            <a:r>
              <a:rPr lang="es-ES" sz="1800" dirty="0">
                <a:solidFill>
                  <a:schemeClr val="tx1"/>
                </a:solidFill>
                <a:latin typeface="Times New Roman" panose="02020603050405020304" pitchFamily="18" charset="0"/>
                <a:cs typeface="Times New Roman" panose="02020603050405020304" pitchFamily="18" charset="0"/>
              </a:rPr>
              <a:t>Utilizando métodos de modelado y optimización </a:t>
            </a:r>
            <a:endParaRPr lang="pl-PL" sz="1800" b="0" dirty="0">
              <a:solidFill>
                <a:schemeClr val="accent2">
                  <a:lumMod val="75000"/>
                </a:schemeClr>
              </a:solidFill>
            </a:endParaRPr>
          </a:p>
        </p:txBody>
      </p:sp>
      <p:pic>
        <p:nvPicPr>
          <p:cNvPr id="22" name="Obraz 21">
            <a:extLst>
              <a:ext uri="{FF2B5EF4-FFF2-40B4-BE49-F238E27FC236}">
                <a16:creationId xmlns:a16="http://schemas.microsoft.com/office/drawing/2014/main" id="{9D5CA37C-F87E-4EEA-B118-67AFD3AA98BC}"/>
              </a:ext>
            </a:extLst>
          </p:cNvPr>
          <p:cNvPicPr/>
          <p:nvPr/>
        </p:nvPicPr>
        <p:blipFill rotWithShape="1">
          <a:blip r:embed="rId4" cstate="print">
            <a:extLst>
              <a:ext uri="{28A0092B-C50C-407E-A947-70E740481C1C}">
                <a14:useLocalDpi xmlns:a14="http://schemas.microsoft.com/office/drawing/2010/main" val="0"/>
              </a:ext>
            </a:extLst>
          </a:blip>
          <a:srcRect b="50647"/>
          <a:stretch/>
        </p:blipFill>
        <p:spPr bwMode="auto">
          <a:xfrm>
            <a:off x="683568" y="4730715"/>
            <a:ext cx="1815465" cy="1216660"/>
          </a:xfrm>
          <a:prstGeom prst="rect">
            <a:avLst/>
          </a:prstGeom>
          <a:noFill/>
          <a:ln>
            <a:noFill/>
          </a:ln>
          <a:extLst>
            <a:ext uri="{53640926-AAD7-44D8-BBD7-CCE9431645EC}">
              <a14:shadowObscured xmlns:a14="http://schemas.microsoft.com/office/drawing/2010/main"/>
            </a:ext>
          </a:extLst>
        </p:spPr>
      </p:pic>
      <p:pic>
        <p:nvPicPr>
          <p:cNvPr id="23" name="Obraz 22">
            <a:extLst>
              <a:ext uri="{FF2B5EF4-FFF2-40B4-BE49-F238E27FC236}">
                <a16:creationId xmlns:a16="http://schemas.microsoft.com/office/drawing/2014/main" id="{C96F175F-5C85-4C25-B4B9-582D24BA956B}"/>
              </a:ext>
            </a:extLst>
          </p:cNvPr>
          <p:cNvPicPr/>
          <p:nvPr/>
        </p:nvPicPr>
        <p:blipFill rotWithShape="1">
          <a:blip r:embed="rId4" cstate="print">
            <a:extLst>
              <a:ext uri="{28A0092B-C50C-407E-A947-70E740481C1C}">
                <a14:useLocalDpi xmlns:a14="http://schemas.microsoft.com/office/drawing/2010/main" val="0"/>
              </a:ext>
            </a:extLst>
          </a:blip>
          <a:srcRect t="50558"/>
          <a:stretch/>
        </p:blipFill>
        <p:spPr bwMode="auto">
          <a:xfrm>
            <a:off x="2555776" y="4728810"/>
            <a:ext cx="1814830" cy="1218565"/>
          </a:xfrm>
          <a:prstGeom prst="rect">
            <a:avLst/>
          </a:prstGeom>
          <a:noFill/>
          <a:ln>
            <a:noFill/>
          </a:ln>
          <a:extLst>
            <a:ext uri="{53640926-AAD7-44D8-BBD7-CCE9431645EC}">
              <a14:shadowObscured xmlns:a14="http://schemas.microsoft.com/office/drawing/2010/main"/>
            </a:ext>
          </a:extLst>
        </p:spPr>
      </p:pic>
      <p:sp>
        <p:nvSpPr>
          <p:cNvPr id="24" name="Prostokąt 23">
            <a:extLst>
              <a:ext uri="{FF2B5EF4-FFF2-40B4-BE49-F238E27FC236}">
                <a16:creationId xmlns:a16="http://schemas.microsoft.com/office/drawing/2014/main" id="{0B9D39B3-8ED4-4335-A13C-E9A2B2C3793B}"/>
              </a:ext>
            </a:extLst>
          </p:cNvPr>
          <p:cNvSpPr/>
          <p:nvPr/>
        </p:nvSpPr>
        <p:spPr>
          <a:xfrm>
            <a:off x="4370606" y="5413976"/>
            <a:ext cx="3733676" cy="738664"/>
          </a:xfrm>
          <a:prstGeom prst="rect">
            <a:avLst/>
          </a:prstGeom>
        </p:spPr>
        <p:txBody>
          <a:bodyPr wrap="square">
            <a:spAutoFit/>
          </a:bodyPr>
          <a:lstStyle/>
          <a:p>
            <a:r>
              <a:rPr lang="es-ES" sz="1400" i="1" dirty="0">
                <a:solidFill>
                  <a:srgbClr val="000000"/>
                </a:solidFill>
                <a:latin typeface="Times New Roman" panose="02020603050405020304" pitchFamily="18" charset="0"/>
                <a:ea typeface="Times New Roman" panose="02020603050405020304" pitchFamily="18" charset="0"/>
              </a:rPr>
              <a:t>Modelo de miembros superiores basado en investigaciones</a:t>
            </a:r>
          </a:p>
          <a:p>
            <a:r>
              <a:rPr lang="es-ES" sz="1400" i="1" dirty="0" err="1">
                <a:solidFill>
                  <a:srgbClr val="000000"/>
                </a:solidFill>
                <a:latin typeface="Times New Roman" panose="02020603050405020304" pitchFamily="18" charset="0"/>
                <a:ea typeface="Times New Roman" panose="02020603050405020304" pitchFamily="18" charset="0"/>
              </a:rPr>
              <a:t>Kyung</a:t>
            </a:r>
            <a:r>
              <a:rPr lang="es-ES" sz="1400" i="1" dirty="0">
                <a:solidFill>
                  <a:srgbClr val="000000"/>
                </a:solidFill>
                <a:latin typeface="Times New Roman" panose="02020603050405020304" pitchFamily="18" charset="0"/>
                <a:ea typeface="Times New Roman" panose="02020603050405020304" pitchFamily="18" charset="0"/>
              </a:rPr>
              <a:t> Kim </a:t>
            </a:r>
            <a:endParaRPr lang="pl-PL" sz="1400" b="1" dirty="0"/>
          </a:p>
        </p:txBody>
      </p:sp>
      <p:sp>
        <p:nvSpPr>
          <p:cNvPr id="16" name="Prostokąt 14">
            <a:extLst>
              <a:ext uri="{FF2B5EF4-FFF2-40B4-BE49-F238E27FC236}">
                <a16:creationId xmlns:a16="http://schemas.microsoft.com/office/drawing/2014/main" id="{49E9317B-A4C5-4EE6-B125-029814BA99D7}"/>
              </a:ext>
            </a:extLst>
          </p:cNvPr>
          <p:cNvSpPr/>
          <p:nvPr/>
        </p:nvSpPr>
        <p:spPr>
          <a:xfrm>
            <a:off x="510758" y="908720"/>
            <a:ext cx="8135938" cy="830997"/>
          </a:xfrm>
          <a:prstGeom prst="rect">
            <a:avLst/>
          </a:prstGeom>
        </p:spPr>
        <p:txBody>
          <a:bodyPr>
            <a:spAutoFit/>
          </a:bodyPr>
          <a:lstStyle/>
          <a:p>
            <a:pPr algn="ctr">
              <a:defRPr/>
            </a:pPr>
            <a:r>
              <a:rPr lang="es-ES" sz="2400" dirty="0">
                <a:solidFill>
                  <a:schemeClr val="accent2">
                    <a:lumMod val="75000"/>
                  </a:schemeClr>
                </a:solidFill>
              </a:rPr>
              <a:t>Herramientas de ingeniería para apoyar el proceso de diagnóstico del aparato locomotor humano</a:t>
            </a:r>
            <a:endParaRPr lang="en-US" sz="2400" b="0" dirty="0">
              <a:solidFill>
                <a:schemeClr val="accent2">
                  <a:lumMod val="75000"/>
                </a:schemeClr>
              </a:solidFill>
            </a:endParaRPr>
          </a:p>
        </p:txBody>
      </p:sp>
    </p:spTree>
    <p:extLst>
      <p:ext uri="{BB962C8B-B14F-4D97-AF65-F5344CB8AC3E}">
        <p14:creationId xmlns:p14="http://schemas.microsoft.com/office/powerpoint/2010/main" val="375869093"/>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7" name="Obraz 16" descr="C:\Users\PW\Desktop\STUDIA DR 27_09_2014\Badania Doktorat\KOMBINEZON MVNX\fwdwybrane\8.PNG">
            <a:extLst>
              <a:ext uri="{FF2B5EF4-FFF2-40B4-BE49-F238E27FC236}">
                <a16:creationId xmlns:a16="http://schemas.microsoft.com/office/drawing/2014/main" id="{5436DFEF-5B95-4DEF-BF33-B2B483C1399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5917">
            <a:off x="236181" y="2434180"/>
            <a:ext cx="1672318" cy="2549655"/>
          </a:xfrm>
          <a:prstGeom prst="roundRect">
            <a:avLst>
              <a:gd name="adj" fmla="val 20447"/>
            </a:avLst>
          </a:prstGeom>
          <a:solidFill>
            <a:srgbClr val="FFFFFF">
              <a:shade val="85000"/>
            </a:srgbClr>
          </a:solidFill>
          <a:ln>
            <a:noFill/>
          </a:ln>
          <a:effectLst>
            <a:reflection blurRad="12700" stA="38000" endPos="28000" dist="5000" dir="5400000" sy="-100000" algn="bl" rotWithShape="0"/>
          </a:effectLst>
        </p:spPr>
      </p:pic>
      <p:pic>
        <p:nvPicPr>
          <p:cNvPr id="18" name="Picture 4" descr="http://1.bp.blogspot.com/-vLg-_xFcWzA/UP1eKkDivTI/AAAAAAAAArM/0k9_VqtZ-08/s1600/motion_capture_fighting_by_tigermyuou-d32ma53.jpg">
            <a:extLst>
              <a:ext uri="{FF2B5EF4-FFF2-40B4-BE49-F238E27FC236}">
                <a16:creationId xmlns:a16="http://schemas.microsoft.com/office/drawing/2014/main" id="{4258E745-2497-462F-BDEB-D93264C84626}"/>
              </a:ext>
            </a:extLst>
          </p:cNvPr>
          <p:cNvPicPr>
            <a:picLocks noChangeAspect="1" noChangeArrowheads="1"/>
          </p:cNvPicPr>
          <p:nvPr/>
        </p:nvPicPr>
        <p:blipFill>
          <a:blip r:embed="rId4" cstate="print"/>
          <a:srcRect/>
          <a:stretch>
            <a:fillRect/>
          </a:stretch>
        </p:blipFill>
        <p:spPr bwMode="auto">
          <a:xfrm>
            <a:off x="6226836" y="3998425"/>
            <a:ext cx="2598854" cy="1950855"/>
          </a:xfrm>
          <a:prstGeom prst="rect">
            <a:avLst/>
          </a:prstGeom>
          <a:noFill/>
        </p:spPr>
      </p:pic>
      <p:pic>
        <p:nvPicPr>
          <p:cNvPr id="19" name="Picture 8" descr="http://www.metamotion.com/mocap/Gypsy-motion-capture-system.jpg">
            <a:extLst>
              <a:ext uri="{FF2B5EF4-FFF2-40B4-BE49-F238E27FC236}">
                <a16:creationId xmlns:a16="http://schemas.microsoft.com/office/drawing/2014/main" id="{89DBECA5-EE27-48D7-ABBE-416AF41094E9}"/>
              </a:ext>
            </a:extLst>
          </p:cNvPr>
          <p:cNvPicPr>
            <a:picLocks noChangeAspect="1" noChangeArrowheads="1"/>
          </p:cNvPicPr>
          <p:nvPr/>
        </p:nvPicPr>
        <p:blipFill>
          <a:blip r:embed="rId5"/>
          <a:srcRect/>
          <a:stretch>
            <a:fillRect/>
          </a:stretch>
        </p:blipFill>
        <p:spPr bwMode="auto">
          <a:xfrm>
            <a:off x="1757105" y="4118500"/>
            <a:ext cx="1857388" cy="1900384"/>
          </a:xfrm>
          <a:prstGeom prst="rect">
            <a:avLst/>
          </a:prstGeom>
          <a:noFill/>
        </p:spPr>
      </p:pic>
      <p:pic>
        <p:nvPicPr>
          <p:cNvPr id="20" name="Picture 2" descr="http://www.ar-tracking.com/typo3temp/GB/app_mocap_01_94ac28f768__c__ART__c__ART_cab024503f_24274bbf2c.jpg">
            <a:extLst>
              <a:ext uri="{FF2B5EF4-FFF2-40B4-BE49-F238E27FC236}">
                <a16:creationId xmlns:a16="http://schemas.microsoft.com/office/drawing/2014/main" id="{EB5C9D89-4262-4FBF-B81A-24C97A7F4943}"/>
              </a:ext>
            </a:extLst>
          </p:cNvPr>
          <p:cNvPicPr>
            <a:picLocks noChangeAspect="1" noChangeArrowheads="1"/>
          </p:cNvPicPr>
          <p:nvPr/>
        </p:nvPicPr>
        <p:blipFill rotWithShape="1">
          <a:blip r:embed="rId6"/>
          <a:srcRect l="34008" r="13601"/>
          <a:stretch/>
        </p:blipFill>
        <p:spPr bwMode="auto">
          <a:xfrm>
            <a:off x="3614493" y="3717032"/>
            <a:ext cx="2813190" cy="1534178"/>
          </a:xfrm>
          <a:prstGeom prst="rect">
            <a:avLst/>
          </a:prstGeom>
          <a:noFill/>
        </p:spPr>
      </p:pic>
      <p:sp>
        <p:nvSpPr>
          <p:cNvPr id="13" name="Prostokąt 12">
            <a:extLst>
              <a:ext uri="{FF2B5EF4-FFF2-40B4-BE49-F238E27FC236}">
                <a16:creationId xmlns:a16="http://schemas.microsoft.com/office/drawing/2014/main" id="{FC88ECE2-4403-4857-BAA5-A07F849BA72F}"/>
              </a:ext>
            </a:extLst>
          </p:cNvPr>
          <p:cNvSpPr/>
          <p:nvPr/>
        </p:nvSpPr>
        <p:spPr>
          <a:xfrm>
            <a:off x="1727389" y="2296808"/>
            <a:ext cx="4071966" cy="830997"/>
          </a:xfrm>
          <a:prstGeom prst="rect">
            <a:avLst/>
          </a:prstGeom>
        </p:spPr>
        <p:txBody>
          <a:bodyPr wrap="square">
            <a:spAutoFit/>
          </a:bodyPr>
          <a:lstStyle/>
          <a:p>
            <a:pPr algn="r"/>
            <a:r>
              <a:rPr lang="pl-PL" sz="2400" b="1" dirty="0" err="1">
                <a:solidFill>
                  <a:schemeClr val="tx1"/>
                </a:solidFill>
              </a:rPr>
              <a:t>Xsens</a:t>
            </a:r>
            <a:r>
              <a:rPr lang="pl-PL" sz="2400" b="1" dirty="0">
                <a:solidFill>
                  <a:schemeClr val="tx1"/>
                </a:solidFill>
              </a:rPr>
              <a:t> MVN - Motion </a:t>
            </a:r>
            <a:r>
              <a:rPr lang="pl-PL" sz="2400" b="1" dirty="0" err="1">
                <a:solidFill>
                  <a:schemeClr val="tx1"/>
                </a:solidFill>
              </a:rPr>
              <a:t>Capture</a:t>
            </a:r>
            <a:r>
              <a:rPr lang="pl-PL" sz="2400" b="1" dirty="0">
                <a:solidFill>
                  <a:schemeClr val="tx1"/>
                </a:solidFill>
              </a:rPr>
              <a:t> Systems</a:t>
            </a:r>
          </a:p>
        </p:txBody>
      </p:sp>
      <p:pic>
        <p:nvPicPr>
          <p:cNvPr id="14" name="Picture 5">
            <a:extLst>
              <a:ext uri="{FF2B5EF4-FFF2-40B4-BE49-F238E27FC236}">
                <a16:creationId xmlns:a16="http://schemas.microsoft.com/office/drawing/2014/main" id="{B1758508-0548-47B3-8D46-F2CB5E13261D}"/>
              </a:ext>
            </a:extLst>
          </p:cNvPr>
          <p:cNvPicPr>
            <a:picLocks noChangeAspect="1" noChangeArrowheads="1"/>
          </p:cNvPicPr>
          <p:nvPr/>
        </p:nvPicPr>
        <p:blipFill>
          <a:blip r:embed="rId7"/>
          <a:srcRect/>
          <a:stretch>
            <a:fillRect/>
          </a:stretch>
        </p:blipFill>
        <p:spPr bwMode="auto">
          <a:xfrm>
            <a:off x="6963064" y="2428672"/>
            <a:ext cx="1862626" cy="1462969"/>
          </a:xfrm>
          <a:prstGeom prst="rect">
            <a:avLst/>
          </a:prstGeom>
          <a:noFill/>
          <a:ln w="9525">
            <a:noFill/>
            <a:miter lim="800000"/>
            <a:headEnd/>
            <a:tailEnd/>
          </a:ln>
          <a:effectLst/>
        </p:spPr>
      </p:pic>
      <p:sp>
        <p:nvSpPr>
          <p:cNvPr id="15" name="Prostokąt 14">
            <a:extLst>
              <a:ext uri="{FF2B5EF4-FFF2-40B4-BE49-F238E27FC236}">
                <a16:creationId xmlns:a16="http://schemas.microsoft.com/office/drawing/2014/main" id="{0D52ED30-DCE9-45DD-AA59-0D07C2C9B37C}"/>
              </a:ext>
            </a:extLst>
          </p:cNvPr>
          <p:cNvSpPr/>
          <p:nvPr/>
        </p:nvSpPr>
        <p:spPr>
          <a:xfrm>
            <a:off x="510758" y="908720"/>
            <a:ext cx="8135938" cy="830997"/>
          </a:xfrm>
          <a:prstGeom prst="rect">
            <a:avLst/>
          </a:prstGeom>
        </p:spPr>
        <p:txBody>
          <a:bodyPr>
            <a:spAutoFit/>
          </a:bodyPr>
          <a:lstStyle/>
          <a:p>
            <a:pPr algn="ctr">
              <a:defRPr/>
            </a:pPr>
            <a:r>
              <a:rPr lang="es-ES" sz="2400" dirty="0">
                <a:solidFill>
                  <a:schemeClr val="accent2">
                    <a:lumMod val="75000"/>
                  </a:schemeClr>
                </a:solidFill>
              </a:rPr>
              <a:t>Herramientas de ingeniería para apoyar el proceso de diagnóstico del aparato locomotor humano</a:t>
            </a:r>
            <a:endParaRPr lang="en-US" sz="2400" b="0" dirty="0">
              <a:solidFill>
                <a:schemeClr val="accent2">
                  <a:lumMod val="75000"/>
                </a:schemeClr>
              </a:solidFill>
            </a:endParaRPr>
          </a:p>
        </p:txBody>
      </p:sp>
      <p:sp>
        <p:nvSpPr>
          <p:cNvPr id="2" name="Prostokąt 1">
            <a:extLst>
              <a:ext uri="{FF2B5EF4-FFF2-40B4-BE49-F238E27FC236}">
                <a16:creationId xmlns:a16="http://schemas.microsoft.com/office/drawing/2014/main" id="{FB61DFF7-C2D7-486C-9FC3-A4A763ADBC51}"/>
              </a:ext>
            </a:extLst>
          </p:cNvPr>
          <p:cNvSpPr/>
          <p:nvPr/>
        </p:nvSpPr>
        <p:spPr>
          <a:xfrm>
            <a:off x="136663" y="5826169"/>
            <a:ext cx="2821606" cy="246221"/>
          </a:xfrm>
          <a:prstGeom prst="rect">
            <a:avLst/>
          </a:prstGeom>
        </p:spPr>
        <p:txBody>
          <a:bodyPr wrap="none">
            <a:spAutoFit/>
          </a:bodyPr>
          <a:lstStyle/>
          <a:p>
            <a:r>
              <a:rPr lang="pl-PL" dirty="0">
                <a:solidFill>
                  <a:srgbClr val="262673"/>
                </a:solidFill>
              </a:rPr>
              <a:t>Source: https://www.xsens.com/ 15.01.2020</a:t>
            </a:r>
          </a:p>
        </p:txBody>
      </p:sp>
    </p:spTree>
    <p:extLst>
      <p:ext uri="{BB962C8B-B14F-4D97-AF65-F5344CB8AC3E}">
        <p14:creationId xmlns:p14="http://schemas.microsoft.com/office/powerpoint/2010/main" val="665326211"/>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830997"/>
          </a:xfrm>
          <a:prstGeom prst="rect">
            <a:avLst/>
          </a:prstGeom>
        </p:spPr>
        <p:txBody>
          <a:bodyPr>
            <a:spAutoFit/>
          </a:bodyPr>
          <a:lstStyle/>
          <a:p>
            <a:pPr algn="ctr">
              <a:defRPr/>
            </a:pPr>
            <a:r>
              <a:rPr lang="es-ES" sz="2400" dirty="0">
                <a:solidFill>
                  <a:schemeClr val="accent2">
                    <a:lumMod val="75000"/>
                  </a:schemeClr>
                </a:solidFill>
              </a:rPr>
              <a:t>Ventajas y desventajas de evaluar las habilidades funcionales en el análisis instrumentado </a:t>
            </a:r>
            <a:endParaRPr lang="en-US" sz="2400" b="0" dirty="0">
              <a:solidFill>
                <a:schemeClr val="accent2">
                  <a:lumMod val="75000"/>
                </a:schemeClr>
              </a:solidFill>
            </a:endParaRPr>
          </a:p>
        </p:txBody>
      </p:sp>
      <p:sp>
        <p:nvSpPr>
          <p:cNvPr id="10" name="Prostokąt 3">
            <a:extLst>
              <a:ext uri="{FF2B5EF4-FFF2-40B4-BE49-F238E27FC236}">
                <a16:creationId xmlns:a16="http://schemas.microsoft.com/office/drawing/2014/main" id="{05574EE3-788B-43CD-9441-43C59CB47931}"/>
              </a:ext>
            </a:extLst>
          </p:cNvPr>
          <p:cNvSpPr/>
          <p:nvPr/>
        </p:nvSpPr>
        <p:spPr>
          <a:xfrm>
            <a:off x="251521" y="1835190"/>
            <a:ext cx="4320479" cy="2246769"/>
          </a:xfrm>
          <a:prstGeom prst="rect">
            <a:avLst/>
          </a:prstGeom>
        </p:spPr>
        <p:txBody>
          <a:bodyPr wrap="square">
            <a:spAutoFit/>
          </a:bodyPr>
          <a:lstStyle/>
          <a:p>
            <a:pPr algn="ctr">
              <a:defRPr/>
            </a:pPr>
            <a:r>
              <a:rPr lang="en-GB" sz="2000" dirty="0" err="1">
                <a:solidFill>
                  <a:srgbClr val="00B050"/>
                </a:solidFill>
              </a:rPr>
              <a:t>Ventajas</a:t>
            </a:r>
            <a:endParaRPr lang="en-GB" sz="2000" dirty="0">
              <a:solidFill>
                <a:srgbClr val="00B050"/>
              </a:solidFill>
            </a:endParaRPr>
          </a:p>
          <a:p>
            <a:pPr algn="ctr">
              <a:defRPr/>
            </a:pPr>
            <a:endParaRPr lang="en-GB" sz="2000" dirty="0">
              <a:solidFill>
                <a:srgbClr val="00B050"/>
              </a:solidFill>
            </a:endParaRPr>
          </a:p>
          <a:p>
            <a:pPr marL="457200" indent="-457200">
              <a:buFont typeface="+mj-lt"/>
              <a:buAutoNum type="arabicPeriod"/>
              <a:defRPr/>
            </a:pPr>
            <a:r>
              <a:rPr lang="en-US" sz="2000" b="0" dirty="0" err="1">
                <a:solidFill>
                  <a:schemeClr val="accent2">
                    <a:lumMod val="75000"/>
                  </a:schemeClr>
                </a:solidFill>
              </a:rPr>
              <a:t>Resultados</a:t>
            </a:r>
            <a:r>
              <a:rPr lang="en-US" sz="2000" b="0" dirty="0">
                <a:solidFill>
                  <a:schemeClr val="accent2">
                    <a:lumMod val="75000"/>
                  </a:schemeClr>
                </a:solidFill>
              </a:rPr>
              <a:t> de </a:t>
            </a:r>
            <a:r>
              <a:rPr lang="en-US" sz="2000" b="0" dirty="0" err="1">
                <a:solidFill>
                  <a:schemeClr val="accent2">
                    <a:lumMod val="75000"/>
                  </a:schemeClr>
                </a:solidFill>
              </a:rPr>
              <a:t>análisis</a:t>
            </a:r>
            <a:r>
              <a:rPr lang="en-US" sz="2000" b="0" dirty="0">
                <a:solidFill>
                  <a:schemeClr val="accent2">
                    <a:lumMod val="75000"/>
                  </a:schemeClr>
                </a:solidFill>
              </a:rPr>
              <a:t> </a:t>
            </a:r>
            <a:r>
              <a:rPr lang="en-US" sz="2000" b="0" dirty="0" err="1">
                <a:solidFill>
                  <a:schemeClr val="accent2">
                    <a:lumMod val="75000"/>
                  </a:schemeClr>
                </a:solidFill>
              </a:rPr>
              <a:t>precisos</a:t>
            </a:r>
            <a:r>
              <a:rPr lang="en-US" sz="2000" b="0" dirty="0">
                <a:solidFill>
                  <a:schemeClr val="accent2">
                    <a:lumMod val="75000"/>
                  </a:schemeClr>
                </a:solidFill>
              </a:rPr>
              <a:t> y </a:t>
            </a:r>
            <a:r>
              <a:rPr lang="en-US" sz="2000" b="0" dirty="0" err="1">
                <a:solidFill>
                  <a:schemeClr val="accent2">
                    <a:lumMod val="75000"/>
                  </a:schemeClr>
                </a:solidFill>
              </a:rPr>
              <a:t>repetibles</a:t>
            </a:r>
            <a:endParaRPr lang="en-US" sz="2000" b="0" dirty="0">
              <a:solidFill>
                <a:schemeClr val="accent2">
                  <a:lumMod val="75000"/>
                </a:schemeClr>
              </a:solidFill>
            </a:endParaRPr>
          </a:p>
          <a:p>
            <a:pPr marL="457200" indent="-457200">
              <a:buFont typeface="+mj-lt"/>
              <a:buAutoNum type="arabicPeriod"/>
              <a:defRPr/>
            </a:pPr>
            <a:r>
              <a:rPr lang="en-US" sz="2000" b="0" dirty="0" err="1">
                <a:solidFill>
                  <a:schemeClr val="accent2">
                    <a:lumMod val="75000"/>
                  </a:schemeClr>
                </a:solidFill>
              </a:rPr>
              <a:t>Medidas</a:t>
            </a:r>
            <a:r>
              <a:rPr lang="en-US" sz="2000" b="0" dirty="0">
                <a:solidFill>
                  <a:schemeClr val="accent2">
                    <a:lumMod val="75000"/>
                  </a:schemeClr>
                </a:solidFill>
              </a:rPr>
              <a:t> de </a:t>
            </a:r>
            <a:r>
              <a:rPr lang="en-US" sz="2000" b="0" dirty="0" err="1">
                <a:solidFill>
                  <a:schemeClr val="accent2">
                    <a:lumMod val="75000"/>
                  </a:schemeClr>
                </a:solidFill>
              </a:rPr>
              <a:t>muchas</a:t>
            </a:r>
            <a:r>
              <a:rPr lang="en-US" sz="2000" b="0" dirty="0">
                <a:solidFill>
                  <a:schemeClr val="accent2">
                    <a:lumMod val="75000"/>
                  </a:schemeClr>
                </a:solidFill>
              </a:rPr>
              <a:t> </a:t>
            </a:r>
            <a:r>
              <a:rPr lang="en-US" sz="2000" b="0" dirty="0" err="1">
                <a:solidFill>
                  <a:schemeClr val="accent2">
                    <a:lumMod val="75000"/>
                  </a:schemeClr>
                </a:solidFill>
              </a:rPr>
              <a:t>cantidades</a:t>
            </a:r>
            <a:endParaRPr lang="en-US" sz="2000" b="0" dirty="0">
              <a:solidFill>
                <a:schemeClr val="accent2">
                  <a:lumMod val="75000"/>
                </a:schemeClr>
              </a:solidFill>
            </a:endParaRPr>
          </a:p>
          <a:p>
            <a:pPr marL="457200" indent="-457200">
              <a:buFont typeface="+mj-lt"/>
              <a:buAutoNum type="arabicPeriod"/>
              <a:defRPr/>
            </a:pPr>
            <a:r>
              <a:rPr lang="en-US" sz="2000" b="0" dirty="0" err="1">
                <a:solidFill>
                  <a:schemeClr val="accent2">
                    <a:lumMod val="75000"/>
                  </a:schemeClr>
                </a:solidFill>
              </a:rPr>
              <a:t>Análisis</a:t>
            </a:r>
            <a:r>
              <a:rPr lang="en-US" sz="2000" b="0" dirty="0">
                <a:solidFill>
                  <a:schemeClr val="accent2">
                    <a:lumMod val="75000"/>
                  </a:schemeClr>
                </a:solidFill>
              </a:rPr>
              <a:t> </a:t>
            </a:r>
            <a:r>
              <a:rPr lang="en-US" sz="2000" b="0" dirty="0" err="1">
                <a:solidFill>
                  <a:schemeClr val="accent2">
                    <a:lumMod val="75000"/>
                  </a:schemeClr>
                </a:solidFill>
              </a:rPr>
              <a:t>funcional</a:t>
            </a:r>
            <a:r>
              <a:rPr lang="en-US" sz="2000" b="0" dirty="0">
                <a:solidFill>
                  <a:schemeClr val="accent2">
                    <a:lumMod val="75000"/>
                  </a:schemeClr>
                </a:solidFill>
              </a:rPr>
              <a:t> </a:t>
            </a:r>
            <a:r>
              <a:rPr lang="en-US" sz="2000" b="0" dirty="0" err="1">
                <a:solidFill>
                  <a:schemeClr val="accent2">
                    <a:lumMod val="75000"/>
                  </a:schemeClr>
                </a:solidFill>
              </a:rPr>
              <a:t>minucioso</a:t>
            </a:r>
            <a:endParaRPr lang="en-US" sz="2000" b="0" dirty="0">
              <a:solidFill>
                <a:schemeClr val="accent2">
                  <a:lumMod val="75000"/>
                </a:schemeClr>
              </a:solidFill>
            </a:endParaRPr>
          </a:p>
          <a:p>
            <a:pPr marL="457200" indent="-457200">
              <a:buFont typeface="+mj-lt"/>
              <a:buAutoNum type="arabicPeriod"/>
              <a:defRPr/>
            </a:pPr>
            <a:r>
              <a:rPr lang="en-US" sz="2000" b="0" dirty="0" err="1">
                <a:solidFill>
                  <a:schemeClr val="accent2">
                    <a:lumMod val="75000"/>
                  </a:schemeClr>
                </a:solidFill>
              </a:rPr>
              <a:t>Análisis</a:t>
            </a:r>
            <a:r>
              <a:rPr lang="en-US" sz="2000" b="0" dirty="0">
                <a:solidFill>
                  <a:schemeClr val="accent2">
                    <a:lumMod val="75000"/>
                  </a:schemeClr>
                </a:solidFill>
              </a:rPr>
              <a:t> </a:t>
            </a:r>
            <a:r>
              <a:rPr lang="en-US" sz="2000" b="0" dirty="0" err="1">
                <a:solidFill>
                  <a:schemeClr val="accent2">
                    <a:lumMod val="75000"/>
                  </a:schemeClr>
                </a:solidFill>
              </a:rPr>
              <a:t>objetivo</a:t>
            </a:r>
            <a:r>
              <a:rPr lang="en-US" sz="2000" b="0" dirty="0">
                <a:solidFill>
                  <a:schemeClr val="accent2">
                    <a:lumMod val="75000"/>
                  </a:schemeClr>
                </a:solidFill>
              </a:rPr>
              <a:t> </a:t>
            </a:r>
            <a:endParaRPr lang="en-GB" sz="2000" b="0" dirty="0">
              <a:solidFill>
                <a:schemeClr val="accent2">
                  <a:lumMod val="75000"/>
                </a:schemeClr>
              </a:solidFill>
            </a:endParaRPr>
          </a:p>
        </p:txBody>
      </p:sp>
      <p:sp>
        <p:nvSpPr>
          <p:cNvPr id="12" name="Prostokąt 3">
            <a:extLst>
              <a:ext uri="{FF2B5EF4-FFF2-40B4-BE49-F238E27FC236}">
                <a16:creationId xmlns:a16="http://schemas.microsoft.com/office/drawing/2014/main" id="{90605DB6-FEAE-4586-8462-544FFE24263D}"/>
              </a:ext>
            </a:extLst>
          </p:cNvPr>
          <p:cNvSpPr/>
          <p:nvPr/>
        </p:nvSpPr>
        <p:spPr>
          <a:xfrm>
            <a:off x="4788024" y="1835190"/>
            <a:ext cx="3672408" cy="3170099"/>
          </a:xfrm>
          <a:prstGeom prst="rect">
            <a:avLst/>
          </a:prstGeom>
        </p:spPr>
        <p:txBody>
          <a:bodyPr wrap="square">
            <a:spAutoFit/>
          </a:bodyPr>
          <a:lstStyle/>
          <a:p>
            <a:pPr algn="ctr">
              <a:defRPr/>
            </a:pPr>
            <a:r>
              <a:rPr lang="en-GB" sz="2000" dirty="0" err="1">
                <a:solidFill>
                  <a:srgbClr val="C00000"/>
                </a:solidFill>
              </a:rPr>
              <a:t>Desventajas</a:t>
            </a:r>
            <a:endParaRPr lang="en-GB" sz="2000" dirty="0">
              <a:solidFill>
                <a:srgbClr val="C00000"/>
              </a:solidFill>
            </a:endParaRPr>
          </a:p>
          <a:p>
            <a:pPr algn="ctr">
              <a:defRPr/>
            </a:pPr>
            <a:endParaRPr lang="en-GB" sz="2000" dirty="0">
              <a:solidFill>
                <a:srgbClr val="C00000"/>
              </a:solidFill>
            </a:endParaRPr>
          </a:p>
          <a:p>
            <a:pPr marL="457200" indent="-457200">
              <a:buFont typeface="+mj-lt"/>
              <a:buAutoNum type="arabicPeriod"/>
              <a:defRPr/>
            </a:pPr>
            <a:r>
              <a:rPr lang="es-ES" sz="2000" b="0" dirty="0">
                <a:solidFill>
                  <a:srgbClr val="262673"/>
                </a:solidFill>
              </a:rPr>
              <a:t>Análisis que requieren mucho tiempo</a:t>
            </a:r>
          </a:p>
          <a:p>
            <a:pPr marL="457200" indent="-457200">
              <a:buFont typeface="+mj-lt"/>
              <a:buAutoNum type="arabicPeriod"/>
              <a:defRPr/>
            </a:pPr>
            <a:r>
              <a:rPr lang="es-ES" sz="2000" b="0" dirty="0">
                <a:solidFill>
                  <a:srgbClr val="262673"/>
                </a:solidFill>
              </a:rPr>
              <a:t>Requieren equipo especializado</a:t>
            </a:r>
          </a:p>
          <a:p>
            <a:pPr marL="457200" indent="-457200">
              <a:buFont typeface="+mj-lt"/>
              <a:buAutoNum type="arabicPeriod"/>
              <a:defRPr/>
            </a:pPr>
            <a:r>
              <a:rPr lang="es-ES" sz="2000" b="0" dirty="0">
                <a:solidFill>
                  <a:srgbClr val="262673"/>
                </a:solidFill>
              </a:rPr>
              <a:t>Requieren amplios conocimientos y habilidades de uso del equipo. </a:t>
            </a:r>
            <a:endParaRPr lang="en-US" sz="2000" b="0" dirty="0">
              <a:solidFill>
                <a:srgbClr val="262673"/>
              </a:solidFill>
            </a:endParaRPr>
          </a:p>
        </p:txBody>
      </p:sp>
      <p:sp>
        <p:nvSpPr>
          <p:cNvPr id="13" name="Prostokąt 3">
            <a:extLst>
              <a:ext uri="{FF2B5EF4-FFF2-40B4-BE49-F238E27FC236}">
                <a16:creationId xmlns:a16="http://schemas.microsoft.com/office/drawing/2014/main" id="{2AA7D005-B297-47E2-8DFA-A6B20533BA23}"/>
              </a:ext>
            </a:extLst>
          </p:cNvPr>
          <p:cNvSpPr/>
          <p:nvPr/>
        </p:nvSpPr>
        <p:spPr>
          <a:xfrm>
            <a:off x="179512" y="5241394"/>
            <a:ext cx="8856984" cy="707886"/>
          </a:xfrm>
          <a:prstGeom prst="rect">
            <a:avLst/>
          </a:prstGeom>
        </p:spPr>
        <p:txBody>
          <a:bodyPr wrap="square">
            <a:spAutoFit/>
          </a:bodyPr>
          <a:lstStyle/>
          <a:p>
            <a:pPr algn="ctr">
              <a:defRPr/>
            </a:pPr>
            <a:r>
              <a:rPr lang="en-GB" sz="2000" dirty="0" err="1">
                <a:solidFill>
                  <a:srgbClr val="FF6600"/>
                </a:solidFill>
              </a:rPr>
              <a:t>Limitaciones</a:t>
            </a:r>
            <a:endParaRPr lang="en-GB" sz="2000" dirty="0">
              <a:solidFill>
                <a:srgbClr val="FF6600"/>
              </a:solidFill>
            </a:endParaRPr>
          </a:p>
          <a:p>
            <a:pPr marL="457200" indent="-457200">
              <a:buFont typeface="+mj-lt"/>
              <a:buAutoNum type="arabicPeriod"/>
              <a:defRPr/>
            </a:pPr>
            <a:r>
              <a:rPr lang="en-US" sz="2000" b="0" dirty="0">
                <a:solidFill>
                  <a:srgbClr val="262673"/>
                </a:solidFill>
              </a:rPr>
              <a:t>Deben ser </a:t>
            </a:r>
            <a:r>
              <a:rPr lang="en-US" sz="2000" b="0" dirty="0" err="1">
                <a:solidFill>
                  <a:srgbClr val="262673"/>
                </a:solidFill>
              </a:rPr>
              <a:t>desarrolladas</a:t>
            </a:r>
            <a:r>
              <a:rPr lang="en-US" sz="2000" b="0" dirty="0">
                <a:solidFill>
                  <a:srgbClr val="262673"/>
                </a:solidFill>
              </a:rPr>
              <a:t> </a:t>
            </a:r>
            <a:r>
              <a:rPr lang="en-US" sz="2000" b="0" dirty="0" err="1">
                <a:solidFill>
                  <a:srgbClr val="262673"/>
                </a:solidFill>
              </a:rPr>
              <a:t>en</a:t>
            </a:r>
            <a:r>
              <a:rPr lang="en-US" sz="2000" b="0" dirty="0">
                <a:solidFill>
                  <a:srgbClr val="262673"/>
                </a:solidFill>
              </a:rPr>
              <a:t> </a:t>
            </a:r>
            <a:r>
              <a:rPr lang="en-US" sz="2000" b="0" dirty="0" err="1">
                <a:solidFill>
                  <a:srgbClr val="262673"/>
                </a:solidFill>
              </a:rPr>
              <a:t>laboratorios</a:t>
            </a:r>
            <a:r>
              <a:rPr lang="en-US" sz="2000" b="0" dirty="0">
                <a:solidFill>
                  <a:srgbClr val="262673"/>
                </a:solidFill>
              </a:rPr>
              <a:t> por </a:t>
            </a:r>
            <a:r>
              <a:rPr lang="en-US" sz="2000" b="0" dirty="0" err="1">
                <a:solidFill>
                  <a:srgbClr val="262673"/>
                </a:solidFill>
              </a:rPr>
              <a:t>profesionales</a:t>
            </a:r>
            <a:r>
              <a:rPr lang="en-US" sz="2000" b="0" dirty="0">
                <a:solidFill>
                  <a:srgbClr val="262673"/>
                </a:solidFill>
              </a:rPr>
              <a:t> </a:t>
            </a:r>
            <a:r>
              <a:rPr lang="en-US" sz="2000" b="0" dirty="0" err="1">
                <a:solidFill>
                  <a:srgbClr val="262673"/>
                </a:solidFill>
              </a:rPr>
              <a:t>especialistas</a:t>
            </a:r>
            <a:endParaRPr lang="pl-PL" sz="2000" b="0" dirty="0">
              <a:solidFill>
                <a:srgbClr val="262673"/>
              </a:solidFill>
            </a:endParaRPr>
          </a:p>
        </p:txBody>
      </p:sp>
    </p:spTree>
    <p:extLst>
      <p:ext uri="{BB962C8B-B14F-4D97-AF65-F5344CB8AC3E}">
        <p14:creationId xmlns:p14="http://schemas.microsoft.com/office/powerpoint/2010/main" val="3377758024"/>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972E258F-484A-4258-A8D2-B5D6D8DE8AD1}"/>
              </a:ext>
            </a:extLst>
          </p:cNvPr>
          <p:cNvSpPr/>
          <p:nvPr/>
        </p:nvSpPr>
        <p:spPr>
          <a:xfrm>
            <a:off x="1240054" y="2783978"/>
            <a:ext cx="2464137" cy="400110"/>
          </a:xfrm>
          <a:prstGeom prst="rect">
            <a:avLst/>
          </a:prstGeom>
        </p:spPr>
        <p:txBody>
          <a:bodyPr wrap="none">
            <a:spAutoFit/>
          </a:bodyPr>
          <a:lstStyle/>
          <a:p>
            <a:pPr algn="ctr">
              <a:defRPr/>
            </a:pPr>
            <a:r>
              <a:rPr lang="es-ES" sz="2000" dirty="0">
                <a:solidFill>
                  <a:schemeClr val="accent2">
                    <a:lumMod val="75000"/>
                  </a:schemeClr>
                </a:solidFill>
              </a:rPr>
              <a:t>Evaluación clásica</a:t>
            </a:r>
            <a:endParaRPr lang="pl-PL" sz="2000" dirty="0">
              <a:solidFill>
                <a:schemeClr val="accent2">
                  <a:lumMod val="75000"/>
                </a:schemeClr>
              </a:solidFill>
            </a:endParaRPr>
          </a:p>
        </p:txBody>
      </p:sp>
      <p:sp>
        <p:nvSpPr>
          <p:cNvPr id="15" name="Prostokąt 14">
            <a:extLst>
              <a:ext uri="{FF2B5EF4-FFF2-40B4-BE49-F238E27FC236}">
                <a16:creationId xmlns:a16="http://schemas.microsoft.com/office/drawing/2014/main" id="{3AF80AC0-6410-47F0-8D74-BCA9B29FE212}"/>
              </a:ext>
            </a:extLst>
          </p:cNvPr>
          <p:cNvSpPr/>
          <p:nvPr/>
        </p:nvSpPr>
        <p:spPr>
          <a:xfrm>
            <a:off x="2339752" y="2803738"/>
            <a:ext cx="8135938" cy="1015663"/>
          </a:xfrm>
          <a:prstGeom prst="rect">
            <a:avLst/>
          </a:prstGeom>
        </p:spPr>
        <p:txBody>
          <a:bodyPr>
            <a:spAutoFit/>
          </a:bodyPr>
          <a:lstStyle/>
          <a:p>
            <a:pPr algn="ctr">
              <a:defRPr/>
            </a:pPr>
            <a:r>
              <a:rPr lang="es-ES" sz="2000" dirty="0">
                <a:solidFill>
                  <a:schemeClr val="accent2">
                    <a:lumMod val="75000"/>
                  </a:schemeClr>
                </a:solidFill>
              </a:rPr>
              <a:t>Evaluación Instrumentada</a:t>
            </a:r>
            <a:endParaRPr lang="pl-PL" sz="2000" dirty="0">
              <a:solidFill>
                <a:schemeClr val="accent2">
                  <a:lumMod val="75000"/>
                </a:schemeClr>
              </a:solidFill>
            </a:endParaRPr>
          </a:p>
          <a:p>
            <a:pPr algn="ctr">
              <a:defRPr/>
            </a:pPr>
            <a:endParaRPr lang="pl-PL" sz="2000" b="0" dirty="0">
              <a:solidFill>
                <a:schemeClr val="accent2">
                  <a:lumMod val="75000"/>
                </a:schemeClr>
              </a:solidFill>
            </a:endParaRPr>
          </a:p>
          <a:p>
            <a:pPr algn="ctr">
              <a:defRPr/>
            </a:pPr>
            <a:endParaRPr lang="en-US" sz="2000" b="0" dirty="0">
              <a:solidFill>
                <a:schemeClr val="accent2">
                  <a:lumMod val="75000"/>
                </a:schemeClr>
              </a:solidFill>
            </a:endParaRPr>
          </a:p>
        </p:txBody>
      </p:sp>
      <p:sp>
        <p:nvSpPr>
          <p:cNvPr id="16" name="Prostokąt 15">
            <a:extLst>
              <a:ext uri="{FF2B5EF4-FFF2-40B4-BE49-F238E27FC236}">
                <a16:creationId xmlns:a16="http://schemas.microsoft.com/office/drawing/2014/main" id="{8A870613-6CFD-4434-AB5E-5E646212CC36}"/>
              </a:ext>
            </a:extLst>
          </p:cNvPr>
          <p:cNvSpPr/>
          <p:nvPr/>
        </p:nvSpPr>
        <p:spPr>
          <a:xfrm>
            <a:off x="475406" y="1812370"/>
            <a:ext cx="8135938" cy="1569660"/>
          </a:xfrm>
          <a:prstGeom prst="rect">
            <a:avLst/>
          </a:prstGeom>
        </p:spPr>
        <p:txBody>
          <a:bodyPr>
            <a:spAutoFit/>
          </a:bodyPr>
          <a:lstStyle/>
          <a:p>
            <a:pPr algn="ctr">
              <a:defRPr/>
            </a:pPr>
            <a:r>
              <a:rPr lang="es-ES" sz="2400" dirty="0">
                <a:solidFill>
                  <a:schemeClr val="accent2">
                    <a:lumMod val="75000"/>
                  </a:schemeClr>
                </a:solidFill>
              </a:rPr>
              <a:t>Evaluación Funcional</a:t>
            </a:r>
            <a:endParaRPr lang="pl-PL" sz="2400" dirty="0">
              <a:solidFill>
                <a:schemeClr val="accent2">
                  <a:lumMod val="75000"/>
                </a:schemeClr>
              </a:solidFill>
            </a:endParaRPr>
          </a:p>
          <a:p>
            <a:pPr algn="ctr">
              <a:defRPr/>
            </a:pPr>
            <a:endParaRPr lang="pl-PL" sz="2400" b="0" dirty="0">
              <a:solidFill>
                <a:schemeClr val="accent2">
                  <a:lumMod val="75000"/>
                </a:schemeClr>
              </a:solidFill>
            </a:endParaRPr>
          </a:p>
          <a:p>
            <a:pPr algn="ctr">
              <a:defRPr/>
            </a:pP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17" name="Prostokąt 16">
            <a:extLst>
              <a:ext uri="{FF2B5EF4-FFF2-40B4-BE49-F238E27FC236}">
                <a16:creationId xmlns:a16="http://schemas.microsoft.com/office/drawing/2014/main" id="{5B546A63-0716-46B5-801F-F4E682687C9A}"/>
              </a:ext>
            </a:extLst>
          </p:cNvPr>
          <p:cNvSpPr/>
          <p:nvPr/>
        </p:nvSpPr>
        <p:spPr>
          <a:xfrm>
            <a:off x="-73299" y="3763560"/>
            <a:ext cx="2589171" cy="338554"/>
          </a:xfrm>
          <a:prstGeom prst="rect">
            <a:avLst/>
          </a:prstGeom>
        </p:spPr>
        <p:txBody>
          <a:bodyPr wrap="none">
            <a:spAutoFit/>
          </a:bodyPr>
          <a:lstStyle/>
          <a:p>
            <a:pPr algn="ctr">
              <a:defRPr/>
            </a:pPr>
            <a:r>
              <a:rPr lang="es-ES" sz="1600" dirty="0">
                <a:solidFill>
                  <a:schemeClr val="accent2">
                    <a:lumMod val="75000"/>
                  </a:schemeClr>
                </a:solidFill>
              </a:rPr>
              <a:t>Métodos de observación</a:t>
            </a:r>
            <a:endParaRPr lang="pl-PL" sz="1600" b="0" dirty="0">
              <a:solidFill>
                <a:schemeClr val="accent2">
                  <a:lumMod val="75000"/>
                </a:schemeClr>
              </a:solidFill>
            </a:endParaRPr>
          </a:p>
        </p:txBody>
      </p:sp>
      <p:sp>
        <p:nvSpPr>
          <p:cNvPr id="18" name="Prostokąt 17">
            <a:extLst>
              <a:ext uri="{FF2B5EF4-FFF2-40B4-BE49-F238E27FC236}">
                <a16:creationId xmlns:a16="http://schemas.microsoft.com/office/drawing/2014/main" id="{47BBE52F-E639-4312-8028-6BF4FC17D3CA}"/>
              </a:ext>
            </a:extLst>
          </p:cNvPr>
          <p:cNvSpPr/>
          <p:nvPr/>
        </p:nvSpPr>
        <p:spPr>
          <a:xfrm>
            <a:off x="2806819" y="3756922"/>
            <a:ext cx="1758815" cy="338554"/>
          </a:xfrm>
          <a:prstGeom prst="rect">
            <a:avLst/>
          </a:prstGeom>
        </p:spPr>
        <p:txBody>
          <a:bodyPr wrap="none">
            <a:spAutoFit/>
          </a:bodyPr>
          <a:lstStyle/>
          <a:p>
            <a:pPr algn="ctr">
              <a:defRPr/>
            </a:pPr>
            <a:r>
              <a:rPr lang="es-ES" sz="1600" dirty="0">
                <a:solidFill>
                  <a:schemeClr val="accent2">
                    <a:lumMod val="75000"/>
                  </a:schemeClr>
                </a:solidFill>
              </a:rPr>
              <a:t>Escalas clínicas</a:t>
            </a:r>
            <a:endParaRPr lang="pl-PL" sz="1600" b="0" dirty="0">
              <a:solidFill>
                <a:schemeClr val="accent2">
                  <a:lumMod val="75000"/>
                </a:schemeClr>
              </a:solidFill>
            </a:endParaRPr>
          </a:p>
        </p:txBody>
      </p:sp>
      <p:sp>
        <p:nvSpPr>
          <p:cNvPr id="19" name="Prostokąt 18">
            <a:extLst>
              <a:ext uri="{FF2B5EF4-FFF2-40B4-BE49-F238E27FC236}">
                <a16:creationId xmlns:a16="http://schemas.microsoft.com/office/drawing/2014/main" id="{7D979C5A-D6C5-44CC-BA20-B38AF2CE4574}"/>
              </a:ext>
            </a:extLst>
          </p:cNvPr>
          <p:cNvSpPr/>
          <p:nvPr/>
        </p:nvSpPr>
        <p:spPr>
          <a:xfrm>
            <a:off x="5198097" y="3715562"/>
            <a:ext cx="2419252" cy="1077218"/>
          </a:xfrm>
          <a:prstGeom prst="rect">
            <a:avLst/>
          </a:prstGeom>
        </p:spPr>
        <p:txBody>
          <a:bodyPr wrap="none">
            <a:spAutoFit/>
          </a:bodyPr>
          <a:lstStyle/>
          <a:p>
            <a:pPr algn="ctr">
              <a:defRPr/>
            </a:pPr>
            <a:r>
              <a:rPr lang="es-ES" sz="1600" dirty="0">
                <a:solidFill>
                  <a:schemeClr val="accent2">
                    <a:lumMod val="75000"/>
                  </a:schemeClr>
                </a:solidFill>
              </a:rPr>
              <a:t>Pruebas de laboratorio</a:t>
            </a:r>
            <a:endParaRPr lang="pl-PL" sz="1600" dirty="0">
              <a:solidFill>
                <a:schemeClr val="accent2">
                  <a:lumMod val="75000"/>
                </a:schemeClr>
              </a:solidFill>
            </a:endParaRPr>
          </a:p>
          <a:p>
            <a:pPr marL="285750" indent="-285750" algn="ctr">
              <a:buFontTx/>
              <a:buChar char="-"/>
              <a:defRPr/>
            </a:pPr>
            <a:r>
              <a:rPr lang="es-ES" sz="1600" b="0" dirty="0">
                <a:solidFill>
                  <a:schemeClr val="accent2">
                    <a:lumMod val="75000"/>
                  </a:schemeClr>
                </a:solidFill>
              </a:rPr>
              <a:t>Análisis cinemático</a:t>
            </a:r>
          </a:p>
          <a:p>
            <a:pPr marL="285750" indent="-285750" algn="ctr">
              <a:buFontTx/>
              <a:buChar char="-"/>
              <a:defRPr/>
            </a:pPr>
            <a:r>
              <a:rPr lang="es-ES" sz="1600" b="0" dirty="0">
                <a:solidFill>
                  <a:schemeClr val="accent2">
                    <a:lumMod val="75000"/>
                  </a:schemeClr>
                </a:solidFill>
              </a:rPr>
              <a:t>Análisis dinámico</a:t>
            </a:r>
            <a:endParaRPr lang="pl-PL" sz="1600" b="0" dirty="0">
              <a:solidFill>
                <a:schemeClr val="accent2">
                  <a:lumMod val="75000"/>
                </a:schemeClr>
              </a:solidFill>
            </a:endParaRPr>
          </a:p>
          <a:p>
            <a:pPr marL="285750" indent="-285750" algn="ctr">
              <a:buFontTx/>
              <a:buChar char="-"/>
              <a:defRPr/>
            </a:pPr>
            <a:endParaRPr lang="pl-PL" sz="1600" b="0" dirty="0">
              <a:solidFill>
                <a:schemeClr val="accent2">
                  <a:lumMod val="75000"/>
                </a:schemeClr>
              </a:solidFill>
            </a:endParaRPr>
          </a:p>
        </p:txBody>
      </p:sp>
      <p:sp>
        <p:nvSpPr>
          <p:cNvPr id="20" name="Prostokąt 3">
            <a:extLst>
              <a:ext uri="{FF2B5EF4-FFF2-40B4-BE49-F238E27FC236}">
                <a16:creationId xmlns:a16="http://schemas.microsoft.com/office/drawing/2014/main" id="{525F74C2-2E43-466C-8093-20B5B003780B}"/>
              </a:ext>
            </a:extLst>
          </p:cNvPr>
          <p:cNvSpPr/>
          <p:nvPr/>
        </p:nvSpPr>
        <p:spPr>
          <a:xfrm>
            <a:off x="5004048" y="4798083"/>
            <a:ext cx="4320479" cy="830997"/>
          </a:xfrm>
          <a:prstGeom prst="rect">
            <a:avLst/>
          </a:prstGeom>
        </p:spPr>
        <p:txBody>
          <a:bodyPr wrap="square">
            <a:spAutoFit/>
          </a:bodyPr>
          <a:lstStyle/>
          <a:p>
            <a:pPr marL="457200" indent="-457200">
              <a:buFont typeface="+mj-lt"/>
              <a:buAutoNum type="arabicPeriod"/>
              <a:defRPr/>
            </a:pPr>
            <a:r>
              <a:rPr lang="en-US" sz="1200" b="0" i="1" dirty="0" err="1">
                <a:solidFill>
                  <a:schemeClr val="accent2">
                    <a:lumMod val="75000"/>
                  </a:schemeClr>
                </a:solidFill>
              </a:rPr>
              <a:t>Resultados</a:t>
            </a:r>
            <a:r>
              <a:rPr lang="en-US" sz="1200" b="0" i="1" dirty="0">
                <a:solidFill>
                  <a:schemeClr val="accent2">
                    <a:lumMod val="75000"/>
                  </a:schemeClr>
                </a:solidFill>
              </a:rPr>
              <a:t> de </a:t>
            </a:r>
            <a:r>
              <a:rPr lang="en-US" sz="1200" b="0" i="1" dirty="0" err="1">
                <a:solidFill>
                  <a:schemeClr val="accent2">
                    <a:lumMod val="75000"/>
                  </a:schemeClr>
                </a:solidFill>
              </a:rPr>
              <a:t>análisis</a:t>
            </a:r>
            <a:r>
              <a:rPr lang="en-US" sz="1200" b="0" i="1" dirty="0">
                <a:solidFill>
                  <a:schemeClr val="accent2">
                    <a:lumMod val="75000"/>
                  </a:schemeClr>
                </a:solidFill>
              </a:rPr>
              <a:t> </a:t>
            </a:r>
            <a:r>
              <a:rPr lang="en-US" sz="1200" b="0" i="1" dirty="0" err="1">
                <a:solidFill>
                  <a:schemeClr val="accent2">
                    <a:lumMod val="75000"/>
                  </a:schemeClr>
                </a:solidFill>
              </a:rPr>
              <a:t>precisos</a:t>
            </a:r>
            <a:r>
              <a:rPr lang="en-US" sz="1200" b="0" i="1" dirty="0">
                <a:solidFill>
                  <a:schemeClr val="accent2">
                    <a:lumMod val="75000"/>
                  </a:schemeClr>
                </a:solidFill>
              </a:rPr>
              <a:t> y </a:t>
            </a:r>
            <a:r>
              <a:rPr lang="en-US" sz="1200" b="0" i="1" dirty="0" err="1">
                <a:solidFill>
                  <a:schemeClr val="accent2">
                    <a:lumMod val="75000"/>
                  </a:schemeClr>
                </a:solidFill>
              </a:rPr>
              <a:t>repetibles</a:t>
            </a:r>
            <a:endParaRPr lang="en-US" sz="1200" b="0" i="1" dirty="0">
              <a:solidFill>
                <a:schemeClr val="accent2">
                  <a:lumMod val="75000"/>
                </a:schemeClr>
              </a:solidFill>
            </a:endParaRPr>
          </a:p>
          <a:p>
            <a:pPr marL="457200" indent="-457200">
              <a:buFont typeface="+mj-lt"/>
              <a:buAutoNum type="arabicPeriod"/>
              <a:defRPr/>
            </a:pPr>
            <a:r>
              <a:rPr lang="en-US" sz="1200" b="0" i="1" dirty="0" err="1">
                <a:solidFill>
                  <a:schemeClr val="accent2">
                    <a:lumMod val="75000"/>
                  </a:schemeClr>
                </a:solidFill>
              </a:rPr>
              <a:t>Medidas</a:t>
            </a:r>
            <a:r>
              <a:rPr lang="en-US" sz="1200" b="0" i="1" dirty="0">
                <a:solidFill>
                  <a:schemeClr val="accent2">
                    <a:lumMod val="75000"/>
                  </a:schemeClr>
                </a:solidFill>
              </a:rPr>
              <a:t> de </a:t>
            </a:r>
            <a:r>
              <a:rPr lang="en-US" sz="1200" b="0" i="1" dirty="0" err="1">
                <a:solidFill>
                  <a:schemeClr val="accent2">
                    <a:lumMod val="75000"/>
                  </a:schemeClr>
                </a:solidFill>
              </a:rPr>
              <a:t>muchas</a:t>
            </a:r>
            <a:r>
              <a:rPr lang="en-US" sz="1200" b="0" i="1" dirty="0">
                <a:solidFill>
                  <a:schemeClr val="accent2">
                    <a:lumMod val="75000"/>
                  </a:schemeClr>
                </a:solidFill>
              </a:rPr>
              <a:t> </a:t>
            </a:r>
            <a:r>
              <a:rPr lang="en-US" sz="1200" b="0" i="1" dirty="0" err="1">
                <a:solidFill>
                  <a:schemeClr val="accent2">
                    <a:lumMod val="75000"/>
                  </a:schemeClr>
                </a:solidFill>
              </a:rPr>
              <a:t>cantidades</a:t>
            </a:r>
            <a:endParaRPr lang="en-US" sz="1200" b="0" i="1" dirty="0">
              <a:solidFill>
                <a:schemeClr val="accent2">
                  <a:lumMod val="75000"/>
                </a:schemeClr>
              </a:solidFill>
            </a:endParaRPr>
          </a:p>
          <a:p>
            <a:pPr marL="457200" indent="-457200">
              <a:buFont typeface="+mj-lt"/>
              <a:buAutoNum type="arabicPeriod"/>
              <a:defRPr/>
            </a:pPr>
            <a:r>
              <a:rPr lang="en-US" sz="1200" b="0" i="1" dirty="0" err="1">
                <a:solidFill>
                  <a:schemeClr val="accent2">
                    <a:lumMod val="75000"/>
                  </a:schemeClr>
                </a:solidFill>
              </a:rPr>
              <a:t>Análisis</a:t>
            </a:r>
            <a:r>
              <a:rPr lang="en-US" sz="1200" b="0" i="1" dirty="0">
                <a:solidFill>
                  <a:schemeClr val="accent2">
                    <a:lumMod val="75000"/>
                  </a:schemeClr>
                </a:solidFill>
              </a:rPr>
              <a:t> </a:t>
            </a:r>
            <a:r>
              <a:rPr lang="en-US" sz="1200" b="0" i="1" dirty="0" err="1">
                <a:solidFill>
                  <a:schemeClr val="accent2">
                    <a:lumMod val="75000"/>
                  </a:schemeClr>
                </a:solidFill>
              </a:rPr>
              <a:t>funcional</a:t>
            </a:r>
            <a:r>
              <a:rPr lang="en-US" sz="1200" b="0" i="1" dirty="0">
                <a:solidFill>
                  <a:schemeClr val="accent2">
                    <a:lumMod val="75000"/>
                  </a:schemeClr>
                </a:solidFill>
              </a:rPr>
              <a:t> </a:t>
            </a:r>
            <a:r>
              <a:rPr lang="en-US" sz="1200" b="0" i="1" dirty="0" err="1">
                <a:solidFill>
                  <a:schemeClr val="accent2">
                    <a:lumMod val="75000"/>
                  </a:schemeClr>
                </a:solidFill>
              </a:rPr>
              <a:t>minucioso</a:t>
            </a:r>
            <a:endParaRPr lang="en-US" sz="1200" b="0" i="1" dirty="0">
              <a:solidFill>
                <a:schemeClr val="accent2">
                  <a:lumMod val="75000"/>
                </a:schemeClr>
              </a:solidFill>
            </a:endParaRPr>
          </a:p>
          <a:p>
            <a:pPr marL="457200" indent="-457200">
              <a:buFont typeface="+mj-lt"/>
              <a:buAutoNum type="arabicPeriod"/>
              <a:defRPr/>
            </a:pPr>
            <a:r>
              <a:rPr lang="en-US" sz="1200" b="0" i="1" dirty="0" err="1">
                <a:solidFill>
                  <a:schemeClr val="accent2">
                    <a:lumMod val="75000"/>
                  </a:schemeClr>
                </a:solidFill>
              </a:rPr>
              <a:t>Análisis</a:t>
            </a:r>
            <a:r>
              <a:rPr lang="en-US" sz="1200" b="0" i="1" dirty="0">
                <a:solidFill>
                  <a:schemeClr val="accent2">
                    <a:lumMod val="75000"/>
                  </a:schemeClr>
                </a:solidFill>
              </a:rPr>
              <a:t> </a:t>
            </a:r>
            <a:r>
              <a:rPr lang="en-US" sz="1200" b="0" i="1" dirty="0" err="1">
                <a:solidFill>
                  <a:schemeClr val="accent2">
                    <a:lumMod val="75000"/>
                  </a:schemeClr>
                </a:solidFill>
              </a:rPr>
              <a:t>objetivo</a:t>
            </a:r>
            <a:r>
              <a:rPr lang="en-US" sz="1200" b="0" i="1" dirty="0">
                <a:solidFill>
                  <a:schemeClr val="accent2">
                    <a:lumMod val="75000"/>
                  </a:schemeClr>
                </a:solidFill>
              </a:rPr>
              <a:t> </a:t>
            </a:r>
          </a:p>
        </p:txBody>
      </p:sp>
      <p:sp>
        <p:nvSpPr>
          <p:cNvPr id="21" name="Prostokąt 3">
            <a:extLst>
              <a:ext uri="{FF2B5EF4-FFF2-40B4-BE49-F238E27FC236}">
                <a16:creationId xmlns:a16="http://schemas.microsoft.com/office/drawing/2014/main" id="{CC8683C0-DD75-4F75-9E82-73B7C257F838}"/>
              </a:ext>
            </a:extLst>
          </p:cNvPr>
          <p:cNvSpPr/>
          <p:nvPr/>
        </p:nvSpPr>
        <p:spPr>
          <a:xfrm>
            <a:off x="372242" y="4760927"/>
            <a:ext cx="4320479" cy="1015663"/>
          </a:xfrm>
          <a:prstGeom prst="rect">
            <a:avLst/>
          </a:prstGeom>
        </p:spPr>
        <p:txBody>
          <a:bodyPr wrap="square">
            <a:spAutoFit/>
          </a:bodyPr>
          <a:lstStyle/>
          <a:p>
            <a:pPr marL="457200" indent="-457200">
              <a:buFont typeface="+mj-lt"/>
              <a:buAutoNum type="arabicPeriod"/>
              <a:defRPr/>
            </a:pPr>
            <a:r>
              <a:rPr lang="es-ES" sz="1200" b="0" i="1" dirty="0">
                <a:solidFill>
                  <a:schemeClr val="accent2">
                    <a:lumMod val="75000"/>
                  </a:schemeClr>
                </a:solidFill>
              </a:rPr>
              <a:t>No requieren mucho tiempo</a:t>
            </a:r>
          </a:p>
          <a:p>
            <a:pPr marL="457200" indent="-457200">
              <a:buFont typeface="+mj-lt"/>
              <a:buAutoNum type="arabicPeriod"/>
              <a:defRPr/>
            </a:pPr>
            <a:r>
              <a:rPr lang="es-ES" sz="1200" b="0" i="1" dirty="0">
                <a:solidFill>
                  <a:schemeClr val="accent2">
                    <a:lumMod val="75000"/>
                  </a:schemeClr>
                </a:solidFill>
              </a:rPr>
              <a:t>No requieren equipo especializado</a:t>
            </a:r>
          </a:p>
          <a:p>
            <a:pPr marL="457200" indent="-457200">
              <a:buFont typeface="+mj-lt"/>
              <a:buAutoNum type="arabicPeriod"/>
              <a:defRPr/>
            </a:pPr>
            <a:r>
              <a:rPr lang="es-ES" sz="1200" b="0" i="1" dirty="0">
                <a:solidFill>
                  <a:schemeClr val="accent2">
                    <a:lumMod val="75000"/>
                  </a:schemeClr>
                </a:solidFill>
              </a:rPr>
              <a:t>Se pueden realizar en entornos clínicos.</a:t>
            </a:r>
          </a:p>
          <a:p>
            <a:pPr marL="457200" indent="-457200">
              <a:buFont typeface="+mj-lt"/>
              <a:buAutoNum type="arabicPeriod"/>
              <a:defRPr/>
            </a:pPr>
            <a:r>
              <a:rPr lang="es-ES" sz="1200" b="0" i="1" dirty="0">
                <a:solidFill>
                  <a:schemeClr val="accent2">
                    <a:lumMod val="75000"/>
                  </a:schemeClr>
                </a:solidFill>
              </a:rPr>
              <a:t>Pueden ser realizados por una persona después de un breve entrenamiento. </a:t>
            </a:r>
            <a:endParaRPr lang="en-US" sz="1200" b="0" i="1" dirty="0">
              <a:solidFill>
                <a:schemeClr val="accent2">
                  <a:lumMod val="75000"/>
                </a:schemeClr>
              </a:solidFill>
            </a:endParaRPr>
          </a:p>
        </p:txBody>
      </p:sp>
      <p:cxnSp>
        <p:nvCxnSpPr>
          <p:cNvPr id="4" name="Łącznik prosty ze strzałką 3">
            <a:extLst>
              <a:ext uri="{FF2B5EF4-FFF2-40B4-BE49-F238E27FC236}">
                <a16:creationId xmlns:a16="http://schemas.microsoft.com/office/drawing/2014/main" id="{635E4001-D56B-43B9-B7B3-FEB3CA95EB21}"/>
              </a:ext>
            </a:extLst>
          </p:cNvPr>
          <p:cNvCxnSpPr>
            <a:cxnSpLocks/>
          </p:cNvCxnSpPr>
          <p:nvPr/>
        </p:nvCxnSpPr>
        <p:spPr bwMode="auto">
          <a:xfrm flipH="1">
            <a:off x="2863721" y="2204864"/>
            <a:ext cx="556152" cy="598874"/>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Łącznik prosty ze strzałką 22">
            <a:extLst>
              <a:ext uri="{FF2B5EF4-FFF2-40B4-BE49-F238E27FC236}">
                <a16:creationId xmlns:a16="http://schemas.microsoft.com/office/drawing/2014/main" id="{359CB886-3CB3-4F47-836D-34250687547A}"/>
              </a:ext>
            </a:extLst>
          </p:cNvPr>
          <p:cNvCxnSpPr>
            <a:cxnSpLocks/>
          </p:cNvCxnSpPr>
          <p:nvPr/>
        </p:nvCxnSpPr>
        <p:spPr bwMode="auto">
          <a:xfrm>
            <a:off x="5537728" y="2228226"/>
            <a:ext cx="540919" cy="575512"/>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Łącznik prosty ze strzałką 24">
            <a:extLst>
              <a:ext uri="{FF2B5EF4-FFF2-40B4-BE49-F238E27FC236}">
                <a16:creationId xmlns:a16="http://schemas.microsoft.com/office/drawing/2014/main" id="{B0A9C3A1-FB15-4B95-A42A-2A5DA35FC406}"/>
              </a:ext>
            </a:extLst>
          </p:cNvPr>
          <p:cNvCxnSpPr>
            <a:cxnSpLocks/>
          </p:cNvCxnSpPr>
          <p:nvPr/>
        </p:nvCxnSpPr>
        <p:spPr bwMode="auto">
          <a:xfrm>
            <a:off x="6516216" y="3159124"/>
            <a:ext cx="0" cy="604436"/>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Łącznik prosty ze strzałką 26">
            <a:extLst>
              <a:ext uri="{FF2B5EF4-FFF2-40B4-BE49-F238E27FC236}">
                <a16:creationId xmlns:a16="http://schemas.microsoft.com/office/drawing/2014/main" id="{D4CD6CDE-73F9-4339-AD46-4615DB94B3BC}"/>
              </a:ext>
            </a:extLst>
          </p:cNvPr>
          <p:cNvCxnSpPr>
            <a:cxnSpLocks/>
          </p:cNvCxnSpPr>
          <p:nvPr/>
        </p:nvCxnSpPr>
        <p:spPr bwMode="auto">
          <a:xfrm>
            <a:off x="3141797" y="3182491"/>
            <a:ext cx="288717" cy="581069"/>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Łącznik prosty ze strzałką 28">
            <a:extLst>
              <a:ext uri="{FF2B5EF4-FFF2-40B4-BE49-F238E27FC236}">
                <a16:creationId xmlns:a16="http://schemas.microsoft.com/office/drawing/2014/main" id="{CD2A5371-6555-4167-8E43-C9BD8694D6BB}"/>
              </a:ext>
            </a:extLst>
          </p:cNvPr>
          <p:cNvCxnSpPr>
            <a:cxnSpLocks/>
          </p:cNvCxnSpPr>
          <p:nvPr/>
        </p:nvCxnSpPr>
        <p:spPr bwMode="auto">
          <a:xfrm flipH="1">
            <a:off x="1355243" y="3237433"/>
            <a:ext cx="360861" cy="548928"/>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Prostokąt: zaokrąglone rogi 21">
            <a:extLst>
              <a:ext uri="{FF2B5EF4-FFF2-40B4-BE49-F238E27FC236}">
                <a16:creationId xmlns:a16="http://schemas.microsoft.com/office/drawing/2014/main" id="{4F1A4C93-3A8B-4EBF-917E-B72C0EBF3CE6}"/>
              </a:ext>
            </a:extLst>
          </p:cNvPr>
          <p:cNvSpPr/>
          <p:nvPr/>
        </p:nvSpPr>
        <p:spPr bwMode="auto">
          <a:xfrm>
            <a:off x="251520" y="4632230"/>
            <a:ext cx="4441201" cy="1144359"/>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32" name="Prostokąt: zaokrąglone rogi 31">
            <a:extLst>
              <a:ext uri="{FF2B5EF4-FFF2-40B4-BE49-F238E27FC236}">
                <a16:creationId xmlns:a16="http://schemas.microsoft.com/office/drawing/2014/main" id="{9B921A84-4385-489F-A324-157E83368DE5}"/>
              </a:ext>
            </a:extLst>
          </p:cNvPr>
          <p:cNvSpPr/>
          <p:nvPr/>
        </p:nvSpPr>
        <p:spPr bwMode="auto">
          <a:xfrm>
            <a:off x="4725670" y="4624411"/>
            <a:ext cx="3914300" cy="1077218"/>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24" name="Prostokąt 23">
            <a:extLst>
              <a:ext uri="{FF2B5EF4-FFF2-40B4-BE49-F238E27FC236}">
                <a16:creationId xmlns:a16="http://schemas.microsoft.com/office/drawing/2014/main" id="{F8546629-6863-431F-ACCB-2F9B1E200D42}"/>
              </a:ext>
            </a:extLst>
          </p:cNvPr>
          <p:cNvSpPr/>
          <p:nvPr/>
        </p:nvSpPr>
        <p:spPr>
          <a:xfrm>
            <a:off x="504031" y="836712"/>
            <a:ext cx="8135938" cy="461665"/>
          </a:xfrm>
          <a:prstGeom prst="rect">
            <a:avLst/>
          </a:prstGeom>
        </p:spPr>
        <p:txBody>
          <a:bodyPr>
            <a:spAutoFit/>
          </a:bodyPr>
          <a:lstStyle/>
          <a:p>
            <a:pPr algn="ctr">
              <a:defRPr/>
            </a:pPr>
            <a:r>
              <a:rPr lang="es-ES" sz="2400" dirty="0">
                <a:solidFill>
                  <a:schemeClr val="accent2">
                    <a:lumMod val="75000"/>
                  </a:schemeClr>
                </a:solidFill>
              </a:rPr>
              <a:t>Mapa conceptual</a:t>
            </a:r>
            <a:endParaRPr lang="en-US" sz="2400" b="0" dirty="0">
              <a:solidFill>
                <a:schemeClr val="accent2">
                  <a:lumMod val="75000"/>
                </a:schemeClr>
              </a:solidFill>
            </a:endParaRPr>
          </a:p>
        </p:txBody>
      </p:sp>
    </p:spTree>
    <p:extLst>
      <p:ext uri="{BB962C8B-B14F-4D97-AF65-F5344CB8AC3E}">
        <p14:creationId xmlns:p14="http://schemas.microsoft.com/office/powerpoint/2010/main" val="518107825"/>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461665"/>
          </a:xfrm>
          <a:prstGeom prst="rect">
            <a:avLst/>
          </a:prstGeom>
        </p:spPr>
        <p:txBody>
          <a:bodyPr>
            <a:spAutoFit/>
          </a:bodyPr>
          <a:lstStyle/>
          <a:p>
            <a:pPr algn="ctr">
              <a:defRPr/>
            </a:pPr>
            <a:r>
              <a:rPr lang="en-GB" sz="2400" dirty="0">
                <a:solidFill>
                  <a:schemeClr val="accent2">
                    <a:lumMod val="75000"/>
                  </a:schemeClr>
                </a:solidFill>
              </a:rPr>
              <a:t>Ideas clave</a:t>
            </a:r>
            <a:endParaRPr lang="en-US" sz="2400" b="0" dirty="0">
              <a:solidFill>
                <a:schemeClr val="accent2">
                  <a:lumMod val="75000"/>
                </a:schemeClr>
              </a:solidFill>
            </a:endParaRPr>
          </a:p>
        </p:txBody>
      </p:sp>
      <p:sp>
        <p:nvSpPr>
          <p:cNvPr id="15" name="Prostokąt 14">
            <a:extLst>
              <a:ext uri="{FF2B5EF4-FFF2-40B4-BE49-F238E27FC236}">
                <a16:creationId xmlns:a16="http://schemas.microsoft.com/office/drawing/2014/main" id="{3AF80AC0-6410-47F0-8D74-BCA9B29FE212}"/>
              </a:ext>
            </a:extLst>
          </p:cNvPr>
          <p:cNvSpPr/>
          <p:nvPr/>
        </p:nvSpPr>
        <p:spPr>
          <a:xfrm>
            <a:off x="478002" y="1844824"/>
            <a:ext cx="8028384" cy="3970318"/>
          </a:xfrm>
          <a:prstGeom prst="rect">
            <a:avLst/>
          </a:prstGeom>
        </p:spPr>
        <p:txBody>
          <a:bodyPr wrap="square">
            <a:spAutoFit/>
          </a:bodyPr>
          <a:lstStyle/>
          <a:p>
            <a:pPr marL="457200" indent="-468000" algn="just">
              <a:buFont typeface="+mj-lt"/>
              <a:buAutoNum type="arabicPeriod"/>
              <a:defRPr/>
            </a:pPr>
            <a:r>
              <a:rPr lang="es-ES" sz="1800" b="0" dirty="0">
                <a:solidFill>
                  <a:schemeClr val="accent2"/>
                </a:solidFill>
              </a:rPr>
              <a:t>La evaluación funcional es una evaluación integral de las capacidades físicas y funcionales, que se lleva a cabo mediante pruebas mensurables.</a:t>
            </a:r>
          </a:p>
          <a:p>
            <a:pPr marL="457200" indent="-468000" algn="just">
              <a:buFont typeface="+mj-lt"/>
              <a:buAutoNum type="arabicPeriod"/>
              <a:defRPr/>
            </a:pPr>
            <a:endParaRPr lang="es-ES" sz="1800" b="0" dirty="0">
              <a:solidFill>
                <a:schemeClr val="accent2"/>
              </a:solidFill>
            </a:endParaRPr>
          </a:p>
          <a:p>
            <a:pPr marL="457200" indent="-468000" algn="just">
              <a:buFont typeface="+mj-lt"/>
              <a:buAutoNum type="arabicPeriod"/>
              <a:defRPr/>
            </a:pPr>
            <a:r>
              <a:rPr lang="es-ES" sz="1800" b="0" dirty="0">
                <a:solidFill>
                  <a:schemeClr val="accent2"/>
                </a:solidFill>
              </a:rPr>
              <a:t>En la evaluación funcional, es posible utilizar herramientas clínicas clásicas y dispositivos de medición avanzados.</a:t>
            </a:r>
          </a:p>
          <a:p>
            <a:pPr marL="457200" indent="-468000" algn="just">
              <a:buFont typeface="+mj-lt"/>
              <a:buAutoNum type="arabicPeriod"/>
              <a:defRPr/>
            </a:pPr>
            <a:endParaRPr lang="es-ES" sz="1800" b="0" dirty="0">
              <a:solidFill>
                <a:schemeClr val="accent2"/>
              </a:solidFill>
            </a:endParaRPr>
          </a:p>
          <a:p>
            <a:pPr marL="457200" indent="-468000" algn="just">
              <a:buFont typeface="+mj-lt"/>
              <a:buAutoNum type="arabicPeriod"/>
              <a:defRPr/>
            </a:pPr>
            <a:r>
              <a:rPr lang="es-ES" sz="1800" b="0" dirty="0">
                <a:solidFill>
                  <a:schemeClr val="accent2"/>
                </a:solidFill>
              </a:rPr>
              <a:t>El enfoque clínico incluye con mayor frecuencia pruebas funcionales que permiten una evaluación rápida pero poco precisa del nivel funcional de los pacientes.</a:t>
            </a:r>
          </a:p>
          <a:p>
            <a:pPr marL="457200" indent="-468000" algn="just">
              <a:buFont typeface="+mj-lt"/>
              <a:buAutoNum type="arabicPeriod"/>
              <a:defRPr/>
            </a:pPr>
            <a:endParaRPr lang="es-ES" sz="1800" b="0" dirty="0">
              <a:solidFill>
                <a:schemeClr val="accent2"/>
              </a:solidFill>
            </a:endParaRPr>
          </a:p>
          <a:p>
            <a:pPr marL="457200" indent="-468000" algn="just">
              <a:buFont typeface="+mj-lt"/>
              <a:buAutoNum type="arabicPeriod"/>
              <a:defRPr/>
            </a:pPr>
            <a:r>
              <a:rPr lang="es-ES" sz="1800" b="0" dirty="0">
                <a:solidFill>
                  <a:schemeClr val="accent2"/>
                </a:solidFill>
              </a:rPr>
              <a:t>El análisis instrumental proporciona información precisa sobre la movilidad de los pacientes, pero requiere equipo de medición profesional y personal capacitado</a:t>
            </a:r>
            <a:endParaRPr lang="en-US" sz="2000" b="0" dirty="0">
              <a:solidFill>
                <a:schemeClr val="accent2"/>
              </a:solidFill>
            </a:endParaRPr>
          </a:p>
        </p:txBody>
      </p:sp>
    </p:spTree>
    <p:extLst>
      <p:ext uri="{BB962C8B-B14F-4D97-AF65-F5344CB8AC3E}">
        <p14:creationId xmlns:p14="http://schemas.microsoft.com/office/powerpoint/2010/main" val="1128677722"/>
      </p:ext>
    </p:extLst>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461665"/>
          </a:xfrm>
          <a:prstGeom prst="rect">
            <a:avLst/>
          </a:prstGeom>
        </p:spPr>
        <p:txBody>
          <a:bodyPr>
            <a:spAutoFit/>
          </a:bodyPr>
          <a:lstStyle/>
          <a:p>
            <a:pPr algn="ctr">
              <a:defRPr/>
            </a:pPr>
            <a:r>
              <a:rPr lang="pl-PL" sz="2400" dirty="0">
                <a:solidFill>
                  <a:schemeClr val="accent2">
                    <a:lumMod val="75000"/>
                  </a:schemeClr>
                </a:solidFill>
              </a:rPr>
              <a:t>Bibliogra</a:t>
            </a:r>
            <a:r>
              <a:rPr lang="es-ES" sz="2400" dirty="0">
                <a:solidFill>
                  <a:schemeClr val="accent2">
                    <a:lumMod val="75000"/>
                  </a:schemeClr>
                </a:solidFill>
              </a:rPr>
              <a:t>fía</a:t>
            </a:r>
            <a:r>
              <a:rPr lang="pl-PL" sz="2400" dirty="0">
                <a:solidFill>
                  <a:schemeClr val="accent2">
                    <a:lumMod val="75000"/>
                  </a:schemeClr>
                </a:solidFill>
              </a:rPr>
              <a:t> </a:t>
            </a:r>
            <a:endParaRPr lang="en-US" sz="2400" b="0" dirty="0">
              <a:solidFill>
                <a:schemeClr val="accent2">
                  <a:lumMod val="75000"/>
                </a:schemeClr>
              </a:solidFill>
            </a:endParaRPr>
          </a:p>
        </p:txBody>
      </p:sp>
      <p:sp>
        <p:nvSpPr>
          <p:cNvPr id="3" name="Prostokąt 2">
            <a:extLst>
              <a:ext uri="{FF2B5EF4-FFF2-40B4-BE49-F238E27FC236}">
                <a16:creationId xmlns:a16="http://schemas.microsoft.com/office/drawing/2014/main" id="{5F962B71-7EDE-4A14-9CE9-1FC77C0D165C}"/>
              </a:ext>
            </a:extLst>
          </p:cNvPr>
          <p:cNvSpPr/>
          <p:nvPr/>
        </p:nvSpPr>
        <p:spPr>
          <a:xfrm>
            <a:off x="683568" y="2135088"/>
            <a:ext cx="7956401" cy="3785652"/>
          </a:xfrm>
          <a:prstGeom prst="rect">
            <a:avLst/>
          </a:prstGeom>
        </p:spPr>
        <p:txBody>
          <a:bodyPr wrap="square">
            <a:spAutoFit/>
          </a:bodyPr>
          <a:lstStyle/>
          <a:p>
            <a:pPr marL="228600" indent="-228600">
              <a:buFont typeface="+mj-lt"/>
              <a:buAutoNum type="arabicPeriod"/>
            </a:pPr>
            <a:r>
              <a:rPr lang="pl-PL" sz="2000" b="0" dirty="0">
                <a:solidFill>
                  <a:srgbClr val="262673"/>
                </a:solidFill>
              </a:rPr>
              <a:t>https://www.lifemark.ca/services/fae 15.01.2020</a:t>
            </a:r>
          </a:p>
          <a:p>
            <a:pPr marL="228600" indent="-228600">
              <a:buFont typeface="+mj-lt"/>
              <a:buAutoNum type="arabicPeriod"/>
            </a:pPr>
            <a:r>
              <a:rPr lang="pl-PL" sz="2000" b="0" dirty="0">
                <a:solidFill>
                  <a:srgbClr val="262673"/>
                </a:solidFill>
              </a:rPr>
              <a:t>http://triclinium.pl/badania-kliniczne/ 15.01.2020</a:t>
            </a:r>
          </a:p>
          <a:p>
            <a:pPr marL="228600" indent="-228600">
              <a:buFont typeface="+mj-lt"/>
              <a:buAutoNum type="arabicPeriod"/>
            </a:pPr>
            <a:r>
              <a:rPr lang="pl-PL" sz="2000" b="0" dirty="0">
                <a:solidFill>
                  <a:srgbClr val="262673"/>
                </a:solidFill>
              </a:rPr>
              <a:t>https://cerebralpalsy.org.au/our-research/about-cerebral-palsy/what-is-cerebral-palsy/severity-of-cerebral-palsy/gross-motor-function-classification-system/ 15.01.2020</a:t>
            </a:r>
          </a:p>
          <a:p>
            <a:pPr marL="228600" indent="-228600">
              <a:buFont typeface="+mj-lt"/>
              <a:buAutoNum type="arabicPeriod"/>
            </a:pPr>
            <a:r>
              <a:rPr lang="pl-PL" sz="2000" b="0" dirty="0">
                <a:solidFill>
                  <a:srgbClr val="262673"/>
                </a:solidFill>
              </a:rPr>
              <a:t>https://x10therapy.com/wp-content/uploads/2019/08/TUG-TEST.jpg 15.01.2020</a:t>
            </a:r>
          </a:p>
          <a:p>
            <a:pPr marL="228600" indent="-228600">
              <a:buFont typeface="+mj-lt"/>
              <a:buAutoNum type="arabicPeriod"/>
            </a:pPr>
            <a:r>
              <a:rPr lang="pl-PL" sz="2000" b="0" dirty="0">
                <a:solidFill>
                  <a:srgbClr val="262673"/>
                </a:solidFill>
              </a:rPr>
              <a:t>http://dpssopot.pl/wp-content/uploads/2014/06/ 15.01.2020</a:t>
            </a:r>
          </a:p>
          <a:p>
            <a:pPr marL="228600" indent="-228600">
              <a:buFont typeface="+mj-lt"/>
              <a:buAutoNum type="arabicPeriod"/>
            </a:pPr>
            <a:r>
              <a:rPr lang="pl-PL" sz="2000" b="0" dirty="0">
                <a:solidFill>
                  <a:srgbClr val="262673"/>
                </a:solidFill>
              </a:rPr>
              <a:t>https://www.ncn.gov.pl/finansowanie-nauki/przyklady-projektow/switonski 15.01.2020</a:t>
            </a:r>
          </a:p>
          <a:p>
            <a:pPr marL="228600" indent="-228600">
              <a:buFont typeface="+mj-lt"/>
              <a:buAutoNum type="arabicPeriod"/>
            </a:pPr>
            <a:r>
              <a:rPr lang="pl-PL" sz="2000" b="0" dirty="0">
                <a:solidFill>
                  <a:srgbClr val="262673"/>
                </a:solidFill>
              </a:rPr>
              <a:t>https://www.xsens.com/ 15.01.2020</a:t>
            </a:r>
          </a:p>
          <a:p>
            <a:pPr marL="228600" indent="-228600">
              <a:buFont typeface="+mj-lt"/>
              <a:buAutoNum type="arabicPeriod"/>
            </a:pPr>
            <a:r>
              <a:rPr lang="pl-PL" sz="2000" b="0" dirty="0">
                <a:solidFill>
                  <a:srgbClr val="262673"/>
                </a:solidFill>
              </a:rPr>
              <a:t>https://technomex.pl/ 15.01.2020</a:t>
            </a:r>
          </a:p>
        </p:txBody>
      </p:sp>
    </p:spTree>
    <p:extLst>
      <p:ext uri="{BB962C8B-B14F-4D97-AF65-F5344CB8AC3E}">
        <p14:creationId xmlns:p14="http://schemas.microsoft.com/office/powerpoint/2010/main" val="2755679328"/>
      </p:ext>
    </p:extLst>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3D39BF-8C73-470E-AD76-38798680067D}"/>
              </a:ext>
            </a:extLst>
          </p:cNvPr>
          <p:cNvSpPr txBox="1"/>
          <p:nvPr/>
        </p:nvSpPr>
        <p:spPr>
          <a:xfrm>
            <a:off x="325150" y="4635133"/>
            <a:ext cx="8493700" cy="954107"/>
          </a:xfrm>
          <a:prstGeom prst="rect">
            <a:avLst/>
          </a:prstGeom>
          <a:noFill/>
        </p:spPr>
        <p:txBody>
          <a:bodyPr wrap="square" rtlCol="0">
            <a:spAutoFit/>
          </a:bodyPr>
          <a:ls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a:lstStyle>
          <a:p>
            <a:pPr algn="just"/>
            <a:r>
              <a:rPr lang="es-ES" sz="1400" b="0" i="0" u="none" strike="noStrike" baseline="0" dirty="0">
                <a:solidFill>
                  <a:srgbClr val="262673"/>
                </a:solidFill>
                <a:latin typeface="Verdana" panose="020B0604030504040204" pitchFamily="34" charset="0"/>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 </a:t>
            </a:r>
            <a:r>
              <a:rPr lang="es-ES" sz="1400" b="0" i="0" u="none" strike="noStrik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346731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1200329"/>
          </a:xfrm>
          <a:prstGeom prst="rect">
            <a:avLst/>
          </a:prstGeom>
        </p:spPr>
        <p:txBody>
          <a:bodyPr>
            <a:spAutoFit/>
          </a:bodyPr>
          <a:lstStyle/>
          <a:p>
            <a:pPr algn="ctr">
              <a:defRPr/>
            </a:pPr>
            <a:r>
              <a:rPr lang="es-ES" sz="2400" dirty="0">
                <a:solidFill>
                  <a:schemeClr val="accent2">
                    <a:lumMod val="75000"/>
                  </a:schemeClr>
                </a:solidFill>
              </a:rPr>
              <a:t>¿Por qué y cuándo realizamos la evaluación de habilidades funcionales? </a:t>
            </a: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510758" y="1911890"/>
            <a:ext cx="7992888" cy="3893374"/>
          </a:xfrm>
          <a:prstGeom prst="rect">
            <a:avLst/>
          </a:prstGeom>
        </p:spPr>
        <p:txBody>
          <a:bodyPr wrap="square">
            <a:spAutoFit/>
          </a:bodyPr>
          <a:lstStyle/>
          <a:p>
            <a:pPr algn="just">
              <a:defRPr/>
            </a:pPr>
            <a:r>
              <a:rPr lang="es-ES" sz="1900" b="0" dirty="0">
                <a:solidFill>
                  <a:schemeClr val="accent2">
                    <a:lumMod val="75000"/>
                  </a:schemeClr>
                </a:solidFill>
              </a:rPr>
              <a:t>Dependiendo de la naturaleza de su lesión y del tipo de trabajo que realiza, antes de regresar al trabajo después de una lesión o accidente, se puede usar una evaluación de habilidades funcionales para ayudar a determinar sus habilidades y describir los riesgos inmediatos o a largo plazo de volver a la normalidad funciones en el trabajo.</a:t>
            </a:r>
          </a:p>
          <a:p>
            <a:pPr algn="just">
              <a:defRPr/>
            </a:pPr>
            <a:endParaRPr lang="es-ES" sz="1900" b="0" dirty="0">
              <a:solidFill>
                <a:schemeClr val="accent2">
                  <a:lumMod val="75000"/>
                </a:schemeClr>
              </a:solidFill>
            </a:endParaRPr>
          </a:p>
          <a:p>
            <a:pPr algn="just">
              <a:defRPr/>
            </a:pPr>
            <a:r>
              <a:rPr lang="es-ES" sz="1900" b="0" dirty="0">
                <a:solidFill>
                  <a:schemeClr val="accent2">
                    <a:lumMod val="75000"/>
                  </a:schemeClr>
                </a:solidFill>
              </a:rPr>
              <a:t>El propósito del EF es identificar objetivamente las deficiencias o discapacidades y cómo pueden afectar su capacidad para regresar a ciertas partes o todas sus tareas laborales normales.</a:t>
            </a:r>
          </a:p>
          <a:p>
            <a:pPr algn="just">
              <a:defRPr/>
            </a:pPr>
            <a:endParaRPr lang="es-ES" sz="1900" b="0" dirty="0">
              <a:solidFill>
                <a:schemeClr val="accent2">
                  <a:lumMod val="75000"/>
                </a:schemeClr>
              </a:solidFill>
            </a:endParaRPr>
          </a:p>
          <a:p>
            <a:pPr algn="just">
              <a:defRPr/>
            </a:pPr>
            <a:r>
              <a:rPr lang="es-ES" sz="1900" b="0" dirty="0">
                <a:solidFill>
                  <a:schemeClr val="accent2">
                    <a:lumMod val="75000"/>
                  </a:schemeClr>
                </a:solidFill>
              </a:rPr>
              <a:t>La EF también puede determinar qué modificaciones o restricciones laborales se requieren para proteger sus capacidades actuales y prevenir lesiones futuras. </a:t>
            </a:r>
            <a:endParaRPr lang="pl-PL" sz="1900" b="0" dirty="0">
              <a:solidFill>
                <a:schemeClr val="accent2">
                  <a:lumMod val="75000"/>
                </a:schemeClr>
              </a:solidFill>
            </a:endParaRPr>
          </a:p>
        </p:txBody>
      </p:sp>
      <p:sp>
        <p:nvSpPr>
          <p:cNvPr id="10" name="CuadroTexto 2">
            <a:extLst>
              <a:ext uri="{FF2B5EF4-FFF2-40B4-BE49-F238E27FC236}">
                <a16:creationId xmlns:a16="http://schemas.microsoft.com/office/drawing/2014/main" id="{8CF7B412-DB35-474B-8D53-5ECD5ECFDB23}"/>
              </a:ext>
            </a:extLst>
          </p:cNvPr>
          <p:cNvSpPr txBox="1"/>
          <p:nvPr/>
        </p:nvSpPr>
        <p:spPr>
          <a:xfrm>
            <a:off x="5436096" y="5826169"/>
            <a:ext cx="3672408" cy="246221"/>
          </a:xfrm>
          <a:prstGeom prst="rect">
            <a:avLst/>
          </a:prstGeom>
          <a:noFill/>
        </p:spPr>
        <p:txBody>
          <a:bodyPr wrap="square" rtlCol="0">
            <a:spAutoFit/>
          </a:bodyPr>
          <a:lstStyle/>
          <a:p>
            <a:pPr algn="just"/>
            <a:r>
              <a:rPr lang="pl-PL" i="1" dirty="0">
                <a:solidFill>
                  <a:schemeClr val="accent2"/>
                </a:solidFill>
              </a:rPr>
              <a:t>Source: https://www.lifemark.ca/services/fae 15.01.2020</a:t>
            </a:r>
            <a:endParaRPr lang="en-GB" i="1" dirty="0">
              <a:solidFill>
                <a:schemeClr val="accent2"/>
              </a:solidFill>
            </a:endParaRPr>
          </a:p>
        </p:txBody>
      </p:sp>
    </p:spTree>
    <p:extLst>
      <p:ext uri="{BB962C8B-B14F-4D97-AF65-F5344CB8AC3E}">
        <p14:creationId xmlns:p14="http://schemas.microsoft.com/office/powerpoint/2010/main" val="3082835779"/>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3">
            <a:extLst>
              <a:ext uri="{FF2B5EF4-FFF2-40B4-BE49-F238E27FC236}">
                <a16:creationId xmlns:a16="http://schemas.microsoft.com/office/drawing/2014/main" id="{84A56E44-59D4-4569-8C80-F6FB2BDE6033}"/>
              </a:ext>
            </a:extLst>
          </p:cNvPr>
          <p:cNvSpPr/>
          <p:nvPr/>
        </p:nvSpPr>
        <p:spPr>
          <a:xfrm>
            <a:off x="510758" y="1916832"/>
            <a:ext cx="7992888" cy="378565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algn="ctr">
              <a:defRPr/>
            </a:pPr>
            <a:r>
              <a:rPr lang="es-ES" sz="2000" b="0" dirty="0">
                <a:solidFill>
                  <a:schemeClr val="accent2">
                    <a:lumMod val="75000"/>
                  </a:schemeClr>
                </a:solidFill>
              </a:rPr>
              <a:t>Después de una lesión, como resultado de una enfermedad o accidente.</a:t>
            </a:r>
          </a:p>
          <a:p>
            <a:pPr algn="ctr">
              <a:defRPr/>
            </a:pPr>
            <a:endParaRPr lang="es-ES" sz="2000" b="0" dirty="0">
              <a:solidFill>
                <a:schemeClr val="accent2">
                  <a:lumMod val="75000"/>
                </a:schemeClr>
              </a:solidFill>
            </a:endParaRPr>
          </a:p>
          <a:p>
            <a:pPr algn="ctr">
              <a:defRPr/>
            </a:pPr>
            <a:r>
              <a:rPr lang="es-ES" sz="2000" b="0" dirty="0">
                <a:solidFill>
                  <a:schemeClr val="accent2">
                    <a:lumMod val="75000"/>
                  </a:schemeClr>
                </a:solidFill>
              </a:rPr>
              <a:t>Al determinar las disfunciones motoras.</a:t>
            </a:r>
          </a:p>
          <a:p>
            <a:pPr algn="ctr">
              <a:defRPr/>
            </a:pPr>
            <a:endParaRPr lang="es-ES" sz="2000" b="0" dirty="0">
              <a:solidFill>
                <a:schemeClr val="accent2">
                  <a:lumMod val="75000"/>
                </a:schemeClr>
              </a:solidFill>
            </a:endParaRPr>
          </a:p>
          <a:p>
            <a:pPr algn="ctr">
              <a:defRPr/>
            </a:pPr>
            <a:r>
              <a:rPr lang="es-ES" sz="2000" b="0" dirty="0">
                <a:solidFill>
                  <a:schemeClr val="accent2">
                    <a:lumMod val="75000"/>
                  </a:schemeClr>
                </a:solidFill>
              </a:rPr>
              <a:t>En el proceso de evaluación del progreso de la terapia.</a:t>
            </a:r>
          </a:p>
          <a:p>
            <a:pPr algn="ctr">
              <a:defRPr/>
            </a:pPr>
            <a:endParaRPr lang="es-ES" sz="2000" b="0" dirty="0">
              <a:solidFill>
                <a:schemeClr val="accent2">
                  <a:lumMod val="75000"/>
                </a:schemeClr>
              </a:solidFill>
            </a:endParaRPr>
          </a:p>
          <a:p>
            <a:pPr algn="ctr">
              <a:defRPr/>
            </a:pPr>
            <a:r>
              <a:rPr lang="es-ES" sz="2000" b="0" dirty="0">
                <a:solidFill>
                  <a:schemeClr val="accent2">
                    <a:lumMod val="75000"/>
                  </a:schemeClr>
                </a:solidFill>
              </a:rPr>
              <a:t>En proceso de rehabilitación</a:t>
            </a:r>
          </a:p>
          <a:p>
            <a:pPr algn="ctr">
              <a:defRPr/>
            </a:pPr>
            <a:endParaRPr lang="es-ES" sz="2000" b="0" dirty="0">
              <a:solidFill>
                <a:schemeClr val="accent2">
                  <a:lumMod val="75000"/>
                </a:schemeClr>
              </a:solidFill>
            </a:endParaRPr>
          </a:p>
          <a:p>
            <a:pPr algn="ctr">
              <a:defRPr/>
            </a:pPr>
            <a:endParaRPr lang="es-ES" sz="2000" b="0" dirty="0">
              <a:solidFill>
                <a:schemeClr val="accent2">
                  <a:lumMod val="75000"/>
                </a:schemeClr>
              </a:solidFill>
            </a:endParaRPr>
          </a:p>
          <a:p>
            <a:pPr algn="ctr">
              <a:defRPr/>
            </a:pPr>
            <a:r>
              <a:rPr lang="es-ES" sz="2000" b="0" i="1" dirty="0">
                <a:solidFill>
                  <a:schemeClr val="accent2">
                    <a:lumMod val="75000"/>
                  </a:schemeClr>
                </a:solidFill>
              </a:rPr>
              <a:t>Este análisis se realiza en entornos clínicos, en la práctica domiciliaria o en laboratorios avanzados. </a:t>
            </a:r>
            <a:endParaRPr lang="en-US" sz="2000" b="0" dirty="0">
              <a:solidFill>
                <a:srgbClr val="FF0000"/>
              </a:solidFill>
            </a:endParaRPr>
          </a:p>
        </p:txBody>
      </p:sp>
      <p:pic>
        <p:nvPicPr>
          <p:cNvPr id="6" name="Grafika 5" descr="Osoba z pomysłem">
            <a:extLst>
              <a:ext uri="{FF2B5EF4-FFF2-40B4-BE49-F238E27FC236}">
                <a16:creationId xmlns:a16="http://schemas.microsoft.com/office/drawing/2014/main" id="{A149F972-75F0-45B1-B810-728A669F44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6296" y="3212976"/>
            <a:ext cx="1730120" cy="1730120"/>
          </a:xfrm>
          <a:prstGeom prst="rect">
            <a:avLst/>
          </a:prstGeom>
        </p:spPr>
      </p:pic>
      <p:sp>
        <p:nvSpPr>
          <p:cNvPr id="13" name="Prostokąt 12">
            <a:extLst>
              <a:ext uri="{FF2B5EF4-FFF2-40B4-BE49-F238E27FC236}">
                <a16:creationId xmlns:a16="http://schemas.microsoft.com/office/drawing/2014/main" id="{8F911D2E-9908-4C40-ABE2-C0732D6DE011}"/>
              </a:ext>
            </a:extLst>
          </p:cNvPr>
          <p:cNvSpPr/>
          <p:nvPr/>
        </p:nvSpPr>
        <p:spPr>
          <a:xfrm>
            <a:off x="510758" y="908720"/>
            <a:ext cx="8135938" cy="830997"/>
          </a:xfrm>
          <a:prstGeom prst="rect">
            <a:avLst/>
          </a:prstGeom>
        </p:spPr>
        <p:txBody>
          <a:bodyPr>
            <a:spAutoFit/>
          </a:bodyPr>
          <a:lstStyle/>
          <a:p>
            <a:pPr algn="ctr">
              <a:defRPr/>
            </a:pPr>
            <a:r>
              <a:rPr lang="en-US" sz="2400" dirty="0">
                <a:solidFill>
                  <a:schemeClr val="accent2">
                    <a:lumMod val="75000"/>
                  </a:schemeClr>
                </a:solidFill>
              </a:rPr>
              <a:t>Why and when do we perform functional</a:t>
            </a:r>
            <a:r>
              <a:rPr lang="pl-PL" sz="2400" dirty="0">
                <a:solidFill>
                  <a:schemeClr val="accent2">
                    <a:lumMod val="75000"/>
                  </a:schemeClr>
                </a:solidFill>
              </a:rPr>
              <a:t> abilities evaluation </a:t>
            </a:r>
            <a:r>
              <a:rPr lang="en-US" sz="2400" dirty="0">
                <a:solidFill>
                  <a:schemeClr val="accent2">
                    <a:lumMod val="75000"/>
                  </a:schemeClr>
                </a:solidFill>
              </a:rPr>
              <a:t>?</a:t>
            </a:r>
            <a:endParaRPr lang="en-US" sz="2400" b="0" dirty="0">
              <a:solidFill>
                <a:schemeClr val="accent2">
                  <a:lumMod val="75000"/>
                </a:schemeClr>
              </a:solidFill>
            </a:endParaRPr>
          </a:p>
        </p:txBody>
      </p:sp>
    </p:spTree>
    <p:extLst>
      <p:ext uri="{BB962C8B-B14F-4D97-AF65-F5344CB8AC3E}">
        <p14:creationId xmlns:p14="http://schemas.microsoft.com/office/powerpoint/2010/main" val="2644069565"/>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461665"/>
          </a:xfrm>
          <a:prstGeom prst="rect">
            <a:avLst/>
          </a:prstGeom>
        </p:spPr>
        <p:txBody>
          <a:bodyPr>
            <a:spAutoFit/>
          </a:bodyPr>
          <a:lstStyle/>
          <a:p>
            <a:pPr algn="ctr">
              <a:defRPr/>
            </a:pPr>
            <a:r>
              <a:rPr lang="es-ES" sz="2400" dirty="0">
                <a:solidFill>
                  <a:schemeClr val="accent2">
                    <a:lumMod val="75000"/>
                  </a:schemeClr>
                </a:solidFill>
              </a:rPr>
              <a:t>Evaluación clásica</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510758" y="1617384"/>
            <a:ext cx="7992888" cy="1631216"/>
          </a:xfrm>
          <a:prstGeom prst="rect">
            <a:avLst/>
          </a:prstGeom>
        </p:spPr>
        <p:txBody>
          <a:bodyPr wrap="square">
            <a:spAutoFit/>
          </a:bodyPr>
          <a:lstStyle/>
          <a:p>
            <a:pPr marL="342900" indent="-342900" algn="just">
              <a:buFontTx/>
              <a:buChar char="-"/>
              <a:defRPr/>
            </a:pPr>
            <a:r>
              <a:rPr lang="es-ES" sz="2000" b="0" dirty="0">
                <a:solidFill>
                  <a:schemeClr val="accent2">
                    <a:lumMod val="75000"/>
                  </a:schemeClr>
                </a:solidFill>
              </a:rPr>
              <a:t>Conjunto de pruebas para evaluar la predisposición al movimiento, que se realiza con mayor frecuencia en instalaciones médicas. El enfoque clásico se basa principalmente en los métodos de observación del sujeto y clasificación de su movilidad mediante escalas específicas.</a:t>
            </a:r>
            <a:endParaRPr lang="pl-PL" sz="2000" b="0" dirty="0">
              <a:solidFill>
                <a:schemeClr val="accent2">
                  <a:lumMod val="75000"/>
                </a:schemeClr>
              </a:solidFill>
            </a:endParaRPr>
          </a:p>
        </p:txBody>
      </p:sp>
      <p:sp>
        <p:nvSpPr>
          <p:cNvPr id="10" name="CuadroTexto 2">
            <a:extLst>
              <a:ext uri="{FF2B5EF4-FFF2-40B4-BE49-F238E27FC236}">
                <a16:creationId xmlns:a16="http://schemas.microsoft.com/office/drawing/2014/main" id="{76ECD4A2-E459-4E49-9EFA-C62482487147}"/>
              </a:ext>
            </a:extLst>
          </p:cNvPr>
          <p:cNvSpPr txBox="1"/>
          <p:nvPr/>
        </p:nvSpPr>
        <p:spPr>
          <a:xfrm>
            <a:off x="5220072" y="2983306"/>
            <a:ext cx="3672408" cy="246221"/>
          </a:xfrm>
          <a:prstGeom prst="rect">
            <a:avLst/>
          </a:prstGeom>
          <a:noFill/>
        </p:spPr>
        <p:txBody>
          <a:bodyPr wrap="square" rtlCol="0">
            <a:spAutoFit/>
          </a:bodyPr>
          <a:lstStyle/>
          <a:p>
            <a:pPr algn="just"/>
            <a:r>
              <a:rPr lang="pl-PL" i="1" dirty="0">
                <a:solidFill>
                  <a:schemeClr val="accent2"/>
                </a:solidFill>
              </a:rPr>
              <a:t>Source: https://www.lifemark.ca/services/fae 15.01.2020</a:t>
            </a:r>
            <a:endParaRPr lang="en-GB" i="1" dirty="0">
              <a:solidFill>
                <a:schemeClr val="accent2"/>
              </a:solidFill>
            </a:endParaRPr>
          </a:p>
        </p:txBody>
      </p:sp>
      <p:sp>
        <p:nvSpPr>
          <p:cNvPr id="11" name="CuadroTexto 2">
            <a:extLst>
              <a:ext uri="{FF2B5EF4-FFF2-40B4-BE49-F238E27FC236}">
                <a16:creationId xmlns:a16="http://schemas.microsoft.com/office/drawing/2014/main" id="{6A7E1826-8D73-421C-B590-30A471F69F42}"/>
              </a:ext>
            </a:extLst>
          </p:cNvPr>
          <p:cNvSpPr txBox="1"/>
          <p:nvPr/>
        </p:nvSpPr>
        <p:spPr>
          <a:xfrm>
            <a:off x="5292080" y="5769310"/>
            <a:ext cx="3672408" cy="246221"/>
          </a:xfrm>
          <a:prstGeom prst="rect">
            <a:avLst/>
          </a:prstGeom>
          <a:noFill/>
        </p:spPr>
        <p:txBody>
          <a:bodyPr wrap="square" rtlCol="0">
            <a:spAutoFit/>
          </a:bodyPr>
          <a:lstStyle/>
          <a:p>
            <a:pPr algn="just"/>
            <a:r>
              <a:rPr lang="pl-PL" i="1" dirty="0">
                <a:solidFill>
                  <a:schemeClr val="accent2"/>
                </a:solidFill>
              </a:rPr>
              <a:t>Source : http://triclinium.pl/badania-kliniczne/ 15.01.2020</a:t>
            </a:r>
            <a:endParaRPr lang="en-GB" i="1" dirty="0">
              <a:solidFill>
                <a:schemeClr val="accent2"/>
              </a:solidFill>
            </a:endParaRPr>
          </a:p>
        </p:txBody>
      </p:sp>
      <p:pic>
        <p:nvPicPr>
          <p:cNvPr id="12" name="Obraz 11" descr="Obraz zawierający żywność&#10;&#10;Opis wygenerowany automatycznie">
            <a:extLst>
              <a:ext uri="{FF2B5EF4-FFF2-40B4-BE49-F238E27FC236}">
                <a16:creationId xmlns:a16="http://schemas.microsoft.com/office/drawing/2014/main" id="{A4F1819F-3120-4376-A3FB-A4F23F48E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331419"/>
            <a:ext cx="5364088" cy="2279737"/>
          </a:xfrm>
          <a:prstGeom prst="rect">
            <a:avLst/>
          </a:prstGeom>
        </p:spPr>
      </p:pic>
      <p:sp>
        <p:nvSpPr>
          <p:cNvPr id="13" name="Prostokąt 12">
            <a:extLst>
              <a:ext uri="{FF2B5EF4-FFF2-40B4-BE49-F238E27FC236}">
                <a16:creationId xmlns:a16="http://schemas.microsoft.com/office/drawing/2014/main" id="{C6A5EF53-DEF2-4AA4-B95D-14E257D5EDBC}"/>
              </a:ext>
            </a:extLst>
          </p:cNvPr>
          <p:cNvSpPr/>
          <p:nvPr/>
        </p:nvSpPr>
        <p:spPr>
          <a:xfrm>
            <a:off x="3299182" y="3861049"/>
            <a:ext cx="2401619" cy="246221"/>
          </a:xfrm>
          <a:prstGeom prst="rect">
            <a:avLst/>
          </a:prstGeom>
        </p:spPr>
        <p:txBody>
          <a:bodyPr wrap="none">
            <a:spAutoFit/>
          </a:bodyPr>
          <a:lstStyle/>
          <a:p>
            <a:r>
              <a:rPr lang="pl-PL" dirty="0"/>
              <a:t>http://triclinium.pl/badania-kliniczne/</a:t>
            </a:r>
          </a:p>
        </p:txBody>
      </p:sp>
    </p:spTree>
    <p:extLst>
      <p:ext uri="{BB962C8B-B14F-4D97-AF65-F5344CB8AC3E}">
        <p14:creationId xmlns:p14="http://schemas.microsoft.com/office/powerpoint/2010/main" val="1541058326"/>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461665"/>
          </a:xfrm>
          <a:prstGeom prst="rect">
            <a:avLst/>
          </a:prstGeom>
        </p:spPr>
        <p:txBody>
          <a:bodyPr>
            <a:spAutoFit/>
          </a:bodyPr>
          <a:lstStyle/>
          <a:p>
            <a:pPr algn="ctr">
              <a:defRPr/>
            </a:pPr>
            <a:r>
              <a:rPr lang="es-ES" sz="2400" dirty="0">
                <a:solidFill>
                  <a:schemeClr val="accent2">
                    <a:lumMod val="75000"/>
                  </a:schemeClr>
                </a:solidFill>
              </a:rPr>
              <a:t>Evaluación clásica en la práctica clínica</a:t>
            </a:r>
            <a:endParaRPr lang="pl-PL" sz="2400" dirty="0">
              <a:solidFill>
                <a:schemeClr val="accent2">
                  <a:lumMod val="75000"/>
                </a:schemeClr>
              </a:solidFill>
            </a:endParaRPr>
          </a:p>
        </p:txBody>
      </p:sp>
      <p:sp>
        <p:nvSpPr>
          <p:cNvPr id="10" name="CuadroTexto 2">
            <a:extLst>
              <a:ext uri="{FF2B5EF4-FFF2-40B4-BE49-F238E27FC236}">
                <a16:creationId xmlns:a16="http://schemas.microsoft.com/office/drawing/2014/main" id="{76ECD4A2-E459-4E49-9EFA-C62482487147}"/>
              </a:ext>
            </a:extLst>
          </p:cNvPr>
          <p:cNvSpPr txBox="1"/>
          <p:nvPr/>
        </p:nvSpPr>
        <p:spPr>
          <a:xfrm>
            <a:off x="5436096" y="5826169"/>
            <a:ext cx="3672408" cy="246221"/>
          </a:xfrm>
          <a:prstGeom prst="rect">
            <a:avLst/>
          </a:prstGeom>
          <a:noFill/>
        </p:spPr>
        <p:txBody>
          <a:bodyPr wrap="square" rtlCol="0">
            <a:spAutoFit/>
          </a:bodyPr>
          <a:lstStyle/>
          <a:p>
            <a:pPr algn="just"/>
            <a:r>
              <a:rPr lang="en-GB" i="1" dirty="0">
                <a:solidFill>
                  <a:schemeClr val="accent2"/>
                </a:solidFill>
              </a:rPr>
              <a:t>Source</a:t>
            </a:r>
            <a:r>
              <a:rPr lang="pl-PL" i="1" dirty="0">
                <a:solidFill>
                  <a:schemeClr val="accent2"/>
                </a:solidFill>
              </a:rPr>
              <a:t>: http://triclinium.pl/badania-kliniczne/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502659" y="2028617"/>
            <a:ext cx="7992888" cy="2554545"/>
          </a:xfrm>
          <a:prstGeom prst="rect">
            <a:avLst/>
          </a:prstGeom>
        </p:spPr>
        <p:txBody>
          <a:bodyPr wrap="square">
            <a:spAutoFit/>
          </a:bodyPr>
          <a:lstStyle/>
          <a:p>
            <a:pPr algn="just">
              <a:defRPr/>
            </a:pPr>
            <a:r>
              <a:rPr lang="es-ES" sz="2000" b="0" dirty="0">
                <a:solidFill>
                  <a:schemeClr val="accent2">
                    <a:lumMod val="75000"/>
                  </a:schemeClr>
                </a:solidFill>
              </a:rPr>
              <a:t>Los métodos clínicos prácticos consisten en evaluar el grado de discapacidad del paciente a partir de la observación de su desempeño psicomotor y coordinación, así como en la evaluación del contacto con el entorno.</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Los métodos cuantitativos permiten determinar el grado de discapacidad mediante escalas y grados definidos mediante pruebas clinimétricas, aparatos y métodos de laboratorio. </a:t>
            </a:r>
            <a:endParaRPr lang="pl-PL" sz="2000" b="0" dirty="0">
              <a:solidFill>
                <a:schemeClr val="accent2">
                  <a:lumMod val="75000"/>
                </a:schemeClr>
              </a:solidFill>
            </a:endParaRPr>
          </a:p>
        </p:txBody>
      </p:sp>
    </p:spTree>
    <p:extLst>
      <p:ext uri="{BB962C8B-B14F-4D97-AF65-F5344CB8AC3E}">
        <p14:creationId xmlns:p14="http://schemas.microsoft.com/office/powerpoint/2010/main" val="941456271"/>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CuadroTexto 2">
            <a:extLst>
              <a:ext uri="{FF2B5EF4-FFF2-40B4-BE49-F238E27FC236}">
                <a16:creationId xmlns:a16="http://schemas.microsoft.com/office/drawing/2014/main" id="{76ECD4A2-E459-4E49-9EFA-C62482487147}"/>
              </a:ext>
            </a:extLst>
          </p:cNvPr>
          <p:cNvSpPr txBox="1"/>
          <p:nvPr/>
        </p:nvSpPr>
        <p:spPr>
          <a:xfrm>
            <a:off x="5436096" y="5826169"/>
            <a:ext cx="3672408" cy="246221"/>
          </a:xfrm>
          <a:prstGeom prst="rect">
            <a:avLst/>
          </a:prstGeom>
          <a:noFill/>
        </p:spPr>
        <p:txBody>
          <a:bodyPr wrap="square" rtlCol="0">
            <a:spAutoFit/>
          </a:bodyPr>
          <a:lstStyle/>
          <a:p>
            <a:pPr algn="just"/>
            <a:r>
              <a:rPr lang="pl-PL" i="1" dirty="0">
                <a:solidFill>
                  <a:schemeClr val="accent2"/>
                </a:solidFill>
              </a:rPr>
              <a:t>Źródło: http://triclinium.pl/badania-kliniczne/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498159" y="1716663"/>
            <a:ext cx="7992888" cy="1323439"/>
          </a:xfrm>
          <a:prstGeom prst="rect">
            <a:avLst/>
          </a:prstGeom>
        </p:spPr>
        <p:txBody>
          <a:bodyPr wrap="square">
            <a:spAutoFit/>
          </a:bodyPr>
          <a:lstStyle/>
          <a:p>
            <a:pPr algn="just">
              <a:defRPr/>
            </a:pPr>
            <a:r>
              <a:rPr lang="es-ES" sz="2000" b="0" dirty="0">
                <a:solidFill>
                  <a:schemeClr val="accent2">
                    <a:lumMod val="75000"/>
                  </a:schemeClr>
                </a:solidFill>
              </a:rPr>
              <a:t>Las escalas utilizadas se pueden utilizar para evaluar el grado de discapacidad o para evaluar el progreso de la terapia.</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Existen las siguientes escalas: </a:t>
            </a:r>
            <a:endParaRPr lang="pl-PL" sz="2000" b="0" dirty="0">
              <a:solidFill>
                <a:schemeClr val="accent2">
                  <a:lumMod val="75000"/>
                </a:schemeClr>
              </a:solidFill>
            </a:endParaRPr>
          </a:p>
        </p:txBody>
      </p:sp>
      <p:sp>
        <p:nvSpPr>
          <p:cNvPr id="12" name="Prostokąt 3">
            <a:extLst>
              <a:ext uri="{FF2B5EF4-FFF2-40B4-BE49-F238E27FC236}">
                <a16:creationId xmlns:a16="http://schemas.microsoft.com/office/drawing/2014/main" id="{DCC8F690-9795-4844-8936-FF6B9473FBBF}"/>
              </a:ext>
            </a:extLst>
          </p:cNvPr>
          <p:cNvSpPr/>
          <p:nvPr/>
        </p:nvSpPr>
        <p:spPr>
          <a:xfrm>
            <a:off x="827584" y="3342906"/>
            <a:ext cx="7992888" cy="1631216"/>
          </a:xfrm>
          <a:prstGeom prst="rect">
            <a:avLst/>
          </a:prstGeom>
        </p:spPr>
        <p:txBody>
          <a:bodyPr wrap="square">
            <a:spAutoFit/>
          </a:bodyPr>
          <a:lstStyle/>
          <a:p>
            <a:pPr algn="just">
              <a:defRPr/>
            </a:pPr>
            <a:r>
              <a:rPr lang="pl-PL" sz="2000" b="0" dirty="0">
                <a:solidFill>
                  <a:schemeClr val="accent2">
                    <a:lumMod val="75000"/>
                  </a:schemeClr>
                </a:solidFill>
              </a:rPr>
              <a:t>•</a:t>
            </a:r>
            <a:r>
              <a:rPr lang="es-ES" sz="2000" b="0" dirty="0">
                <a:solidFill>
                  <a:schemeClr val="accent2">
                    <a:lumMod val="75000"/>
                  </a:schemeClr>
                </a:solidFill>
              </a:rPr>
              <a:t> diferencial - utilizado para la clasificación en grupos específicos,</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 estimado - especificando resultados terapéuticos,</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 pronóstico: brinda más oportunidades de desarrollo </a:t>
            </a:r>
            <a:r>
              <a:rPr lang="en-GB" sz="2000" b="0" dirty="0">
                <a:solidFill>
                  <a:schemeClr val="accent2">
                    <a:lumMod val="75000"/>
                  </a:schemeClr>
                </a:solidFill>
              </a:rPr>
              <a:t>.</a:t>
            </a:r>
            <a:endParaRPr lang="pl-PL" sz="2000" b="0" dirty="0">
              <a:solidFill>
                <a:schemeClr val="accent2">
                  <a:lumMod val="75000"/>
                </a:schemeClr>
              </a:solidFill>
            </a:endParaRPr>
          </a:p>
        </p:txBody>
      </p:sp>
      <p:sp>
        <p:nvSpPr>
          <p:cNvPr id="17" name="Prostokąt 1">
            <a:extLst>
              <a:ext uri="{FF2B5EF4-FFF2-40B4-BE49-F238E27FC236}">
                <a16:creationId xmlns:a16="http://schemas.microsoft.com/office/drawing/2014/main" id="{47A06EB2-F575-4D28-AFD7-EB1DCAB2DACD}"/>
              </a:ext>
            </a:extLst>
          </p:cNvPr>
          <p:cNvSpPr/>
          <p:nvPr/>
        </p:nvSpPr>
        <p:spPr>
          <a:xfrm>
            <a:off x="510758" y="908720"/>
            <a:ext cx="8135938" cy="461665"/>
          </a:xfrm>
          <a:prstGeom prst="rect">
            <a:avLst/>
          </a:prstGeom>
        </p:spPr>
        <p:txBody>
          <a:bodyPr>
            <a:spAutoFit/>
          </a:bodyPr>
          <a:lstStyle/>
          <a:p>
            <a:pPr algn="ctr">
              <a:defRPr/>
            </a:pPr>
            <a:r>
              <a:rPr lang="es-ES" sz="2400" dirty="0">
                <a:solidFill>
                  <a:schemeClr val="accent2">
                    <a:lumMod val="75000"/>
                  </a:schemeClr>
                </a:solidFill>
              </a:rPr>
              <a:t>Evaluación clásica en la práctica clínica</a:t>
            </a:r>
            <a:endParaRPr lang="pl-PL" sz="2400" dirty="0">
              <a:solidFill>
                <a:schemeClr val="accent2">
                  <a:lumMod val="75000"/>
                </a:schemeClr>
              </a:solidFill>
            </a:endParaRPr>
          </a:p>
        </p:txBody>
      </p:sp>
    </p:spTree>
    <p:extLst>
      <p:ext uri="{BB962C8B-B14F-4D97-AF65-F5344CB8AC3E}">
        <p14:creationId xmlns:p14="http://schemas.microsoft.com/office/powerpoint/2010/main" val="2665804498"/>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45134" y="931144"/>
            <a:ext cx="8453730" cy="461665"/>
          </a:xfrm>
          <a:prstGeom prst="rect">
            <a:avLst/>
          </a:prstGeom>
        </p:spPr>
        <p:txBody>
          <a:bodyPr wrap="square">
            <a:spAutoFit/>
          </a:bodyPr>
          <a:lstStyle/>
          <a:p>
            <a:pPr algn="ctr">
              <a:defRPr/>
            </a:pPr>
            <a:r>
              <a:rPr lang="es-ES" sz="2400">
                <a:solidFill>
                  <a:schemeClr val="accent2">
                    <a:lumMod val="75000"/>
                  </a:schemeClr>
                </a:solidFill>
              </a:rPr>
              <a:t>Ejemplos de indicadores utilizados en la práctica clínica</a:t>
            </a:r>
            <a:endParaRPr lang="es-ES" sz="2400" b="0">
              <a:solidFill>
                <a:schemeClr val="accent2">
                  <a:lumMod val="75000"/>
                </a:schemeClr>
              </a:solidFill>
            </a:endParaRPr>
          </a:p>
        </p:txBody>
      </p:sp>
      <p:sp>
        <p:nvSpPr>
          <p:cNvPr id="10" name="CuadroTexto 2">
            <a:extLst>
              <a:ext uri="{FF2B5EF4-FFF2-40B4-BE49-F238E27FC236}">
                <a16:creationId xmlns:a16="http://schemas.microsoft.com/office/drawing/2014/main" id="{76ECD4A2-E459-4E49-9EFA-C62482487147}"/>
              </a:ext>
            </a:extLst>
          </p:cNvPr>
          <p:cNvSpPr txBox="1"/>
          <p:nvPr/>
        </p:nvSpPr>
        <p:spPr>
          <a:xfrm>
            <a:off x="5436096" y="5826169"/>
            <a:ext cx="3672408" cy="246221"/>
          </a:xfrm>
          <a:prstGeom prst="rect">
            <a:avLst/>
          </a:prstGeom>
          <a:noFill/>
        </p:spPr>
        <p:txBody>
          <a:bodyPr wrap="square" rtlCol="0">
            <a:spAutoFit/>
          </a:bodyPr>
          <a:lstStyle/>
          <a:p>
            <a:pPr algn="just"/>
            <a:r>
              <a:rPr lang="en-GB" i="1" dirty="0">
                <a:solidFill>
                  <a:schemeClr val="accent2"/>
                </a:solidFill>
              </a:rPr>
              <a:t>Source</a:t>
            </a:r>
            <a:r>
              <a:rPr lang="pl-PL" i="1" dirty="0">
                <a:solidFill>
                  <a:schemeClr val="accent2"/>
                </a:solidFill>
              </a:rPr>
              <a:t>: http://triclinium.pl/badania-kliniczne/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498159" y="1716663"/>
            <a:ext cx="7992888" cy="3785652"/>
          </a:xfrm>
          <a:prstGeom prst="rect">
            <a:avLst/>
          </a:prstGeom>
        </p:spPr>
        <p:txBody>
          <a:bodyPr wrap="square">
            <a:spAutoFit/>
          </a:bodyPr>
          <a:lstStyle/>
          <a:p>
            <a:pPr algn="just">
              <a:defRPr/>
            </a:pPr>
            <a:r>
              <a:rPr lang="es-ES" sz="2000" b="0" dirty="0">
                <a:solidFill>
                  <a:schemeClr val="accent2">
                    <a:lumMod val="75000"/>
                  </a:schemeClr>
                </a:solidFill>
              </a:rPr>
              <a:t>GMFCS (escala de clasificación de la función motora gruesa)</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Determina en una escala de cinco niveles la independencia del paciente durante las actividades normales como:</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 moverse,</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 andar,</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 sentarse.</a:t>
            </a:r>
          </a:p>
          <a:p>
            <a:pPr algn="just">
              <a:defRPr/>
            </a:pPr>
            <a:endParaRPr lang="es-ES" sz="2000" b="0" dirty="0">
              <a:solidFill>
                <a:schemeClr val="accent2">
                  <a:lumMod val="75000"/>
                </a:schemeClr>
              </a:solidFill>
            </a:endParaRPr>
          </a:p>
          <a:p>
            <a:pPr algn="just">
              <a:defRPr/>
            </a:pPr>
            <a:r>
              <a:rPr lang="es-ES" sz="2000" b="0" dirty="0">
                <a:solidFill>
                  <a:schemeClr val="accent2">
                    <a:lumMod val="75000"/>
                  </a:schemeClr>
                </a:solidFill>
              </a:rPr>
              <a:t>A menudo se utiliza en la evaluación de niños con parálisis cerebral. </a:t>
            </a:r>
            <a:endParaRPr lang="pl-PL" sz="2000" b="0" dirty="0">
              <a:solidFill>
                <a:schemeClr val="accent2">
                  <a:lumMod val="75000"/>
                </a:schemeClr>
              </a:solidFill>
            </a:endParaRPr>
          </a:p>
        </p:txBody>
      </p:sp>
    </p:spTree>
    <p:extLst>
      <p:ext uri="{BB962C8B-B14F-4D97-AF65-F5344CB8AC3E}">
        <p14:creationId xmlns:p14="http://schemas.microsoft.com/office/powerpoint/2010/main" val="1473912242"/>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3">
            <a:extLst>
              <a:ext uri="{FF2B5EF4-FFF2-40B4-BE49-F238E27FC236}">
                <a16:creationId xmlns:a16="http://schemas.microsoft.com/office/drawing/2014/main" id="{84A56E44-59D4-4569-8C80-F6FB2BDE6033}"/>
              </a:ext>
            </a:extLst>
          </p:cNvPr>
          <p:cNvSpPr/>
          <p:nvPr/>
        </p:nvSpPr>
        <p:spPr>
          <a:xfrm>
            <a:off x="575556" y="1767396"/>
            <a:ext cx="7992888" cy="4401205"/>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algn="ctr">
              <a:defRPr/>
            </a:pPr>
            <a:r>
              <a:rPr lang="es-ES" sz="2000" b="0" dirty="0">
                <a:solidFill>
                  <a:schemeClr val="accent2">
                    <a:lumMod val="75000"/>
                  </a:schemeClr>
                </a:solidFill>
              </a:rPr>
              <a:t>La Escala de Clasificación de la Función Motora Gruesa (GMFCS) es un sistema para clasificar las funciones de las habilidades motoras altas que permite una clasificación clara del grado de discapacidad de los niños con parálisis cerebral.</a:t>
            </a:r>
            <a:endParaRPr lang="en-GB" sz="2000" b="0" dirty="0">
              <a:solidFill>
                <a:schemeClr val="accent2">
                  <a:lumMod val="75000"/>
                </a:schemeClr>
              </a:solidFill>
            </a:endParaRPr>
          </a:p>
          <a:p>
            <a:pPr algn="ctr">
              <a:defRPr/>
            </a:pPr>
            <a:endParaRPr lang="en-GB" sz="2000" b="0" dirty="0">
              <a:solidFill>
                <a:schemeClr val="accent2">
                  <a:lumMod val="75000"/>
                </a:schemeClr>
              </a:solidFill>
            </a:endParaRPr>
          </a:p>
          <a:p>
            <a:pPr algn="ctr">
              <a:defRPr/>
            </a:pPr>
            <a:endParaRPr lang="en-GB" sz="2000" b="0" dirty="0">
              <a:solidFill>
                <a:schemeClr val="accent2">
                  <a:lumMod val="75000"/>
                </a:schemeClr>
              </a:solidFill>
            </a:endParaRPr>
          </a:p>
          <a:p>
            <a:pPr algn="ctr">
              <a:defRPr/>
            </a:pPr>
            <a:endParaRPr lang="en-GB" sz="2000" b="0" dirty="0">
              <a:solidFill>
                <a:schemeClr val="accent2">
                  <a:lumMod val="75000"/>
                </a:schemeClr>
              </a:solidFill>
            </a:endParaRPr>
          </a:p>
          <a:p>
            <a:pPr algn="ctr">
              <a:defRPr/>
            </a:pPr>
            <a:endParaRPr lang="en-GB" sz="2000" b="0" dirty="0">
              <a:solidFill>
                <a:schemeClr val="accent2">
                  <a:lumMod val="75000"/>
                </a:schemeClr>
              </a:solidFill>
            </a:endParaRPr>
          </a:p>
          <a:p>
            <a:pPr algn="ctr">
              <a:defRPr/>
            </a:pPr>
            <a:endParaRPr lang="en-GB" sz="2000" b="0" dirty="0">
              <a:solidFill>
                <a:schemeClr val="accent2">
                  <a:lumMod val="75000"/>
                </a:schemeClr>
              </a:solidFill>
            </a:endParaRPr>
          </a:p>
          <a:p>
            <a:pPr algn="ctr">
              <a:defRPr/>
            </a:pPr>
            <a:endParaRPr lang="en-GB" sz="2000" b="0" dirty="0">
              <a:solidFill>
                <a:schemeClr val="accent2">
                  <a:lumMod val="75000"/>
                </a:schemeClr>
              </a:solidFill>
            </a:endParaRPr>
          </a:p>
          <a:p>
            <a:pPr algn="ctr">
              <a:defRPr/>
            </a:pPr>
            <a:r>
              <a:rPr lang="es-ES" sz="2000" b="0" dirty="0">
                <a:solidFill>
                  <a:schemeClr val="accent2">
                    <a:lumMod val="75000"/>
                  </a:schemeClr>
                </a:solidFill>
              </a:rPr>
              <a:t>La base de esta escala es la evaluación de la independencia del funcionamiento del paciente durante las actividades básicas, es decir, sentarse, caminar o moverse con la ayuda de otros dispositivos como sillas de ruedas, andadores, muletas. </a:t>
            </a:r>
            <a:endParaRPr lang="en-US" sz="2000" b="0" dirty="0">
              <a:solidFill>
                <a:srgbClr val="262673"/>
              </a:solidFill>
            </a:endParaRPr>
          </a:p>
        </p:txBody>
      </p:sp>
      <p:pic>
        <p:nvPicPr>
          <p:cNvPr id="6" name="Grafika 5" descr="Osoba z pomysłem">
            <a:extLst>
              <a:ext uri="{FF2B5EF4-FFF2-40B4-BE49-F238E27FC236}">
                <a16:creationId xmlns:a16="http://schemas.microsoft.com/office/drawing/2014/main" id="{A149F972-75F0-45B1-B810-728A669F44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6235" y="2924944"/>
            <a:ext cx="1584176" cy="1584176"/>
          </a:xfrm>
          <a:prstGeom prst="rect">
            <a:avLst/>
          </a:prstGeom>
        </p:spPr>
      </p:pic>
      <p:sp>
        <p:nvSpPr>
          <p:cNvPr id="15" name="Prostokąt 1">
            <a:extLst>
              <a:ext uri="{FF2B5EF4-FFF2-40B4-BE49-F238E27FC236}">
                <a16:creationId xmlns:a16="http://schemas.microsoft.com/office/drawing/2014/main" id="{2A276567-7DAB-4F45-A63F-3139BCF332B6}"/>
              </a:ext>
            </a:extLst>
          </p:cNvPr>
          <p:cNvSpPr/>
          <p:nvPr/>
        </p:nvSpPr>
        <p:spPr>
          <a:xfrm>
            <a:off x="345134" y="931144"/>
            <a:ext cx="8453730" cy="461665"/>
          </a:xfrm>
          <a:prstGeom prst="rect">
            <a:avLst/>
          </a:prstGeom>
        </p:spPr>
        <p:txBody>
          <a:bodyPr wrap="square">
            <a:spAutoFit/>
          </a:bodyPr>
          <a:lstStyle/>
          <a:p>
            <a:pPr algn="ctr">
              <a:defRPr/>
            </a:pPr>
            <a:r>
              <a:rPr lang="es-ES" sz="2400">
                <a:solidFill>
                  <a:schemeClr val="accent2">
                    <a:lumMod val="75000"/>
                  </a:schemeClr>
                </a:solidFill>
              </a:rPr>
              <a:t>Ejemplos de indicadores utilizados en la práctica clínica</a:t>
            </a:r>
            <a:endParaRPr lang="es-ES" sz="2400" b="0">
              <a:solidFill>
                <a:schemeClr val="accent2">
                  <a:lumMod val="75000"/>
                </a:schemeClr>
              </a:solidFill>
            </a:endParaRPr>
          </a:p>
        </p:txBody>
      </p:sp>
    </p:spTree>
    <p:extLst>
      <p:ext uri="{BB962C8B-B14F-4D97-AF65-F5344CB8AC3E}">
        <p14:creationId xmlns:p14="http://schemas.microsoft.com/office/powerpoint/2010/main" val="1027251179"/>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3684</Words>
  <Characters>0</Characters>
  <Application>Microsoft Office PowerPoint</Application>
  <PresentationFormat>Presentación en pantalla (4:3)</PresentationFormat>
  <Lines>0</Lines>
  <Paragraphs>307</Paragraphs>
  <Slides>29</Slides>
  <Notes>28</Notes>
  <HiddenSlides>0</HiddenSlides>
  <MMClips>0</MMClips>
  <ScaleCrop>false</ScaleCrop>
  <HeadingPairs>
    <vt:vector size="8" baseType="variant">
      <vt:variant>
        <vt:lpstr>Fuentes usadas</vt:lpstr>
      </vt:variant>
      <vt:variant>
        <vt:i4>7</vt:i4>
      </vt:variant>
      <vt:variant>
        <vt:lpstr>Tema</vt:lpstr>
      </vt:variant>
      <vt:variant>
        <vt:i4>3</vt:i4>
      </vt:variant>
      <vt:variant>
        <vt:lpstr>Servidores OLE incrustados</vt:lpstr>
      </vt:variant>
      <vt:variant>
        <vt:i4>1</vt:i4>
      </vt:variant>
      <vt:variant>
        <vt:lpstr>Títulos de diapositiva</vt:lpstr>
      </vt:variant>
      <vt:variant>
        <vt:i4>29</vt:i4>
      </vt:variant>
    </vt:vector>
  </HeadingPairs>
  <TitlesOfParts>
    <vt:vector size="40" baseType="lpstr">
      <vt:lpstr>Arial Bold</vt:lpstr>
      <vt:lpstr>Gill Sans</vt:lpstr>
      <vt:lpstr>Arial</vt:lpstr>
      <vt:lpstr>Bradley Hand ITC</vt:lpstr>
      <vt:lpstr>Times New Roman</vt:lpstr>
      <vt:lpstr>Verdana</vt:lpstr>
      <vt:lpstr>Wingdings</vt:lpstr>
      <vt:lpstr>Pantallazo inicio</vt:lpstr>
      <vt:lpstr>Pantallazo cierre</vt:lpstr>
      <vt:lpstr>1_WOIZ - prezentacja "wykładowa"</vt:lpstr>
      <vt:lpstr>PHOTO-PAINT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Anto San Martín</cp:lastModifiedBy>
  <cp:revision>1088</cp:revision>
  <cp:lastPrinted>2011-07-18T19:05:36Z</cp:lastPrinted>
  <dcterms:created xsi:type="dcterms:W3CDTF">2010-06-23T19:02:16Z</dcterms:created>
  <dcterms:modified xsi:type="dcterms:W3CDTF">2021-07-02T16:19:45Z</dcterms:modified>
</cp:coreProperties>
</file>