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31"/>
  </p:notesMasterIdLst>
  <p:handoutMasterIdLst>
    <p:handoutMasterId r:id="rId32"/>
  </p:handoutMasterIdLst>
  <p:sldIdLst>
    <p:sldId id="653" r:id="rId4"/>
    <p:sldId id="646" r:id="rId5"/>
    <p:sldId id="647" r:id="rId6"/>
    <p:sldId id="650" r:id="rId7"/>
    <p:sldId id="654" r:id="rId8"/>
    <p:sldId id="659" r:id="rId9"/>
    <p:sldId id="660" r:id="rId10"/>
    <p:sldId id="664" r:id="rId11"/>
    <p:sldId id="665" r:id="rId12"/>
    <p:sldId id="666" r:id="rId13"/>
    <p:sldId id="661" r:id="rId14"/>
    <p:sldId id="663" r:id="rId15"/>
    <p:sldId id="675" r:id="rId16"/>
    <p:sldId id="676" r:id="rId17"/>
    <p:sldId id="677" r:id="rId18"/>
    <p:sldId id="649" r:id="rId19"/>
    <p:sldId id="688" r:id="rId20"/>
    <p:sldId id="689" r:id="rId21"/>
    <p:sldId id="687" r:id="rId22"/>
    <p:sldId id="681" r:id="rId23"/>
    <p:sldId id="682" r:id="rId24"/>
    <p:sldId id="685" r:id="rId25"/>
    <p:sldId id="696" r:id="rId26"/>
    <p:sldId id="698" r:id="rId27"/>
    <p:sldId id="702" r:id="rId28"/>
    <p:sldId id="701" r:id="rId29"/>
    <p:sldId id="626" r:id="rId30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FF6600"/>
    <a:srgbClr val="F26200"/>
    <a:srgbClr val="0404E6"/>
    <a:srgbClr val="D16D09"/>
    <a:srgbClr val="D155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3" autoAdjust="0"/>
    <p:restoredTop sz="77961" autoAdjust="0"/>
  </p:normalViewPr>
  <p:slideViewPr>
    <p:cSldViewPr>
      <p:cViewPr varScale="1">
        <p:scale>
          <a:sx n="57" d="100"/>
          <a:sy n="57" d="100"/>
        </p:scale>
        <p:origin x="193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548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20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8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61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3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0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11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96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22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58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b="0" baseline="0" dirty="0">
              <a:solidFill>
                <a:srgbClr val="FF0000"/>
              </a:solidFill>
            </a:endParaRPr>
          </a:p>
          <a:p>
            <a:endParaRPr lang="pl-PL" b="0" baseline="0" dirty="0">
              <a:solidFill>
                <a:srgbClr val="FF0000"/>
              </a:solidFill>
            </a:endParaRPr>
          </a:p>
          <a:p>
            <a:endParaRPr lang="pl-PL" b="0" baseline="0" dirty="0">
              <a:solidFill>
                <a:srgbClr val="FF0000"/>
              </a:solidFill>
            </a:endParaRPr>
          </a:p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17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0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93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77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01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60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2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5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3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2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4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5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3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8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e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7687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MODUŁ OCENA FUNKCJONALNA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: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KONCEPCJA I METODOLOGIA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Rozdział Dydaktyka F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: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  <a:sym typeface="Arial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Ocena zdolności funkcjonalnych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: 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klasyczna analiza kliniczna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 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vs 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analiza instrumentalna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15739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Przykłady wskaźników stosowanych w praktyce klinicznej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97840" y="544522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solidFill>
                  <a:schemeClr val="accent2"/>
                </a:solidFill>
              </a:rPr>
              <a:t>Źródło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pl-PL" i="1" dirty="0">
                <a:solidFill>
                  <a:schemeClr val="accent2"/>
                </a:solidFill>
              </a:rPr>
              <a:t>https://cerebralpalsy.org.au/our-research/about-cerebral-palsy/what-is-cerebral-palsy/severity-of-cerebral-palsy/gross-motor-function-classification-system/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199EB98F-A237-4660-AF48-BA6B1F117A96}"/>
              </a:ext>
            </a:extLst>
          </p:cNvPr>
          <p:cNvSpPr/>
          <p:nvPr/>
        </p:nvSpPr>
        <p:spPr>
          <a:xfrm>
            <a:off x="1259632" y="3552111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GMFCS </a:t>
            </a:r>
            <a:r>
              <a:rPr lang="en-GB" sz="1600" b="0" dirty="0" err="1">
                <a:solidFill>
                  <a:schemeClr val="accent2">
                    <a:lumMod val="75000"/>
                  </a:schemeClr>
                </a:solidFill>
              </a:rPr>
              <a:t>Poziom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 V</a:t>
            </a:r>
          </a:p>
          <a:p>
            <a:pPr algn="r"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Dzieci są przewożone na wózku inwalidzkim we wszystkich ustawieniach. Dzieci mają ograniczoną zdolność do utrzymywania antygrawitacyjnych pozycji głowy i tułowia oraz kontrolowania ruchów nóg i ramion.</a:t>
            </a:r>
            <a:endParaRPr lang="en-GB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Obraz zawierający rower&#10;&#10;Opis wygenerowany automatycznie">
            <a:extLst>
              <a:ext uri="{FF2B5EF4-FFF2-40B4-BE49-F238E27FC236}">
                <a16:creationId xmlns:a16="http://schemas.microsoft.com/office/drawing/2014/main" id="{1BDE87AD-C03B-4970-8150-8FE909B4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90" y="2093313"/>
            <a:ext cx="3276600" cy="1762125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1DEA9BBF-3CD2-4C85-BCCC-57262AF9725D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19355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Przykłady wskaźników stosowanych w praktyce klinicznej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C7C5C0F9-9ABB-4309-BE11-16A68476E360}"/>
              </a:ext>
            </a:extLst>
          </p:cNvPr>
          <p:cNvSpPr/>
          <p:nvPr/>
        </p:nvSpPr>
        <p:spPr>
          <a:xfrm>
            <a:off x="453574" y="1700808"/>
            <a:ext cx="82503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GMFM (ang. Gross Motor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Measure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) – pacjent wykonuje określone sekwencje ruchowe, a każde zadanie jest oceniane </a:t>
            </a:r>
            <a:b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 określonej skali. Wartość wskaźnika jest sumą uzyskanych przez osoby badane poszczególnych ocen.</a:t>
            </a: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Istnieją dwie wersje GMFM. GMFM-88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które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wykonuje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się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dla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88 pozycji. Przedmioty obejmują spektrum aktywności ruchowej brutto w pięciu wymiarach.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A: 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Leżenie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oraz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rolowanie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B: 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Siedzenie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just"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C: 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Czołganie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się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klęczenie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just"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D: 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Stanie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E: 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Chodzenie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bieganie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skakanie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F4AB0A9-07DF-443D-B354-09E979E49414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24928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Przykłady wskaźników stosowanych w praktyce klinicznej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C7C5C0F9-9ABB-4309-BE11-16A68476E360}"/>
              </a:ext>
            </a:extLst>
          </p:cNvPr>
          <p:cNvSpPr/>
          <p:nvPr/>
        </p:nvSpPr>
        <p:spPr>
          <a:xfrm>
            <a:off x="453574" y="1843077"/>
            <a:ext cx="82503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MACS (ang. Manual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Ability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System) - system klasyfikacji zdolności manualnych. Oceniana jest zdolność pacjenta do wykonania określonych ruchów podczas posługiwania się przedmiotami codziennego użytku. Uwzględniana jest także płynność ruchu.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BMFM (ang.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Bimanual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Fine Motor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) – podobnie jak MASC ale tylko w odniesieniu do kończyn górnych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FAQ (ang. Gillette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Functional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Assessment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Questionnaire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) –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system oceny, który polega on na dziesięciopoziomowej klasyfikacji chodu podczas 22 wykonywanych aktywności, ocenianych w skali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Likert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od 0 do 5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C15C7A0-3FED-435A-A661-99071AAE49EE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5529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5546EB-A907-4FEB-965C-CB81EB7A9493}"/>
              </a:ext>
            </a:extLst>
          </p:cNvPr>
          <p:cNvSpPr/>
          <p:nvPr/>
        </p:nvSpPr>
        <p:spPr>
          <a:xfrm>
            <a:off x="504031" y="836712"/>
            <a:ext cx="81359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Test Up and Go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jako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przykład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testu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oceny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zdolności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funkcjonalnych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pacjenta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– test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stosowany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w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praktyce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klinicznej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223C06B-032E-4D3B-904F-C708E8640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98360"/>
            <a:ext cx="3816424" cy="2632532"/>
          </a:xfrm>
          <a:prstGeom prst="rect">
            <a:avLst/>
          </a:prstGeom>
        </p:spPr>
      </p:pic>
      <p:sp>
        <p:nvSpPr>
          <p:cNvPr id="11" name="CuadroTexto 2">
            <a:extLst>
              <a:ext uri="{FF2B5EF4-FFF2-40B4-BE49-F238E27FC236}">
                <a16:creationId xmlns:a16="http://schemas.microsoft.com/office/drawing/2014/main" id="{5AE2199B-3A8C-40F6-91B8-4B33C4674B35}"/>
              </a:ext>
            </a:extLst>
          </p:cNvPr>
          <p:cNvSpPr txBox="1"/>
          <p:nvPr/>
        </p:nvSpPr>
        <p:spPr>
          <a:xfrm>
            <a:off x="5497840" y="544522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solidFill>
                  <a:schemeClr val="accent2"/>
                </a:solidFill>
              </a:rPr>
              <a:t>Źródło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pl-PL" i="1" dirty="0">
                <a:solidFill>
                  <a:schemeClr val="accent2"/>
                </a:solidFill>
              </a:rPr>
              <a:t>https://x10therapy.com/wp-content/uploads/2019/08/TUG-TEST.jpg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pl-PL" i="1" dirty="0">
                <a:solidFill>
                  <a:schemeClr val="accent2"/>
                </a:solidFill>
              </a:rPr>
              <a:t>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7780CE23-5D34-4C26-BB78-773E61DB97B7}"/>
              </a:ext>
            </a:extLst>
          </p:cNvPr>
          <p:cNvSpPr/>
          <p:nvPr/>
        </p:nvSpPr>
        <p:spPr>
          <a:xfrm>
            <a:off x="251520" y="2060848"/>
            <a:ext cx="8250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Na komendę„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START” badany ma za zadanie: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1.Wstać z krzesła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2.Pokonać w normalnym tempie dystans 3 m.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3.Przekroczyć linię kończącą wyznaczony dystans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4.Wykonać obrót o 180 stopni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5.Wrócić do krzesła i ponownie przyjąć pozycje siedzącą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988B101-6D2E-4284-B8F4-55E8B8A51048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92619"/>
      </p:ext>
    </p:extLst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5546EB-A907-4FEB-965C-CB81EB7A9493}"/>
              </a:ext>
            </a:extLst>
          </p:cNvPr>
          <p:cNvSpPr/>
          <p:nvPr/>
        </p:nvSpPr>
        <p:spPr>
          <a:xfrm>
            <a:off x="504031" y="836712"/>
            <a:ext cx="81359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Test Up and Go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jako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przykład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testu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oceny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zdolności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funkcjonalnych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pacjenta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– test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stosowany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w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praktyce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klinicznej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5AE2199B-3A8C-40F6-91B8-4B33C4674B35}"/>
              </a:ext>
            </a:extLst>
          </p:cNvPr>
          <p:cNvSpPr txBox="1"/>
          <p:nvPr/>
        </p:nvSpPr>
        <p:spPr>
          <a:xfrm>
            <a:off x="5460756" y="573819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solidFill>
                  <a:schemeClr val="accent2"/>
                </a:solidFill>
              </a:rPr>
              <a:t>Źródło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pl-PL" i="1" dirty="0">
                <a:solidFill>
                  <a:schemeClr val="accent2"/>
                </a:solidFill>
              </a:rPr>
              <a:t>http://dpssopot.pl/wp-content/uploads/2014/06/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pl-PL" i="1" dirty="0">
                <a:solidFill>
                  <a:schemeClr val="accent2"/>
                </a:solidFill>
              </a:rPr>
              <a:t>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4" name="Prostokąt 3">
            <a:extLst>
              <a:ext uri="{FF2B5EF4-FFF2-40B4-BE49-F238E27FC236}">
                <a16:creationId xmlns:a16="http://schemas.microsoft.com/office/drawing/2014/main" id="{7780CE23-5D34-4C26-BB78-773E61DB97B7}"/>
              </a:ext>
            </a:extLst>
          </p:cNvPr>
          <p:cNvSpPr/>
          <p:nvPr/>
        </p:nvSpPr>
        <p:spPr>
          <a:xfrm>
            <a:off x="251520" y="1844824"/>
            <a:ext cx="82503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WYNIKI :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&lt; 10 sekund–norma, sprawność funkcjonalna prawidłowa (małe ryzyko upadków)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10-19 sekund-badany może samodzielnie wychodzić na zewnątrz, nie potrzebuje sprzętu     pomocniczego do chodzenia, samodzielny w większości czynności dnia codziennego, wskazana pogłębiona ocena ryzyka upadków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(średnie ryzyko upadków)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&gt;/= 19sekund–znacznie ograniczona sprawność funkcjonalna , nie może sam wychodzić na zewnątrz, zalecany sprzęt pomocniczy do chodzenia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(duże ryzyko upadków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E31ACFA-16B3-4AD7-B2E1-D8B1EAB1844C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61502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5546EB-A907-4FEB-965C-CB81EB7A9493}"/>
              </a:ext>
            </a:extLst>
          </p:cNvPr>
          <p:cNvSpPr/>
          <p:nvPr/>
        </p:nvSpPr>
        <p:spPr>
          <a:xfrm>
            <a:off x="504031" y="836712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Zalety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wady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o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cen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zdolności funkcjonalnych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2400" dirty="0" err="1">
                <a:solidFill>
                  <a:schemeClr val="accent2">
                    <a:lumMod val="75000"/>
                  </a:schemeClr>
                </a:solidFill>
              </a:rPr>
              <a:t>klasyczn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ej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analiz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ie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accent2">
                    <a:lumMod val="75000"/>
                  </a:schemeClr>
                </a:solidFill>
              </a:rPr>
              <a:t>kliniczn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ej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05574EE3-788B-43CD-9441-43C59CB47931}"/>
              </a:ext>
            </a:extLst>
          </p:cNvPr>
          <p:cNvSpPr/>
          <p:nvPr/>
        </p:nvSpPr>
        <p:spPr>
          <a:xfrm>
            <a:off x="251521" y="1835190"/>
            <a:ext cx="4320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</a:rPr>
              <a:t>ZALETY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wymagają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dużej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ilości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czasu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Nie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wymagają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specjalistycznej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aparatury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Mogą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być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przeprowadzane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w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placówkach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klinicznych</a:t>
            </a: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Może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je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wykonywać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osoba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po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krótkim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0" dirty="0" err="1">
                <a:solidFill>
                  <a:schemeClr val="accent2">
                    <a:lumMod val="75000"/>
                  </a:schemeClr>
                </a:solidFill>
              </a:rPr>
              <a:t>przeszkoleniu</a:t>
            </a: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90605DB6-FEAE-4586-8462-544FFE24263D}"/>
              </a:ext>
            </a:extLst>
          </p:cNvPr>
          <p:cNvSpPr/>
          <p:nvPr/>
        </p:nvSpPr>
        <p:spPr>
          <a:xfrm>
            <a:off x="4788024" y="1835190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C00000"/>
                </a:solidFill>
              </a:rPr>
              <a:t>WADY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 err="1">
                <a:solidFill>
                  <a:srgbClr val="262673"/>
                </a:solidFill>
              </a:rPr>
              <a:t>Subjektywne</a:t>
            </a:r>
            <a:endParaRPr lang="en-GB" sz="2000" b="0" dirty="0">
              <a:solidFill>
                <a:srgbClr val="262673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rgbClr val="262673"/>
                </a:solidFill>
              </a:rPr>
              <a:t>Niedokładne</a:t>
            </a:r>
            <a:endParaRPr lang="en-GB" sz="2000" b="0" dirty="0">
              <a:solidFill>
                <a:srgbClr val="262673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rgbClr val="262673"/>
                </a:solidFill>
              </a:rPr>
              <a:t>Niepowtarzalne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wyniki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</a:p>
          <a:p>
            <a:pPr>
              <a:defRPr/>
            </a:pP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2AA7D005-B297-47E2-8DFA-A6B20533BA23}"/>
              </a:ext>
            </a:extLst>
          </p:cNvPr>
          <p:cNvSpPr/>
          <p:nvPr/>
        </p:nvSpPr>
        <p:spPr>
          <a:xfrm>
            <a:off x="251521" y="4400088"/>
            <a:ext cx="87849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6600"/>
                </a:solidFill>
              </a:rPr>
              <a:t>OGRANICZENIA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rgbClr val="262673"/>
                </a:solidFill>
              </a:rPr>
              <a:t>Nie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pozwalają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na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wykonanie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dokłądnych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pomiarów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układu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ruchu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pacjenta</a:t>
            </a:r>
            <a:endParaRPr lang="en-GB" sz="2000" b="0" dirty="0">
              <a:solidFill>
                <a:srgbClr val="262673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0" dirty="0" err="1">
                <a:solidFill>
                  <a:srgbClr val="262673"/>
                </a:solidFill>
              </a:rPr>
              <a:t>Bazują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wyłacznie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na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obserwacjach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zewnętrznych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br>
              <a:rPr lang="en-GB" sz="2000" b="0" dirty="0">
                <a:solidFill>
                  <a:srgbClr val="262673"/>
                </a:solidFill>
              </a:rPr>
            </a:br>
            <a:r>
              <a:rPr lang="en-GB" sz="2000" b="0" dirty="0">
                <a:solidFill>
                  <a:srgbClr val="262673"/>
                </a:solidFill>
              </a:rPr>
              <a:t>(</a:t>
            </a:r>
            <a:r>
              <a:rPr lang="en-GB" sz="2000" b="0" dirty="0" err="1">
                <a:solidFill>
                  <a:srgbClr val="262673"/>
                </a:solidFill>
              </a:rPr>
              <a:t>nie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pozwalają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na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ocene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stanu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tkanek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wewnętrznych</a:t>
            </a:r>
            <a:r>
              <a:rPr lang="en-GB" sz="2000" b="0" dirty="0">
                <a:solidFill>
                  <a:srgbClr val="262673"/>
                </a:solidFill>
              </a:rPr>
              <a:t> </a:t>
            </a:r>
            <a:r>
              <a:rPr lang="en-GB" sz="2000" b="0" dirty="0" err="1">
                <a:solidFill>
                  <a:srgbClr val="262673"/>
                </a:solidFill>
              </a:rPr>
              <a:t>pacjenta</a:t>
            </a:r>
            <a:r>
              <a:rPr lang="en-GB" sz="2000" b="0" dirty="0">
                <a:solidFill>
                  <a:srgbClr val="262673"/>
                </a:solidFill>
              </a:rPr>
              <a:t>)</a:t>
            </a:r>
            <a:endParaRPr lang="pl-PL" sz="2000" b="0" dirty="0">
              <a:solidFill>
                <a:srgbClr val="262673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38A59AC-EB9D-4664-8346-62DB7A451D21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Podsumowanie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5976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Analiza instrumentalna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510758" y="161738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Metoda analizy zjawisk fizycznych lub/i możliwości ruchowych z wykorzystaniem specjalistycznych urządzeń pomiarowych. Analiza ta powadzona jest najczęściej w wyspecjalizowanych laboratoriach często w połączeniu z jednostkami naukowymi (uniwersytetami)</a:t>
            </a:r>
          </a:p>
          <a:p>
            <a:pPr marL="342900" indent="-342900" algn="just">
              <a:buFontTx/>
              <a:buChar char="-"/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076056" y="318277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https://www.lifemark.ca/services/fae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pic>
        <p:nvPicPr>
          <p:cNvPr id="4" name="Obraz 3" descr="Obraz zawierający wewnątrz, pomieszczenie, monitor, siedzi&#10;&#10;Opis wygenerowany automatycznie">
            <a:extLst>
              <a:ext uri="{FF2B5EF4-FFF2-40B4-BE49-F238E27FC236}">
                <a16:creationId xmlns:a16="http://schemas.microsoft.com/office/drawing/2014/main" id="{48695880-994A-4F53-AEAB-CE9862FEB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39" y="3556376"/>
            <a:ext cx="3384376" cy="2259071"/>
          </a:xfrm>
          <a:prstGeom prst="rect">
            <a:avLst/>
          </a:prstGeom>
        </p:spPr>
      </p:pic>
      <p:sp>
        <p:nvSpPr>
          <p:cNvPr id="13" name="CuadroTexto 2">
            <a:extLst>
              <a:ext uri="{FF2B5EF4-FFF2-40B4-BE49-F238E27FC236}">
                <a16:creationId xmlns:a16="http://schemas.microsoft.com/office/drawing/2014/main" id="{3E9A4F09-57DE-488A-B75B-CC211F2F9417}"/>
              </a:ext>
            </a:extLst>
          </p:cNvPr>
          <p:cNvSpPr txBox="1"/>
          <p:nvPr/>
        </p:nvSpPr>
        <p:spPr>
          <a:xfrm>
            <a:off x="2987824" y="5819712"/>
            <a:ext cx="5953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accent2"/>
                </a:solidFill>
              </a:rPr>
              <a:t>Źródło: https://www.ncn.gov.pl/finansowanie-nauki/przyklady-projektow/switonski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F8EF1C5-E8E8-47BE-B70F-74365E0530AB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2096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Analiza instrumentalna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510758" y="1617384"/>
            <a:ext cx="79928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Wynikiem analizy instrumentalnej są najczęściej wielkości biomechaniczne opisujące np.: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 Parametry chodu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prędkość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długość kroku,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procentowa wartość obciążenia stóp w poszczególnych cyklach chodu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zakresy kątowe w poszczególnych stawach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Zdolność utrzymywania równowagi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długość ścieżki podparcia środka nacisku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pl-PL" sz="1800" b="0" dirty="0">
                <a:solidFill>
                  <a:schemeClr val="accent2">
                    <a:lumMod val="75000"/>
                  </a:schemeClr>
                </a:solidFill>
              </a:rPr>
              <a:t>średnie pole elipsy wyznaczanej z przemieszczeń środka nacisku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oraz inne mierzalne wielkości fizyczne.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59AF7A3-AFC2-43E0-B106-68AFE2A5F3C1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2699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Analiza instrumentalna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510758" y="161738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Na podstawie zmierzonych wielkości możliwe jest także określenie wskaźników opisujących w sposób dokładny pewne cechy badanego pacjenta.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Wskaźniki wyznaczane są na podstawie podstawowych mierzonych wielkości fizycznych.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Do pomiarów wielkości fizycznych wykorzystuje się zaawansowaną aparaturę laboratoryjną, którą stanowią najczęściej </a:t>
            </a:r>
            <a:r>
              <a:rPr lang="pl-PL" sz="2000" b="0" dirty="0">
                <a:solidFill>
                  <a:srgbClr val="FF0000"/>
                </a:solidFill>
              </a:rPr>
              <a:t>inżynierskie narzędzia do wspomagania procesu diagnostyki narządu ruchu człowieka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59AF7A3-AFC2-43E0-B106-68AFE2A5F3C1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86230"/>
      </p:ext>
    </p:extLst>
  </p:cSld>
  <p:clrMapOvr>
    <a:masterClrMapping/>
  </p:clrMapOvr>
  <p:transition advClick="0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Inżynierskie narzędzia do wspomagania procesu diagnostyki narządu ruchu człowieka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Obraz zawierający kobieta, stojące, komputer, mężczyzna&#10;&#10;Opis wygenerowany automatycznie">
            <a:extLst>
              <a:ext uri="{FF2B5EF4-FFF2-40B4-BE49-F238E27FC236}">
                <a16:creationId xmlns:a16="http://schemas.microsoft.com/office/drawing/2014/main" id="{0D04122A-2E3B-431E-81B9-07FEAC13E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4" y="2142554"/>
            <a:ext cx="3286125" cy="282892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697A1D5-A429-4CFB-9BD3-12026CEA0679}"/>
              </a:ext>
            </a:extLst>
          </p:cNvPr>
          <p:cNvSpPr/>
          <p:nvPr/>
        </p:nvSpPr>
        <p:spPr>
          <a:xfrm>
            <a:off x="970721" y="4941168"/>
            <a:ext cx="2300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>
                <a:solidFill>
                  <a:srgbClr val="262673"/>
                </a:solidFill>
              </a:rPr>
              <a:t>BIODEX SYSTEM 4 PRO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3FBC327-16C7-497A-8D87-0F17B890AA7F}"/>
              </a:ext>
            </a:extLst>
          </p:cNvPr>
          <p:cNvSpPr/>
          <p:nvPr/>
        </p:nvSpPr>
        <p:spPr>
          <a:xfrm>
            <a:off x="4006721" y="2045355"/>
            <a:ext cx="511389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u="sng" dirty="0">
                <a:solidFill>
                  <a:srgbClr val="C00000"/>
                </a:solidFill>
              </a:rPr>
              <a:t>Zestaw do oceny i treningu w warunkach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br>
              <a:rPr lang="pl-PL" sz="1600" dirty="0">
                <a:solidFill>
                  <a:srgbClr val="C00000"/>
                </a:solidFill>
              </a:rPr>
            </a:br>
            <a:r>
              <a:rPr lang="pl-PL" sz="1600" dirty="0">
                <a:solidFill>
                  <a:srgbClr val="262673"/>
                </a:solidFill>
              </a:rPr>
              <a:t>pracy izometrycznej, izotonicznej (koncentrycznej </a:t>
            </a:r>
          </a:p>
          <a:p>
            <a:pPr algn="ctr"/>
            <a:r>
              <a:rPr lang="pl-PL" sz="1600" dirty="0">
                <a:solidFill>
                  <a:srgbClr val="262673"/>
                </a:solidFill>
              </a:rPr>
              <a:t>i ekscentrycznej), izokinetycznej (ekscentrycznej </a:t>
            </a:r>
          </a:p>
          <a:p>
            <a:pPr algn="ctr"/>
            <a:r>
              <a:rPr lang="pl-PL" sz="1600" dirty="0">
                <a:solidFill>
                  <a:srgbClr val="262673"/>
                </a:solidFill>
              </a:rPr>
              <a:t>i koncentrycznej), reaktywnej ekscentrycznej </a:t>
            </a:r>
          </a:p>
          <a:p>
            <a:pPr algn="ctr"/>
            <a:r>
              <a:rPr lang="pl-PL" sz="1600" dirty="0">
                <a:solidFill>
                  <a:srgbClr val="262673"/>
                </a:solidFill>
              </a:rPr>
              <a:t>i ruchu biernego z możliwością pełnej archiwizacji</a:t>
            </a:r>
          </a:p>
          <a:p>
            <a:pPr algn="ctr"/>
            <a:r>
              <a:rPr lang="pl-PL" sz="1600" dirty="0">
                <a:solidFill>
                  <a:srgbClr val="262673"/>
                </a:solidFill>
              </a:rPr>
              <a:t>i eksportu danych do analizy statystycznej.</a:t>
            </a:r>
          </a:p>
          <a:p>
            <a:pPr algn="ctr"/>
            <a:endParaRPr lang="pl-PL" sz="1600" dirty="0">
              <a:solidFill>
                <a:srgbClr val="262673"/>
              </a:solidFill>
            </a:endParaRPr>
          </a:p>
          <a:p>
            <a:pPr algn="ctr"/>
            <a:endParaRPr lang="pl-PL" sz="1600" dirty="0">
              <a:solidFill>
                <a:srgbClr val="262673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184D85D-E5BC-43CF-97FC-AC11C952161A}"/>
              </a:ext>
            </a:extLst>
          </p:cNvPr>
          <p:cNvSpPr/>
          <p:nvPr/>
        </p:nvSpPr>
        <p:spPr>
          <a:xfrm>
            <a:off x="3531441" y="3835123"/>
            <a:ext cx="538480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u="sng" dirty="0">
                <a:solidFill>
                  <a:srgbClr val="C00000"/>
                </a:solidFill>
              </a:rPr>
              <a:t>Wyznaczane wielkości</a:t>
            </a:r>
            <a:r>
              <a:rPr lang="pl-PL" sz="1600" dirty="0">
                <a:solidFill>
                  <a:srgbClr val="C00000"/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73"/>
                </a:solidFill>
              </a:rPr>
              <a:t>Wartości sił poszczególnych partii mięśni </a:t>
            </a:r>
            <a:br>
              <a:rPr lang="pl-PL" sz="1600" dirty="0">
                <a:solidFill>
                  <a:srgbClr val="262673"/>
                </a:solidFill>
              </a:rPr>
            </a:br>
            <a:r>
              <a:rPr lang="pl-PL" sz="1600" dirty="0">
                <a:solidFill>
                  <a:srgbClr val="262673"/>
                </a:solidFill>
              </a:rPr>
              <a:t>kończyn dolnych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73"/>
                </a:solidFill>
              </a:rPr>
              <a:t>Pomiar ciężaru poszczególnych segmentów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73"/>
                </a:solidFill>
              </a:rPr>
              <a:t>Pomiar symetrii sił w kończynach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73"/>
                </a:solidFill>
              </a:rPr>
              <a:t>Pomiar momentów sił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73"/>
                </a:solidFill>
              </a:rPr>
              <a:t>Pomiar osiąganych kątów w stawach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73"/>
                </a:solidFill>
              </a:rPr>
              <a:t>Pomiar prędkości wykonywanego kończyną ruchu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62673"/>
              </a:solidFill>
            </a:endParaRPr>
          </a:p>
          <a:p>
            <a:pPr algn="ctr"/>
            <a:endParaRPr lang="pl-PL" sz="1600" dirty="0">
              <a:solidFill>
                <a:srgbClr val="262673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438CA69-5B4F-4DE8-83FA-F14740CBA495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CBF57CE-C805-43EE-83A3-70F9FB1655C8}"/>
              </a:ext>
            </a:extLst>
          </p:cNvPr>
          <p:cNvSpPr/>
          <p:nvPr/>
        </p:nvSpPr>
        <p:spPr>
          <a:xfrm>
            <a:off x="103581" y="58507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262673"/>
                </a:solidFill>
              </a:rPr>
              <a:t>Źródło: https://technomex.pl/ 15.01.2020</a:t>
            </a:r>
          </a:p>
        </p:txBody>
      </p:sp>
    </p:spTree>
    <p:extLst>
      <p:ext uri="{BB962C8B-B14F-4D97-AF65-F5344CB8AC3E}">
        <p14:creationId xmlns:p14="http://schemas.microsoft.com/office/powerpoint/2010/main" val="3962984369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40354" y="908720"/>
            <a:ext cx="8135938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Ocena zdolności funkcjonalnych</a:t>
            </a:r>
          </a:p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(definicje)</a:t>
            </a: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539552" y="1964521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l-PL" sz="2000" b="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rgbClr val="FF0000"/>
                </a:solidFill>
              </a:rPr>
              <a:t>Ocena zdolności funkcjonalnych (OZF) to kompleksowa ocena zdolności fizycznych i funkcjonalnych, z wykorzystaniem obiektywnych i mierzalnych testów.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Ocena zdolności funkcjonalnych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pozw</a:t>
            </a:r>
            <a:r>
              <a:rPr lang="en-GB" sz="2000" b="0" dirty="0">
                <a:solidFill>
                  <a:schemeClr val="accent2">
                    <a:lumMod val="75000"/>
                  </a:schemeClr>
                </a:solidFill>
              </a:rPr>
              <a:t>ala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na określenie możliwości fizycznych na podstawie przeglądu dokumentacji medycznej, procesów wywiadu i obiektywnych testów z wykorzystaniem aparatury pomiarowej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82672ACB-C9FD-458A-963C-C7C92BA53B1D}"/>
              </a:ext>
            </a:extLst>
          </p:cNvPr>
          <p:cNvSpPr txBox="1"/>
          <p:nvPr/>
        </p:nvSpPr>
        <p:spPr>
          <a:xfrm>
            <a:off x="5436096" y="582616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https://www.lifemark.ca/services/fae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5F2E037-A8E9-4C17-A0E9-5B5C46A45EF0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Wprowadzenie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80554"/>
      </p:ext>
    </p:extLst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Inżynierskie narzędzia do wspomagania procesu diagnostyki narządu ruchu człowieka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510758" y="184482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ruchu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Stabilometria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pomiarów reakcji podłoża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identyfikacji obciążeń </a:t>
            </a:r>
            <a:b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 układzie mięśniowo-szkieletowym</a:t>
            </a:r>
          </a:p>
          <a:p>
            <a:pPr marL="342900" indent="-342900" algn="just">
              <a:buFontTx/>
              <a:buChar char="-"/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7569B76-F3E1-4BAF-934C-1DAF5C1048C7}"/>
              </a:ext>
            </a:extLst>
          </p:cNvPr>
          <p:cNvSpPr/>
          <p:nvPr/>
        </p:nvSpPr>
        <p:spPr>
          <a:xfrm>
            <a:off x="4596944" y="2765132"/>
            <a:ext cx="4496813" cy="52322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Systemy terapeutyczne wspierające rehabilitacje kończyn górnych z wykorzystaniem gier komputerowych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5E20FA9-E437-409C-870B-91EFADA4CF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45" y="1738001"/>
            <a:ext cx="1277203" cy="92542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4F7ABEA-64AE-469A-B748-C218D68419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50" y="1723379"/>
            <a:ext cx="2260795" cy="91877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graphicFrame>
        <p:nvGraphicFramePr>
          <p:cNvPr id="16" name="Obiekt 15">
            <a:extLst>
              <a:ext uri="{FF2B5EF4-FFF2-40B4-BE49-F238E27FC236}">
                <a16:creationId xmlns:a16="http://schemas.microsoft.com/office/drawing/2014/main" id="{B3A83C2E-F102-4CFF-BC35-FF1680E29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021972"/>
              </p:ext>
            </p:extLst>
          </p:nvPr>
        </p:nvGraphicFramePr>
        <p:xfrm>
          <a:off x="352065" y="3949599"/>
          <a:ext cx="31051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5" imgW="5663492" imgH="2577778" progId="CorelPHOTOPAINT.Image.16">
                  <p:embed/>
                </p:oleObj>
              </mc:Choice>
              <mc:Fallback>
                <p:oleObj name="PHOTO-PAINT" r:id="rId5" imgW="5663492" imgH="2577778" progId="CorelPHOTOPAINT.Image.16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65" y="3949599"/>
                        <a:ext cx="3105150" cy="1371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rostokąt 16">
            <a:extLst>
              <a:ext uri="{FF2B5EF4-FFF2-40B4-BE49-F238E27FC236}">
                <a16:creationId xmlns:a16="http://schemas.microsoft.com/office/drawing/2014/main" id="{B1A7E397-98DD-4A41-A594-F5B8486C1783}"/>
              </a:ext>
            </a:extLst>
          </p:cNvPr>
          <p:cNvSpPr/>
          <p:nvPr/>
        </p:nvSpPr>
        <p:spPr>
          <a:xfrm>
            <a:off x="134662" y="5493835"/>
            <a:ext cx="369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 rehabilitacyjny w oparciu o projekcje 2D z wykorzystaniem monitora komputerowego</a:t>
            </a:r>
            <a:endParaRPr lang="pl-PL" sz="1400" b="1" dirty="0"/>
          </a:p>
        </p:txBody>
      </p:sp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id="{A2769301-A83F-470E-83EF-7164C5FB2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304084"/>
              </p:ext>
            </p:extLst>
          </p:nvPr>
        </p:nvGraphicFramePr>
        <p:xfrm>
          <a:off x="3730309" y="4029236"/>
          <a:ext cx="1658938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7" imgW="5600000" imgH="4580952" progId="CorelPHOTOPAINT.Image.16">
                  <p:embed/>
                </p:oleObj>
              </mc:Choice>
              <mc:Fallback>
                <p:oleObj name="PHOTO-PAINT" r:id="rId7" imgW="5600000" imgH="4580952" progId="CorelPHOTOPAINT.Image.16">
                  <p:embed/>
                  <p:pic>
                    <p:nvPicPr>
                      <p:cNvPr id="6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309" y="4029236"/>
                        <a:ext cx="1658938" cy="13541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rostokąt 18">
            <a:extLst>
              <a:ext uri="{FF2B5EF4-FFF2-40B4-BE49-F238E27FC236}">
                <a16:creationId xmlns:a16="http://schemas.microsoft.com/office/drawing/2014/main" id="{3A87A0DC-D82C-4968-81B3-0E5B476EF656}"/>
              </a:ext>
            </a:extLst>
          </p:cNvPr>
          <p:cNvSpPr/>
          <p:nvPr/>
        </p:nvSpPr>
        <p:spPr>
          <a:xfrm>
            <a:off x="4189895" y="5458226"/>
            <a:ext cx="3958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Systemy badawczo-diagnostyczne z projektorem 2D </a:t>
            </a:r>
            <a:endParaRPr lang="pl-PL" sz="1400" b="1" dirty="0"/>
          </a:p>
        </p:txBody>
      </p:sp>
      <p:pic>
        <p:nvPicPr>
          <p:cNvPr id="20" name="Obraz 19" descr="C:\Users\PW\Desktop\Beznazwy-1.jpg">
            <a:extLst>
              <a:ext uri="{FF2B5EF4-FFF2-40B4-BE49-F238E27FC236}">
                <a16:creationId xmlns:a16="http://schemas.microsoft.com/office/drawing/2014/main" id="{0A0B6D76-17B2-4C5E-8B51-FAF88426F42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17" y="4066265"/>
            <a:ext cx="3426219" cy="123807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CF2B4107-53EF-4A6D-ADBD-B5A927D8B9DC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52957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9EBD834-FCA1-45C0-B5E8-AD19934308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422">
            <a:off x="7176324" y="4032651"/>
            <a:ext cx="1485072" cy="1392318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Inżynierskie narzędzia do wspomagania procesu diagnostyki narządu ruchu człowieka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Prostokąt 3">
            <a:extLst>
              <a:ext uri="{FF2B5EF4-FFF2-40B4-BE49-F238E27FC236}">
                <a16:creationId xmlns:a16="http://schemas.microsoft.com/office/drawing/2014/main" id="{4B2B3CAB-E79A-4505-A374-394DE9A113D1}"/>
              </a:ext>
            </a:extLst>
          </p:cNvPr>
          <p:cNvSpPr/>
          <p:nvPr/>
        </p:nvSpPr>
        <p:spPr>
          <a:xfrm>
            <a:off x="490967" y="1916832"/>
            <a:ext cx="7992888" cy="2396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identyfikacji obciążeń w układzie mięśniowo-szkieletowym:</a:t>
            </a:r>
          </a:p>
          <a:p>
            <a:endParaRPr lang="pl-PL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Pomiar bezpośredni oddziaływań w stawach z wykorzystaniem implantów pomiarowych,</a:t>
            </a:r>
            <a:endParaRPr lang="pl-PL" sz="18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Wyznaczanie sił mięśniowych w oparciu o pomiar EMG,</a:t>
            </a:r>
            <a:endParaRPr lang="pl-PL" sz="18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Identyfikacja sił mięśniowych oraz oddziaływań w stawach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wykorzystaniem modelowania i metod optymalizacji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9D5CA37C-F87E-4EEA-B118-67AFD3AA98B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7"/>
          <a:stretch/>
        </p:blipFill>
        <p:spPr bwMode="auto">
          <a:xfrm>
            <a:off x="683568" y="4730715"/>
            <a:ext cx="1815465" cy="1216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96F175F-5C85-4C25-B4B9-582D24BA956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8"/>
          <a:stretch/>
        </p:blipFill>
        <p:spPr bwMode="auto">
          <a:xfrm>
            <a:off x="2555776" y="4728810"/>
            <a:ext cx="1814830" cy="1218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0B9D39B3-8ED4-4335-A13C-E9A2B2C3793B}"/>
              </a:ext>
            </a:extLst>
          </p:cNvPr>
          <p:cNvSpPr/>
          <p:nvPr/>
        </p:nvSpPr>
        <p:spPr>
          <a:xfrm>
            <a:off x="4370606" y="5413976"/>
            <a:ext cx="3733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 kończyn górnych na podstawie badań </a:t>
            </a:r>
            <a:r>
              <a:rPr lang="pl-PL" sz="1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Kyung</a:t>
            </a:r>
            <a:r>
              <a:rPr lang="pl-PL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Kim </a:t>
            </a:r>
            <a:endParaRPr lang="pl-PL" sz="14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17EE936-8A18-46E5-A4FC-1BBC0EAD8ACC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57468"/>
      </p:ext>
    </p:extLst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Inżynierskie narzędzia do wspomagania procesu diagnostyki narządu ruchu człowieka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Obraz 16" descr="C:\Users\PW\Desktop\STUDIA DR 27_09_2014\Badania Doktorat\KOMBINEZON MVNX\fwdwybrane\8.PNG">
            <a:extLst>
              <a:ext uri="{FF2B5EF4-FFF2-40B4-BE49-F238E27FC236}">
                <a16:creationId xmlns:a16="http://schemas.microsoft.com/office/drawing/2014/main" id="{5436DFEF-5B95-4DEF-BF33-B2B483C139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917">
            <a:off x="236181" y="2434180"/>
            <a:ext cx="1672318" cy="2549655"/>
          </a:xfrm>
          <a:prstGeom prst="roundRect">
            <a:avLst>
              <a:gd name="adj" fmla="val 204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 descr="http://1.bp.blogspot.com/-vLg-_xFcWzA/UP1eKkDivTI/AAAAAAAAArM/0k9_VqtZ-08/s1600/motion_capture_fighting_by_tigermyuou-d32ma53.jpg">
            <a:extLst>
              <a:ext uri="{FF2B5EF4-FFF2-40B4-BE49-F238E27FC236}">
                <a16:creationId xmlns:a16="http://schemas.microsoft.com/office/drawing/2014/main" id="{4258E745-2497-462F-BDEB-D93264C8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6836" y="3998425"/>
            <a:ext cx="2598854" cy="1950855"/>
          </a:xfrm>
          <a:prstGeom prst="rect">
            <a:avLst/>
          </a:prstGeom>
          <a:noFill/>
        </p:spPr>
      </p:pic>
      <p:pic>
        <p:nvPicPr>
          <p:cNvPr id="19" name="Picture 8" descr="http://www.metamotion.com/mocap/Gypsy-motion-capture-system.jpg">
            <a:extLst>
              <a:ext uri="{FF2B5EF4-FFF2-40B4-BE49-F238E27FC236}">
                <a16:creationId xmlns:a16="http://schemas.microsoft.com/office/drawing/2014/main" id="{89DBECA5-EE27-48D7-ABBE-416AF4109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7105" y="4118500"/>
            <a:ext cx="1857388" cy="1900384"/>
          </a:xfrm>
          <a:prstGeom prst="rect">
            <a:avLst/>
          </a:prstGeom>
          <a:noFill/>
        </p:spPr>
      </p:pic>
      <p:pic>
        <p:nvPicPr>
          <p:cNvPr id="20" name="Picture 2" descr="http://www.ar-tracking.com/typo3temp/GB/app_mocap_01_94ac28f768__c__ART__c__ART_cab024503f_24274bbf2c.jpg">
            <a:extLst>
              <a:ext uri="{FF2B5EF4-FFF2-40B4-BE49-F238E27FC236}">
                <a16:creationId xmlns:a16="http://schemas.microsoft.com/office/drawing/2014/main" id="{EB5C9D89-4262-4FBF-B81A-24C97A7F4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34008" r="13601"/>
          <a:stretch/>
        </p:blipFill>
        <p:spPr bwMode="auto">
          <a:xfrm>
            <a:off x="3614493" y="3717032"/>
            <a:ext cx="2813190" cy="1534178"/>
          </a:xfrm>
          <a:prstGeom prst="rect">
            <a:avLst/>
          </a:prstGeom>
          <a:noFill/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06FA98B0-5448-419F-A6F9-75AC35650F98}"/>
              </a:ext>
            </a:extLst>
          </p:cNvPr>
          <p:cNvSpPr/>
          <p:nvPr/>
        </p:nvSpPr>
        <p:spPr>
          <a:xfrm>
            <a:off x="1317009" y="2309971"/>
            <a:ext cx="505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 err="1">
                <a:solidFill>
                  <a:schemeClr val="tx1"/>
                </a:solidFill>
              </a:rPr>
              <a:t>Xsens</a:t>
            </a:r>
            <a:r>
              <a:rPr lang="pl-PL" sz="2400" b="1" dirty="0">
                <a:solidFill>
                  <a:schemeClr val="tx1"/>
                </a:solidFill>
              </a:rPr>
              <a:t> MVN – Systemy do przestrzennej analizy ruchu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1758508-0548-47B3-8D46-F2CB5E13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3064" y="2428672"/>
            <a:ext cx="1862626" cy="146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B16AADE8-A412-45A4-A348-21FA3ED72C0E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D0F3B28-D8FB-417F-9AD9-446AB9E9EC75}"/>
              </a:ext>
            </a:extLst>
          </p:cNvPr>
          <p:cNvSpPr/>
          <p:nvPr/>
        </p:nvSpPr>
        <p:spPr>
          <a:xfrm>
            <a:off x="136663" y="5826169"/>
            <a:ext cx="27879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262673"/>
                </a:solidFill>
              </a:rPr>
              <a:t>Źródło: </a:t>
            </a:r>
            <a:r>
              <a:rPr lang="pl-PL" dirty="0">
                <a:solidFill>
                  <a:srgbClr val="262673"/>
                </a:solidFill>
              </a:rPr>
              <a:t>https://www.xsens.com/ 15.01.2020</a:t>
            </a:r>
          </a:p>
        </p:txBody>
      </p:sp>
    </p:spTree>
    <p:extLst>
      <p:ext uri="{BB962C8B-B14F-4D97-AF65-F5344CB8AC3E}">
        <p14:creationId xmlns:p14="http://schemas.microsoft.com/office/powerpoint/2010/main" val="125573952"/>
      </p:ext>
    </p:extLst>
  </p:cSld>
  <p:clrMapOvr>
    <a:masterClrMapping/>
  </p:clrMapOvr>
  <p:transition advClick="0"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5546EB-A907-4FEB-965C-CB81EB7A9493}"/>
              </a:ext>
            </a:extLst>
          </p:cNvPr>
          <p:cNvSpPr/>
          <p:nvPr/>
        </p:nvSpPr>
        <p:spPr>
          <a:xfrm>
            <a:off x="504031" y="836712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Zalety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wady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o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cen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zdolności funkcjonalnych </a:t>
            </a:r>
            <a:br>
              <a:rPr lang="en-GB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analizie instrumentalnej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05574EE3-788B-43CD-9441-43C59CB47931}"/>
              </a:ext>
            </a:extLst>
          </p:cNvPr>
          <p:cNvSpPr/>
          <p:nvPr/>
        </p:nvSpPr>
        <p:spPr>
          <a:xfrm>
            <a:off x="251521" y="1667709"/>
            <a:ext cx="4320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00B050"/>
                </a:solidFill>
              </a:rPr>
              <a:t>ZALETY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Powtarzalne i dokładne wyniki analizy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Pomiary dużej ilości wielkości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Dokładna analiza funkcjonalna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Analiza obiektywna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90605DB6-FEAE-4586-8462-544FFE24263D}"/>
              </a:ext>
            </a:extLst>
          </p:cNvPr>
          <p:cNvSpPr/>
          <p:nvPr/>
        </p:nvSpPr>
        <p:spPr>
          <a:xfrm>
            <a:off x="4788024" y="1667709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C00000"/>
                </a:solidFill>
              </a:rPr>
              <a:t>WADY</a:t>
            </a:r>
            <a:endParaRPr lang="en-GB" sz="2000" b="0" dirty="0">
              <a:solidFill>
                <a:srgbClr val="262673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Analizy czasochłonne</a:t>
            </a:r>
            <a:endParaRPr lang="en-GB" sz="2000" b="0" dirty="0">
              <a:solidFill>
                <a:srgbClr val="262673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Wymagają specjalistycznej aparatury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Wymagają dużej wiedzy i umiejętności obsługi sprzętu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2AA7D005-B297-47E2-8DFA-A6B20533BA23}"/>
              </a:ext>
            </a:extLst>
          </p:cNvPr>
          <p:cNvSpPr/>
          <p:nvPr/>
        </p:nvSpPr>
        <p:spPr>
          <a:xfrm>
            <a:off x="251521" y="4400088"/>
            <a:ext cx="878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6600"/>
                </a:solidFill>
              </a:rPr>
              <a:t>OGRANICZENIA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262673"/>
                </a:solidFill>
              </a:rPr>
              <a:t>Mogą być przeprowadzane wyłącznie w wyspecjalizowanych laboratoriach</a:t>
            </a:r>
            <a:endParaRPr lang="en-GB" sz="2000" b="0" dirty="0">
              <a:solidFill>
                <a:srgbClr val="262673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F9BDF2D-BF01-41A3-A79F-55DDDBD598F4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Podsumowanie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4339"/>
      </p:ext>
    </p:extLst>
  </p:cSld>
  <p:clrMapOvr>
    <a:masterClrMapping/>
  </p:clrMapOvr>
  <p:transition advClick="0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5546EB-A907-4FEB-965C-CB81EB7A9493}"/>
              </a:ext>
            </a:extLst>
          </p:cNvPr>
          <p:cNvSpPr/>
          <p:nvPr/>
        </p:nvSpPr>
        <p:spPr>
          <a:xfrm>
            <a:off x="504031" y="836712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Mapa koncepcyjna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F9BDF2D-BF01-41A3-A79F-55DDDBD598F4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Mapa koncepcyjna</a:t>
            </a: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72E258F-484A-4258-A8D2-B5D6D8DE8AD1}"/>
              </a:ext>
            </a:extLst>
          </p:cNvPr>
          <p:cNvSpPr/>
          <p:nvPr/>
        </p:nvSpPr>
        <p:spPr>
          <a:xfrm>
            <a:off x="620958" y="2781154"/>
            <a:ext cx="3517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Klasyczna analiza kliniczna</a:t>
            </a: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AF80AC0-6410-47F0-8D74-BCA9B29FE212}"/>
              </a:ext>
            </a:extLst>
          </p:cNvPr>
          <p:cNvSpPr/>
          <p:nvPr/>
        </p:nvSpPr>
        <p:spPr>
          <a:xfrm>
            <a:off x="2339752" y="2803738"/>
            <a:ext cx="813593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Analiza instrumentalna</a:t>
            </a: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A870613-6CFD-4434-AB5E-5E646212CC36}"/>
              </a:ext>
            </a:extLst>
          </p:cNvPr>
          <p:cNvSpPr/>
          <p:nvPr/>
        </p:nvSpPr>
        <p:spPr>
          <a:xfrm>
            <a:off x="475406" y="1812370"/>
            <a:ext cx="81359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Ocena zdolności funkcjonalnych</a:t>
            </a: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B546A63-0716-46B5-801F-F4E682687C9A}"/>
              </a:ext>
            </a:extLst>
          </p:cNvPr>
          <p:cNvSpPr/>
          <p:nvPr/>
        </p:nvSpPr>
        <p:spPr>
          <a:xfrm>
            <a:off x="62953" y="3763560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Metody obserwacyjne</a:t>
            </a:r>
            <a:endParaRPr lang="pl-PL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47BBE52F-E639-4312-8028-6BF4FC17D3CA}"/>
              </a:ext>
            </a:extLst>
          </p:cNvPr>
          <p:cNvSpPr/>
          <p:nvPr/>
        </p:nvSpPr>
        <p:spPr>
          <a:xfrm>
            <a:off x="2863721" y="3756922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Skale kliniczne</a:t>
            </a:r>
            <a:endParaRPr lang="pl-PL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D979C5A-D6C5-44CC-BA20-B38AF2CE4574}"/>
              </a:ext>
            </a:extLst>
          </p:cNvPr>
          <p:cNvSpPr/>
          <p:nvPr/>
        </p:nvSpPr>
        <p:spPr>
          <a:xfrm>
            <a:off x="5151608" y="3715562"/>
            <a:ext cx="25122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Badania w laboratorium</a:t>
            </a:r>
          </a:p>
          <a:p>
            <a:pPr marL="285750" indent="-285750" algn="ctr">
              <a:buFontTx/>
              <a:buChar char="-"/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Analiza kinematyki</a:t>
            </a:r>
          </a:p>
          <a:p>
            <a:pPr marL="285750" indent="-285750" algn="ctr">
              <a:buFontTx/>
              <a:buChar char="-"/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Analiza dynamiki</a:t>
            </a:r>
          </a:p>
          <a:p>
            <a:pPr marL="285750" indent="-285750" algn="ctr">
              <a:buFontTx/>
              <a:buChar char="-"/>
              <a:defRPr/>
            </a:pPr>
            <a:endParaRPr lang="pl-PL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Prostokąt 3">
            <a:extLst>
              <a:ext uri="{FF2B5EF4-FFF2-40B4-BE49-F238E27FC236}">
                <a16:creationId xmlns:a16="http://schemas.microsoft.com/office/drawing/2014/main" id="{525F74C2-2E43-466C-8093-20B5B003780B}"/>
              </a:ext>
            </a:extLst>
          </p:cNvPr>
          <p:cNvSpPr/>
          <p:nvPr/>
        </p:nvSpPr>
        <p:spPr>
          <a:xfrm>
            <a:off x="5004048" y="4798083"/>
            <a:ext cx="432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l-PL" sz="1200" b="0" i="1" dirty="0">
                <a:solidFill>
                  <a:schemeClr val="accent2">
                    <a:lumMod val="75000"/>
                  </a:schemeClr>
                </a:solidFill>
              </a:rPr>
              <a:t>Powtarzalne i dokładne wyniki analizy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1200" b="0" i="1" dirty="0">
                <a:solidFill>
                  <a:schemeClr val="accent2">
                    <a:lumMod val="75000"/>
                  </a:schemeClr>
                </a:solidFill>
              </a:rPr>
              <a:t>Pomiary dużej ilości wielkości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1200" b="0" i="1" dirty="0">
                <a:solidFill>
                  <a:schemeClr val="accent2">
                    <a:lumMod val="75000"/>
                  </a:schemeClr>
                </a:solidFill>
              </a:rPr>
              <a:t>Dokładna analiza funkcjonalna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1200" b="0" i="1" dirty="0">
                <a:solidFill>
                  <a:schemeClr val="accent2">
                    <a:lumMod val="75000"/>
                  </a:schemeClr>
                </a:solidFill>
              </a:rPr>
              <a:t>Analiza obiektywna</a:t>
            </a:r>
          </a:p>
        </p:txBody>
      </p:sp>
      <p:sp>
        <p:nvSpPr>
          <p:cNvPr id="21" name="Prostokąt 3">
            <a:extLst>
              <a:ext uri="{FF2B5EF4-FFF2-40B4-BE49-F238E27FC236}">
                <a16:creationId xmlns:a16="http://schemas.microsoft.com/office/drawing/2014/main" id="{CC8683C0-DD75-4F75-9E82-73B7C257F838}"/>
              </a:ext>
            </a:extLst>
          </p:cNvPr>
          <p:cNvSpPr/>
          <p:nvPr/>
        </p:nvSpPr>
        <p:spPr>
          <a:xfrm>
            <a:off x="372242" y="4760927"/>
            <a:ext cx="432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Nie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wymagają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dużej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ilości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czasu</a:t>
            </a:r>
            <a:endParaRPr lang="en-GB" sz="12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Nie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wymagają</a:t>
            </a:r>
            <a:r>
              <a:rPr lang="pl-PL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specjalistycznej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aparatury</a:t>
            </a:r>
            <a:endParaRPr lang="en-GB" sz="12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Mogą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być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przeprowadzane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w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placówkach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klinicznych</a:t>
            </a:r>
            <a:endParaRPr lang="en-GB" sz="1200" b="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Może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je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wykonywać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osoba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po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krótkim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przeszkoleniu</a:t>
            </a:r>
            <a:endParaRPr lang="pl-PL" sz="12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635E4001-D56B-43B9-B7B3-FEB3CA95EB21}"/>
              </a:ext>
            </a:extLst>
          </p:cNvPr>
          <p:cNvCxnSpPr>
            <a:cxnSpLocks/>
          </p:cNvCxnSpPr>
          <p:nvPr/>
        </p:nvCxnSpPr>
        <p:spPr bwMode="auto">
          <a:xfrm flipH="1">
            <a:off x="2863721" y="2204864"/>
            <a:ext cx="556152" cy="598874"/>
          </a:xfrm>
          <a:prstGeom prst="straightConnector1">
            <a:avLst/>
          </a:prstGeom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59CB886-3CB3-4F47-836D-34250687547A}"/>
              </a:ext>
            </a:extLst>
          </p:cNvPr>
          <p:cNvCxnSpPr>
            <a:cxnSpLocks/>
          </p:cNvCxnSpPr>
          <p:nvPr/>
        </p:nvCxnSpPr>
        <p:spPr bwMode="auto">
          <a:xfrm>
            <a:off x="5537728" y="2228226"/>
            <a:ext cx="540919" cy="575512"/>
          </a:xfrm>
          <a:prstGeom prst="straightConnector1">
            <a:avLst/>
          </a:prstGeom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B0A9C3A1-FB15-4B95-A42A-2A5DA35FC406}"/>
              </a:ext>
            </a:extLst>
          </p:cNvPr>
          <p:cNvCxnSpPr>
            <a:cxnSpLocks/>
          </p:cNvCxnSpPr>
          <p:nvPr/>
        </p:nvCxnSpPr>
        <p:spPr bwMode="auto">
          <a:xfrm>
            <a:off x="6516216" y="3159124"/>
            <a:ext cx="0" cy="604436"/>
          </a:xfrm>
          <a:prstGeom prst="straightConnector1">
            <a:avLst/>
          </a:prstGeom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D4CD6CDE-73F9-4339-AD46-4615DB94B3BC}"/>
              </a:ext>
            </a:extLst>
          </p:cNvPr>
          <p:cNvCxnSpPr>
            <a:cxnSpLocks/>
          </p:cNvCxnSpPr>
          <p:nvPr/>
        </p:nvCxnSpPr>
        <p:spPr bwMode="auto">
          <a:xfrm>
            <a:off x="3141797" y="3182491"/>
            <a:ext cx="288717" cy="581069"/>
          </a:xfrm>
          <a:prstGeom prst="straightConnector1">
            <a:avLst/>
          </a:prstGeom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CD2A5371-6555-4167-8E43-C9BD8694D6BB}"/>
              </a:ext>
            </a:extLst>
          </p:cNvPr>
          <p:cNvCxnSpPr>
            <a:cxnSpLocks/>
          </p:cNvCxnSpPr>
          <p:nvPr/>
        </p:nvCxnSpPr>
        <p:spPr bwMode="auto">
          <a:xfrm flipH="1">
            <a:off x="1355243" y="3237433"/>
            <a:ext cx="360861" cy="548928"/>
          </a:xfrm>
          <a:prstGeom prst="straightConnector1">
            <a:avLst/>
          </a:prstGeom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4F1A4C93-3A8B-4EBF-917E-B72C0EBF3CE6}"/>
              </a:ext>
            </a:extLst>
          </p:cNvPr>
          <p:cNvSpPr/>
          <p:nvPr/>
        </p:nvSpPr>
        <p:spPr bwMode="auto">
          <a:xfrm>
            <a:off x="251520" y="4632231"/>
            <a:ext cx="4441201" cy="107721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9B921A84-4385-489F-A324-157E83368DE5}"/>
              </a:ext>
            </a:extLst>
          </p:cNvPr>
          <p:cNvSpPr/>
          <p:nvPr/>
        </p:nvSpPr>
        <p:spPr bwMode="auto">
          <a:xfrm>
            <a:off x="4725670" y="4624411"/>
            <a:ext cx="3914300" cy="107721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pl-PL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42216"/>
      </p:ext>
    </p:extLst>
  </p:cSld>
  <p:clrMapOvr>
    <a:masterClrMapping/>
  </p:clrMapOvr>
  <p:transition advClick="0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5546EB-A907-4FEB-965C-CB81EB7A9493}"/>
              </a:ext>
            </a:extLst>
          </p:cNvPr>
          <p:cNvSpPr/>
          <p:nvPr/>
        </p:nvSpPr>
        <p:spPr>
          <a:xfrm>
            <a:off x="504031" y="836712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Kluczowe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idee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kursu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F9BDF2D-BF01-41A3-A79F-55DDDBD598F4}"/>
              </a:ext>
            </a:extLst>
          </p:cNvPr>
          <p:cNvSpPr/>
          <p:nvPr/>
        </p:nvSpPr>
        <p:spPr>
          <a:xfrm>
            <a:off x="3574784" y="6257835"/>
            <a:ext cx="2267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Podsumowanie</a:t>
            </a: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AF80AC0-6410-47F0-8D74-BCA9B29FE212}"/>
              </a:ext>
            </a:extLst>
          </p:cNvPr>
          <p:cNvSpPr/>
          <p:nvPr/>
        </p:nvSpPr>
        <p:spPr>
          <a:xfrm>
            <a:off x="395536" y="1628800"/>
            <a:ext cx="8028384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68000" algn="ctr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1800" dirty="0" err="1">
                <a:solidFill>
                  <a:srgbClr val="FF6600"/>
                </a:solidFill>
              </a:rPr>
              <a:t>Ocena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funkcjonalna</a:t>
            </a:r>
            <a:r>
              <a:rPr lang="en-GB" sz="1800" dirty="0">
                <a:solidFill>
                  <a:srgbClr val="FF6600"/>
                </a:solidFill>
              </a:rPr>
              <a:t> jest </a:t>
            </a:r>
            <a:r>
              <a:rPr lang="pl-PL" sz="1800" dirty="0">
                <a:solidFill>
                  <a:srgbClr val="FF6600"/>
                </a:solidFill>
              </a:rPr>
              <a:t>to kompleksowa ocena zdolności fizycznych i funkcjonalnych, </a:t>
            </a:r>
            <a:r>
              <a:rPr lang="en-GB" sz="1800" dirty="0" err="1">
                <a:solidFill>
                  <a:srgbClr val="FF6600"/>
                </a:solidFill>
              </a:rPr>
              <a:t>prowadzona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pl-PL" sz="1800" dirty="0">
                <a:solidFill>
                  <a:srgbClr val="FF6600"/>
                </a:solidFill>
              </a:rPr>
              <a:t>z wykorzystaniem </a:t>
            </a:r>
            <a:r>
              <a:rPr lang="pl-PL" sz="1800">
                <a:solidFill>
                  <a:srgbClr val="FF6600"/>
                </a:solidFill>
              </a:rPr>
              <a:t>mierzalnych testów</a:t>
            </a:r>
            <a:endParaRPr lang="en-GB" sz="1800" dirty="0">
              <a:solidFill>
                <a:srgbClr val="FF6600"/>
              </a:solidFill>
            </a:endParaRPr>
          </a:p>
          <a:p>
            <a:pPr marL="457200" indent="-468000" algn="ctr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1800" dirty="0">
                <a:solidFill>
                  <a:srgbClr val="262673"/>
                </a:solidFill>
              </a:rPr>
              <a:t>W </a:t>
            </a:r>
            <a:r>
              <a:rPr lang="en-GB" sz="1800" dirty="0" err="1">
                <a:solidFill>
                  <a:srgbClr val="262673"/>
                </a:solidFill>
              </a:rPr>
              <a:t>ocenie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funkcjonalnej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możliwe</a:t>
            </a:r>
            <a:r>
              <a:rPr lang="en-GB" sz="1800" dirty="0">
                <a:solidFill>
                  <a:srgbClr val="262673"/>
                </a:solidFill>
              </a:rPr>
              <a:t> jest </a:t>
            </a:r>
            <a:r>
              <a:rPr lang="en-GB" sz="1800" dirty="0" err="1">
                <a:solidFill>
                  <a:srgbClr val="262673"/>
                </a:solidFill>
              </a:rPr>
              <a:t>wykorzystanie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klasycznych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narzędzi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klinicznych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oraz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zaawansowanych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urządzeń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pomiarowych</a:t>
            </a:r>
            <a:endParaRPr lang="en-GB" sz="1800" dirty="0">
              <a:solidFill>
                <a:srgbClr val="262673"/>
              </a:solidFill>
            </a:endParaRPr>
          </a:p>
          <a:p>
            <a:pPr marL="457200" indent="-468000" algn="ctr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1800" dirty="0" err="1">
                <a:solidFill>
                  <a:srgbClr val="FF6600"/>
                </a:solidFill>
              </a:rPr>
              <a:t>Podejście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kliniczne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najczęściej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obejmuje</a:t>
            </a:r>
            <a:r>
              <a:rPr lang="en-GB" sz="1800" dirty="0">
                <a:solidFill>
                  <a:srgbClr val="FF6600"/>
                </a:solidFill>
              </a:rPr>
              <a:t> testy </a:t>
            </a:r>
            <a:r>
              <a:rPr lang="en-GB" sz="1800" dirty="0" err="1">
                <a:solidFill>
                  <a:srgbClr val="FF6600"/>
                </a:solidFill>
              </a:rPr>
              <a:t>funkcjonalne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umożliwające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szybką</a:t>
            </a:r>
            <a:r>
              <a:rPr lang="en-GB" sz="1800" dirty="0">
                <a:solidFill>
                  <a:srgbClr val="FF6600"/>
                </a:solidFill>
              </a:rPr>
              <a:t> ale </a:t>
            </a:r>
            <a:r>
              <a:rPr lang="en-GB" sz="1800" dirty="0" err="1">
                <a:solidFill>
                  <a:srgbClr val="FF6600"/>
                </a:solidFill>
              </a:rPr>
              <a:t>małą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dokładną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ocenę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poziomu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funkcjonalnego</a:t>
            </a:r>
            <a:r>
              <a:rPr lang="en-GB" sz="1800" dirty="0">
                <a:solidFill>
                  <a:srgbClr val="FF6600"/>
                </a:solidFill>
              </a:rPr>
              <a:t> </a:t>
            </a:r>
            <a:r>
              <a:rPr lang="en-GB" sz="1800" dirty="0" err="1">
                <a:solidFill>
                  <a:srgbClr val="FF6600"/>
                </a:solidFill>
              </a:rPr>
              <a:t>pacjentów</a:t>
            </a:r>
            <a:endParaRPr lang="en-GB" sz="1800" dirty="0">
              <a:solidFill>
                <a:srgbClr val="FF6600"/>
              </a:solidFill>
            </a:endParaRPr>
          </a:p>
          <a:p>
            <a:pPr marL="457200" indent="-468000" algn="ctr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1800" dirty="0" err="1">
                <a:solidFill>
                  <a:srgbClr val="262673"/>
                </a:solidFill>
              </a:rPr>
              <a:t>Analiza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instrumentalna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dostarcza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dokładnych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informacji</a:t>
            </a:r>
            <a:r>
              <a:rPr lang="en-GB" sz="1800" dirty="0">
                <a:solidFill>
                  <a:srgbClr val="262673"/>
                </a:solidFill>
              </a:rPr>
              <a:t> o </a:t>
            </a:r>
            <a:r>
              <a:rPr lang="en-GB" sz="1800" dirty="0" err="1">
                <a:solidFill>
                  <a:srgbClr val="262673"/>
                </a:solidFill>
              </a:rPr>
              <a:t>możliwościach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ruchowych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pacjentów</a:t>
            </a:r>
            <a:r>
              <a:rPr lang="en-GB" sz="1800" dirty="0">
                <a:solidFill>
                  <a:srgbClr val="262673"/>
                </a:solidFill>
              </a:rPr>
              <a:t>, </a:t>
            </a:r>
            <a:r>
              <a:rPr lang="en-GB" sz="1800" dirty="0" err="1">
                <a:solidFill>
                  <a:srgbClr val="262673"/>
                </a:solidFill>
              </a:rPr>
              <a:t>wymaga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jednak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profesjonalnego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sprzętu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pomiarowego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i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przeszkolonego</a:t>
            </a:r>
            <a:r>
              <a:rPr lang="en-GB" sz="1800" dirty="0">
                <a:solidFill>
                  <a:srgbClr val="262673"/>
                </a:solidFill>
              </a:rPr>
              <a:t> </a:t>
            </a:r>
            <a:r>
              <a:rPr lang="en-GB" sz="1800" dirty="0" err="1">
                <a:solidFill>
                  <a:srgbClr val="262673"/>
                </a:solidFill>
              </a:rPr>
              <a:t>personelu</a:t>
            </a:r>
            <a:endParaRPr lang="en-GB" sz="1800" dirty="0">
              <a:solidFill>
                <a:srgbClr val="262673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pl-PL" sz="2000" dirty="0">
              <a:solidFill>
                <a:srgbClr val="262673"/>
              </a:solidFill>
            </a:endParaRP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77722"/>
      </p:ext>
    </p:extLst>
  </p:cSld>
  <p:clrMapOvr>
    <a:masterClrMapping/>
  </p:clrMapOvr>
  <p:transition advClick="0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5546EB-A907-4FEB-965C-CB81EB7A9493}"/>
              </a:ext>
            </a:extLst>
          </p:cNvPr>
          <p:cNvSpPr/>
          <p:nvPr/>
        </p:nvSpPr>
        <p:spPr>
          <a:xfrm>
            <a:off x="504031" y="836712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Bibliografia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F9BDF2D-BF01-41A3-A79F-55DDDBD598F4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Bibliografia</a:t>
            </a: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F962B71-7EDE-4A14-9CE9-1FC77C0D165C}"/>
              </a:ext>
            </a:extLst>
          </p:cNvPr>
          <p:cNvSpPr/>
          <p:nvPr/>
        </p:nvSpPr>
        <p:spPr>
          <a:xfrm>
            <a:off x="683568" y="2135088"/>
            <a:ext cx="79564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https://www.lifemark.ca/services/fae 15.01.2020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http://triclinium.pl/badania-kliniczne/ 15.01.2020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https://cerebralpalsy.org.au/our-research/about-cerebral-palsy/what-is-cerebral-palsy/severity-of-cerebral-palsy/gross-motor-function-classification-system/ 15.01.2020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https://x10therapy.com/wp-content/uploads/2019/08/TUG-TEST.jpg 15.01.2020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http://dpssopot.pl/wp-content/uploads/2014/06/ 15.01.2020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https://www.ncn.gov.pl/finansowanie-nauki/przyklady-projektow/switonski 15.01.2020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https://www.xsens.com/ 15.01.2020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800" dirty="0">
                <a:solidFill>
                  <a:srgbClr val="262673"/>
                </a:solidFill>
              </a:rPr>
              <a:t>https://technomex.pl/ 15.01.2020</a:t>
            </a:r>
          </a:p>
          <a:p>
            <a:pPr marL="228600" indent="-228600">
              <a:buFont typeface="+mj-lt"/>
              <a:buAutoNum type="arabicPeriod"/>
            </a:pPr>
            <a:endParaRPr lang="pl-PL" sz="1800" dirty="0">
              <a:solidFill>
                <a:srgbClr val="262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91005"/>
      </p:ext>
    </p:extLst>
  </p:cSld>
  <p:clrMapOvr>
    <a:masterClrMapping/>
  </p:clrMapOvr>
  <p:transition advClick="0" advTm="3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890CD93-6A40-4FF1-A82B-C6128890EBFD}"/>
              </a:ext>
            </a:extLst>
          </p:cNvPr>
          <p:cNvSpPr txBox="1"/>
          <p:nvPr/>
        </p:nvSpPr>
        <p:spPr>
          <a:xfrm>
            <a:off x="2411760" y="458112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Komisji Europejskiej dla produkcji tej publikacji nie stanowi poparcia dla treści, które odzwierciedlają jedynie poglądy autorów, a Komisja nie może zostać pociągnięta do odpowiedzialności za jakiekolwiek wykorzystanie informacji w niej zawartych.</a:t>
            </a:r>
            <a:endParaRPr lang="pl-PL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Dlaczego i kiedy wykonujemy ocenę funkcjonalną?</a:t>
            </a: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510758" y="1617384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 zależności od rodzaju urazu i rodzaju wykonywanej pracy, przed powrotem do pracy po urazie lub wypadku, można użyć oceny zdolności funkcjonalnych, np. aby pomóc określić swoje możliwości </a:t>
            </a:r>
            <a:b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i nakreślić wszelkie bezpośrednie lub długoterminowe ryzyko powrotu do normalnego stanu funkcjonalności w pracy. </a:t>
            </a:r>
          </a:p>
          <a:p>
            <a:pPr algn="just">
              <a:defRPr/>
            </a:pPr>
            <a:endParaRPr lang="pl-PL" sz="2000" b="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rgbClr val="FF0000"/>
                </a:solidFill>
              </a:rPr>
              <a:t>Celem FAE jest obiektywne rozpoznanie upośledzenia lub niepełnosprawności oraz tego, jak mogą one wpłynąć na twoją zdolność do powrotu do niektórych części lub wszystkich twoich normalnych obowiązków zawodowych. </a:t>
            </a:r>
          </a:p>
          <a:p>
            <a:pPr algn="just">
              <a:defRPr/>
            </a:pPr>
            <a:endParaRPr lang="pl-PL" sz="2000" b="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rgbClr val="262673"/>
                </a:solidFill>
              </a:rPr>
              <a:t>FAE może również określić, które modyfikacje lub ograniczenia pracy są wymagane, aby chronić twoje obecne umiejętności i zapobiec przyszłym obrażeniom.</a:t>
            </a:r>
            <a:endParaRPr lang="en-US" sz="2000" b="0" dirty="0">
              <a:solidFill>
                <a:srgbClr val="262673"/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36096" y="582616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https://www.lifemark.ca/services/fae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65A0468-8458-494B-9B20-8DCB78DEDB5F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Wprowadzenie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065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Klasyczna analiza kliniczna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4E81B037-89E7-420D-AB1F-8D32EE150983}"/>
              </a:ext>
            </a:extLst>
          </p:cNvPr>
          <p:cNvSpPr/>
          <p:nvPr/>
        </p:nvSpPr>
        <p:spPr>
          <a:xfrm>
            <a:off x="510758" y="161738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Zbiór testów do oceny predyspozycji ruchowych, wykonywanych najczęściej w placówkach medycznych. Klasyczne podejście opiera się głównie o metody obserwacji badanego i klasyfikacji jego zdolności ruchowych za pomocą określonych skal.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36096" y="582616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http://triclinium.pl/badania-kliniczne/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pic>
        <p:nvPicPr>
          <p:cNvPr id="4" name="Obraz 3" descr="Obraz zawierający żywność&#10;&#10;Opis wygenerowany automatycznie">
            <a:extLst>
              <a:ext uri="{FF2B5EF4-FFF2-40B4-BE49-F238E27FC236}">
                <a16:creationId xmlns:a16="http://schemas.microsoft.com/office/drawing/2014/main" id="{3F232D88-A128-40D0-B8D3-E0C98BCC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37217"/>
            <a:ext cx="5364088" cy="227973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4" name="CuadroTexto 2">
            <a:extLst>
              <a:ext uri="{FF2B5EF4-FFF2-40B4-BE49-F238E27FC236}">
                <a16:creationId xmlns:a16="http://schemas.microsoft.com/office/drawing/2014/main" id="{E1B4D581-FB75-4D37-B5C3-0CD648CCFAB8}"/>
              </a:ext>
            </a:extLst>
          </p:cNvPr>
          <p:cNvSpPr txBox="1"/>
          <p:nvPr/>
        </p:nvSpPr>
        <p:spPr>
          <a:xfrm>
            <a:off x="5292080" y="2881781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https://www.lifemark.ca/services/fae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1E60FB7-D2B3-4728-8E75-D44DDCF7DC34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18579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Klasyczna analiza kliniczna w praktyce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36096" y="582616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http://triclinium.pl/badania-kliniczne/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C7C5C0F9-9ABB-4309-BE11-16A68476E360}"/>
              </a:ext>
            </a:extLst>
          </p:cNvPr>
          <p:cNvSpPr/>
          <p:nvPr/>
        </p:nvSpPr>
        <p:spPr>
          <a:xfrm>
            <a:off x="502659" y="2028617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Praktyczne metody kliniczne polegają na ocenie stopnia niepełnosprawności pacjenta na podstawie obserwacji jego sprawności psychoruchowej i koordynacji, a także na ocenie kontaktu z otoczeniem. 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Metody ilościowe umożliwiają określenie stopnia niepełnosprawności z wykorzystaniem zdefiniowanych skali oraz stopni przy użyciu testów klinimetrycznych, metod aparaturowych i laboratoryjnych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A181E97-8D55-4373-9E18-D8B3A2C045B1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24793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Klasyczna analiza kliniczna w praktyce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36096" y="582616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http://triclinium.pl/badania-kliniczne/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C7C5C0F9-9ABB-4309-BE11-16A68476E360}"/>
              </a:ext>
            </a:extLst>
          </p:cNvPr>
          <p:cNvSpPr/>
          <p:nvPr/>
        </p:nvSpPr>
        <p:spPr>
          <a:xfrm>
            <a:off x="498159" y="1716663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Stosowane skale mogą służyć do oceny stopnia niepełnosprawności bądź oceny postępów terapii.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Rozróżnia się następujące skale:</a:t>
            </a: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DCC8F690-9795-4844-8936-FF6B9473FBBF}"/>
              </a:ext>
            </a:extLst>
          </p:cNvPr>
          <p:cNvSpPr/>
          <p:nvPr/>
        </p:nvSpPr>
        <p:spPr>
          <a:xfrm>
            <a:off x="827584" y="3342906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•	różnicujące – służące klasyfikacji do określonych grup,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•	szacunkowe – określające rezultaty terapeutyczne,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•	prognostyczne – przewidujące dalsze możliwości rozwoju.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2474EE1-0942-4876-BB09-9140E92A722E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01626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Przykłady wskaźników stosowanych w praktyce klinicznej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36096" y="582616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>
                <a:solidFill>
                  <a:schemeClr val="accent2"/>
                </a:solidFill>
              </a:rPr>
              <a:t>Źródło: http://triclinium.pl/badania-kliniczne/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6" name="Prostokąt 3">
            <a:extLst>
              <a:ext uri="{FF2B5EF4-FFF2-40B4-BE49-F238E27FC236}">
                <a16:creationId xmlns:a16="http://schemas.microsoft.com/office/drawing/2014/main" id="{C7C5C0F9-9ABB-4309-BE11-16A68476E360}"/>
              </a:ext>
            </a:extLst>
          </p:cNvPr>
          <p:cNvSpPr/>
          <p:nvPr/>
        </p:nvSpPr>
        <p:spPr>
          <a:xfrm>
            <a:off x="498159" y="1716663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GMFCS (ang. Gross Motor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b="0" dirty="0" err="1">
                <a:solidFill>
                  <a:schemeClr val="accent2">
                    <a:lumMod val="75000"/>
                  </a:schemeClr>
                </a:solidFill>
              </a:rPr>
              <a:t>Scale</a:t>
            </a: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Określa on w pięciopoziomowej skali stopień samodzielności pacjenta podczas zwykłych czynności takich jak: 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- przemieszczanie się, 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- poruszanie się,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- siedzenie. </a:t>
            </a:r>
          </a:p>
          <a:p>
            <a:pPr algn="just">
              <a:defRPr/>
            </a:pPr>
            <a:endParaRPr lang="pl-PL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000" b="0" dirty="0">
                <a:solidFill>
                  <a:schemeClr val="accent2">
                    <a:lumMod val="75000"/>
                  </a:schemeClr>
                </a:solidFill>
              </a:rPr>
              <a:t>Wykorzystywany jest często w ocenie dzieci z mózgowym porażeniem dziecięcym.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19858A8-20E1-4F58-A15E-ADD0050A06BC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34644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Przykłady wskaźników stosowanych w praktyce klinicznej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97840" y="544522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solidFill>
                  <a:schemeClr val="accent2"/>
                </a:solidFill>
              </a:rPr>
              <a:t>Źródło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pl-PL" i="1" dirty="0">
                <a:solidFill>
                  <a:schemeClr val="accent2"/>
                </a:solidFill>
              </a:rPr>
              <a:t>https://cerebralpalsy.org.au/our-research/about-cerebral-palsy/what-is-cerebral-palsy/severity-of-cerebral-palsy/gross-motor-function-classification-system/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199EB98F-A237-4660-AF48-BA6B1F117A96}"/>
              </a:ext>
            </a:extLst>
          </p:cNvPr>
          <p:cNvSpPr/>
          <p:nvPr/>
        </p:nvSpPr>
        <p:spPr>
          <a:xfrm>
            <a:off x="3507440" y="1599783"/>
            <a:ext cx="5125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GMFCS </a:t>
            </a:r>
            <a:r>
              <a:rPr lang="en-GB" sz="1600" b="0" dirty="0" err="1">
                <a:solidFill>
                  <a:schemeClr val="accent2">
                    <a:lumMod val="75000"/>
                  </a:schemeClr>
                </a:solidFill>
              </a:rPr>
              <a:t>Poziom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 I</a:t>
            </a:r>
          </a:p>
          <a:p>
            <a:pPr algn="r"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Dzieci chodzą w domu, szkole, na zewnątrz i w społeczności. Mogą wspinać się po schodach bez poręczy. Dzieci wykonują duże zdolności motoryczne, takie jak bieganie i skakanie, ale prędkość, równowaga i koordynacja są ograniczone.</a:t>
            </a:r>
            <a:endParaRPr lang="en-GB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BC038FEF-CE97-4D5B-9EDB-4F424164F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0" y="1861913"/>
            <a:ext cx="2469619" cy="1328138"/>
          </a:xfrm>
          <a:prstGeom prst="rect">
            <a:avLst/>
          </a:prstGeom>
        </p:spPr>
      </p:pic>
      <p:sp>
        <p:nvSpPr>
          <p:cNvPr id="17" name="Prostokąt 3">
            <a:extLst>
              <a:ext uri="{FF2B5EF4-FFF2-40B4-BE49-F238E27FC236}">
                <a16:creationId xmlns:a16="http://schemas.microsoft.com/office/drawing/2014/main" id="{3A8F5A55-E5DE-46C8-9B48-FE690495D99E}"/>
              </a:ext>
            </a:extLst>
          </p:cNvPr>
          <p:cNvSpPr/>
          <p:nvPr/>
        </p:nvSpPr>
        <p:spPr>
          <a:xfrm>
            <a:off x="179512" y="3415665"/>
            <a:ext cx="5760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GMFCS </a:t>
            </a:r>
            <a:r>
              <a:rPr lang="en-GB" sz="1600" b="0" dirty="0" err="1">
                <a:solidFill>
                  <a:schemeClr val="accent2">
                    <a:lumMod val="75000"/>
                  </a:schemeClr>
                </a:solidFill>
              </a:rPr>
              <a:t>Poziom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 II</a:t>
            </a:r>
          </a:p>
          <a:p>
            <a:pPr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Dzieci chodzą w większości miejsc i wspinają się po schodach, trzymając się poręczy. Mogą napotkać trudności w chodzeniu na duże odległości i balansowaniu na nierównym terenie, pochyłościach, w zatłoczonych miejscach lub ograniczonych przestrzeniach.</a:t>
            </a:r>
          </a:p>
          <a:p>
            <a:pPr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Dzieci mogą chodzić z pomocą fizyczną, podręcznym urządzeniem do poruszania się lub korzystały z mobilności na kołach na duże odległości. Dzieci mają jedynie minimalną zdolność do wykonywania dużych umiejętności motorycznych, takich jak bieganie i skakanie.</a:t>
            </a:r>
            <a:endParaRPr lang="en-GB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348C958D-DF4E-4A8D-8306-1063DB7D6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88" y="3624724"/>
            <a:ext cx="3276600" cy="1762125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3FEBF043-568E-49F9-A4E9-98CEE6121BDF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57436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10758" y="908720"/>
            <a:ext cx="8135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Przykłady wskaźników stosowanych w praktyce klinicznej</a:t>
            </a:r>
            <a:endParaRPr lang="pl-PL" sz="24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76ECD4A2-E459-4E49-9EFA-C62482487147}"/>
              </a:ext>
            </a:extLst>
          </p:cNvPr>
          <p:cNvSpPr txBox="1"/>
          <p:nvPr/>
        </p:nvSpPr>
        <p:spPr>
          <a:xfrm>
            <a:off x="5497840" y="544522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>
                <a:solidFill>
                  <a:schemeClr val="accent2"/>
                </a:solidFill>
              </a:rPr>
              <a:t>Źródło</a:t>
            </a:r>
            <a:r>
              <a:rPr lang="en-GB" i="1" dirty="0">
                <a:solidFill>
                  <a:schemeClr val="accent2"/>
                </a:solidFill>
              </a:rPr>
              <a:t> </a:t>
            </a:r>
            <a:r>
              <a:rPr lang="pl-PL" i="1" dirty="0">
                <a:solidFill>
                  <a:schemeClr val="accent2"/>
                </a:solidFill>
              </a:rPr>
              <a:t>https://cerebralpalsy.org.au/our-research/about-cerebral-palsy/what-is-cerebral-palsy/severity-of-cerebral-palsy/gross-motor-function-classification-system/ 15.01.2020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835687A-AB43-4D11-B33C-252E46BF0DF6}"/>
              </a:ext>
            </a:extLst>
          </p:cNvPr>
          <p:cNvSpPr/>
          <p:nvPr/>
        </p:nvSpPr>
        <p:spPr>
          <a:xfrm>
            <a:off x="3371190" y="3305890"/>
            <a:ext cx="2401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http://triclinium.pl/badania-kliniczne/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199EB98F-A237-4660-AF48-BA6B1F117A96}"/>
              </a:ext>
            </a:extLst>
          </p:cNvPr>
          <p:cNvSpPr/>
          <p:nvPr/>
        </p:nvSpPr>
        <p:spPr>
          <a:xfrm>
            <a:off x="3536744" y="1681345"/>
            <a:ext cx="5125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GMFCS </a:t>
            </a:r>
            <a:r>
              <a:rPr lang="en-GB" sz="1600" b="0" dirty="0" err="1">
                <a:solidFill>
                  <a:schemeClr val="accent2">
                    <a:lumMod val="75000"/>
                  </a:schemeClr>
                </a:solidFill>
              </a:rPr>
              <a:t>Poziom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 III</a:t>
            </a:r>
          </a:p>
          <a:p>
            <a:pPr algn="r"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Dzieci chodzą za pomocą ręcznego urządzenia mobilnego w większości wnętrz. Mogą wchodzić po schodach, trzymając się poręczy z nadzorem lub pomocą. Dzieci korzystają z mobilności na kołach podczas podróży na duże odległości i mogą poruszać się na krótszych dystansach.</a:t>
            </a:r>
          </a:p>
        </p:txBody>
      </p:sp>
      <p:sp>
        <p:nvSpPr>
          <p:cNvPr id="17" name="Prostokąt 3">
            <a:extLst>
              <a:ext uri="{FF2B5EF4-FFF2-40B4-BE49-F238E27FC236}">
                <a16:creationId xmlns:a16="http://schemas.microsoft.com/office/drawing/2014/main" id="{3A8F5A55-E5DE-46C8-9B48-FE690495D99E}"/>
              </a:ext>
            </a:extLst>
          </p:cNvPr>
          <p:cNvSpPr/>
          <p:nvPr/>
        </p:nvSpPr>
        <p:spPr>
          <a:xfrm>
            <a:off x="179512" y="3471679"/>
            <a:ext cx="5125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GMFCS </a:t>
            </a:r>
            <a:r>
              <a:rPr lang="en-GB" sz="1600" b="0" dirty="0" err="1">
                <a:solidFill>
                  <a:schemeClr val="accent2">
                    <a:lumMod val="75000"/>
                  </a:schemeClr>
                </a:solidFill>
              </a:rPr>
              <a:t>Poziom</a:t>
            </a:r>
            <a:r>
              <a:rPr lang="en-GB" sz="1600" b="0" dirty="0">
                <a:solidFill>
                  <a:schemeClr val="accent2">
                    <a:lumMod val="75000"/>
                  </a:schemeClr>
                </a:solidFill>
              </a:rPr>
              <a:t> IV</a:t>
            </a:r>
          </a:p>
          <a:p>
            <a:pPr>
              <a:defRPr/>
            </a:pPr>
            <a:r>
              <a:rPr lang="pl-PL" sz="1600" b="0" dirty="0">
                <a:solidFill>
                  <a:schemeClr val="accent2">
                    <a:lumMod val="75000"/>
                  </a:schemeClr>
                </a:solidFill>
              </a:rPr>
              <a:t>Dzieci stosują metody mobilności wymagające pomocy fizycznej lub mobilności ruchowej w większości ustawień. Mogą przebywać na krótkich dystansach w domu z pomocą fizyczną lub korzystać z mobilnej siły lub chodzika, gdy są ustawione. W szkole, na dworze iw społeczności dzieci są przewożone na wózku inwalidzkim lub korzystają z mobilnej siły.</a:t>
            </a:r>
            <a:endParaRPr lang="en-GB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Obraz zawierający transport, rower, rysunek&#10;&#10;Opis wygenerowany automatycznie">
            <a:extLst>
              <a:ext uri="{FF2B5EF4-FFF2-40B4-BE49-F238E27FC236}">
                <a16:creationId xmlns:a16="http://schemas.microsoft.com/office/drawing/2014/main" id="{76E0474F-9140-496A-BEFB-10FE8217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5" y="1599783"/>
            <a:ext cx="3276600" cy="1762125"/>
          </a:xfrm>
          <a:prstGeom prst="rect">
            <a:avLst/>
          </a:prstGeom>
        </p:spPr>
      </p:pic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FB6E689C-96C6-492D-99EC-29491DDBB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58" y="3545841"/>
            <a:ext cx="3276600" cy="1762125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9330A20A-71E9-42B6-B026-71F0198FCD40}"/>
              </a:ext>
            </a:extLst>
          </p:cNvPr>
          <p:cNvSpPr/>
          <p:nvPr/>
        </p:nvSpPr>
        <p:spPr>
          <a:xfrm>
            <a:off x="3574784" y="6257835"/>
            <a:ext cx="226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Treść szkoleniowa</a:t>
            </a:r>
            <a:endParaRPr lang="pl-PL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pl-PL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37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39343</TotalTime>
  <Pages>0</Pages>
  <Words>2090</Words>
  <Characters>0</Characters>
  <Application>Microsoft Office PowerPoint</Application>
  <PresentationFormat>Pokaz na ekranie (4:3)</PresentationFormat>
  <Lines>0</Lines>
  <Paragraphs>311</Paragraphs>
  <Slides>27</Slides>
  <Notes>25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9" baseType="lpstr">
      <vt:lpstr>Arial</vt:lpstr>
      <vt:lpstr>Arial Bold</vt:lpstr>
      <vt:lpstr>Book Antiqua</vt:lpstr>
      <vt:lpstr>Bradley Hand ITC</vt:lpstr>
      <vt:lpstr>Calibri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PHOTO-PAINT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1075</cp:revision>
  <cp:lastPrinted>2011-07-18T19:05:36Z</cp:lastPrinted>
  <dcterms:created xsi:type="dcterms:W3CDTF">2010-06-23T19:02:16Z</dcterms:created>
  <dcterms:modified xsi:type="dcterms:W3CDTF">2021-07-02T15:17:25Z</dcterms:modified>
</cp:coreProperties>
</file>